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2" autoAdjust="0"/>
    <p:restoredTop sz="94660"/>
  </p:normalViewPr>
  <p:slideViewPr>
    <p:cSldViewPr snapToGrid="0">
      <p:cViewPr varScale="1">
        <p:scale>
          <a:sx n="65" d="100"/>
          <a:sy n="65" d="100"/>
        </p:scale>
        <p:origin x="9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smtClean="0"/>
              <a:t>Clique para editar o título mestre</a:t>
            </a:r>
            <a:endParaRPr lang="pt-B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47A072B2-C8D3-45BE-BFDA-ACA01F7ABAC2}" type="datetimeFigureOut">
              <a:rPr lang="pt-BR" smtClean="0"/>
              <a:t>16/12/2021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686C6EF9-B07A-414C-AC9F-4395D2FEEA43}" type="slidenum">
              <a:rPr lang="pt-BR" smtClean="0"/>
              <a:t>‹nº›</a:t>
            </a:fld>
            <a:endParaRPr lang="pt-BR"/>
          </a:p>
        </p:txBody>
      </p:sp>
    </p:spTree>
    <p:extLst>
      <p:ext uri="{BB962C8B-B14F-4D97-AF65-F5344CB8AC3E}">
        <p14:creationId xmlns:p14="http://schemas.microsoft.com/office/powerpoint/2010/main" val="24272048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47A072B2-C8D3-45BE-BFDA-ACA01F7ABAC2}" type="datetimeFigureOut">
              <a:rPr lang="pt-BR" smtClean="0"/>
              <a:t>16/12/2021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686C6EF9-B07A-414C-AC9F-4395D2FEEA43}" type="slidenum">
              <a:rPr lang="pt-BR" smtClean="0"/>
              <a:t>‹nº›</a:t>
            </a:fld>
            <a:endParaRPr lang="pt-BR"/>
          </a:p>
        </p:txBody>
      </p:sp>
    </p:spTree>
    <p:extLst>
      <p:ext uri="{BB962C8B-B14F-4D97-AF65-F5344CB8AC3E}">
        <p14:creationId xmlns:p14="http://schemas.microsoft.com/office/powerpoint/2010/main" val="632769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47A072B2-C8D3-45BE-BFDA-ACA01F7ABAC2}" type="datetimeFigureOut">
              <a:rPr lang="pt-BR" smtClean="0"/>
              <a:t>16/12/2021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686C6EF9-B07A-414C-AC9F-4395D2FEEA43}" type="slidenum">
              <a:rPr lang="pt-BR" smtClean="0"/>
              <a:t>‹nº›</a:t>
            </a:fld>
            <a:endParaRPr lang="pt-BR"/>
          </a:p>
        </p:txBody>
      </p:sp>
    </p:spTree>
    <p:extLst>
      <p:ext uri="{BB962C8B-B14F-4D97-AF65-F5344CB8AC3E}">
        <p14:creationId xmlns:p14="http://schemas.microsoft.com/office/powerpoint/2010/main" val="2335289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47A072B2-C8D3-45BE-BFDA-ACA01F7ABAC2}" type="datetimeFigureOut">
              <a:rPr lang="pt-BR" smtClean="0"/>
              <a:t>16/12/2021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686C6EF9-B07A-414C-AC9F-4395D2FEEA43}" type="slidenum">
              <a:rPr lang="pt-BR" smtClean="0"/>
              <a:t>‹nº›</a:t>
            </a:fld>
            <a:endParaRPr lang="pt-BR"/>
          </a:p>
        </p:txBody>
      </p:sp>
    </p:spTree>
    <p:extLst>
      <p:ext uri="{BB962C8B-B14F-4D97-AF65-F5344CB8AC3E}">
        <p14:creationId xmlns:p14="http://schemas.microsoft.com/office/powerpoint/2010/main" val="2598196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smtClean="0"/>
              <a:t>Clique para editar o título mestre</a:t>
            </a:r>
            <a:endParaRPr lang="pt-B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Editar estilos de texto Mestre</a:t>
            </a:r>
          </a:p>
        </p:txBody>
      </p:sp>
      <p:sp>
        <p:nvSpPr>
          <p:cNvPr id="4" name="Espaço Reservado para Data 3"/>
          <p:cNvSpPr>
            <a:spLocks noGrp="1"/>
          </p:cNvSpPr>
          <p:nvPr>
            <p:ph type="dt" sz="half" idx="10"/>
          </p:nvPr>
        </p:nvSpPr>
        <p:spPr/>
        <p:txBody>
          <a:bodyPr/>
          <a:lstStyle/>
          <a:p>
            <a:fld id="{47A072B2-C8D3-45BE-BFDA-ACA01F7ABAC2}" type="datetimeFigureOut">
              <a:rPr lang="pt-BR" smtClean="0"/>
              <a:t>16/12/2021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686C6EF9-B07A-414C-AC9F-4395D2FEEA43}" type="slidenum">
              <a:rPr lang="pt-BR" smtClean="0"/>
              <a:t>‹nº›</a:t>
            </a:fld>
            <a:endParaRPr lang="pt-BR"/>
          </a:p>
        </p:txBody>
      </p:sp>
    </p:spTree>
    <p:extLst>
      <p:ext uri="{BB962C8B-B14F-4D97-AF65-F5344CB8AC3E}">
        <p14:creationId xmlns:p14="http://schemas.microsoft.com/office/powerpoint/2010/main" val="597580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838200" y="1825625"/>
            <a:ext cx="5181600" cy="4351338"/>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172200" y="1825625"/>
            <a:ext cx="5181600" cy="4351338"/>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47A072B2-C8D3-45BE-BFDA-ACA01F7ABAC2}" type="datetimeFigureOut">
              <a:rPr lang="pt-BR" smtClean="0"/>
              <a:t>16/12/2021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686C6EF9-B07A-414C-AC9F-4395D2FEEA43}" type="slidenum">
              <a:rPr lang="pt-BR" smtClean="0"/>
              <a:t>‹nº›</a:t>
            </a:fld>
            <a:endParaRPr lang="pt-BR"/>
          </a:p>
        </p:txBody>
      </p:sp>
    </p:spTree>
    <p:extLst>
      <p:ext uri="{BB962C8B-B14F-4D97-AF65-F5344CB8AC3E}">
        <p14:creationId xmlns:p14="http://schemas.microsoft.com/office/powerpoint/2010/main" val="3812297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smtClean="0"/>
              <a:t>Clique para editar o título mestre</a:t>
            </a:r>
            <a:endParaRPr lang="pt-B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Editar estilos de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Editar estilos de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47A072B2-C8D3-45BE-BFDA-ACA01F7ABAC2}" type="datetimeFigureOut">
              <a:rPr lang="pt-BR" smtClean="0"/>
              <a:t>16/12/2021</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686C6EF9-B07A-414C-AC9F-4395D2FEEA43}" type="slidenum">
              <a:rPr lang="pt-BR" smtClean="0"/>
              <a:t>‹nº›</a:t>
            </a:fld>
            <a:endParaRPr lang="pt-BR"/>
          </a:p>
        </p:txBody>
      </p:sp>
    </p:spTree>
    <p:extLst>
      <p:ext uri="{BB962C8B-B14F-4D97-AF65-F5344CB8AC3E}">
        <p14:creationId xmlns:p14="http://schemas.microsoft.com/office/powerpoint/2010/main" val="873389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47A072B2-C8D3-45BE-BFDA-ACA01F7ABAC2}" type="datetimeFigureOut">
              <a:rPr lang="pt-BR" smtClean="0"/>
              <a:t>16/12/2021</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686C6EF9-B07A-414C-AC9F-4395D2FEEA43}" type="slidenum">
              <a:rPr lang="pt-BR" smtClean="0"/>
              <a:t>‹nº›</a:t>
            </a:fld>
            <a:endParaRPr lang="pt-BR"/>
          </a:p>
        </p:txBody>
      </p:sp>
    </p:spTree>
    <p:extLst>
      <p:ext uri="{BB962C8B-B14F-4D97-AF65-F5344CB8AC3E}">
        <p14:creationId xmlns:p14="http://schemas.microsoft.com/office/powerpoint/2010/main" val="2053171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47A072B2-C8D3-45BE-BFDA-ACA01F7ABAC2}" type="datetimeFigureOut">
              <a:rPr lang="pt-BR" smtClean="0"/>
              <a:t>16/12/2021</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686C6EF9-B07A-414C-AC9F-4395D2FEEA43}" type="slidenum">
              <a:rPr lang="pt-BR" smtClean="0"/>
              <a:t>‹nº›</a:t>
            </a:fld>
            <a:endParaRPr lang="pt-BR"/>
          </a:p>
        </p:txBody>
      </p:sp>
    </p:spTree>
    <p:extLst>
      <p:ext uri="{BB962C8B-B14F-4D97-AF65-F5344CB8AC3E}">
        <p14:creationId xmlns:p14="http://schemas.microsoft.com/office/powerpoint/2010/main" val="1465882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Editar estilos de texto Mestre</a:t>
            </a:r>
          </a:p>
        </p:txBody>
      </p:sp>
      <p:sp>
        <p:nvSpPr>
          <p:cNvPr id="5" name="Espaço Reservado para Data 4"/>
          <p:cNvSpPr>
            <a:spLocks noGrp="1"/>
          </p:cNvSpPr>
          <p:nvPr>
            <p:ph type="dt" sz="half" idx="10"/>
          </p:nvPr>
        </p:nvSpPr>
        <p:spPr/>
        <p:txBody>
          <a:bodyPr/>
          <a:lstStyle/>
          <a:p>
            <a:fld id="{47A072B2-C8D3-45BE-BFDA-ACA01F7ABAC2}" type="datetimeFigureOut">
              <a:rPr lang="pt-BR" smtClean="0"/>
              <a:t>16/12/2021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686C6EF9-B07A-414C-AC9F-4395D2FEEA43}" type="slidenum">
              <a:rPr lang="pt-BR" smtClean="0"/>
              <a:t>‹nº›</a:t>
            </a:fld>
            <a:endParaRPr lang="pt-BR"/>
          </a:p>
        </p:txBody>
      </p:sp>
    </p:spTree>
    <p:extLst>
      <p:ext uri="{BB962C8B-B14F-4D97-AF65-F5344CB8AC3E}">
        <p14:creationId xmlns:p14="http://schemas.microsoft.com/office/powerpoint/2010/main" val="1426847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Editar estilos de texto Mestre</a:t>
            </a:r>
          </a:p>
        </p:txBody>
      </p:sp>
      <p:sp>
        <p:nvSpPr>
          <p:cNvPr id="5" name="Espaço Reservado para Data 4"/>
          <p:cNvSpPr>
            <a:spLocks noGrp="1"/>
          </p:cNvSpPr>
          <p:nvPr>
            <p:ph type="dt" sz="half" idx="10"/>
          </p:nvPr>
        </p:nvSpPr>
        <p:spPr/>
        <p:txBody>
          <a:bodyPr/>
          <a:lstStyle/>
          <a:p>
            <a:fld id="{47A072B2-C8D3-45BE-BFDA-ACA01F7ABAC2}" type="datetimeFigureOut">
              <a:rPr lang="pt-BR" smtClean="0"/>
              <a:t>16/12/2021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686C6EF9-B07A-414C-AC9F-4395D2FEEA43}" type="slidenum">
              <a:rPr lang="pt-BR" smtClean="0"/>
              <a:t>‹nº›</a:t>
            </a:fld>
            <a:endParaRPr lang="pt-BR"/>
          </a:p>
        </p:txBody>
      </p:sp>
    </p:spTree>
    <p:extLst>
      <p:ext uri="{BB962C8B-B14F-4D97-AF65-F5344CB8AC3E}">
        <p14:creationId xmlns:p14="http://schemas.microsoft.com/office/powerpoint/2010/main" val="636719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8000"/>
            <a:lum/>
          </a:blip>
          <a:srcRect/>
          <a:tile tx="0" ty="0" sx="51000" sy="50000" flip="none" algn="tl"/>
        </a:blipFill>
        <a:effectLst/>
      </p:bgPr>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A072B2-C8D3-45BE-BFDA-ACA01F7ABAC2}" type="datetimeFigureOut">
              <a:rPr lang="pt-BR" smtClean="0"/>
              <a:t>16/12/2021</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C6EF9-B07A-414C-AC9F-4395D2FEEA43}" type="slidenum">
              <a:rPr lang="pt-BR" smtClean="0"/>
              <a:t>‹nº›</a:t>
            </a:fld>
            <a:endParaRPr lang="pt-BR"/>
          </a:p>
        </p:txBody>
      </p:sp>
    </p:spTree>
    <p:extLst>
      <p:ext uri="{BB962C8B-B14F-4D97-AF65-F5344CB8AC3E}">
        <p14:creationId xmlns:p14="http://schemas.microsoft.com/office/powerpoint/2010/main" val="30874069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531520"/>
            <a:ext cx="9144000" cy="2387600"/>
          </a:xfrm>
        </p:spPr>
        <p:txBody>
          <a:bodyPr>
            <a:normAutofit/>
          </a:bodyPr>
          <a:lstStyle/>
          <a:p>
            <a:r>
              <a:rPr lang="pt-BR" sz="6600" b="1" dirty="0" smtClean="0"/>
              <a:t>Testes de Hipótese para Proporção</a:t>
            </a:r>
            <a:endParaRPr lang="pt-BR" sz="6600" b="1" dirty="0"/>
          </a:p>
        </p:txBody>
      </p:sp>
      <p:sp>
        <p:nvSpPr>
          <p:cNvPr id="3" name="Subtítulo 2"/>
          <p:cNvSpPr>
            <a:spLocks noGrp="1"/>
          </p:cNvSpPr>
          <p:nvPr>
            <p:ph type="subTitle" idx="1"/>
          </p:nvPr>
        </p:nvSpPr>
        <p:spPr>
          <a:xfrm>
            <a:off x="1524000" y="3602038"/>
            <a:ext cx="9144000" cy="3255962"/>
          </a:xfrm>
        </p:spPr>
        <p:txBody>
          <a:bodyPr>
            <a:normAutofit fontScale="92500" lnSpcReduction="10000"/>
          </a:bodyPr>
          <a:lstStyle/>
          <a:p>
            <a:r>
              <a:rPr lang="pt-BR" dirty="0" smtClean="0"/>
              <a:t>Professor: José Cláudio Faria</a:t>
            </a:r>
          </a:p>
          <a:p>
            <a:endParaRPr lang="pt-BR" dirty="0" smtClean="0"/>
          </a:p>
          <a:p>
            <a:r>
              <a:rPr lang="pt-BR" dirty="0" smtClean="0"/>
              <a:t>Estudantes: Luigi Manzoli</a:t>
            </a:r>
          </a:p>
          <a:p>
            <a:r>
              <a:rPr lang="pt-BR" dirty="0" smtClean="0"/>
              <a:t>		Vinicius Marinho</a:t>
            </a:r>
          </a:p>
          <a:p>
            <a:r>
              <a:rPr lang="pt-BR" dirty="0" smtClean="0"/>
              <a:t>		      Matheus dos Santos</a:t>
            </a:r>
          </a:p>
          <a:p>
            <a:endParaRPr lang="pt-BR" dirty="0"/>
          </a:p>
          <a:p>
            <a:r>
              <a:rPr lang="pt-BR" b="1" i="1" dirty="0" smtClean="0"/>
              <a:t>Universidade Estadual de Santa </a:t>
            </a:r>
            <a:r>
              <a:rPr lang="pt-BR" b="1" i="1" dirty="0" smtClean="0"/>
              <a:t>Cruz</a:t>
            </a:r>
          </a:p>
          <a:p>
            <a:r>
              <a:rPr lang="pt-BR" sz="2200" i="1" u="sng" dirty="0" smtClean="0"/>
              <a:t>Baseado nos Slides do professor Ivan Bezerra </a:t>
            </a:r>
            <a:r>
              <a:rPr lang="pt-BR" sz="2200" i="1" u="sng" dirty="0" err="1" smtClean="0"/>
              <a:t>Allaman</a:t>
            </a:r>
            <a:endParaRPr lang="pt-BR" sz="2200" i="1" u="sng" dirty="0"/>
          </a:p>
        </p:txBody>
      </p:sp>
    </p:spTree>
    <p:extLst>
      <p:ext uri="{BB962C8B-B14F-4D97-AF65-F5344CB8AC3E}">
        <p14:creationId xmlns:p14="http://schemas.microsoft.com/office/powerpoint/2010/main" val="16108660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0480"/>
            <a:ext cx="10515600" cy="1005840"/>
          </a:xfrm>
        </p:spPr>
        <p:txBody>
          <a:bodyPr>
            <a:normAutofit/>
          </a:bodyPr>
          <a:lstStyle/>
          <a:p>
            <a:pPr algn="ctr"/>
            <a:r>
              <a:rPr lang="pt-BR" b="1" dirty="0" smtClean="0"/>
              <a:t>Glossário</a:t>
            </a:r>
            <a:endParaRPr lang="pt-BR" b="1" dirty="0"/>
          </a:p>
        </p:txBody>
      </p:sp>
      <p:sp>
        <p:nvSpPr>
          <p:cNvPr id="3" name="Espaço Reservado para Conteúdo 2"/>
          <p:cNvSpPr>
            <a:spLocks noGrp="1"/>
          </p:cNvSpPr>
          <p:nvPr>
            <p:ph idx="1"/>
          </p:nvPr>
        </p:nvSpPr>
        <p:spPr>
          <a:xfrm>
            <a:off x="365760" y="1112520"/>
            <a:ext cx="10988040" cy="5626736"/>
          </a:xfrm>
        </p:spPr>
        <p:txBody>
          <a:bodyPr>
            <a:normAutofit fontScale="92500" lnSpcReduction="10000"/>
          </a:bodyPr>
          <a:lstStyle/>
          <a:p>
            <a:r>
              <a:rPr lang="pt-BR" dirty="0" smtClean="0"/>
              <a:t>Teste de Hipóteses : Admitir um valor ou parâmetro para uma certa população e com uma amostra coletada dessa população, averiguar a veracidade do parâmetro e saber se podemos confiar na hipótese feita ou não.</a:t>
            </a:r>
          </a:p>
          <a:p>
            <a:pPr marL="0" indent="0">
              <a:buNone/>
            </a:pPr>
            <a:endParaRPr lang="pt-BR" dirty="0" smtClean="0"/>
          </a:p>
          <a:p>
            <a:r>
              <a:rPr lang="pt-BR" dirty="0" smtClean="0"/>
              <a:t>Hipóteses estatísticas: Suposições acerca de um parâmetro populacional ou de uma probabilidade ligada a esse parâmetro.</a:t>
            </a:r>
          </a:p>
          <a:p>
            <a:pPr lvl="1"/>
            <a:r>
              <a:rPr lang="pt-BR" dirty="0" smtClean="0"/>
              <a:t>Ho = Hipótese nula; Inferência inicial.</a:t>
            </a:r>
          </a:p>
          <a:p>
            <a:pPr lvl="1"/>
            <a:r>
              <a:rPr lang="pt-BR" dirty="0" smtClean="0"/>
              <a:t>Ha = Hipótese alternativa; complemento da hipótese nula.</a:t>
            </a:r>
          </a:p>
          <a:p>
            <a:pPr lvl="1"/>
            <a:endParaRPr lang="pt-BR" dirty="0"/>
          </a:p>
          <a:p>
            <a:r>
              <a:rPr lang="pt-BR" dirty="0" smtClean="0"/>
              <a:t>Tipos de erro:</a:t>
            </a:r>
          </a:p>
          <a:p>
            <a:pPr lvl="1"/>
            <a:r>
              <a:rPr lang="pt-BR" dirty="0" smtClean="0"/>
              <a:t>Alfa (Tipo I): Probabilidade de rejeitar erroneamente Ho (Ho verdadeira)</a:t>
            </a:r>
          </a:p>
          <a:p>
            <a:pPr lvl="1"/>
            <a:r>
              <a:rPr lang="pt-BR" dirty="0" smtClean="0"/>
              <a:t>Beta (Tipo II): Probabilidade de aceitar erroneamente Ho (Ho falsa)</a:t>
            </a:r>
          </a:p>
          <a:p>
            <a:pPr lvl="1"/>
            <a:endParaRPr lang="pt-BR" dirty="0" smtClean="0"/>
          </a:p>
          <a:p>
            <a:r>
              <a:rPr lang="pt-BR" dirty="0" smtClean="0"/>
              <a:t>P-valor: variável que nos dirá o quão comum foi o resultado obtido.</a:t>
            </a:r>
          </a:p>
          <a:p>
            <a:pPr lvl="1"/>
            <a:r>
              <a:rPr lang="pt-BR" dirty="0" smtClean="0"/>
              <a:t>Quanto menor o P-valor, maior a chance de Ho ser falsa.</a:t>
            </a:r>
          </a:p>
        </p:txBody>
      </p:sp>
    </p:spTree>
    <p:extLst>
      <p:ext uri="{BB962C8B-B14F-4D97-AF65-F5344CB8AC3E}">
        <p14:creationId xmlns:p14="http://schemas.microsoft.com/office/powerpoint/2010/main" val="33003296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082040" y="682625"/>
            <a:ext cx="10515600" cy="4351338"/>
          </a:xfrm>
        </p:spPr>
        <p:txBody>
          <a:bodyPr/>
          <a:lstStyle/>
          <a:p>
            <a:r>
              <a:rPr lang="pt-BR" dirty="0" smtClean="0"/>
              <a:t>A estatística de teste para proporções é o z-teste, ou seja, o ponto crítico virá da tabela de distribuição normal, e será usada a equação:</a:t>
            </a:r>
            <a:endParaRPr lang="pt-BR" dirty="0"/>
          </a:p>
        </p:txBody>
      </p:sp>
      <mc:AlternateContent xmlns:mc="http://schemas.openxmlformats.org/markup-compatibility/2006">
        <mc:Choice xmlns:a14="http://schemas.microsoft.com/office/drawing/2010/main" Requires="a14">
          <p:sp>
            <p:nvSpPr>
              <p:cNvPr id="4" name="CaixaDeTexto 3"/>
              <p:cNvSpPr txBox="1"/>
              <p:nvPr/>
            </p:nvSpPr>
            <p:spPr>
              <a:xfrm>
                <a:off x="2743200" y="2346274"/>
                <a:ext cx="6169959" cy="16378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t-BR" sz="3600" b="0" i="1" smtClean="0">
                          <a:solidFill>
                            <a:schemeClr val="tx1"/>
                          </a:solidFill>
                          <a:latin typeface="Cambria Math" panose="02040503050406030204" pitchFamily="18" charset="0"/>
                        </a:rPr>
                        <m:t>𝑧</m:t>
                      </m:r>
                      <m:r>
                        <a:rPr lang="pt-BR" sz="3600" b="0" i="1" smtClean="0">
                          <a:solidFill>
                            <a:schemeClr val="tx1"/>
                          </a:solidFill>
                          <a:latin typeface="Cambria Math" panose="02040503050406030204" pitchFamily="18" charset="0"/>
                        </a:rPr>
                        <m:t>  =   </m:t>
                      </m:r>
                      <m:f>
                        <m:fPr>
                          <m:ctrlPr>
                            <a:rPr lang="pt-BR" sz="3600" b="0" i="1" smtClean="0">
                              <a:solidFill>
                                <a:schemeClr val="tx1"/>
                              </a:solidFill>
                              <a:latin typeface="Cambria Math" panose="02040503050406030204" pitchFamily="18" charset="0"/>
                            </a:rPr>
                          </m:ctrlPr>
                        </m:fPr>
                        <m:num>
                          <m:r>
                            <a:rPr lang="pt-BR" sz="3600" b="0" i="1" smtClean="0">
                              <a:solidFill>
                                <a:schemeClr val="accent1">
                                  <a:lumMod val="50000"/>
                                </a:schemeClr>
                              </a:solidFill>
                              <a:latin typeface="Cambria Math" panose="02040503050406030204" pitchFamily="18" charset="0"/>
                            </a:rPr>
                            <m:t>𝑝</m:t>
                          </m:r>
                          <m:r>
                            <a:rPr lang="pt-BR" sz="3600" b="0" i="1" smtClean="0">
                              <a:solidFill>
                                <a:schemeClr val="accent1">
                                  <a:lumMod val="50000"/>
                                </a:schemeClr>
                              </a:solidFill>
                              <a:latin typeface="Cambria Math" panose="02040503050406030204" pitchFamily="18" charset="0"/>
                            </a:rPr>
                            <m:t> </m:t>
                          </m:r>
                          <m:r>
                            <a:rPr lang="pt-BR" sz="3600" b="0" i="1" smtClean="0">
                              <a:solidFill>
                                <a:schemeClr val="tx1"/>
                              </a:solidFill>
                              <a:latin typeface="Cambria Math" panose="02040503050406030204" pitchFamily="18" charset="0"/>
                            </a:rPr>
                            <m:t>−</m:t>
                          </m:r>
                          <m:sSub>
                            <m:sSubPr>
                              <m:ctrlPr>
                                <a:rPr lang="pt-BR" sz="3600" b="0" i="1" smtClean="0">
                                  <a:solidFill>
                                    <a:schemeClr val="accent1">
                                      <a:lumMod val="50000"/>
                                    </a:schemeClr>
                                  </a:solidFill>
                                  <a:latin typeface="Cambria Math" panose="02040503050406030204" pitchFamily="18" charset="0"/>
                                </a:rPr>
                              </m:ctrlPr>
                            </m:sSubPr>
                            <m:e>
                              <m:r>
                                <a:rPr lang="pt-BR" sz="3600" b="0" i="1" smtClean="0">
                                  <a:solidFill>
                                    <a:schemeClr val="accent1">
                                      <a:lumMod val="50000"/>
                                    </a:schemeClr>
                                  </a:solidFill>
                                  <a:latin typeface="Cambria Math" panose="02040503050406030204" pitchFamily="18" charset="0"/>
                                </a:rPr>
                                <m:t>𝑝</m:t>
                              </m:r>
                            </m:e>
                            <m:sub>
                              <m:r>
                                <a:rPr lang="pt-BR" sz="3600" b="0" i="1" smtClean="0">
                                  <a:solidFill>
                                    <a:schemeClr val="accent1">
                                      <a:lumMod val="50000"/>
                                    </a:schemeClr>
                                  </a:solidFill>
                                  <a:latin typeface="Cambria Math" panose="02040503050406030204" pitchFamily="18" charset="0"/>
                                </a:rPr>
                                <m:t>0</m:t>
                              </m:r>
                            </m:sub>
                          </m:sSub>
                        </m:num>
                        <m:den>
                          <m:sSub>
                            <m:sSubPr>
                              <m:ctrlPr>
                                <a:rPr lang="pt-BR" sz="3600" b="0" i="1" smtClean="0">
                                  <a:solidFill>
                                    <a:schemeClr val="accent1">
                                      <a:lumMod val="50000"/>
                                    </a:schemeClr>
                                  </a:solidFill>
                                  <a:latin typeface="Cambria Math" panose="02040503050406030204" pitchFamily="18" charset="0"/>
                                  <a:ea typeface="Cambria Math" panose="02040503050406030204" pitchFamily="18" charset="0"/>
                                </a:rPr>
                              </m:ctrlPr>
                            </m:sSubPr>
                            <m:e>
                              <m:r>
                                <a:rPr lang="pt-BR" sz="3600" b="0" i="1" smtClean="0">
                                  <a:solidFill>
                                    <a:schemeClr val="accent1">
                                      <a:lumMod val="50000"/>
                                    </a:schemeClr>
                                  </a:solidFill>
                                  <a:latin typeface="Cambria Math" panose="02040503050406030204" pitchFamily="18" charset="0"/>
                                  <a:ea typeface="Cambria Math" panose="02040503050406030204" pitchFamily="18" charset="0"/>
                                </a:rPr>
                                <m:t>𝜎</m:t>
                              </m:r>
                            </m:e>
                            <m:sub>
                              <m:sSub>
                                <m:sSubPr>
                                  <m:ctrlPr>
                                    <a:rPr lang="pt-BR" sz="3600" b="0" i="1" smtClean="0">
                                      <a:solidFill>
                                        <a:schemeClr val="accent1">
                                          <a:lumMod val="50000"/>
                                        </a:schemeClr>
                                      </a:solidFill>
                                      <a:latin typeface="Cambria Math" panose="02040503050406030204" pitchFamily="18" charset="0"/>
                                      <a:ea typeface="Cambria Math" panose="02040503050406030204" pitchFamily="18" charset="0"/>
                                    </a:rPr>
                                  </m:ctrlPr>
                                </m:sSubPr>
                                <m:e>
                                  <m:r>
                                    <a:rPr lang="pt-BR" sz="3600" b="0" i="1" smtClean="0">
                                      <a:solidFill>
                                        <a:schemeClr val="accent1">
                                          <a:lumMod val="50000"/>
                                        </a:schemeClr>
                                      </a:solidFill>
                                      <a:latin typeface="Cambria Math" panose="02040503050406030204" pitchFamily="18" charset="0"/>
                                      <a:ea typeface="Cambria Math" panose="02040503050406030204" pitchFamily="18" charset="0"/>
                                    </a:rPr>
                                    <m:t>𝑝</m:t>
                                  </m:r>
                                </m:e>
                                <m:sub>
                                  <m:r>
                                    <a:rPr lang="pt-BR" sz="3600" b="0" i="1" smtClean="0">
                                      <a:solidFill>
                                        <a:schemeClr val="accent1">
                                          <a:lumMod val="50000"/>
                                        </a:schemeClr>
                                      </a:solidFill>
                                      <a:latin typeface="Cambria Math" panose="02040503050406030204" pitchFamily="18" charset="0"/>
                                      <a:ea typeface="Cambria Math" panose="02040503050406030204" pitchFamily="18" charset="0"/>
                                    </a:rPr>
                                    <m:t>0</m:t>
                                  </m:r>
                                </m:sub>
                              </m:sSub>
                            </m:sub>
                          </m:sSub>
                        </m:den>
                      </m:f>
                      <m:r>
                        <a:rPr lang="pt-BR" sz="3600" b="0" i="1" smtClean="0">
                          <a:solidFill>
                            <a:schemeClr val="accent5">
                              <a:lumMod val="75000"/>
                            </a:schemeClr>
                          </a:solidFill>
                          <a:latin typeface="Cambria Math" panose="02040503050406030204" pitchFamily="18" charset="0"/>
                        </a:rPr>
                        <m:t>  =</m:t>
                      </m:r>
                      <m:f>
                        <m:fPr>
                          <m:ctrlPr>
                            <a:rPr lang="pt-BR" sz="3600" i="1">
                              <a:latin typeface="Cambria Math" panose="02040503050406030204" pitchFamily="18" charset="0"/>
                            </a:rPr>
                          </m:ctrlPr>
                        </m:fPr>
                        <m:num>
                          <m:r>
                            <a:rPr lang="pt-BR" sz="3600" i="1">
                              <a:solidFill>
                                <a:schemeClr val="accent1">
                                  <a:lumMod val="50000"/>
                                </a:schemeClr>
                              </a:solidFill>
                              <a:latin typeface="Cambria Math" panose="02040503050406030204" pitchFamily="18" charset="0"/>
                            </a:rPr>
                            <m:t>𝑝</m:t>
                          </m:r>
                          <m:r>
                            <a:rPr lang="pt-BR" sz="3600" i="1">
                              <a:solidFill>
                                <a:schemeClr val="accent1">
                                  <a:lumMod val="50000"/>
                                </a:schemeClr>
                              </a:solidFill>
                              <a:latin typeface="Cambria Math" panose="02040503050406030204" pitchFamily="18" charset="0"/>
                            </a:rPr>
                            <m:t> −</m:t>
                          </m:r>
                          <m:sSub>
                            <m:sSubPr>
                              <m:ctrlPr>
                                <a:rPr lang="pt-BR" sz="3600" i="1">
                                  <a:solidFill>
                                    <a:schemeClr val="accent1">
                                      <a:lumMod val="50000"/>
                                    </a:schemeClr>
                                  </a:solidFill>
                                  <a:latin typeface="Cambria Math" panose="02040503050406030204" pitchFamily="18" charset="0"/>
                                </a:rPr>
                              </m:ctrlPr>
                            </m:sSubPr>
                            <m:e>
                              <m:r>
                                <a:rPr lang="pt-BR" sz="3600" i="1">
                                  <a:solidFill>
                                    <a:schemeClr val="accent1">
                                      <a:lumMod val="50000"/>
                                    </a:schemeClr>
                                  </a:solidFill>
                                  <a:latin typeface="Cambria Math" panose="02040503050406030204" pitchFamily="18" charset="0"/>
                                </a:rPr>
                                <m:t>𝑝</m:t>
                              </m:r>
                            </m:e>
                            <m:sub>
                              <m:r>
                                <a:rPr lang="pt-BR" sz="3600" i="1">
                                  <a:solidFill>
                                    <a:schemeClr val="accent1">
                                      <a:lumMod val="50000"/>
                                    </a:schemeClr>
                                  </a:solidFill>
                                  <a:latin typeface="Cambria Math" panose="02040503050406030204" pitchFamily="18" charset="0"/>
                                </a:rPr>
                                <m:t>0</m:t>
                              </m:r>
                            </m:sub>
                          </m:sSub>
                        </m:num>
                        <m:den>
                          <m:rad>
                            <m:radPr>
                              <m:degHide m:val="on"/>
                              <m:ctrlPr>
                                <a:rPr lang="pt-BR" sz="3600" i="1">
                                  <a:latin typeface="Cambria Math" panose="02040503050406030204" pitchFamily="18" charset="0"/>
                                </a:rPr>
                              </m:ctrlPr>
                            </m:radPr>
                            <m:deg/>
                            <m:e>
                              <m:f>
                                <m:fPr>
                                  <m:ctrlPr>
                                    <a:rPr lang="pt-BR" sz="3600" i="1">
                                      <a:latin typeface="Cambria Math" panose="02040503050406030204" pitchFamily="18" charset="0"/>
                                    </a:rPr>
                                  </m:ctrlPr>
                                </m:fPr>
                                <m:num>
                                  <m:sSub>
                                    <m:sSubPr>
                                      <m:ctrlPr>
                                        <a:rPr lang="pt-BR" sz="3600" i="1">
                                          <a:solidFill>
                                            <a:schemeClr val="accent1">
                                              <a:lumMod val="50000"/>
                                            </a:schemeClr>
                                          </a:solidFill>
                                          <a:latin typeface="Cambria Math" panose="02040503050406030204" pitchFamily="18" charset="0"/>
                                        </a:rPr>
                                      </m:ctrlPr>
                                    </m:sSubPr>
                                    <m:e>
                                      <m:r>
                                        <a:rPr lang="pt-BR" sz="3600" i="1">
                                          <a:solidFill>
                                            <a:schemeClr val="accent1">
                                              <a:lumMod val="50000"/>
                                            </a:schemeClr>
                                          </a:solidFill>
                                          <a:latin typeface="Cambria Math" panose="02040503050406030204" pitchFamily="18" charset="0"/>
                                        </a:rPr>
                                        <m:t>𝑝</m:t>
                                      </m:r>
                                    </m:e>
                                    <m:sub>
                                      <m:r>
                                        <a:rPr lang="pt-BR" sz="3600" i="1">
                                          <a:solidFill>
                                            <a:schemeClr val="accent1">
                                              <a:lumMod val="50000"/>
                                            </a:schemeClr>
                                          </a:solidFill>
                                          <a:latin typeface="Cambria Math" panose="02040503050406030204" pitchFamily="18" charset="0"/>
                                        </a:rPr>
                                        <m:t>0</m:t>
                                      </m:r>
                                    </m:sub>
                                  </m:sSub>
                                  <m:r>
                                    <a:rPr lang="pt-BR" sz="3600" i="1">
                                      <a:latin typeface="Cambria Math" panose="02040503050406030204" pitchFamily="18" charset="0"/>
                                    </a:rPr>
                                    <m:t> (1−</m:t>
                                  </m:r>
                                  <m:sSub>
                                    <m:sSubPr>
                                      <m:ctrlPr>
                                        <a:rPr lang="pt-BR" sz="3600" i="1">
                                          <a:solidFill>
                                            <a:schemeClr val="accent1">
                                              <a:lumMod val="50000"/>
                                            </a:schemeClr>
                                          </a:solidFill>
                                          <a:latin typeface="Cambria Math" panose="02040503050406030204" pitchFamily="18" charset="0"/>
                                        </a:rPr>
                                      </m:ctrlPr>
                                    </m:sSubPr>
                                    <m:e>
                                      <m:r>
                                        <a:rPr lang="pt-BR" sz="3600" i="1">
                                          <a:solidFill>
                                            <a:schemeClr val="accent1">
                                              <a:lumMod val="50000"/>
                                            </a:schemeClr>
                                          </a:solidFill>
                                          <a:latin typeface="Cambria Math" panose="02040503050406030204" pitchFamily="18" charset="0"/>
                                        </a:rPr>
                                        <m:t>𝑝</m:t>
                                      </m:r>
                                    </m:e>
                                    <m:sub>
                                      <m:r>
                                        <a:rPr lang="pt-BR" sz="3600" i="1">
                                          <a:solidFill>
                                            <a:schemeClr val="accent1">
                                              <a:lumMod val="50000"/>
                                            </a:schemeClr>
                                          </a:solidFill>
                                          <a:latin typeface="Cambria Math" panose="02040503050406030204" pitchFamily="18" charset="0"/>
                                        </a:rPr>
                                        <m:t>0</m:t>
                                      </m:r>
                                    </m:sub>
                                  </m:sSub>
                                  <m:r>
                                    <a:rPr lang="pt-BR" sz="3600" i="1">
                                      <a:latin typeface="Cambria Math" panose="02040503050406030204" pitchFamily="18" charset="0"/>
                                    </a:rPr>
                                    <m:t>)</m:t>
                                  </m:r>
                                </m:num>
                                <m:den>
                                  <m:r>
                                    <a:rPr lang="pt-BR" sz="3600" i="1">
                                      <a:solidFill>
                                        <a:schemeClr val="accent1">
                                          <a:lumMod val="50000"/>
                                        </a:schemeClr>
                                      </a:solidFill>
                                      <a:latin typeface="Cambria Math" panose="02040503050406030204" pitchFamily="18" charset="0"/>
                                    </a:rPr>
                                    <m:t>𝑛</m:t>
                                  </m:r>
                                </m:den>
                              </m:f>
                            </m:e>
                          </m:rad>
                        </m:den>
                      </m:f>
                    </m:oMath>
                  </m:oMathPara>
                </a14:m>
                <a:endParaRPr lang="pt-BR" sz="3600" dirty="0">
                  <a:solidFill>
                    <a:schemeClr val="accent5">
                      <a:lumMod val="75000"/>
                    </a:schemeClr>
                  </a:solidFill>
                </a:endParaRPr>
              </a:p>
            </p:txBody>
          </p:sp>
        </mc:Choice>
        <mc:Fallback>
          <p:sp>
            <p:nvSpPr>
              <p:cNvPr id="4" name="CaixaDeTexto 3"/>
              <p:cNvSpPr txBox="1">
                <a:spLocks noRot="1" noChangeAspect="1" noMove="1" noResize="1" noEditPoints="1" noAdjustHandles="1" noChangeArrowheads="1" noChangeShapeType="1" noTextEdit="1"/>
              </p:cNvSpPr>
              <p:nvPr/>
            </p:nvSpPr>
            <p:spPr>
              <a:xfrm>
                <a:off x="2743200" y="2346274"/>
                <a:ext cx="6169959" cy="1637821"/>
              </a:xfrm>
              <a:prstGeom prst="rect">
                <a:avLst/>
              </a:prstGeom>
              <a:blipFill>
                <a:blip r:embed="rId2"/>
                <a:stretch>
                  <a:fillRect/>
                </a:stretch>
              </a:blipFill>
            </p:spPr>
            <p:txBody>
              <a:bodyPr/>
              <a:lstStyle/>
              <a:p>
                <a:r>
                  <a:rPr lang="pt-BR">
                    <a:noFill/>
                  </a:rPr>
                  <a:t> </a:t>
                </a:r>
              </a:p>
            </p:txBody>
          </p:sp>
        </mc:Fallback>
      </mc:AlternateContent>
      <mc:AlternateContent xmlns:mc="http://schemas.openxmlformats.org/markup-compatibility/2006">
        <mc:Choice xmlns:a14="http://schemas.microsoft.com/office/drawing/2010/main" Requires="a14">
          <p:sp>
            <p:nvSpPr>
              <p:cNvPr id="5" name="CaixaDeTexto 4"/>
              <p:cNvSpPr txBox="1"/>
              <p:nvPr/>
            </p:nvSpPr>
            <p:spPr>
              <a:xfrm>
                <a:off x="518159" y="4566254"/>
                <a:ext cx="11673841" cy="1985287"/>
              </a:xfrm>
              <a:prstGeom prst="rect">
                <a:avLst/>
              </a:prstGeom>
              <a:noFill/>
            </p:spPr>
            <p:txBody>
              <a:bodyPr wrap="square" rtlCol="0">
                <a:spAutoFit/>
              </a:bodyPr>
              <a:lstStyle/>
              <a:p>
                <a14:m>
                  <m:oMath xmlns:m="http://schemas.openxmlformats.org/officeDocument/2006/math">
                    <m:r>
                      <a:rPr lang="pt-BR" sz="2400" b="0" i="1" smtClean="0">
                        <a:solidFill>
                          <a:schemeClr val="accent1">
                            <a:lumMod val="50000"/>
                          </a:schemeClr>
                        </a:solidFill>
                        <a:latin typeface="Cambria Math" panose="02040503050406030204" pitchFamily="18" charset="0"/>
                      </a:rPr>
                      <m:t>𝑝</m:t>
                    </m:r>
                  </m:oMath>
                </a14:m>
                <a:r>
                  <a:rPr lang="pt-BR" sz="2400" dirty="0" smtClean="0">
                    <a:solidFill>
                      <a:schemeClr val="accent1">
                        <a:lumMod val="50000"/>
                      </a:schemeClr>
                    </a:solidFill>
                  </a:rPr>
                  <a:t> </a:t>
                </a:r>
                <a:r>
                  <a:rPr lang="pt-BR" sz="2400" dirty="0" smtClean="0"/>
                  <a:t>= </a:t>
                </a:r>
                <a:r>
                  <a:rPr lang="pt-BR" sz="2400" dirty="0" smtClean="0"/>
                  <a:t>proporção da amostra</a:t>
                </a:r>
              </a:p>
              <a:p>
                <a14:m>
                  <m:oMath xmlns:m="http://schemas.openxmlformats.org/officeDocument/2006/math">
                    <m:sSub>
                      <m:sSubPr>
                        <m:ctrlPr>
                          <a:rPr lang="pt-BR" sz="2400" i="1" smtClean="0">
                            <a:solidFill>
                              <a:schemeClr val="accent1">
                                <a:lumMod val="50000"/>
                              </a:schemeClr>
                            </a:solidFill>
                            <a:latin typeface="Cambria Math" panose="02040503050406030204" pitchFamily="18" charset="0"/>
                          </a:rPr>
                        </m:ctrlPr>
                      </m:sSubPr>
                      <m:e>
                        <m:r>
                          <a:rPr lang="pt-BR" sz="2400" b="0" i="1" smtClean="0">
                            <a:solidFill>
                              <a:schemeClr val="accent1">
                                <a:lumMod val="50000"/>
                              </a:schemeClr>
                            </a:solidFill>
                            <a:latin typeface="Cambria Math" panose="02040503050406030204" pitchFamily="18" charset="0"/>
                          </a:rPr>
                          <m:t>𝑝</m:t>
                        </m:r>
                      </m:e>
                      <m:sub>
                        <m:r>
                          <a:rPr lang="pt-BR" sz="2400" b="0" i="1" smtClean="0">
                            <a:solidFill>
                              <a:schemeClr val="accent1">
                                <a:lumMod val="50000"/>
                              </a:schemeClr>
                            </a:solidFill>
                            <a:latin typeface="Cambria Math" panose="02040503050406030204" pitchFamily="18" charset="0"/>
                          </a:rPr>
                          <m:t>0</m:t>
                        </m:r>
                      </m:sub>
                    </m:sSub>
                  </m:oMath>
                </a14:m>
                <a:r>
                  <a:rPr lang="pt-BR" sz="2400" dirty="0" smtClean="0"/>
                  <a:t> = proporção da população</a:t>
                </a:r>
              </a:p>
              <a:p>
                <a14:m>
                  <m:oMath xmlns:m="http://schemas.openxmlformats.org/officeDocument/2006/math">
                    <m:r>
                      <a:rPr lang="pt-BR" sz="2400" i="1" smtClean="0">
                        <a:solidFill>
                          <a:schemeClr val="accent1">
                            <a:lumMod val="50000"/>
                          </a:schemeClr>
                        </a:solidFill>
                        <a:latin typeface="Cambria Math" panose="02040503050406030204" pitchFamily="18" charset="0"/>
                      </a:rPr>
                      <m:t>𝑛</m:t>
                    </m:r>
                  </m:oMath>
                </a14:m>
                <a:r>
                  <a:rPr lang="pt-BR" sz="2400" dirty="0" smtClean="0">
                    <a:solidFill>
                      <a:schemeClr val="accent1">
                        <a:lumMod val="50000"/>
                      </a:schemeClr>
                    </a:solidFill>
                  </a:rPr>
                  <a:t> </a:t>
                </a:r>
                <a:r>
                  <a:rPr lang="pt-BR" sz="2400" dirty="0" smtClean="0"/>
                  <a:t>= tamanho da amostra</a:t>
                </a:r>
              </a:p>
              <a:p>
                <a14:m>
                  <m:oMath xmlns:m="http://schemas.openxmlformats.org/officeDocument/2006/math">
                    <m:sSub>
                      <m:sSubPr>
                        <m:ctrlPr>
                          <a:rPr lang="pt-BR" sz="2400" i="1" smtClean="0">
                            <a:solidFill>
                              <a:schemeClr val="accent1">
                                <a:lumMod val="50000"/>
                              </a:schemeClr>
                            </a:solidFill>
                            <a:latin typeface="Cambria Math" panose="02040503050406030204" pitchFamily="18" charset="0"/>
                            <a:ea typeface="Cambria Math" panose="02040503050406030204" pitchFamily="18" charset="0"/>
                          </a:rPr>
                        </m:ctrlPr>
                      </m:sSubPr>
                      <m:e>
                        <m:r>
                          <a:rPr lang="pt-BR" sz="2400" i="1" smtClean="0">
                            <a:solidFill>
                              <a:schemeClr val="accent1">
                                <a:lumMod val="50000"/>
                              </a:schemeClr>
                            </a:solidFill>
                            <a:latin typeface="Cambria Math" panose="02040503050406030204" pitchFamily="18" charset="0"/>
                            <a:ea typeface="Cambria Math" panose="02040503050406030204" pitchFamily="18" charset="0"/>
                          </a:rPr>
                          <m:t>𝜎</m:t>
                        </m:r>
                      </m:e>
                      <m:sub>
                        <m:sSub>
                          <m:sSubPr>
                            <m:ctrlPr>
                              <a:rPr lang="pt-BR" sz="2400" i="1" smtClean="0">
                                <a:solidFill>
                                  <a:schemeClr val="accent1">
                                    <a:lumMod val="50000"/>
                                  </a:schemeClr>
                                </a:solidFill>
                                <a:latin typeface="Cambria Math" panose="02040503050406030204" pitchFamily="18" charset="0"/>
                                <a:ea typeface="Cambria Math" panose="02040503050406030204" pitchFamily="18" charset="0"/>
                              </a:rPr>
                            </m:ctrlPr>
                          </m:sSubPr>
                          <m:e>
                            <m:r>
                              <a:rPr lang="pt-BR" sz="2400" b="0" i="1" smtClean="0">
                                <a:solidFill>
                                  <a:schemeClr val="accent1">
                                    <a:lumMod val="50000"/>
                                  </a:schemeClr>
                                </a:solidFill>
                                <a:latin typeface="Cambria Math" panose="02040503050406030204" pitchFamily="18" charset="0"/>
                                <a:ea typeface="Cambria Math" panose="02040503050406030204" pitchFamily="18" charset="0"/>
                              </a:rPr>
                              <m:t>𝑝</m:t>
                            </m:r>
                          </m:e>
                          <m:sub>
                            <m:r>
                              <a:rPr lang="pt-BR" sz="2400" b="0" i="1" smtClean="0">
                                <a:solidFill>
                                  <a:schemeClr val="accent1">
                                    <a:lumMod val="50000"/>
                                  </a:schemeClr>
                                </a:solidFill>
                                <a:latin typeface="Cambria Math" panose="02040503050406030204" pitchFamily="18" charset="0"/>
                                <a:ea typeface="Cambria Math" panose="02040503050406030204" pitchFamily="18" charset="0"/>
                              </a:rPr>
                              <m:t>0</m:t>
                            </m:r>
                          </m:sub>
                        </m:sSub>
                      </m:sub>
                    </m:sSub>
                  </m:oMath>
                </a14:m>
                <a:r>
                  <a:rPr lang="pt-BR" sz="2400" dirty="0" smtClean="0"/>
                  <a:t> = desvio-padrão de </a:t>
                </a:r>
                <a:r>
                  <a:rPr lang="pt-BR" sz="2400" dirty="0" smtClean="0"/>
                  <a:t>p</a:t>
                </a:r>
              </a:p>
              <a:p>
                <a14:m>
                  <m:oMath xmlns:m="http://schemas.openxmlformats.org/officeDocument/2006/math">
                    <m:sSub>
                      <m:sSubPr>
                        <m:ctrlPr>
                          <a:rPr lang="pt-BR" sz="2400" i="1">
                            <a:latin typeface="Cambria Math" panose="02040503050406030204" pitchFamily="18" charset="0"/>
                          </a:rPr>
                        </m:ctrlPr>
                      </m:sSubPr>
                      <m:e>
                        <m:r>
                          <a:rPr lang="pt-BR" sz="2400" i="1">
                            <a:latin typeface="Cambria Math" panose="02040503050406030204" pitchFamily="18" charset="0"/>
                          </a:rPr>
                          <m:t>𝑝</m:t>
                        </m:r>
                      </m:e>
                      <m:sub>
                        <m:r>
                          <a:rPr lang="pt-BR" sz="2400" i="1">
                            <a:latin typeface="Cambria Math" panose="02040503050406030204" pitchFamily="18" charset="0"/>
                          </a:rPr>
                          <m:t>𝑟</m:t>
                        </m:r>
                      </m:sub>
                    </m:sSub>
                  </m:oMath>
                </a14:m>
                <a:r>
                  <a:rPr lang="pt-BR" sz="2400" dirty="0" smtClean="0"/>
                  <a:t>= proporção real da população</a:t>
                </a:r>
                <a:endParaRPr lang="pt-BR" sz="2400" dirty="0"/>
              </a:p>
            </p:txBody>
          </p:sp>
        </mc:Choice>
        <mc:Fallback>
          <p:sp>
            <p:nvSpPr>
              <p:cNvPr id="5" name="CaixaDeTexto 4"/>
              <p:cNvSpPr txBox="1">
                <a:spLocks noRot="1" noChangeAspect="1" noMove="1" noResize="1" noEditPoints="1" noAdjustHandles="1" noChangeArrowheads="1" noChangeShapeType="1" noTextEdit="1"/>
              </p:cNvSpPr>
              <p:nvPr/>
            </p:nvSpPr>
            <p:spPr>
              <a:xfrm>
                <a:off x="518159" y="4566254"/>
                <a:ext cx="11673841" cy="1985287"/>
              </a:xfrm>
              <a:prstGeom prst="rect">
                <a:avLst/>
              </a:prstGeom>
              <a:blipFill>
                <a:blip r:embed="rId3"/>
                <a:stretch>
                  <a:fillRect l="-157" t="-2454" b="-5215"/>
                </a:stretch>
              </a:blipFill>
            </p:spPr>
            <p:txBody>
              <a:bodyPr/>
              <a:lstStyle/>
              <a:p>
                <a:r>
                  <a:rPr lang="pt-BR">
                    <a:noFill/>
                  </a:rPr>
                  <a:t> </a:t>
                </a:r>
              </a:p>
            </p:txBody>
          </p:sp>
        </mc:Fallback>
      </mc:AlternateContent>
    </p:spTree>
    <p:extLst>
      <p:ext uri="{BB962C8B-B14F-4D97-AF65-F5344CB8AC3E}">
        <p14:creationId xmlns:p14="http://schemas.microsoft.com/office/powerpoint/2010/main" val="30668394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18160" y="286385"/>
            <a:ext cx="10515600" cy="1798067"/>
          </a:xfrm>
        </p:spPr>
        <p:txBody>
          <a:bodyPr>
            <a:normAutofit fontScale="92500" lnSpcReduction="10000"/>
          </a:bodyPr>
          <a:lstStyle/>
          <a:p>
            <a:r>
              <a:rPr lang="pt-BR" sz="2400" dirty="0" smtClean="0"/>
              <a:t>Uma estação de rádio de Ilhéus anunciou que pelo menos 90% dos hotéis estariam lotados no fim de semana do show do </a:t>
            </a:r>
            <a:r>
              <a:rPr lang="pt-BR" sz="2400" dirty="0" err="1" smtClean="0"/>
              <a:t>Pablito</a:t>
            </a:r>
            <a:r>
              <a:rPr lang="pt-BR" sz="2400" dirty="0" smtClean="0"/>
              <a:t> do arrocha. A estação aconselhou os ouvintes a fazerem reservas antecipadamente, caso planejassem passar o fim de semana na praia. No sábado a noite, uma amostra de 58 hotéis revelou que 49 exibiam o anúncio sem vagas e 9 com vagas. Qual é a sua reação </a:t>
            </a:r>
            <a:r>
              <a:rPr lang="pt-BR" sz="2400" dirty="0"/>
              <a:t>à</a:t>
            </a:r>
            <a:r>
              <a:rPr lang="pt-BR" sz="2400" dirty="0" smtClean="0"/>
              <a:t> afirmação da estação de rádio depois de ver a evidencia da amostra? Use α=0,05 ao realizar o teste estatístico.</a:t>
            </a:r>
            <a:endParaRPr lang="pt-BR" sz="2400" dirty="0"/>
          </a:p>
        </p:txBody>
      </p:sp>
      <mc:AlternateContent xmlns:mc="http://schemas.openxmlformats.org/markup-compatibility/2006">
        <mc:Choice xmlns:a14="http://schemas.microsoft.com/office/drawing/2010/main" Requires="a14">
          <p:sp>
            <p:nvSpPr>
              <p:cNvPr id="6" name="CaixaDeTexto 5"/>
              <p:cNvSpPr txBox="1"/>
              <p:nvPr/>
            </p:nvSpPr>
            <p:spPr>
              <a:xfrm>
                <a:off x="1082040" y="4363737"/>
                <a:ext cx="2316480" cy="2103204"/>
              </a:xfrm>
              <a:prstGeom prst="rect">
                <a:avLst/>
              </a:prstGeom>
              <a:noFill/>
            </p:spPr>
            <p:txBody>
              <a:bodyPr wrap="square" rtlCol="0">
                <a:spAutoFit/>
              </a:bodyPr>
              <a:lstStyle/>
              <a:p>
                <a14:m>
                  <m:oMath xmlns:m="http://schemas.openxmlformats.org/officeDocument/2006/math">
                    <m:r>
                      <a:rPr lang="pt-BR" sz="2400" i="1" smtClean="0">
                        <a:solidFill>
                          <a:schemeClr val="accent1">
                            <a:lumMod val="50000"/>
                          </a:schemeClr>
                        </a:solidFill>
                        <a:latin typeface="Cambria Math" panose="02040503050406030204" pitchFamily="18" charset="0"/>
                      </a:rPr>
                      <m:t>𝑛</m:t>
                    </m:r>
                  </m:oMath>
                </a14:m>
                <a:r>
                  <a:rPr lang="pt-BR" sz="2400" dirty="0" smtClean="0"/>
                  <a:t> = 58</a:t>
                </a:r>
              </a:p>
              <a:p>
                <a:endParaRPr lang="pt-BR" sz="2400" i="1" dirty="0" smtClean="0">
                  <a:solidFill>
                    <a:schemeClr val="accent5">
                      <a:lumMod val="75000"/>
                    </a:schemeClr>
                  </a:solidFill>
                  <a:latin typeface="Cambria Math" panose="02040503050406030204" pitchFamily="18" charset="0"/>
                </a:endParaRPr>
              </a:p>
              <a:p>
                <a14:m>
                  <m:oMath xmlns:m="http://schemas.openxmlformats.org/officeDocument/2006/math">
                    <m:r>
                      <a:rPr lang="pt-BR" sz="2400" i="1" smtClean="0">
                        <a:solidFill>
                          <a:schemeClr val="accent1">
                            <a:lumMod val="50000"/>
                          </a:schemeClr>
                        </a:solidFill>
                        <a:latin typeface="Cambria Math" panose="02040503050406030204" pitchFamily="18" charset="0"/>
                      </a:rPr>
                      <m:t>𝑝</m:t>
                    </m:r>
                  </m:oMath>
                </a14:m>
                <a:r>
                  <a:rPr lang="pt-BR" sz="2400" dirty="0" smtClean="0"/>
                  <a:t> </a:t>
                </a:r>
                <a:r>
                  <a:rPr lang="pt-BR" sz="2400" dirty="0" smtClean="0"/>
                  <a:t>= </a:t>
                </a:r>
                <a14:m>
                  <m:oMath xmlns:m="http://schemas.openxmlformats.org/officeDocument/2006/math">
                    <m:f>
                      <m:fPr>
                        <m:ctrlPr>
                          <a:rPr lang="pt-BR" sz="2400" i="1" smtClean="0">
                            <a:latin typeface="Cambria Math" panose="02040503050406030204" pitchFamily="18" charset="0"/>
                          </a:rPr>
                        </m:ctrlPr>
                      </m:fPr>
                      <m:num>
                        <m:r>
                          <a:rPr lang="pt-BR" sz="2400" b="0" i="1" smtClean="0">
                            <a:latin typeface="Cambria Math" panose="02040503050406030204" pitchFamily="18" charset="0"/>
                          </a:rPr>
                          <m:t>49</m:t>
                        </m:r>
                      </m:num>
                      <m:den>
                        <m:r>
                          <a:rPr lang="pt-BR" sz="2400" b="0" i="1" smtClean="0">
                            <a:latin typeface="Cambria Math" panose="02040503050406030204" pitchFamily="18" charset="0"/>
                          </a:rPr>
                          <m:t>58</m:t>
                        </m:r>
                      </m:den>
                    </m:f>
                    <m:r>
                      <a:rPr lang="pt-BR" sz="2400" b="0" i="1" smtClean="0">
                        <a:latin typeface="Cambria Math" panose="02040503050406030204" pitchFamily="18" charset="0"/>
                      </a:rPr>
                      <m:t>=0,84</m:t>
                    </m:r>
                  </m:oMath>
                </a14:m>
                <a:endParaRPr lang="pt-BR" sz="2400" dirty="0" smtClean="0">
                  <a:latin typeface="+mj-lt"/>
                </a:endParaRPr>
              </a:p>
              <a:p>
                <a:endParaRPr lang="pt-BR" sz="2400" dirty="0" smtClean="0">
                  <a:latin typeface="+mj-lt"/>
                </a:endParaRPr>
              </a:p>
              <a:p>
                <a14:m>
                  <m:oMath xmlns:m="http://schemas.openxmlformats.org/officeDocument/2006/math">
                    <m:sSub>
                      <m:sSubPr>
                        <m:ctrlPr>
                          <a:rPr lang="pt-BR" sz="2400" i="1" smtClean="0">
                            <a:solidFill>
                              <a:schemeClr val="accent1">
                                <a:lumMod val="50000"/>
                              </a:schemeClr>
                            </a:solidFill>
                            <a:latin typeface="Cambria Math" panose="02040503050406030204" pitchFamily="18" charset="0"/>
                          </a:rPr>
                        </m:ctrlPr>
                      </m:sSubPr>
                      <m:e>
                        <m:r>
                          <a:rPr lang="pt-BR" sz="2400" i="1">
                            <a:solidFill>
                              <a:schemeClr val="accent1">
                                <a:lumMod val="50000"/>
                              </a:schemeClr>
                            </a:solidFill>
                            <a:latin typeface="Cambria Math" panose="02040503050406030204" pitchFamily="18" charset="0"/>
                          </a:rPr>
                          <m:t>𝑝</m:t>
                        </m:r>
                      </m:e>
                      <m:sub>
                        <m:r>
                          <a:rPr lang="pt-BR" sz="2400" i="1">
                            <a:solidFill>
                              <a:schemeClr val="accent1">
                                <a:lumMod val="50000"/>
                              </a:schemeClr>
                            </a:solidFill>
                            <a:latin typeface="Cambria Math" panose="02040503050406030204" pitchFamily="18" charset="0"/>
                          </a:rPr>
                          <m:t>0</m:t>
                        </m:r>
                      </m:sub>
                    </m:sSub>
                  </m:oMath>
                </a14:m>
                <a:r>
                  <a:rPr lang="pt-BR" sz="2400" dirty="0" smtClean="0"/>
                  <a:t>= 0,90 (90%)</a:t>
                </a:r>
              </a:p>
            </p:txBody>
          </p:sp>
        </mc:Choice>
        <mc:Fallback>
          <p:sp>
            <p:nvSpPr>
              <p:cNvPr id="6" name="CaixaDeTexto 5"/>
              <p:cNvSpPr txBox="1">
                <a:spLocks noRot="1" noChangeAspect="1" noMove="1" noResize="1" noEditPoints="1" noAdjustHandles="1" noChangeArrowheads="1" noChangeShapeType="1" noTextEdit="1"/>
              </p:cNvSpPr>
              <p:nvPr/>
            </p:nvSpPr>
            <p:spPr>
              <a:xfrm>
                <a:off x="1082040" y="4363737"/>
                <a:ext cx="2316480" cy="2103204"/>
              </a:xfrm>
              <a:prstGeom prst="rect">
                <a:avLst/>
              </a:prstGeom>
              <a:blipFill>
                <a:blip r:embed="rId2"/>
                <a:stretch>
                  <a:fillRect l="-789" t="-2319" b="-5217"/>
                </a:stretch>
              </a:blipFill>
            </p:spPr>
            <p:txBody>
              <a:bodyPr/>
              <a:lstStyle/>
              <a:p>
                <a:r>
                  <a:rPr lang="pt-BR">
                    <a:noFill/>
                  </a:rPr>
                  <a:t> </a:t>
                </a:r>
              </a:p>
            </p:txBody>
          </p:sp>
        </mc:Fallback>
      </mc:AlternateContent>
      <mc:AlternateContent xmlns:mc="http://schemas.openxmlformats.org/markup-compatibility/2006">
        <mc:Choice xmlns:a14="http://schemas.microsoft.com/office/drawing/2010/main" Requires="a14">
          <p:sp>
            <p:nvSpPr>
              <p:cNvPr id="7" name="CaixaDeTexto 6"/>
              <p:cNvSpPr txBox="1"/>
              <p:nvPr/>
            </p:nvSpPr>
            <p:spPr>
              <a:xfrm>
                <a:off x="888609" y="2670096"/>
                <a:ext cx="2317301" cy="110799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sz="2400" i="1" smtClean="0">
                              <a:latin typeface="Cambria Math" panose="02040503050406030204" pitchFamily="18" charset="0"/>
                            </a:rPr>
                          </m:ctrlPr>
                        </m:sSubPr>
                        <m:e>
                          <m:r>
                            <a:rPr lang="pt-BR" sz="2400" b="0" i="1" smtClean="0">
                              <a:latin typeface="Cambria Math" panose="02040503050406030204" pitchFamily="18" charset="0"/>
                            </a:rPr>
                            <m:t>𝐻</m:t>
                          </m:r>
                        </m:e>
                        <m:sub>
                          <m:r>
                            <a:rPr lang="pt-BR" sz="2400" b="0" i="1" smtClean="0">
                              <a:latin typeface="Cambria Math" panose="02040503050406030204" pitchFamily="18" charset="0"/>
                            </a:rPr>
                            <m:t>0</m:t>
                          </m:r>
                        </m:sub>
                      </m:sSub>
                      <m:r>
                        <a:rPr lang="pt-BR" sz="2400" b="0" i="1" smtClean="0">
                          <a:latin typeface="Cambria Math" panose="02040503050406030204" pitchFamily="18" charset="0"/>
                        </a:rPr>
                        <m:t>=</m:t>
                      </m:r>
                      <m:sSub>
                        <m:sSubPr>
                          <m:ctrlPr>
                            <a:rPr lang="pt-BR" sz="2400" i="1">
                              <a:latin typeface="Cambria Math" panose="02040503050406030204" pitchFamily="18" charset="0"/>
                            </a:rPr>
                          </m:ctrlPr>
                        </m:sSubPr>
                        <m:e>
                          <m:r>
                            <a:rPr lang="pt-BR" sz="2400" i="1">
                              <a:latin typeface="Cambria Math" panose="02040503050406030204" pitchFamily="18" charset="0"/>
                            </a:rPr>
                            <m:t>𝑝</m:t>
                          </m:r>
                        </m:e>
                        <m:sub>
                          <m:r>
                            <a:rPr lang="pt-BR" sz="2400" b="0" i="1" smtClean="0">
                              <a:latin typeface="Cambria Math" panose="02040503050406030204" pitchFamily="18" charset="0"/>
                            </a:rPr>
                            <m:t>𝑟</m:t>
                          </m:r>
                        </m:sub>
                      </m:sSub>
                      <m:r>
                        <a:rPr lang="pt-BR" sz="2400" i="1" smtClean="0">
                          <a:latin typeface="Cambria Math" panose="02040503050406030204" pitchFamily="18" charset="0"/>
                          <a:ea typeface="Cambria Math" panose="02040503050406030204" pitchFamily="18" charset="0"/>
                        </a:rPr>
                        <m:t>≥</m:t>
                      </m:r>
                      <m:r>
                        <a:rPr lang="pt-BR" sz="2400" b="0" i="1" smtClean="0">
                          <a:latin typeface="Cambria Math" panose="02040503050406030204" pitchFamily="18" charset="0"/>
                          <a:ea typeface="Cambria Math" panose="02040503050406030204" pitchFamily="18" charset="0"/>
                        </a:rPr>
                        <m:t>0,90</m:t>
                      </m:r>
                    </m:oMath>
                  </m:oMathPara>
                </a14:m>
                <a:endParaRPr lang="pt-BR" sz="2400" b="0" dirty="0" smtClean="0">
                  <a:ea typeface="Cambria Math" panose="02040503050406030204" pitchFamily="18" charset="0"/>
                </a:endParaRPr>
              </a:p>
              <a:p>
                <a:endParaRPr lang="pt-BR" sz="2400" b="0" dirty="0" smtClean="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pt-BR" sz="2400" i="1" smtClean="0">
                              <a:latin typeface="Cambria Math" panose="02040503050406030204" pitchFamily="18" charset="0"/>
                            </a:rPr>
                          </m:ctrlPr>
                        </m:sSubPr>
                        <m:e>
                          <m:r>
                            <a:rPr lang="pt-BR" sz="2400" b="0" i="1" smtClean="0">
                              <a:latin typeface="Cambria Math" panose="02040503050406030204" pitchFamily="18" charset="0"/>
                            </a:rPr>
                            <m:t> </m:t>
                          </m:r>
                          <m:r>
                            <a:rPr lang="pt-BR" sz="2400" b="0" i="1" smtClean="0">
                              <a:latin typeface="Cambria Math" panose="02040503050406030204" pitchFamily="18" charset="0"/>
                            </a:rPr>
                            <m:t>𝐻</m:t>
                          </m:r>
                        </m:e>
                        <m:sub>
                          <m:r>
                            <a:rPr lang="pt-BR" sz="2400" b="0" i="1" smtClean="0">
                              <a:latin typeface="Cambria Math" panose="02040503050406030204" pitchFamily="18" charset="0"/>
                            </a:rPr>
                            <m:t>𝑎</m:t>
                          </m:r>
                        </m:sub>
                      </m:sSub>
                      <m:r>
                        <a:rPr lang="pt-BR" sz="2400" b="0" i="1" smtClean="0">
                          <a:latin typeface="Cambria Math" panose="02040503050406030204" pitchFamily="18" charset="0"/>
                        </a:rPr>
                        <m:t> =</m:t>
                      </m:r>
                      <m:sSub>
                        <m:sSubPr>
                          <m:ctrlPr>
                            <a:rPr lang="pt-BR" sz="2400" i="1">
                              <a:latin typeface="Cambria Math" panose="02040503050406030204" pitchFamily="18" charset="0"/>
                            </a:rPr>
                          </m:ctrlPr>
                        </m:sSubPr>
                        <m:e>
                          <m:r>
                            <a:rPr lang="pt-BR" sz="2400" i="1">
                              <a:latin typeface="Cambria Math" panose="02040503050406030204" pitchFamily="18" charset="0"/>
                            </a:rPr>
                            <m:t>𝑝</m:t>
                          </m:r>
                        </m:e>
                        <m:sub>
                          <m:r>
                            <a:rPr lang="pt-BR" sz="2400" i="1">
                              <a:latin typeface="Cambria Math" panose="02040503050406030204" pitchFamily="18" charset="0"/>
                            </a:rPr>
                            <m:t>𝑟</m:t>
                          </m:r>
                        </m:sub>
                      </m:sSub>
                      <m:r>
                        <a:rPr lang="pt-BR" sz="2400" b="0" i="1" smtClean="0">
                          <a:latin typeface="Cambria Math" panose="02040503050406030204" pitchFamily="18" charset="0"/>
                        </a:rPr>
                        <m:t>&lt;0,90 </m:t>
                      </m:r>
                    </m:oMath>
                  </m:oMathPara>
                </a14:m>
                <a:endParaRPr lang="pt-BR" sz="2400" dirty="0"/>
              </a:p>
            </p:txBody>
          </p:sp>
        </mc:Choice>
        <mc:Fallback>
          <p:sp>
            <p:nvSpPr>
              <p:cNvPr id="7" name="CaixaDeTexto 6"/>
              <p:cNvSpPr txBox="1">
                <a:spLocks noRot="1" noChangeAspect="1" noMove="1" noResize="1" noEditPoints="1" noAdjustHandles="1" noChangeArrowheads="1" noChangeShapeType="1" noTextEdit="1"/>
              </p:cNvSpPr>
              <p:nvPr/>
            </p:nvSpPr>
            <p:spPr>
              <a:xfrm>
                <a:off x="888609" y="2670096"/>
                <a:ext cx="2317301" cy="1107996"/>
              </a:xfrm>
              <a:prstGeom prst="rect">
                <a:avLst/>
              </a:prstGeom>
              <a:blipFill>
                <a:blip r:embed="rId3"/>
                <a:stretch>
                  <a:fillRect b="-7692"/>
                </a:stretch>
              </a:blipFill>
            </p:spPr>
            <p:txBody>
              <a:bodyPr/>
              <a:lstStyle/>
              <a:p>
                <a:r>
                  <a:rPr lang="pt-BR">
                    <a:noFill/>
                  </a:rPr>
                  <a:t> </a:t>
                </a:r>
              </a:p>
            </p:txBody>
          </p:sp>
        </mc:Fallback>
      </mc:AlternateContent>
      <mc:AlternateContent xmlns:mc="http://schemas.openxmlformats.org/markup-compatibility/2006">
        <mc:Choice xmlns:a14="http://schemas.microsoft.com/office/drawing/2010/main" Requires="a14">
          <p:sp>
            <p:nvSpPr>
              <p:cNvPr id="8" name="CaixaDeTexto 7"/>
              <p:cNvSpPr txBox="1"/>
              <p:nvPr/>
            </p:nvSpPr>
            <p:spPr>
              <a:xfrm>
                <a:off x="4281526" y="3031886"/>
                <a:ext cx="4173514" cy="10918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sz="2400" b="0" i="1" smtClean="0">
                              <a:solidFill>
                                <a:schemeClr val="tx1"/>
                              </a:solidFill>
                              <a:latin typeface="Cambria Math" panose="02040503050406030204" pitchFamily="18" charset="0"/>
                            </a:rPr>
                          </m:ctrlPr>
                        </m:sSubPr>
                        <m:e>
                          <m:r>
                            <a:rPr lang="pt-BR" sz="2400" b="0" i="1" smtClean="0">
                              <a:solidFill>
                                <a:schemeClr val="tx1"/>
                              </a:solidFill>
                              <a:latin typeface="Cambria Math" panose="02040503050406030204" pitchFamily="18" charset="0"/>
                            </a:rPr>
                            <m:t>𝑍</m:t>
                          </m:r>
                        </m:e>
                        <m:sub>
                          <m:r>
                            <a:rPr lang="pt-BR" sz="2400" b="0" i="1" smtClean="0">
                              <a:solidFill>
                                <a:schemeClr val="tx1"/>
                              </a:solidFill>
                              <a:latin typeface="Cambria Math" panose="02040503050406030204" pitchFamily="18" charset="0"/>
                            </a:rPr>
                            <m:t>𝐶𝐴𝐿</m:t>
                          </m:r>
                        </m:sub>
                      </m:sSub>
                      <m:r>
                        <a:rPr lang="pt-BR" sz="2400" b="0" i="1" smtClean="0">
                          <a:solidFill>
                            <a:schemeClr val="tx1"/>
                          </a:solidFill>
                          <a:latin typeface="Cambria Math" panose="02040503050406030204" pitchFamily="18" charset="0"/>
                        </a:rPr>
                        <m:t>=</m:t>
                      </m:r>
                      <m:f>
                        <m:fPr>
                          <m:ctrlPr>
                            <a:rPr lang="pt-BR" sz="2400" i="1">
                              <a:solidFill>
                                <a:schemeClr val="tx1"/>
                              </a:solidFill>
                              <a:latin typeface="Cambria Math" panose="02040503050406030204" pitchFamily="18" charset="0"/>
                            </a:rPr>
                          </m:ctrlPr>
                        </m:fPr>
                        <m:num>
                          <m:r>
                            <a:rPr lang="pt-BR" sz="2400" i="1" smtClean="0">
                              <a:solidFill>
                                <a:schemeClr val="accent1">
                                  <a:lumMod val="50000"/>
                                </a:schemeClr>
                              </a:solidFill>
                              <a:latin typeface="Cambria Math" panose="02040503050406030204" pitchFamily="18" charset="0"/>
                            </a:rPr>
                            <m:t>𝑝</m:t>
                          </m:r>
                          <m:r>
                            <a:rPr lang="pt-BR" sz="2400" i="1" smtClean="0">
                              <a:solidFill>
                                <a:schemeClr val="accent1">
                                  <a:lumMod val="50000"/>
                                </a:schemeClr>
                              </a:solidFill>
                              <a:latin typeface="Cambria Math" panose="02040503050406030204" pitchFamily="18" charset="0"/>
                            </a:rPr>
                            <m:t> −</m:t>
                          </m:r>
                          <m:sSub>
                            <m:sSubPr>
                              <m:ctrlPr>
                                <a:rPr lang="pt-BR" sz="2400" i="1" smtClean="0">
                                  <a:solidFill>
                                    <a:schemeClr val="accent1">
                                      <a:lumMod val="50000"/>
                                    </a:schemeClr>
                                  </a:solidFill>
                                  <a:latin typeface="Cambria Math" panose="02040503050406030204" pitchFamily="18" charset="0"/>
                                </a:rPr>
                              </m:ctrlPr>
                            </m:sSubPr>
                            <m:e>
                              <m:r>
                                <a:rPr lang="pt-BR" sz="2400" i="1">
                                  <a:solidFill>
                                    <a:schemeClr val="accent1">
                                      <a:lumMod val="50000"/>
                                    </a:schemeClr>
                                  </a:solidFill>
                                  <a:latin typeface="Cambria Math" panose="02040503050406030204" pitchFamily="18" charset="0"/>
                                </a:rPr>
                                <m:t>𝑝</m:t>
                              </m:r>
                            </m:e>
                            <m:sub>
                              <m:r>
                                <a:rPr lang="pt-BR" sz="2400" i="1">
                                  <a:solidFill>
                                    <a:schemeClr val="accent1">
                                      <a:lumMod val="50000"/>
                                    </a:schemeClr>
                                  </a:solidFill>
                                  <a:latin typeface="Cambria Math" panose="02040503050406030204" pitchFamily="18" charset="0"/>
                                </a:rPr>
                                <m:t>0</m:t>
                              </m:r>
                            </m:sub>
                          </m:sSub>
                        </m:num>
                        <m:den>
                          <m:rad>
                            <m:radPr>
                              <m:degHide m:val="on"/>
                              <m:ctrlPr>
                                <a:rPr lang="pt-BR" sz="2400" i="1">
                                  <a:solidFill>
                                    <a:schemeClr val="tx1"/>
                                  </a:solidFill>
                                  <a:latin typeface="Cambria Math" panose="02040503050406030204" pitchFamily="18" charset="0"/>
                                </a:rPr>
                              </m:ctrlPr>
                            </m:radPr>
                            <m:deg/>
                            <m:e>
                              <m:f>
                                <m:fPr>
                                  <m:ctrlPr>
                                    <a:rPr lang="pt-BR" sz="2400" i="1">
                                      <a:solidFill>
                                        <a:schemeClr val="tx1"/>
                                      </a:solidFill>
                                      <a:latin typeface="Cambria Math" panose="02040503050406030204" pitchFamily="18" charset="0"/>
                                    </a:rPr>
                                  </m:ctrlPr>
                                </m:fPr>
                                <m:num>
                                  <m:sSub>
                                    <m:sSubPr>
                                      <m:ctrlPr>
                                        <a:rPr lang="pt-BR" sz="2400" i="1" smtClean="0">
                                          <a:solidFill>
                                            <a:schemeClr val="accent1">
                                              <a:lumMod val="50000"/>
                                            </a:schemeClr>
                                          </a:solidFill>
                                          <a:latin typeface="Cambria Math" panose="02040503050406030204" pitchFamily="18" charset="0"/>
                                        </a:rPr>
                                      </m:ctrlPr>
                                    </m:sSubPr>
                                    <m:e>
                                      <m:r>
                                        <a:rPr lang="pt-BR" sz="2400" i="1">
                                          <a:solidFill>
                                            <a:schemeClr val="accent1">
                                              <a:lumMod val="50000"/>
                                            </a:schemeClr>
                                          </a:solidFill>
                                          <a:latin typeface="Cambria Math" panose="02040503050406030204" pitchFamily="18" charset="0"/>
                                        </a:rPr>
                                        <m:t>𝑝</m:t>
                                      </m:r>
                                    </m:e>
                                    <m:sub>
                                      <m:r>
                                        <a:rPr lang="pt-BR" sz="2400" i="1">
                                          <a:solidFill>
                                            <a:schemeClr val="accent1">
                                              <a:lumMod val="50000"/>
                                            </a:schemeClr>
                                          </a:solidFill>
                                          <a:latin typeface="Cambria Math" panose="02040503050406030204" pitchFamily="18" charset="0"/>
                                        </a:rPr>
                                        <m:t>0</m:t>
                                      </m:r>
                                    </m:sub>
                                  </m:sSub>
                                  <m:r>
                                    <a:rPr lang="pt-BR" sz="2400" i="1">
                                      <a:solidFill>
                                        <a:schemeClr val="tx1"/>
                                      </a:solidFill>
                                      <a:latin typeface="Cambria Math" panose="02040503050406030204" pitchFamily="18" charset="0"/>
                                    </a:rPr>
                                    <m:t> (1−</m:t>
                                  </m:r>
                                  <m:sSub>
                                    <m:sSubPr>
                                      <m:ctrlPr>
                                        <a:rPr lang="pt-BR" sz="2400" i="1" smtClean="0">
                                          <a:solidFill>
                                            <a:schemeClr val="accent1">
                                              <a:lumMod val="50000"/>
                                            </a:schemeClr>
                                          </a:solidFill>
                                          <a:latin typeface="Cambria Math" panose="02040503050406030204" pitchFamily="18" charset="0"/>
                                        </a:rPr>
                                      </m:ctrlPr>
                                    </m:sSubPr>
                                    <m:e>
                                      <m:r>
                                        <a:rPr lang="pt-BR" sz="2400" i="1">
                                          <a:solidFill>
                                            <a:schemeClr val="accent1">
                                              <a:lumMod val="50000"/>
                                            </a:schemeClr>
                                          </a:solidFill>
                                          <a:latin typeface="Cambria Math" panose="02040503050406030204" pitchFamily="18" charset="0"/>
                                        </a:rPr>
                                        <m:t>𝑝</m:t>
                                      </m:r>
                                    </m:e>
                                    <m:sub>
                                      <m:r>
                                        <a:rPr lang="pt-BR" sz="2400" i="1">
                                          <a:solidFill>
                                            <a:schemeClr val="accent1">
                                              <a:lumMod val="50000"/>
                                            </a:schemeClr>
                                          </a:solidFill>
                                          <a:latin typeface="Cambria Math" panose="02040503050406030204" pitchFamily="18" charset="0"/>
                                        </a:rPr>
                                        <m:t>0</m:t>
                                      </m:r>
                                    </m:sub>
                                  </m:sSub>
                                  <m:r>
                                    <a:rPr lang="pt-BR" sz="2400" i="1">
                                      <a:solidFill>
                                        <a:schemeClr val="tx1"/>
                                      </a:solidFill>
                                      <a:latin typeface="Cambria Math" panose="02040503050406030204" pitchFamily="18" charset="0"/>
                                    </a:rPr>
                                    <m:t>)</m:t>
                                  </m:r>
                                </m:num>
                                <m:den>
                                  <m:r>
                                    <a:rPr lang="pt-BR" sz="2400" i="1" smtClean="0">
                                      <a:solidFill>
                                        <a:schemeClr val="accent1">
                                          <a:lumMod val="50000"/>
                                        </a:schemeClr>
                                      </a:solidFill>
                                      <a:latin typeface="Cambria Math" panose="02040503050406030204" pitchFamily="18" charset="0"/>
                                    </a:rPr>
                                    <m:t>𝑛</m:t>
                                  </m:r>
                                </m:den>
                              </m:f>
                            </m:e>
                          </m:rad>
                        </m:den>
                      </m:f>
                      <m:r>
                        <a:rPr lang="pt-BR" sz="2400" b="0" i="1" smtClean="0">
                          <a:solidFill>
                            <a:schemeClr val="tx1"/>
                          </a:solidFill>
                          <a:latin typeface="Cambria Math" panose="02040503050406030204" pitchFamily="18" charset="0"/>
                          <a:ea typeface="Cambria Math" panose="02040503050406030204" pitchFamily="18" charset="0"/>
                        </a:rPr>
                        <m:t>=  −1,40 </m:t>
                      </m:r>
                    </m:oMath>
                  </m:oMathPara>
                </a14:m>
                <a:endParaRPr lang="pt-BR" sz="2400" dirty="0">
                  <a:solidFill>
                    <a:schemeClr val="tx1"/>
                  </a:solidFill>
                </a:endParaRPr>
              </a:p>
            </p:txBody>
          </p:sp>
        </mc:Choice>
        <mc:Fallback>
          <p:sp>
            <p:nvSpPr>
              <p:cNvPr id="8" name="CaixaDeTexto 7"/>
              <p:cNvSpPr txBox="1">
                <a:spLocks noRot="1" noChangeAspect="1" noMove="1" noResize="1" noEditPoints="1" noAdjustHandles="1" noChangeArrowheads="1" noChangeShapeType="1" noTextEdit="1"/>
              </p:cNvSpPr>
              <p:nvPr/>
            </p:nvSpPr>
            <p:spPr>
              <a:xfrm>
                <a:off x="4281526" y="3031886"/>
                <a:ext cx="4173514" cy="1091837"/>
              </a:xfrm>
              <a:prstGeom prst="rect">
                <a:avLst/>
              </a:prstGeom>
              <a:blipFill>
                <a:blip r:embed="rId4"/>
                <a:stretch>
                  <a:fillRect/>
                </a:stretch>
              </a:blipFill>
            </p:spPr>
            <p:txBody>
              <a:bodyPr/>
              <a:lstStyle/>
              <a:p>
                <a:r>
                  <a:rPr lang="pt-BR">
                    <a:noFill/>
                  </a:rPr>
                  <a:t> </a:t>
                </a:r>
              </a:p>
            </p:txBody>
          </p:sp>
        </mc:Fallback>
      </mc:AlternateContent>
      <mc:AlternateContent xmlns:mc="http://schemas.openxmlformats.org/markup-compatibility/2006" xmlns:a14="http://schemas.microsoft.com/office/drawing/2010/main">
        <mc:Choice Requires="a14">
          <p:sp>
            <p:nvSpPr>
              <p:cNvPr id="10" name="Retângulo 9"/>
              <p:cNvSpPr/>
              <p:nvPr/>
            </p:nvSpPr>
            <p:spPr>
              <a:xfrm>
                <a:off x="5010038" y="5266612"/>
                <a:ext cx="6469197" cy="120032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pt-BR" sz="2400" b="0" i="1" smtClean="0">
                              <a:latin typeface="Cambria Math" panose="02040503050406030204" pitchFamily="18" charset="0"/>
                            </a:rPr>
                          </m:ctrlPr>
                        </m:sSubPr>
                        <m:e>
                          <m:r>
                            <a:rPr lang="pt-BR" sz="2400" b="0" i="1" smtClean="0">
                              <a:latin typeface="Cambria Math" panose="02040503050406030204" pitchFamily="18" charset="0"/>
                            </a:rPr>
                            <m:t>𝑍</m:t>
                          </m:r>
                        </m:e>
                        <m:sub>
                          <m:r>
                            <a:rPr lang="pt-BR" sz="2400" b="0" i="1" smtClean="0">
                              <a:latin typeface="Cambria Math" panose="02040503050406030204" pitchFamily="18" charset="0"/>
                            </a:rPr>
                            <m:t>𝑇𝐴𝐵</m:t>
                          </m:r>
                        </m:sub>
                      </m:sSub>
                      <m:r>
                        <a:rPr lang="pt-BR" sz="2400" b="0" i="1" smtClean="0">
                          <a:latin typeface="Cambria Math" panose="02040503050406030204" pitchFamily="18" charset="0"/>
                        </a:rPr>
                        <m:t>:−1,65</m:t>
                      </m:r>
                    </m:oMath>
                  </m:oMathPara>
                </a14:m>
                <a:endParaRPr lang="pt-BR" sz="2400" b="0" i="1" dirty="0" smtClean="0">
                  <a:latin typeface="Cambria Math" panose="02040503050406030204" pitchFamily="18" charset="0"/>
                </a:endParaRPr>
              </a:p>
              <a:p>
                <a:endParaRPr lang="pt-BR" sz="2400" b="0" i="1" dirty="0" smtClean="0">
                  <a:latin typeface="Cambria Math" panose="02040503050406030204" pitchFamily="18" charset="0"/>
                </a:endParaRPr>
              </a:p>
              <a:p>
                <a14:m>
                  <m:oMath xmlns:m="http://schemas.openxmlformats.org/officeDocument/2006/math">
                    <m:r>
                      <a:rPr lang="pt-BR" sz="2400" b="0" i="1" smtClean="0">
                        <a:latin typeface="Cambria Math" panose="02040503050406030204" pitchFamily="18" charset="0"/>
                      </a:rPr>
                      <m:t>−</m:t>
                    </m:r>
                    <m:r>
                      <m:rPr>
                        <m:nor/>
                      </m:rPr>
                      <a:rPr lang="pt-BR" sz="2400" dirty="0">
                        <a:latin typeface="Cambria Math" panose="02040503050406030204" pitchFamily="18" charset="0"/>
                      </a:rPr>
                      <m:t>1,65</m:t>
                    </m:r>
                    <m:r>
                      <a:rPr lang="pt-BR" sz="2400" i="0">
                        <a:latin typeface="Cambria Math" panose="02040503050406030204" pitchFamily="18" charset="0"/>
                      </a:rPr>
                      <m:t>&lt;</m:t>
                    </m:r>
                    <m:r>
                      <a:rPr lang="pt-BR" sz="2400" b="0" i="1" smtClean="0">
                        <a:latin typeface="Cambria Math" panose="02040503050406030204" pitchFamily="18" charset="0"/>
                      </a:rPr>
                      <m:t>−</m:t>
                    </m:r>
                    <m:r>
                      <a:rPr lang="pt-BR" sz="2400" i="1">
                        <a:latin typeface="Cambria Math" panose="02040503050406030204" pitchFamily="18" charset="0"/>
                      </a:rPr>
                      <m:t>1,40</m:t>
                    </m:r>
                  </m:oMath>
                </a14:m>
                <a:r>
                  <a:rPr lang="pt-BR" sz="2400" dirty="0" smtClean="0"/>
                  <a:t>  </a:t>
                </a:r>
                <a:r>
                  <a:rPr lang="pt-BR" sz="2400" i="1" dirty="0" smtClean="0"/>
                  <a:t>portanto aceita-se Ho.</a:t>
                </a:r>
                <a:endParaRPr lang="pt-BR" sz="2400" i="1" dirty="0"/>
              </a:p>
            </p:txBody>
          </p:sp>
        </mc:Choice>
        <mc:Fallback xmlns="">
          <p:sp>
            <p:nvSpPr>
              <p:cNvPr id="10" name="Retângulo 9"/>
              <p:cNvSpPr>
                <a:spLocks noRot="1" noChangeAspect="1" noMove="1" noResize="1" noEditPoints="1" noAdjustHandles="1" noChangeArrowheads="1" noChangeShapeType="1" noTextEdit="1"/>
              </p:cNvSpPr>
              <p:nvPr/>
            </p:nvSpPr>
            <p:spPr>
              <a:xfrm>
                <a:off x="5010038" y="5266612"/>
                <a:ext cx="6469197" cy="1200329"/>
              </a:xfrm>
              <a:prstGeom prst="rect">
                <a:avLst/>
              </a:prstGeom>
              <a:blipFill>
                <a:blip r:embed="rId5"/>
                <a:stretch>
                  <a:fillRect l="-283" b="-10660"/>
                </a:stretch>
              </a:blipFill>
            </p:spPr>
            <p:txBody>
              <a:bodyPr/>
              <a:lstStyle/>
              <a:p>
                <a:r>
                  <a:rPr lang="pt-BR">
                    <a:noFill/>
                  </a:rPr>
                  <a:t> </a:t>
                </a:r>
              </a:p>
            </p:txBody>
          </p:sp>
        </mc:Fallback>
      </mc:AlternateContent>
      <p:pic>
        <p:nvPicPr>
          <p:cNvPr id="12" name="Imagem 11"/>
          <p:cNvPicPr>
            <a:picLocks noChangeAspect="1"/>
          </p:cNvPicPr>
          <p:nvPr/>
        </p:nvPicPr>
        <p:blipFill>
          <a:blip r:embed="rId6"/>
          <a:stretch>
            <a:fillRect/>
          </a:stretch>
        </p:blipFill>
        <p:spPr>
          <a:xfrm>
            <a:off x="8701820" y="2477787"/>
            <a:ext cx="3228975" cy="1885950"/>
          </a:xfrm>
          <a:prstGeom prst="rect">
            <a:avLst/>
          </a:prstGeom>
        </p:spPr>
      </p:pic>
      <mc:AlternateContent xmlns:mc="http://schemas.openxmlformats.org/markup-compatibility/2006" xmlns:a14="http://schemas.microsoft.com/office/drawing/2010/main">
        <mc:Choice Requires="a14">
          <p:sp>
            <p:nvSpPr>
              <p:cNvPr id="13" name="Retângulo 12"/>
              <p:cNvSpPr/>
              <p:nvPr/>
            </p:nvSpPr>
            <p:spPr>
              <a:xfrm>
                <a:off x="9107568" y="4333275"/>
                <a:ext cx="841897" cy="369332"/>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pt-BR" i="1" smtClean="0">
                          <a:solidFill>
                            <a:srgbClr val="FF0000"/>
                          </a:solidFill>
                          <a:latin typeface="Cambria Math" panose="02040503050406030204" pitchFamily="18" charset="0"/>
                        </a:rPr>
                        <m:t>−1,65</m:t>
                      </m:r>
                    </m:oMath>
                  </m:oMathPara>
                </a14:m>
                <a:endParaRPr lang="pt-BR" i="1" dirty="0">
                  <a:solidFill>
                    <a:srgbClr val="FF0000"/>
                  </a:solidFill>
                  <a:latin typeface="Cambria Math" panose="02040503050406030204" pitchFamily="18" charset="0"/>
                </a:endParaRPr>
              </a:p>
            </p:txBody>
          </p:sp>
        </mc:Choice>
        <mc:Fallback xmlns="">
          <p:sp>
            <p:nvSpPr>
              <p:cNvPr id="13" name="Retângulo 12"/>
              <p:cNvSpPr>
                <a:spLocks noRot="1" noChangeAspect="1" noMove="1" noResize="1" noEditPoints="1" noAdjustHandles="1" noChangeArrowheads="1" noChangeShapeType="1" noTextEdit="1"/>
              </p:cNvSpPr>
              <p:nvPr/>
            </p:nvSpPr>
            <p:spPr>
              <a:xfrm>
                <a:off x="9107568" y="4333275"/>
                <a:ext cx="841897" cy="369332"/>
              </a:xfrm>
              <a:prstGeom prst="rect">
                <a:avLst/>
              </a:prstGeom>
              <a:blipFill>
                <a:blip r:embed="rId7"/>
                <a:stretch>
                  <a:fillRect/>
                </a:stretch>
              </a:blipFill>
            </p:spPr>
            <p:txBody>
              <a:bodyPr/>
              <a:lstStyle/>
              <a:p>
                <a:r>
                  <a:rPr lang="pt-BR">
                    <a:noFill/>
                  </a:rPr>
                  <a:t> </a:t>
                </a:r>
              </a:p>
            </p:txBody>
          </p:sp>
        </mc:Fallback>
      </mc:AlternateContent>
      <mc:AlternateContent xmlns:mc="http://schemas.openxmlformats.org/markup-compatibility/2006" xmlns:a14="http://schemas.microsoft.com/office/drawing/2010/main">
        <mc:Choice Requires="a14">
          <p:sp>
            <p:nvSpPr>
              <p:cNvPr id="14" name="Retângulo 13"/>
              <p:cNvSpPr/>
              <p:nvPr/>
            </p:nvSpPr>
            <p:spPr>
              <a:xfrm>
                <a:off x="9528516" y="3937613"/>
                <a:ext cx="843501" cy="369332"/>
              </a:xfrm>
              <a:prstGeom prst="rect">
                <a:avLst/>
              </a:prstGeom>
            </p:spPr>
            <p:txBody>
              <a:bodyPr wrap="none">
                <a:spAutoFit/>
              </a:bodyPr>
              <a:lstStyle/>
              <a:p>
                <a14:m>
                  <m:oMath xmlns:m="http://schemas.openxmlformats.org/officeDocument/2006/math">
                    <m:r>
                      <a:rPr lang="pt-BR" i="1">
                        <a:latin typeface="Cambria Math" panose="02040503050406030204" pitchFamily="18" charset="0"/>
                      </a:rPr>
                      <m:t>−1,40</m:t>
                    </m:r>
                  </m:oMath>
                </a14:m>
                <a:r>
                  <a:rPr lang="pt-BR" dirty="0"/>
                  <a:t> </a:t>
                </a:r>
              </a:p>
            </p:txBody>
          </p:sp>
        </mc:Choice>
        <mc:Fallback xmlns="">
          <p:sp>
            <p:nvSpPr>
              <p:cNvPr id="14" name="Retângulo 13"/>
              <p:cNvSpPr>
                <a:spLocks noRot="1" noChangeAspect="1" noMove="1" noResize="1" noEditPoints="1" noAdjustHandles="1" noChangeArrowheads="1" noChangeShapeType="1" noTextEdit="1"/>
              </p:cNvSpPr>
              <p:nvPr/>
            </p:nvSpPr>
            <p:spPr>
              <a:xfrm>
                <a:off x="9528516" y="3937613"/>
                <a:ext cx="843501" cy="369332"/>
              </a:xfrm>
              <a:prstGeom prst="rect">
                <a:avLst/>
              </a:prstGeom>
              <a:blipFill>
                <a:blip r:embed="rId8"/>
                <a:stretch>
                  <a:fillRect/>
                </a:stretch>
              </a:blipFill>
            </p:spPr>
            <p:txBody>
              <a:bodyPr/>
              <a:lstStyle/>
              <a:p>
                <a:r>
                  <a:rPr lang="pt-BR">
                    <a:noFill/>
                  </a:rPr>
                  <a:t> </a:t>
                </a:r>
              </a:p>
            </p:txBody>
          </p:sp>
        </mc:Fallback>
      </mc:AlternateContent>
      <p:sp>
        <p:nvSpPr>
          <p:cNvPr id="15" name="Retângulo 14"/>
          <p:cNvSpPr/>
          <p:nvPr/>
        </p:nvSpPr>
        <p:spPr>
          <a:xfrm>
            <a:off x="969111" y="2661386"/>
            <a:ext cx="2236799" cy="11254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5383388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www.professorguru.com.br/wa_images/tabela-normal-padrao-de-0-a-z.png?v=1fiudc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632254"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m 3"/>
          <p:cNvPicPr>
            <a:picLocks noChangeAspect="1"/>
          </p:cNvPicPr>
          <p:nvPr/>
        </p:nvPicPr>
        <p:blipFill>
          <a:blip r:embed="rId3"/>
          <a:stretch>
            <a:fillRect/>
          </a:stretch>
        </p:blipFill>
        <p:spPr>
          <a:xfrm>
            <a:off x="6632254" y="475923"/>
            <a:ext cx="5485286" cy="5699794"/>
          </a:xfrm>
          <a:prstGeom prst="rect">
            <a:avLst/>
          </a:prstGeom>
        </p:spPr>
      </p:pic>
    </p:spTree>
    <p:extLst>
      <p:ext uri="{BB962C8B-B14F-4D97-AF65-F5344CB8AC3E}">
        <p14:creationId xmlns:p14="http://schemas.microsoft.com/office/powerpoint/2010/main" val="42686323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Conteúdo 2"/>
          <p:cNvSpPr>
            <a:spLocks noGrp="1"/>
          </p:cNvSpPr>
          <p:nvPr>
            <p:ph idx="1"/>
          </p:nvPr>
        </p:nvSpPr>
        <p:spPr>
          <a:xfrm>
            <a:off x="518160" y="286385"/>
            <a:ext cx="10515600" cy="2175462"/>
          </a:xfrm>
        </p:spPr>
        <p:txBody>
          <a:bodyPr>
            <a:normAutofit fontScale="92500" lnSpcReduction="10000"/>
          </a:bodyPr>
          <a:lstStyle/>
          <a:p>
            <a:r>
              <a:rPr lang="pt-BR" sz="2400" dirty="0" smtClean="0"/>
              <a:t>Com fontes domesticas de materiais de construção diminuindo há alguns anos, aproximadamente 60000 casas foram construídas com drywall alternativa. Investigadores federais identificaram uma forte associação entre os produtos químicos do drywall e problemas elétricos. Uma análise extensa com 51 casas descobriu que 41 apresentavam tais problemas. Os dados fornecem fortes evidências para concluir que mais de 50% das casas com drywall alternativa possuem problemas elétricos/ambientais? Realize um teste de hipóteses usando α=0,01.</a:t>
            </a:r>
            <a:endParaRPr lang="pt-BR" sz="2400" dirty="0"/>
          </a:p>
        </p:txBody>
      </p:sp>
      <mc:AlternateContent xmlns:mc="http://schemas.openxmlformats.org/markup-compatibility/2006">
        <mc:Choice xmlns:a14="http://schemas.microsoft.com/office/drawing/2010/main" Requires="a14">
          <p:sp>
            <p:nvSpPr>
              <p:cNvPr id="6" name="CaixaDeTexto 5"/>
              <p:cNvSpPr txBox="1"/>
              <p:nvPr/>
            </p:nvSpPr>
            <p:spPr>
              <a:xfrm>
                <a:off x="968738" y="2984434"/>
                <a:ext cx="2266261" cy="110799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sz="2400" i="1" smtClean="0">
                              <a:latin typeface="Cambria Math" panose="02040503050406030204" pitchFamily="18" charset="0"/>
                            </a:rPr>
                          </m:ctrlPr>
                        </m:sSubPr>
                        <m:e>
                          <m:r>
                            <a:rPr lang="pt-BR" sz="2400" b="0" i="1" smtClean="0">
                              <a:latin typeface="Cambria Math" panose="02040503050406030204" pitchFamily="18" charset="0"/>
                            </a:rPr>
                            <m:t>𝐻</m:t>
                          </m:r>
                        </m:e>
                        <m:sub>
                          <m:r>
                            <a:rPr lang="pt-BR" sz="2400" b="0" i="1" smtClean="0">
                              <a:latin typeface="Cambria Math" panose="02040503050406030204" pitchFamily="18" charset="0"/>
                            </a:rPr>
                            <m:t>0</m:t>
                          </m:r>
                        </m:sub>
                      </m:sSub>
                      <m:r>
                        <a:rPr lang="pt-BR" sz="2400" b="0" i="1" smtClean="0">
                          <a:latin typeface="Cambria Math" panose="02040503050406030204" pitchFamily="18" charset="0"/>
                        </a:rPr>
                        <m:t>=</m:t>
                      </m:r>
                      <m:sSub>
                        <m:sSubPr>
                          <m:ctrlPr>
                            <a:rPr lang="pt-BR" sz="2400" i="1">
                              <a:latin typeface="Cambria Math" panose="02040503050406030204" pitchFamily="18" charset="0"/>
                            </a:rPr>
                          </m:ctrlPr>
                        </m:sSubPr>
                        <m:e>
                          <m:r>
                            <a:rPr lang="pt-BR" sz="2400" i="1">
                              <a:latin typeface="Cambria Math" panose="02040503050406030204" pitchFamily="18" charset="0"/>
                            </a:rPr>
                            <m:t>𝑝</m:t>
                          </m:r>
                        </m:e>
                        <m:sub>
                          <m:r>
                            <a:rPr lang="pt-BR" sz="2400" i="1">
                              <a:latin typeface="Cambria Math" panose="02040503050406030204" pitchFamily="18" charset="0"/>
                            </a:rPr>
                            <m:t>𝑟</m:t>
                          </m:r>
                        </m:sub>
                      </m:sSub>
                      <m:r>
                        <a:rPr lang="pt-BR" sz="2400" b="0" i="1" smtClean="0">
                          <a:latin typeface="Cambria Math" panose="02040503050406030204" pitchFamily="18" charset="0"/>
                        </a:rPr>
                        <m:t>≤0,50</m:t>
                      </m:r>
                    </m:oMath>
                  </m:oMathPara>
                </a14:m>
                <a:endParaRPr lang="pt-BR" sz="2400" b="0" dirty="0" smtClean="0">
                  <a:ea typeface="Cambria Math" panose="02040503050406030204" pitchFamily="18" charset="0"/>
                </a:endParaRPr>
              </a:p>
              <a:p>
                <a:endParaRPr lang="pt-BR" sz="2400" b="0" dirty="0" smtClean="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pt-BR" sz="2400" i="1" smtClean="0">
                              <a:latin typeface="Cambria Math" panose="02040503050406030204" pitchFamily="18" charset="0"/>
                            </a:rPr>
                          </m:ctrlPr>
                        </m:sSubPr>
                        <m:e>
                          <m:r>
                            <a:rPr lang="pt-BR" sz="2400" b="0" i="1" smtClean="0">
                              <a:latin typeface="Cambria Math" panose="02040503050406030204" pitchFamily="18" charset="0"/>
                            </a:rPr>
                            <m:t>𝐻</m:t>
                          </m:r>
                        </m:e>
                        <m:sub>
                          <m:r>
                            <a:rPr lang="pt-BR" sz="2400" b="0" i="1" smtClean="0">
                              <a:latin typeface="Cambria Math" panose="02040503050406030204" pitchFamily="18" charset="0"/>
                            </a:rPr>
                            <m:t>𝑎</m:t>
                          </m:r>
                        </m:sub>
                      </m:sSub>
                      <m:r>
                        <a:rPr lang="pt-BR" sz="2400" b="0" i="1" smtClean="0">
                          <a:latin typeface="Cambria Math" panose="02040503050406030204" pitchFamily="18" charset="0"/>
                        </a:rPr>
                        <m:t>=</m:t>
                      </m:r>
                      <m:sSub>
                        <m:sSubPr>
                          <m:ctrlPr>
                            <a:rPr lang="pt-BR" sz="2400" i="1">
                              <a:latin typeface="Cambria Math" panose="02040503050406030204" pitchFamily="18" charset="0"/>
                            </a:rPr>
                          </m:ctrlPr>
                        </m:sSubPr>
                        <m:e>
                          <m:r>
                            <a:rPr lang="pt-BR" sz="2400" i="1">
                              <a:latin typeface="Cambria Math" panose="02040503050406030204" pitchFamily="18" charset="0"/>
                            </a:rPr>
                            <m:t>𝑝</m:t>
                          </m:r>
                        </m:e>
                        <m:sub>
                          <m:r>
                            <a:rPr lang="pt-BR" sz="2400" i="1">
                              <a:latin typeface="Cambria Math" panose="02040503050406030204" pitchFamily="18" charset="0"/>
                            </a:rPr>
                            <m:t>𝑟</m:t>
                          </m:r>
                        </m:sub>
                      </m:sSub>
                      <m:r>
                        <a:rPr lang="pt-BR" sz="2400" b="0" i="1" smtClean="0">
                          <a:latin typeface="Cambria Math" panose="02040503050406030204" pitchFamily="18" charset="0"/>
                        </a:rPr>
                        <m:t>&gt;0,50 </m:t>
                      </m:r>
                    </m:oMath>
                  </m:oMathPara>
                </a14:m>
                <a:endParaRPr lang="pt-BR" sz="2400" dirty="0"/>
              </a:p>
            </p:txBody>
          </p:sp>
        </mc:Choice>
        <mc:Fallback>
          <p:sp>
            <p:nvSpPr>
              <p:cNvPr id="6" name="CaixaDeTexto 5"/>
              <p:cNvSpPr txBox="1">
                <a:spLocks noRot="1" noChangeAspect="1" noMove="1" noResize="1" noEditPoints="1" noAdjustHandles="1" noChangeArrowheads="1" noChangeShapeType="1" noTextEdit="1"/>
              </p:cNvSpPr>
              <p:nvPr/>
            </p:nvSpPr>
            <p:spPr>
              <a:xfrm>
                <a:off x="968738" y="2984434"/>
                <a:ext cx="2266261" cy="1107996"/>
              </a:xfrm>
              <a:prstGeom prst="rect">
                <a:avLst/>
              </a:prstGeom>
              <a:blipFill>
                <a:blip r:embed="rId2"/>
                <a:stretch>
                  <a:fillRect l="-806" b="-8287"/>
                </a:stretch>
              </a:blipFill>
            </p:spPr>
            <p:txBody>
              <a:bodyPr/>
              <a:lstStyle/>
              <a:p>
                <a:r>
                  <a:rPr lang="pt-BR">
                    <a:noFill/>
                  </a:rPr>
                  <a:t> </a:t>
                </a:r>
              </a:p>
            </p:txBody>
          </p:sp>
        </mc:Fallback>
      </mc:AlternateContent>
      <mc:AlternateContent xmlns:mc="http://schemas.openxmlformats.org/markup-compatibility/2006">
        <mc:Choice xmlns:a14="http://schemas.microsoft.com/office/drawing/2010/main" Requires="a14">
          <p:sp>
            <p:nvSpPr>
              <p:cNvPr id="7" name="CaixaDeTexto 6"/>
              <p:cNvSpPr txBox="1"/>
              <p:nvPr/>
            </p:nvSpPr>
            <p:spPr>
              <a:xfrm>
                <a:off x="1077580" y="4336785"/>
                <a:ext cx="2316480" cy="2093522"/>
              </a:xfrm>
              <a:prstGeom prst="rect">
                <a:avLst/>
              </a:prstGeom>
              <a:noFill/>
            </p:spPr>
            <p:txBody>
              <a:bodyPr wrap="square" rtlCol="0">
                <a:spAutoFit/>
              </a:bodyPr>
              <a:lstStyle/>
              <a:p>
                <a14:m>
                  <m:oMath xmlns:m="http://schemas.openxmlformats.org/officeDocument/2006/math">
                    <m:r>
                      <a:rPr lang="pt-BR" sz="2400" i="1" smtClean="0">
                        <a:solidFill>
                          <a:schemeClr val="accent1">
                            <a:lumMod val="50000"/>
                          </a:schemeClr>
                        </a:solidFill>
                        <a:latin typeface="Cambria Math" panose="02040503050406030204" pitchFamily="18" charset="0"/>
                      </a:rPr>
                      <m:t>𝑛</m:t>
                    </m:r>
                  </m:oMath>
                </a14:m>
                <a:r>
                  <a:rPr lang="pt-BR" sz="2400" dirty="0" smtClean="0">
                    <a:solidFill>
                      <a:schemeClr val="accent1">
                        <a:lumMod val="50000"/>
                      </a:schemeClr>
                    </a:solidFill>
                  </a:rPr>
                  <a:t> </a:t>
                </a:r>
                <a:r>
                  <a:rPr lang="pt-BR" sz="2400" dirty="0" smtClean="0"/>
                  <a:t>= 51</a:t>
                </a:r>
              </a:p>
              <a:p>
                <a:endParaRPr lang="pt-BR" sz="2400" i="1" dirty="0" smtClean="0">
                  <a:solidFill>
                    <a:schemeClr val="accent5">
                      <a:lumMod val="75000"/>
                    </a:schemeClr>
                  </a:solidFill>
                  <a:latin typeface="Cambria Math" panose="02040503050406030204" pitchFamily="18" charset="0"/>
                </a:endParaRPr>
              </a:p>
              <a:p>
                <a14:m>
                  <m:oMath xmlns:m="http://schemas.openxmlformats.org/officeDocument/2006/math">
                    <m:r>
                      <a:rPr lang="pt-BR" sz="2400" b="0" i="1" smtClean="0">
                        <a:solidFill>
                          <a:schemeClr val="accent1">
                            <a:lumMod val="50000"/>
                          </a:schemeClr>
                        </a:solidFill>
                        <a:latin typeface="Cambria Math" panose="02040503050406030204" pitchFamily="18" charset="0"/>
                      </a:rPr>
                      <m:t>𝑝</m:t>
                    </m:r>
                  </m:oMath>
                </a14:m>
                <a:r>
                  <a:rPr lang="pt-BR" sz="2400" dirty="0" smtClean="0"/>
                  <a:t> = </a:t>
                </a:r>
                <a14:m>
                  <m:oMath xmlns:m="http://schemas.openxmlformats.org/officeDocument/2006/math">
                    <m:f>
                      <m:fPr>
                        <m:ctrlPr>
                          <a:rPr lang="pt-BR" sz="2400" i="1" smtClean="0">
                            <a:latin typeface="Cambria Math" panose="02040503050406030204" pitchFamily="18" charset="0"/>
                          </a:rPr>
                        </m:ctrlPr>
                      </m:fPr>
                      <m:num>
                        <m:r>
                          <a:rPr lang="pt-BR" sz="2400" b="0" i="1" smtClean="0">
                            <a:latin typeface="Cambria Math" panose="02040503050406030204" pitchFamily="18" charset="0"/>
                          </a:rPr>
                          <m:t>41</m:t>
                        </m:r>
                      </m:num>
                      <m:den>
                        <m:r>
                          <a:rPr lang="pt-BR" sz="2400" b="0" i="1" smtClean="0">
                            <a:latin typeface="Cambria Math" panose="02040503050406030204" pitchFamily="18" charset="0"/>
                          </a:rPr>
                          <m:t>51</m:t>
                        </m:r>
                      </m:den>
                    </m:f>
                    <m:r>
                      <a:rPr lang="pt-BR" sz="2400" b="0" i="1" smtClean="0">
                        <a:latin typeface="Cambria Math" panose="02040503050406030204" pitchFamily="18" charset="0"/>
                      </a:rPr>
                      <m:t>=0,80</m:t>
                    </m:r>
                  </m:oMath>
                </a14:m>
                <a:endParaRPr lang="pt-BR" sz="2400" dirty="0" smtClean="0">
                  <a:latin typeface="+mj-lt"/>
                </a:endParaRPr>
              </a:p>
              <a:p>
                <a:endParaRPr lang="pt-BR" sz="2400" dirty="0" smtClean="0">
                  <a:latin typeface="+mj-lt"/>
                </a:endParaRPr>
              </a:p>
              <a:p>
                <a14:m>
                  <m:oMath xmlns:m="http://schemas.openxmlformats.org/officeDocument/2006/math">
                    <m:sSub>
                      <m:sSubPr>
                        <m:ctrlPr>
                          <a:rPr lang="pt-BR" sz="2400" i="1" smtClean="0">
                            <a:solidFill>
                              <a:schemeClr val="accent1">
                                <a:lumMod val="50000"/>
                              </a:schemeClr>
                            </a:solidFill>
                            <a:latin typeface="Cambria Math" panose="02040503050406030204" pitchFamily="18" charset="0"/>
                          </a:rPr>
                        </m:ctrlPr>
                      </m:sSubPr>
                      <m:e>
                        <m:r>
                          <a:rPr lang="pt-BR" sz="2400" b="0" i="1" smtClean="0">
                            <a:solidFill>
                              <a:schemeClr val="accent1">
                                <a:lumMod val="50000"/>
                              </a:schemeClr>
                            </a:solidFill>
                            <a:latin typeface="Cambria Math" panose="02040503050406030204" pitchFamily="18" charset="0"/>
                          </a:rPr>
                          <m:t>𝑝</m:t>
                        </m:r>
                      </m:e>
                      <m:sub>
                        <m:r>
                          <a:rPr lang="pt-BR" sz="2400" b="0" i="1" smtClean="0">
                            <a:solidFill>
                              <a:schemeClr val="accent1">
                                <a:lumMod val="50000"/>
                              </a:schemeClr>
                            </a:solidFill>
                            <a:latin typeface="Cambria Math" panose="02040503050406030204" pitchFamily="18" charset="0"/>
                          </a:rPr>
                          <m:t>0</m:t>
                        </m:r>
                      </m:sub>
                    </m:sSub>
                  </m:oMath>
                </a14:m>
                <a:r>
                  <a:rPr lang="pt-BR" sz="2400" dirty="0" smtClean="0"/>
                  <a:t> = 0,50 (50%)</a:t>
                </a:r>
              </a:p>
            </p:txBody>
          </p:sp>
        </mc:Choice>
        <mc:Fallback>
          <p:sp>
            <p:nvSpPr>
              <p:cNvPr id="7" name="CaixaDeTexto 6"/>
              <p:cNvSpPr txBox="1">
                <a:spLocks noRot="1" noChangeAspect="1" noMove="1" noResize="1" noEditPoints="1" noAdjustHandles="1" noChangeArrowheads="1" noChangeShapeType="1" noTextEdit="1"/>
              </p:cNvSpPr>
              <p:nvPr/>
            </p:nvSpPr>
            <p:spPr>
              <a:xfrm>
                <a:off x="1077580" y="4336785"/>
                <a:ext cx="2316480" cy="2093522"/>
              </a:xfrm>
              <a:prstGeom prst="rect">
                <a:avLst/>
              </a:prstGeom>
              <a:blipFill>
                <a:blip r:embed="rId3"/>
                <a:stretch>
                  <a:fillRect l="-789" t="-2326" b="-5523"/>
                </a:stretch>
              </a:blipFill>
            </p:spPr>
            <p:txBody>
              <a:bodyPr/>
              <a:lstStyle/>
              <a:p>
                <a:r>
                  <a:rPr lang="pt-BR">
                    <a:noFill/>
                  </a:rPr>
                  <a:t> </a:t>
                </a:r>
              </a:p>
            </p:txBody>
          </p:sp>
        </mc:Fallback>
      </mc:AlternateContent>
      <mc:AlternateContent xmlns:mc="http://schemas.openxmlformats.org/markup-compatibility/2006">
        <mc:Choice xmlns:a14="http://schemas.microsoft.com/office/drawing/2010/main" Requires="a14">
          <p:sp>
            <p:nvSpPr>
              <p:cNvPr id="8" name="CaixaDeTexto 7"/>
              <p:cNvSpPr txBox="1"/>
              <p:nvPr/>
            </p:nvSpPr>
            <p:spPr>
              <a:xfrm>
                <a:off x="4227226" y="3174416"/>
                <a:ext cx="3944285" cy="10918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sz="2400" i="1" smtClean="0">
                              <a:solidFill>
                                <a:schemeClr val="tx1"/>
                              </a:solidFill>
                              <a:latin typeface="Cambria Math" panose="02040503050406030204" pitchFamily="18" charset="0"/>
                            </a:rPr>
                          </m:ctrlPr>
                        </m:sSubPr>
                        <m:e>
                          <m:r>
                            <a:rPr lang="pt-BR" sz="2400" i="1">
                              <a:solidFill>
                                <a:schemeClr val="tx1"/>
                              </a:solidFill>
                              <a:latin typeface="Cambria Math" panose="02040503050406030204" pitchFamily="18" charset="0"/>
                            </a:rPr>
                            <m:t>𝑍</m:t>
                          </m:r>
                        </m:e>
                        <m:sub>
                          <m:r>
                            <a:rPr lang="pt-BR" sz="2400" i="1">
                              <a:solidFill>
                                <a:schemeClr val="tx1"/>
                              </a:solidFill>
                              <a:latin typeface="Cambria Math" panose="02040503050406030204" pitchFamily="18" charset="0"/>
                            </a:rPr>
                            <m:t>𝐶𝐴𝐿</m:t>
                          </m:r>
                        </m:sub>
                      </m:sSub>
                      <m:r>
                        <a:rPr lang="pt-BR" sz="2400" b="0" i="1" smtClean="0">
                          <a:solidFill>
                            <a:schemeClr val="tx1"/>
                          </a:solidFill>
                          <a:latin typeface="Cambria Math" panose="02040503050406030204" pitchFamily="18" charset="0"/>
                        </a:rPr>
                        <m:t>=</m:t>
                      </m:r>
                      <m:f>
                        <m:fPr>
                          <m:ctrlPr>
                            <a:rPr lang="pt-BR" sz="2400" i="1">
                              <a:latin typeface="Cambria Math" panose="02040503050406030204" pitchFamily="18" charset="0"/>
                            </a:rPr>
                          </m:ctrlPr>
                        </m:fPr>
                        <m:num>
                          <m:r>
                            <a:rPr lang="pt-BR" sz="2400" i="1">
                              <a:solidFill>
                                <a:schemeClr val="accent1">
                                  <a:lumMod val="50000"/>
                                </a:schemeClr>
                              </a:solidFill>
                              <a:latin typeface="Cambria Math" panose="02040503050406030204" pitchFamily="18" charset="0"/>
                            </a:rPr>
                            <m:t>𝑝</m:t>
                          </m:r>
                          <m:r>
                            <a:rPr lang="pt-BR" sz="2400" i="1">
                              <a:solidFill>
                                <a:schemeClr val="accent1">
                                  <a:lumMod val="50000"/>
                                </a:schemeClr>
                              </a:solidFill>
                              <a:latin typeface="Cambria Math" panose="02040503050406030204" pitchFamily="18" charset="0"/>
                            </a:rPr>
                            <m:t> −</m:t>
                          </m:r>
                          <m:sSub>
                            <m:sSubPr>
                              <m:ctrlPr>
                                <a:rPr lang="pt-BR" sz="2400" i="1">
                                  <a:solidFill>
                                    <a:schemeClr val="accent1">
                                      <a:lumMod val="50000"/>
                                    </a:schemeClr>
                                  </a:solidFill>
                                  <a:latin typeface="Cambria Math" panose="02040503050406030204" pitchFamily="18" charset="0"/>
                                </a:rPr>
                              </m:ctrlPr>
                            </m:sSubPr>
                            <m:e>
                              <m:r>
                                <a:rPr lang="pt-BR" sz="2400" i="1">
                                  <a:solidFill>
                                    <a:schemeClr val="accent1">
                                      <a:lumMod val="50000"/>
                                    </a:schemeClr>
                                  </a:solidFill>
                                  <a:latin typeface="Cambria Math" panose="02040503050406030204" pitchFamily="18" charset="0"/>
                                </a:rPr>
                                <m:t>𝑝</m:t>
                              </m:r>
                            </m:e>
                            <m:sub>
                              <m:r>
                                <a:rPr lang="pt-BR" sz="2400" i="1">
                                  <a:solidFill>
                                    <a:schemeClr val="accent1">
                                      <a:lumMod val="50000"/>
                                    </a:schemeClr>
                                  </a:solidFill>
                                  <a:latin typeface="Cambria Math" panose="02040503050406030204" pitchFamily="18" charset="0"/>
                                </a:rPr>
                                <m:t>0</m:t>
                              </m:r>
                            </m:sub>
                          </m:sSub>
                        </m:num>
                        <m:den>
                          <m:rad>
                            <m:radPr>
                              <m:degHide m:val="on"/>
                              <m:ctrlPr>
                                <a:rPr lang="pt-BR" sz="2400" i="1">
                                  <a:latin typeface="Cambria Math" panose="02040503050406030204" pitchFamily="18" charset="0"/>
                                </a:rPr>
                              </m:ctrlPr>
                            </m:radPr>
                            <m:deg/>
                            <m:e>
                              <m:f>
                                <m:fPr>
                                  <m:ctrlPr>
                                    <a:rPr lang="pt-BR" sz="2400" i="1">
                                      <a:latin typeface="Cambria Math" panose="02040503050406030204" pitchFamily="18" charset="0"/>
                                    </a:rPr>
                                  </m:ctrlPr>
                                </m:fPr>
                                <m:num>
                                  <m:sSub>
                                    <m:sSubPr>
                                      <m:ctrlPr>
                                        <a:rPr lang="pt-BR" sz="2400" i="1">
                                          <a:solidFill>
                                            <a:schemeClr val="accent1">
                                              <a:lumMod val="50000"/>
                                            </a:schemeClr>
                                          </a:solidFill>
                                          <a:latin typeface="Cambria Math" panose="02040503050406030204" pitchFamily="18" charset="0"/>
                                        </a:rPr>
                                      </m:ctrlPr>
                                    </m:sSubPr>
                                    <m:e>
                                      <m:r>
                                        <a:rPr lang="pt-BR" sz="2400" i="1">
                                          <a:solidFill>
                                            <a:schemeClr val="accent1">
                                              <a:lumMod val="50000"/>
                                            </a:schemeClr>
                                          </a:solidFill>
                                          <a:latin typeface="Cambria Math" panose="02040503050406030204" pitchFamily="18" charset="0"/>
                                        </a:rPr>
                                        <m:t>𝑝</m:t>
                                      </m:r>
                                    </m:e>
                                    <m:sub>
                                      <m:r>
                                        <a:rPr lang="pt-BR" sz="2400" i="1">
                                          <a:solidFill>
                                            <a:schemeClr val="accent1">
                                              <a:lumMod val="50000"/>
                                            </a:schemeClr>
                                          </a:solidFill>
                                          <a:latin typeface="Cambria Math" panose="02040503050406030204" pitchFamily="18" charset="0"/>
                                        </a:rPr>
                                        <m:t>0</m:t>
                                      </m:r>
                                    </m:sub>
                                  </m:sSub>
                                  <m:r>
                                    <a:rPr lang="pt-BR" sz="2400" i="1">
                                      <a:latin typeface="Cambria Math" panose="02040503050406030204" pitchFamily="18" charset="0"/>
                                    </a:rPr>
                                    <m:t> (1−</m:t>
                                  </m:r>
                                  <m:sSub>
                                    <m:sSubPr>
                                      <m:ctrlPr>
                                        <a:rPr lang="pt-BR" sz="2400" i="1">
                                          <a:solidFill>
                                            <a:schemeClr val="accent1">
                                              <a:lumMod val="50000"/>
                                            </a:schemeClr>
                                          </a:solidFill>
                                          <a:latin typeface="Cambria Math" panose="02040503050406030204" pitchFamily="18" charset="0"/>
                                        </a:rPr>
                                      </m:ctrlPr>
                                    </m:sSubPr>
                                    <m:e>
                                      <m:r>
                                        <a:rPr lang="pt-BR" sz="2400" i="1">
                                          <a:solidFill>
                                            <a:schemeClr val="accent1">
                                              <a:lumMod val="50000"/>
                                            </a:schemeClr>
                                          </a:solidFill>
                                          <a:latin typeface="Cambria Math" panose="02040503050406030204" pitchFamily="18" charset="0"/>
                                        </a:rPr>
                                        <m:t>𝑝</m:t>
                                      </m:r>
                                    </m:e>
                                    <m:sub>
                                      <m:r>
                                        <a:rPr lang="pt-BR" sz="2400" i="1">
                                          <a:solidFill>
                                            <a:schemeClr val="accent1">
                                              <a:lumMod val="50000"/>
                                            </a:schemeClr>
                                          </a:solidFill>
                                          <a:latin typeface="Cambria Math" panose="02040503050406030204" pitchFamily="18" charset="0"/>
                                        </a:rPr>
                                        <m:t>0</m:t>
                                      </m:r>
                                    </m:sub>
                                  </m:sSub>
                                  <m:r>
                                    <a:rPr lang="pt-BR" sz="2400" i="1">
                                      <a:latin typeface="Cambria Math" panose="02040503050406030204" pitchFamily="18" charset="0"/>
                                    </a:rPr>
                                    <m:t>)</m:t>
                                  </m:r>
                                </m:num>
                                <m:den>
                                  <m:r>
                                    <a:rPr lang="pt-BR" sz="2400" i="1">
                                      <a:solidFill>
                                        <a:schemeClr val="accent1">
                                          <a:lumMod val="50000"/>
                                        </a:schemeClr>
                                      </a:solidFill>
                                      <a:latin typeface="Cambria Math" panose="02040503050406030204" pitchFamily="18" charset="0"/>
                                    </a:rPr>
                                    <m:t>𝑛</m:t>
                                  </m:r>
                                </m:den>
                              </m:f>
                            </m:e>
                          </m:rad>
                        </m:den>
                      </m:f>
                      <m:r>
                        <a:rPr lang="pt-BR" sz="2400" b="0" i="1" smtClean="0">
                          <a:solidFill>
                            <a:schemeClr val="tx1"/>
                          </a:solidFill>
                          <a:latin typeface="Cambria Math" panose="02040503050406030204" pitchFamily="18" charset="0"/>
                          <a:ea typeface="Cambria Math" panose="02040503050406030204" pitchFamily="18" charset="0"/>
                        </a:rPr>
                        <m:t>=  4,28 </m:t>
                      </m:r>
                    </m:oMath>
                  </m:oMathPara>
                </a14:m>
                <a:endParaRPr lang="pt-BR" sz="2400" dirty="0">
                  <a:solidFill>
                    <a:schemeClr val="tx1"/>
                  </a:solidFill>
                </a:endParaRPr>
              </a:p>
            </p:txBody>
          </p:sp>
        </mc:Choice>
        <mc:Fallback>
          <p:sp>
            <p:nvSpPr>
              <p:cNvPr id="8" name="CaixaDeTexto 7"/>
              <p:cNvSpPr txBox="1">
                <a:spLocks noRot="1" noChangeAspect="1" noMove="1" noResize="1" noEditPoints="1" noAdjustHandles="1" noChangeArrowheads="1" noChangeShapeType="1" noTextEdit="1"/>
              </p:cNvSpPr>
              <p:nvPr/>
            </p:nvSpPr>
            <p:spPr>
              <a:xfrm>
                <a:off x="4227226" y="3174416"/>
                <a:ext cx="3944285" cy="1091837"/>
              </a:xfrm>
              <a:prstGeom prst="rect">
                <a:avLst/>
              </a:prstGeom>
              <a:blipFill>
                <a:blip r:embed="rId4"/>
                <a:stretch>
                  <a:fillRect/>
                </a:stretch>
              </a:blipFill>
            </p:spPr>
            <p:txBody>
              <a:bodyPr/>
              <a:lstStyle/>
              <a:p>
                <a:r>
                  <a:rPr lang="pt-BR">
                    <a:noFill/>
                  </a:rPr>
                  <a:t> </a:t>
                </a:r>
              </a:p>
            </p:txBody>
          </p:sp>
        </mc:Fallback>
      </mc:AlternateContent>
      <mc:AlternateContent xmlns:mc="http://schemas.openxmlformats.org/markup-compatibility/2006" xmlns:a14="http://schemas.microsoft.com/office/drawing/2010/main">
        <mc:Choice Requires="a14">
          <p:sp>
            <p:nvSpPr>
              <p:cNvPr id="9" name="Retângulo 8"/>
              <p:cNvSpPr/>
              <p:nvPr/>
            </p:nvSpPr>
            <p:spPr>
              <a:xfrm>
                <a:off x="4045746" y="5239564"/>
                <a:ext cx="6469197" cy="120032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pt-BR" sz="2400" i="1">
                              <a:latin typeface="Cambria Math" panose="02040503050406030204" pitchFamily="18" charset="0"/>
                            </a:rPr>
                          </m:ctrlPr>
                        </m:sSubPr>
                        <m:e>
                          <m:r>
                            <a:rPr lang="pt-BR" sz="2400" i="1">
                              <a:latin typeface="Cambria Math" panose="02040503050406030204" pitchFamily="18" charset="0"/>
                            </a:rPr>
                            <m:t>𝑍</m:t>
                          </m:r>
                        </m:e>
                        <m:sub>
                          <m:r>
                            <a:rPr lang="pt-BR" sz="2400" i="1">
                              <a:latin typeface="Cambria Math" panose="02040503050406030204" pitchFamily="18" charset="0"/>
                            </a:rPr>
                            <m:t>𝑇𝐴𝐵</m:t>
                          </m:r>
                        </m:sub>
                      </m:sSub>
                      <m:r>
                        <a:rPr lang="pt-BR" sz="2400" b="0" i="1" smtClean="0">
                          <a:latin typeface="Cambria Math" panose="02040503050406030204" pitchFamily="18" charset="0"/>
                        </a:rPr>
                        <m:t>: 2,33</m:t>
                      </m:r>
                    </m:oMath>
                  </m:oMathPara>
                </a14:m>
                <a:endParaRPr lang="pt-BR" sz="2400" b="0" i="1" dirty="0" smtClean="0">
                  <a:latin typeface="Cambria Math" panose="02040503050406030204" pitchFamily="18" charset="0"/>
                </a:endParaRPr>
              </a:p>
              <a:p>
                <a:endParaRPr lang="pt-BR" sz="2400" b="0" i="1" dirty="0" smtClean="0">
                  <a:latin typeface="Cambria Math" panose="02040503050406030204" pitchFamily="18" charset="0"/>
                </a:endParaRPr>
              </a:p>
              <a:p>
                <a14:m>
                  <m:oMath xmlns:m="http://schemas.openxmlformats.org/officeDocument/2006/math">
                    <m:r>
                      <m:rPr>
                        <m:nor/>
                      </m:rPr>
                      <a:rPr lang="pt-BR" sz="2400" b="0" i="0" dirty="0" smtClean="0">
                        <a:latin typeface="Cambria Math" panose="02040503050406030204" pitchFamily="18" charset="0"/>
                      </a:rPr>
                      <m:t>2,</m:t>
                    </m:r>
                    <m:r>
                      <a:rPr lang="pt-BR" sz="2400" b="0" i="0" dirty="0" smtClean="0">
                        <a:latin typeface="Cambria Math" panose="02040503050406030204" pitchFamily="18" charset="0"/>
                      </a:rPr>
                      <m:t>33&lt;</m:t>
                    </m:r>
                    <m:r>
                      <a:rPr lang="pt-BR" sz="2400" b="0" i="0" smtClean="0">
                        <a:latin typeface="Cambria Math" panose="02040503050406030204" pitchFamily="18" charset="0"/>
                      </a:rPr>
                      <m:t>4,28</m:t>
                    </m:r>
                  </m:oMath>
                </a14:m>
                <a:r>
                  <a:rPr lang="pt-BR" sz="2400" dirty="0" smtClean="0"/>
                  <a:t> </a:t>
                </a:r>
                <a:r>
                  <a:rPr lang="pt-BR" sz="2400" i="1" dirty="0" smtClean="0"/>
                  <a:t>portanto rejeita-se Ho.</a:t>
                </a:r>
                <a:endParaRPr lang="pt-BR" sz="2400" i="1" dirty="0"/>
              </a:p>
            </p:txBody>
          </p:sp>
        </mc:Choice>
        <mc:Fallback xmlns="">
          <p:sp>
            <p:nvSpPr>
              <p:cNvPr id="9" name="Retângulo 8"/>
              <p:cNvSpPr>
                <a:spLocks noRot="1" noChangeAspect="1" noMove="1" noResize="1" noEditPoints="1" noAdjustHandles="1" noChangeArrowheads="1" noChangeShapeType="1" noTextEdit="1"/>
              </p:cNvSpPr>
              <p:nvPr/>
            </p:nvSpPr>
            <p:spPr>
              <a:xfrm>
                <a:off x="4045746" y="5239564"/>
                <a:ext cx="6469197" cy="1200329"/>
              </a:xfrm>
              <a:prstGeom prst="rect">
                <a:avLst/>
              </a:prstGeom>
              <a:blipFill>
                <a:blip r:embed="rId5"/>
                <a:stretch>
                  <a:fillRect l="-566" b="-11224"/>
                </a:stretch>
              </a:blipFill>
            </p:spPr>
            <p:txBody>
              <a:bodyPr/>
              <a:lstStyle/>
              <a:p>
                <a:r>
                  <a:rPr lang="pt-BR">
                    <a:noFill/>
                  </a:rPr>
                  <a:t> </a:t>
                </a:r>
              </a:p>
            </p:txBody>
          </p:sp>
        </mc:Fallback>
      </mc:AlternateContent>
      <p:pic>
        <p:nvPicPr>
          <p:cNvPr id="10" name="Imagem 9"/>
          <p:cNvPicPr>
            <a:picLocks noChangeAspect="1"/>
          </p:cNvPicPr>
          <p:nvPr/>
        </p:nvPicPr>
        <p:blipFill>
          <a:blip r:embed="rId6"/>
          <a:stretch>
            <a:fillRect/>
          </a:stretch>
        </p:blipFill>
        <p:spPr>
          <a:xfrm>
            <a:off x="8636243" y="3154217"/>
            <a:ext cx="3219450" cy="1876425"/>
          </a:xfrm>
          <a:prstGeom prst="rect">
            <a:avLst/>
          </a:prstGeom>
        </p:spPr>
      </p:pic>
      <mc:AlternateContent xmlns:mc="http://schemas.openxmlformats.org/markup-compatibility/2006" xmlns:a14="http://schemas.microsoft.com/office/drawing/2010/main">
        <mc:Choice Requires="a14">
          <p:sp>
            <p:nvSpPr>
              <p:cNvPr id="11" name="Retângulo 10"/>
              <p:cNvSpPr/>
              <p:nvPr/>
            </p:nvSpPr>
            <p:spPr>
              <a:xfrm>
                <a:off x="11185318" y="4528084"/>
                <a:ext cx="67037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t-BR" smtClean="0">
                          <a:solidFill>
                            <a:schemeClr val="tx1"/>
                          </a:solidFill>
                          <a:latin typeface="Cambria Math" panose="02040503050406030204" pitchFamily="18" charset="0"/>
                        </a:rPr>
                        <m:t>4,28</m:t>
                      </m:r>
                    </m:oMath>
                  </m:oMathPara>
                </a14:m>
                <a:endParaRPr lang="pt-BR" dirty="0">
                  <a:solidFill>
                    <a:schemeClr val="tx1"/>
                  </a:solidFill>
                </a:endParaRPr>
              </a:p>
            </p:txBody>
          </p:sp>
        </mc:Choice>
        <mc:Fallback xmlns="">
          <p:sp>
            <p:nvSpPr>
              <p:cNvPr id="11" name="Retângulo 10"/>
              <p:cNvSpPr>
                <a:spLocks noRot="1" noChangeAspect="1" noMove="1" noResize="1" noEditPoints="1" noAdjustHandles="1" noChangeArrowheads="1" noChangeShapeType="1" noTextEdit="1"/>
              </p:cNvSpPr>
              <p:nvPr/>
            </p:nvSpPr>
            <p:spPr>
              <a:xfrm>
                <a:off x="11185318" y="4528084"/>
                <a:ext cx="670375" cy="369332"/>
              </a:xfrm>
              <a:prstGeom prst="rect">
                <a:avLst/>
              </a:prstGeom>
              <a:blipFill>
                <a:blip r:embed="rId7"/>
                <a:stretch>
                  <a:fillRect/>
                </a:stretch>
              </a:blipFill>
            </p:spPr>
            <p:txBody>
              <a:bodyPr/>
              <a:lstStyle/>
              <a:p>
                <a:r>
                  <a:rPr lang="pt-BR">
                    <a:noFill/>
                  </a:rPr>
                  <a:t> </a:t>
                </a:r>
              </a:p>
            </p:txBody>
          </p:sp>
        </mc:Fallback>
      </mc:AlternateContent>
      <mc:AlternateContent xmlns:mc="http://schemas.openxmlformats.org/markup-compatibility/2006" xmlns:a14="http://schemas.microsoft.com/office/drawing/2010/main">
        <mc:Choice Requires="a14">
          <p:sp>
            <p:nvSpPr>
              <p:cNvPr id="12" name="Retângulo 11"/>
              <p:cNvSpPr/>
              <p:nvPr/>
            </p:nvSpPr>
            <p:spPr>
              <a:xfrm>
                <a:off x="10850130" y="4999679"/>
                <a:ext cx="67037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pt-BR" dirty="0" smtClean="0">
                          <a:solidFill>
                            <a:srgbClr val="FF0000"/>
                          </a:solidFill>
                          <a:latin typeface="Cambria Math" panose="02040503050406030204" pitchFamily="18" charset="0"/>
                        </a:rPr>
                        <m:t>2,</m:t>
                      </m:r>
                      <m:r>
                        <a:rPr lang="pt-BR" dirty="0">
                          <a:solidFill>
                            <a:srgbClr val="FF0000"/>
                          </a:solidFill>
                          <a:latin typeface="Cambria Math" panose="02040503050406030204" pitchFamily="18" charset="0"/>
                        </a:rPr>
                        <m:t>33</m:t>
                      </m:r>
                    </m:oMath>
                  </m:oMathPara>
                </a14:m>
                <a:endParaRPr lang="pt-BR" dirty="0">
                  <a:solidFill>
                    <a:srgbClr val="FF0000"/>
                  </a:solidFill>
                </a:endParaRPr>
              </a:p>
            </p:txBody>
          </p:sp>
        </mc:Choice>
        <mc:Fallback xmlns="">
          <p:sp>
            <p:nvSpPr>
              <p:cNvPr id="12" name="Retângulo 11"/>
              <p:cNvSpPr>
                <a:spLocks noRot="1" noChangeAspect="1" noMove="1" noResize="1" noEditPoints="1" noAdjustHandles="1" noChangeArrowheads="1" noChangeShapeType="1" noTextEdit="1"/>
              </p:cNvSpPr>
              <p:nvPr/>
            </p:nvSpPr>
            <p:spPr>
              <a:xfrm>
                <a:off x="10850130" y="4999679"/>
                <a:ext cx="670375" cy="369332"/>
              </a:xfrm>
              <a:prstGeom prst="rect">
                <a:avLst/>
              </a:prstGeom>
              <a:blipFill>
                <a:blip r:embed="rId8"/>
                <a:stretch>
                  <a:fillRect b="-4918"/>
                </a:stretch>
              </a:blipFill>
            </p:spPr>
            <p:txBody>
              <a:bodyPr/>
              <a:lstStyle/>
              <a:p>
                <a:r>
                  <a:rPr lang="pt-BR">
                    <a:noFill/>
                  </a:rPr>
                  <a:t> </a:t>
                </a:r>
              </a:p>
            </p:txBody>
          </p:sp>
        </mc:Fallback>
      </mc:AlternateContent>
      <p:sp>
        <p:nvSpPr>
          <p:cNvPr id="13" name="Retângulo 12"/>
          <p:cNvSpPr/>
          <p:nvPr/>
        </p:nvSpPr>
        <p:spPr>
          <a:xfrm>
            <a:off x="968738" y="2984434"/>
            <a:ext cx="2266261" cy="11254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99323985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3500</TotalTime>
  <Words>375</Words>
  <Application>Microsoft Office PowerPoint</Application>
  <PresentationFormat>Widescreen</PresentationFormat>
  <Paragraphs>59</Paragraphs>
  <Slides>6</Slides>
  <Notes>0</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6</vt:i4>
      </vt:variant>
    </vt:vector>
  </HeadingPairs>
  <TitlesOfParts>
    <vt:vector size="11" baseType="lpstr">
      <vt:lpstr>Arial</vt:lpstr>
      <vt:lpstr>Calibri</vt:lpstr>
      <vt:lpstr>Calibri Light</vt:lpstr>
      <vt:lpstr>Cambria Math</vt:lpstr>
      <vt:lpstr>Tema do Office</vt:lpstr>
      <vt:lpstr>Testes de Hipótese para Proporção</vt:lpstr>
      <vt:lpstr>Glossário</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Testes de Hipótese para Proporção</dc:title>
  <dc:creator>Luigi Manzoli</dc:creator>
  <cp:lastModifiedBy>Luigi Manzoli</cp:lastModifiedBy>
  <cp:revision>32</cp:revision>
  <dcterms:created xsi:type="dcterms:W3CDTF">2021-12-08T20:18:20Z</dcterms:created>
  <dcterms:modified xsi:type="dcterms:W3CDTF">2021-12-16T14:01:12Z</dcterms:modified>
</cp:coreProperties>
</file>