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8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83" r:id="rId18"/>
    <p:sldId id="289" r:id="rId19"/>
    <p:sldId id="290" r:id="rId20"/>
    <p:sldId id="291" r:id="rId21"/>
    <p:sldId id="292" r:id="rId22"/>
    <p:sldId id="320" r:id="rId23"/>
    <p:sldId id="322" r:id="rId24"/>
    <p:sldId id="316" r:id="rId25"/>
    <p:sldId id="318" r:id="rId26"/>
    <p:sldId id="319" r:id="rId27"/>
  </p:sldIdLst>
  <p:sldSz cx="10693400" cy="7772400"/>
  <p:notesSz cx="10693400" cy="77724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1290" y="4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633913" cy="3889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6057900" y="0"/>
            <a:ext cx="4632325" cy="3889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07E8467-E9FC-4743-849A-6AD0667A0C11}" type="datetimeFigureOut">
              <a:rPr lang="pt-BR" smtClean="0"/>
              <a:t>09/12/2021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3543300" y="971550"/>
            <a:ext cx="3606800" cy="26225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1069975" y="3740150"/>
            <a:ext cx="8553450" cy="30607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 smtClean="0"/>
              <a:t>Editar estilos de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7383463"/>
            <a:ext cx="4633913" cy="3889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6057900" y="7383463"/>
            <a:ext cx="4632325" cy="3889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8F6DCEB-7C31-405E-878F-967C62355D6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1734491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802481" y="2409444"/>
            <a:ext cx="9094788" cy="163220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604962" y="4352544"/>
            <a:ext cx="7489825" cy="19431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12/9/2021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rgbClr val="535353"/>
                </a:solidFill>
                <a:latin typeface="Arial"/>
                <a:cs typeface="Arial"/>
              </a:defRPr>
            </a:lvl1pPr>
          </a:lstStyle>
          <a:p>
            <a:pPr marL="38100">
              <a:lnSpc>
                <a:spcPts val="1425"/>
              </a:lnSpc>
            </a:pPr>
            <a:fld id="{81D60167-4931-47E6-BA6A-407CBD079E47}" type="slidenum">
              <a:rPr spc="15" dirty="0"/>
              <a:t>‹nº›</a:t>
            </a:fld>
            <a:r>
              <a:rPr spc="15" dirty="0"/>
              <a:t>/27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500" b="1" i="0">
                <a:solidFill>
                  <a:srgbClr val="E6E6E6"/>
                </a:solidFill>
                <a:latin typeface="Verdana"/>
                <a:cs typeface="Verdan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1950" b="0" i="0">
                <a:solidFill>
                  <a:srgbClr val="535353"/>
                </a:solidFill>
                <a:latin typeface="Verdana"/>
                <a:cs typeface="Verdana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12/9/2021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rgbClr val="535353"/>
                </a:solidFill>
                <a:latin typeface="Arial"/>
                <a:cs typeface="Arial"/>
              </a:defRPr>
            </a:lvl1pPr>
          </a:lstStyle>
          <a:p>
            <a:pPr marL="38100">
              <a:lnSpc>
                <a:spcPts val="1425"/>
              </a:lnSpc>
            </a:pPr>
            <a:fld id="{81D60167-4931-47E6-BA6A-407CBD079E47}" type="slidenum">
              <a:rPr spc="15" dirty="0"/>
              <a:t>‹nº›</a:t>
            </a:fld>
            <a:r>
              <a:rPr spc="15" dirty="0"/>
              <a:t>/27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500" b="1" i="0">
                <a:solidFill>
                  <a:srgbClr val="E6E6E6"/>
                </a:solidFill>
                <a:latin typeface="Verdana"/>
                <a:cs typeface="Verdan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534987" y="1787652"/>
            <a:ext cx="4654391" cy="512978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5510371" y="1787652"/>
            <a:ext cx="4654391" cy="512978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12/9/2021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rgbClr val="535353"/>
                </a:solidFill>
                <a:latin typeface="Arial"/>
                <a:cs typeface="Arial"/>
              </a:defRPr>
            </a:lvl1pPr>
          </a:lstStyle>
          <a:p>
            <a:pPr marL="38100">
              <a:lnSpc>
                <a:spcPts val="1425"/>
              </a:lnSpc>
            </a:pPr>
            <a:fld id="{81D60167-4931-47E6-BA6A-407CBD079E47}" type="slidenum">
              <a:rPr spc="15" dirty="0"/>
              <a:t>‹nº›</a:t>
            </a:fld>
            <a:r>
              <a:rPr spc="15" dirty="0"/>
              <a:t>/27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500" b="1" i="0">
                <a:solidFill>
                  <a:srgbClr val="E6E6E6"/>
                </a:solidFill>
                <a:latin typeface="Verdana"/>
                <a:cs typeface="Verdan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12/9/2021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rgbClr val="535353"/>
                </a:solidFill>
                <a:latin typeface="Arial"/>
                <a:cs typeface="Arial"/>
              </a:defRPr>
            </a:lvl1pPr>
          </a:lstStyle>
          <a:p>
            <a:pPr marL="38100">
              <a:lnSpc>
                <a:spcPts val="1425"/>
              </a:lnSpc>
            </a:pPr>
            <a:fld id="{81D60167-4931-47E6-BA6A-407CBD079E47}" type="slidenum">
              <a:rPr spc="15" dirty="0"/>
              <a:t>‹nº›</a:t>
            </a:fld>
            <a:r>
              <a:rPr spc="15" dirty="0"/>
              <a:t>/27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12/9/2021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rgbClr val="535353"/>
                </a:solidFill>
                <a:latin typeface="Arial"/>
                <a:cs typeface="Arial"/>
              </a:defRPr>
            </a:lvl1pPr>
          </a:lstStyle>
          <a:p>
            <a:pPr marL="38100">
              <a:lnSpc>
                <a:spcPts val="1425"/>
              </a:lnSpc>
            </a:pPr>
            <a:fld id="{81D60167-4931-47E6-BA6A-407CBD079E47}" type="slidenum">
              <a:rPr spc="15" dirty="0"/>
              <a:t>‹nº›</a:t>
            </a:fld>
            <a:r>
              <a:rPr spc="15" dirty="0"/>
              <a:t>/27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129995" y="4340097"/>
            <a:ext cx="8439759" cy="1333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500" b="1" i="0">
                <a:solidFill>
                  <a:srgbClr val="E6E6E6"/>
                </a:solidFill>
                <a:latin typeface="Verdana"/>
                <a:cs typeface="Verdan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595172" y="1410080"/>
            <a:ext cx="8615045" cy="178244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950" b="0" i="0">
                <a:solidFill>
                  <a:srgbClr val="535353"/>
                </a:solidFill>
                <a:latin typeface="Verdana"/>
                <a:cs typeface="Verdana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637915" y="7228332"/>
            <a:ext cx="3423920" cy="3886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534987" y="7228332"/>
            <a:ext cx="2460942" cy="3886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12/9/2021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9045575" y="7342234"/>
            <a:ext cx="449579" cy="19621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200" b="0" i="0">
                <a:solidFill>
                  <a:srgbClr val="535353"/>
                </a:solidFill>
                <a:latin typeface="Arial"/>
                <a:cs typeface="Arial"/>
              </a:defRPr>
            </a:lvl1pPr>
          </a:lstStyle>
          <a:p>
            <a:pPr marL="38100">
              <a:lnSpc>
                <a:spcPts val="1425"/>
              </a:lnSpc>
            </a:pPr>
            <a:fld id="{81D60167-4931-47E6-BA6A-407CBD079E47}" type="slidenum">
              <a:rPr spc="15" dirty="0"/>
              <a:t>‹nº›</a:t>
            </a:fld>
            <a:r>
              <a:rPr spc="15" dirty="0"/>
              <a:t>/27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slide" Target="slide1.xml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slide" Target="slide1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393700" y="421297"/>
            <a:ext cx="9968484" cy="682447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630936" y="544068"/>
            <a:ext cx="771144" cy="76961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393700" y="6727037"/>
            <a:ext cx="4724400" cy="518732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lang="pt-BR" sz="1600" spc="20" dirty="0" smtClean="0">
                <a:solidFill>
                  <a:srgbClr val="797979"/>
                </a:solidFill>
                <a:latin typeface="Arial"/>
                <a:cs typeface="Arial"/>
              </a:rPr>
              <a:t>Slides dos professores I</a:t>
            </a:r>
            <a:r>
              <a:rPr sz="1600" spc="20" dirty="0" smtClean="0">
                <a:solidFill>
                  <a:srgbClr val="797979"/>
                </a:solidFill>
                <a:latin typeface="Arial"/>
                <a:cs typeface="Arial"/>
              </a:rPr>
              <a:t>van </a:t>
            </a:r>
            <a:r>
              <a:rPr sz="1600" spc="5" dirty="0" err="1">
                <a:solidFill>
                  <a:srgbClr val="797979"/>
                </a:solidFill>
                <a:latin typeface="Arial"/>
                <a:cs typeface="Arial"/>
              </a:rPr>
              <a:t>Bezerra</a:t>
            </a:r>
            <a:r>
              <a:rPr sz="1600" spc="-265" dirty="0">
                <a:solidFill>
                  <a:srgbClr val="797979"/>
                </a:solidFill>
                <a:latin typeface="Arial"/>
                <a:cs typeface="Arial"/>
              </a:rPr>
              <a:t> </a:t>
            </a:r>
            <a:r>
              <a:rPr lang="pt-BR" sz="1600" spc="-265" dirty="0" smtClean="0">
                <a:solidFill>
                  <a:srgbClr val="797979"/>
                </a:solidFill>
                <a:latin typeface="Arial"/>
                <a:cs typeface="Arial"/>
              </a:rPr>
              <a:t> </a:t>
            </a:r>
            <a:r>
              <a:rPr sz="1600" spc="40" dirty="0" err="1" smtClean="0">
                <a:solidFill>
                  <a:srgbClr val="797979"/>
                </a:solidFill>
                <a:latin typeface="Arial"/>
                <a:cs typeface="Arial"/>
              </a:rPr>
              <a:t>Allaman</a:t>
            </a:r>
            <a:r>
              <a:rPr sz="1600" spc="40" dirty="0" smtClean="0">
                <a:solidFill>
                  <a:srgbClr val="797979"/>
                </a:solidFill>
                <a:latin typeface="Arial"/>
                <a:cs typeface="Arial"/>
              </a:rPr>
              <a:t> </a:t>
            </a:r>
            <a:r>
              <a:rPr lang="pt-BR" sz="1600" spc="40" dirty="0" smtClean="0">
                <a:solidFill>
                  <a:srgbClr val="797979"/>
                </a:solidFill>
                <a:latin typeface="Arial"/>
                <a:cs typeface="Arial"/>
              </a:rPr>
              <a:t>e</a:t>
            </a:r>
            <a:endParaRPr lang="pt-BR" sz="1600" spc="40" dirty="0" smtClean="0">
              <a:solidFill>
                <a:srgbClr val="797979"/>
              </a:solidFill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lang="pt-BR" sz="1600" spc="40" dirty="0" smtClean="0">
                <a:solidFill>
                  <a:srgbClr val="797979"/>
                </a:solidFill>
                <a:latin typeface="Arial"/>
                <a:cs typeface="Arial"/>
              </a:rPr>
              <a:t>Paulo Ribeiro</a:t>
            </a:r>
            <a:endParaRPr sz="1600" dirty="0">
              <a:latin typeface="Arial"/>
              <a:cs typeface="Arial"/>
            </a:endParaRPr>
          </a:p>
        </p:txBody>
      </p: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1768220" y="2507360"/>
            <a:ext cx="6377305" cy="167481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3600" b="0" spc="-80" dirty="0">
                <a:solidFill>
                  <a:srgbClr val="000000"/>
                </a:solidFill>
                <a:latin typeface="Arial"/>
                <a:cs typeface="Arial"/>
              </a:rPr>
              <a:t>Teste </a:t>
            </a:r>
            <a:r>
              <a:rPr sz="3600" b="0" spc="-5" dirty="0">
                <a:solidFill>
                  <a:srgbClr val="000000"/>
                </a:solidFill>
                <a:latin typeface="Arial"/>
                <a:cs typeface="Arial"/>
              </a:rPr>
              <a:t>de </a:t>
            </a:r>
            <a:r>
              <a:rPr lang="pt-BR" sz="3600" b="0" spc="-5" dirty="0" smtClean="0">
                <a:solidFill>
                  <a:srgbClr val="000000"/>
                </a:solidFill>
                <a:latin typeface="Arial"/>
                <a:cs typeface="Arial"/>
              </a:rPr>
              <a:t>H</a:t>
            </a:r>
            <a:r>
              <a:rPr sz="3600" b="0" spc="-5" dirty="0" err="1" smtClean="0">
                <a:solidFill>
                  <a:srgbClr val="000000"/>
                </a:solidFill>
                <a:latin typeface="Arial"/>
                <a:cs typeface="Arial"/>
              </a:rPr>
              <a:t>ipótese</a:t>
            </a:r>
            <a:r>
              <a:rPr sz="3600" b="0" spc="-5" dirty="0" smtClean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sz="3600" b="0" spc="-5" dirty="0">
                <a:solidFill>
                  <a:srgbClr val="000000"/>
                </a:solidFill>
                <a:latin typeface="Arial"/>
                <a:cs typeface="Arial"/>
              </a:rPr>
              <a:t>para </a:t>
            </a:r>
            <a:r>
              <a:rPr lang="pt-BR" sz="3600" b="0" dirty="0">
                <a:solidFill>
                  <a:srgbClr val="000000"/>
                </a:solidFill>
                <a:latin typeface="Arial"/>
                <a:cs typeface="Arial"/>
              </a:rPr>
              <a:t>M</a:t>
            </a:r>
            <a:r>
              <a:rPr sz="3600" b="0" dirty="0" err="1" smtClean="0">
                <a:solidFill>
                  <a:srgbClr val="000000"/>
                </a:solidFill>
                <a:latin typeface="Arial"/>
                <a:cs typeface="Arial"/>
              </a:rPr>
              <a:t>édias</a:t>
            </a:r>
            <a:r>
              <a:rPr lang="pt-BR" sz="3600" b="0" dirty="0" smtClean="0">
                <a:solidFill>
                  <a:srgbClr val="000000"/>
                </a:solidFill>
                <a:latin typeface="Arial"/>
                <a:cs typeface="Arial"/>
              </a:rPr>
              <a:t>,</a:t>
            </a:r>
            <a:r>
              <a:rPr sz="3600" b="0" dirty="0" smtClean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z="3600" b="0" dirty="0" smtClean="0">
                <a:solidFill>
                  <a:srgbClr val="000000"/>
                </a:solidFill>
                <a:latin typeface="Arial"/>
                <a:cs typeface="Arial"/>
              </a:rPr>
              <a:t>D</a:t>
            </a:r>
            <a:r>
              <a:rPr sz="3600" b="0" dirty="0" err="1" smtClean="0">
                <a:solidFill>
                  <a:srgbClr val="000000"/>
                </a:solidFill>
                <a:latin typeface="Arial"/>
                <a:cs typeface="Arial"/>
              </a:rPr>
              <a:t>esvio</a:t>
            </a:r>
            <a:r>
              <a:rPr sz="3600" b="0" dirty="0" smtClean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sz="3600" b="0" dirty="0">
                <a:solidFill>
                  <a:srgbClr val="000000"/>
                </a:solidFill>
                <a:latin typeface="Arial"/>
                <a:cs typeface="Arial"/>
              </a:rPr>
              <a:t>padrão e</a:t>
            </a:r>
            <a:r>
              <a:rPr sz="3600" b="0" spc="-45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z="3600" b="0" dirty="0">
                <a:solidFill>
                  <a:srgbClr val="000000"/>
                </a:solidFill>
                <a:latin typeface="Arial"/>
                <a:cs typeface="Arial"/>
              </a:rPr>
              <a:t>V</a:t>
            </a:r>
            <a:r>
              <a:rPr sz="3600" b="0" dirty="0" err="1" smtClean="0">
                <a:solidFill>
                  <a:srgbClr val="000000"/>
                </a:solidFill>
                <a:latin typeface="Arial"/>
                <a:cs typeface="Arial"/>
              </a:rPr>
              <a:t>ariâncias</a:t>
            </a:r>
            <a:endParaRPr sz="3600" dirty="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2146173" y="4431919"/>
            <a:ext cx="4694555" cy="199028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spc="-55" dirty="0">
                <a:solidFill>
                  <a:srgbClr val="A9A9A9"/>
                </a:solidFill>
                <a:latin typeface="Arial"/>
                <a:cs typeface="Arial"/>
              </a:rPr>
              <a:t>Universidade</a:t>
            </a:r>
            <a:r>
              <a:rPr sz="2400" spc="-345" dirty="0">
                <a:solidFill>
                  <a:srgbClr val="A9A9A9"/>
                </a:solidFill>
                <a:latin typeface="Arial"/>
                <a:cs typeface="Arial"/>
              </a:rPr>
              <a:t> </a:t>
            </a:r>
            <a:r>
              <a:rPr sz="2400" spc="-85" dirty="0">
                <a:solidFill>
                  <a:srgbClr val="A9A9A9"/>
                </a:solidFill>
                <a:latin typeface="Arial"/>
                <a:cs typeface="Arial"/>
              </a:rPr>
              <a:t>Estadual</a:t>
            </a:r>
            <a:r>
              <a:rPr sz="2400" spc="-345" dirty="0">
                <a:solidFill>
                  <a:srgbClr val="A9A9A9"/>
                </a:solidFill>
                <a:latin typeface="Arial"/>
                <a:cs typeface="Arial"/>
              </a:rPr>
              <a:t> </a:t>
            </a:r>
            <a:r>
              <a:rPr sz="2400" spc="5" dirty="0">
                <a:solidFill>
                  <a:srgbClr val="A9A9A9"/>
                </a:solidFill>
                <a:latin typeface="Arial"/>
                <a:cs typeface="Arial"/>
              </a:rPr>
              <a:t>de</a:t>
            </a:r>
            <a:r>
              <a:rPr sz="2400" spc="-310" dirty="0">
                <a:solidFill>
                  <a:srgbClr val="A9A9A9"/>
                </a:solidFill>
                <a:latin typeface="Arial"/>
                <a:cs typeface="Arial"/>
              </a:rPr>
              <a:t> </a:t>
            </a:r>
            <a:r>
              <a:rPr sz="2400" spc="-85" dirty="0">
                <a:solidFill>
                  <a:srgbClr val="A9A9A9"/>
                </a:solidFill>
                <a:latin typeface="Arial"/>
                <a:cs typeface="Arial"/>
              </a:rPr>
              <a:t>Santa</a:t>
            </a:r>
            <a:r>
              <a:rPr sz="2400" spc="-365" dirty="0">
                <a:solidFill>
                  <a:srgbClr val="A9A9A9"/>
                </a:solidFill>
                <a:latin typeface="Arial"/>
                <a:cs typeface="Arial"/>
              </a:rPr>
              <a:t> </a:t>
            </a:r>
            <a:r>
              <a:rPr sz="2400" spc="-80" dirty="0">
                <a:solidFill>
                  <a:srgbClr val="A9A9A9"/>
                </a:solidFill>
                <a:latin typeface="Arial"/>
                <a:cs typeface="Arial"/>
              </a:rPr>
              <a:t>Cruz</a:t>
            </a:r>
            <a:endParaRPr sz="2400" dirty="0">
              <a:latin typeface="Arial"/>
              <a:cs typeface="Arial"/>
            </a:endParaRPr>
          </a:p>
          <a:p>
            <a:pPr marL="1691639" marR="1044575">
              <a:lnSpc>
                <a:spcPct val="100000"/>
              </a:lnSpc>
            </a:pPr>
            <a:endParaRPr lang="pt-BR" sz="2450" dirty="0">
              <a:latin typeface="Arial"/>
              <a:cs typeface="Arial"/>
            </a:endParaRPr>
          </a:p>
          <a:p>
            <a:pPr marL="1691639" marR="1044575" algn="ctr">
              <a:lnSpc>
                <a:spcPct val="100000"/>
              </a:lnSpc>
            </a:pPr>
            <a:r>
              <a:rPr sz="2000" dirty="0" err="1" smtClean="0">
                <a:solidFill>
                  <a:srgbClr val="A6A6A6"/>
                </a:solidFill>
                <a:latin typeface="Arial"/>
                <a:cs typeface="Arial"/>
              </a:rPr>
              <a:t>Apresentado</a:t>
            </a:r>
            <a:r>
              <a:rPr lang="pt-BR" sz="2000" dirty="0" smtClean="0">
                <a:solidFill>
                  <a:srgbClr val="A6A6A6"/>
                </a:solidFill>
                <a:latin typeface="Arial"/>
                <a:cs typeface="Arial"/>
              </a:rPr>
              <a:t> e editado</a:t>
            </a:r>
            <a:r>
              <a:rPr sz="2000" spc="-100" dirty="0" smtClean="0">
                <a:solidFill>
                  <a:srgbClr val="A6A6A6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A6A6A6"/>
                </a:solidFill>
                <a:latin typeface="Arial"/>
                <a:cs typeface="Arial"/>
              </a:rPr>
              <a:t>por:  Ângela Marim  Marcella Cunha </a:t>
            </a:r>
            <a:endParaRPr sz="2000" dirty="0">
              <a:latin typeface="Arial"/>
              <a:cs typeface="Arial"/>
            </a:endParaRPr>
          </a:p>
        </p:txBody>
      </p:sp>
      <p:sp>
        <p:nvSpPr>
          <p:cNvPr id="7" name="CaixaDeTexto 6"/>
          <p:cNvSpPr txBox="1"/>
          <p:nvPr/>
        </p:nvSpPr>
        <p:spPr>
          <a:xfrm>
            <a:off x="7404100" y="6727037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>
                <a:solidFill>
                  <a:schemeClr val="bg1">
                    <a:lumMod val="65000"/>
                  </a:schemeClr>
                </a:solidFill>
              </a:rPr>
              <a:t>Engenharia Elétrica CET173</a:t>
            </a:r>
            <a:endParaRPr lang="pt-BR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368808" y="368808"/>
            <a:ext cx="9968484" cy="682447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3" name="object 3"/>
          <p:cNvGrpSpPr/>
          <p:nvPr/>
        </p:nvGrpSpPr>
        <p:grpSpPr>
          <a:xfrm>
            <a:off x="2897123" y="1654810"/>
            <a:ext cx="4921250" cy="2546985"/>
            <a:chOff x="2897123" y="1654810"/>
            <a:chExt cx="4921250" cy="2546985"/>
          </a:xfrm>
        </p:grpSpPr>
        <p:sp>
          <p:nvSpPr>
            <p:cNvPr id="4" name="object 4"/>
            <p:cNvSpPr/>
            <p:nvPr/>
          </p:nvSpPr>
          <p:spPr>
            <a:xfrm>
              <a:off x="2897124" y="1654809"/>
              <a:ext cx="4920615" cy="1804670"/>
            </a:xfrm>
            <a:custGeom>
              <a:avLst/>
              <a:gdLst/>
              <a:ahLst/>
              <a:cxnLst/>
              <a:rect l="l" t="t" r="r" b="b"/>
              <a:pathLst>
                <a:path w="4920615" h="1804670">
                  <a:moveTo>
                    <a:pt x="4920361" y="0"/>
                  </a:moveTo>
                  <a:lnTo>
                    <a:pt x="0" y="0"/>
                  </a:lnTo>
                  <a:lnTo>
                    <a:pt x="0" y="1060450"/>
                  </a:lnTo>
                  <a:lnTo>
                    <a:pt x="0" y="1804670"/>
                  </a:lnTo>
                  <a:lnTo>
                    <a:pt x="1567688" y="1804670"/>
                  </a:lnTo>
                  <a:lnTo>
                    <a:pt x="1567688" y="1060450"/>
                  </a:lnTo>
                  <a:lnTo>
                    <a:pt x="4920361" y="1060450"/>
                  </a:lnTo>
                  <a:lnTo>
                    <a:pt x="4920361" y="0"/>
                  </a:lnTo>
                  <a:close/>
                </a:path>
              </a:pathLst>
            </a:custGeom>
            <a:solidFill>
              <a:srgbClr val="0033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4465319" y="2715768"/>
              <a:ext cx="3352800" cy="743585"/>
            </a:xfrm>
            <a:custGeom>
              <a:avLst/>
              <a:gdLst/>
              <a:ahLst/>
              <a:cxnLst/>
              <a:rect l="l" t="t" r="r" b="b"/>
              <a:pathLst>
                <a:path w="3352800" h="743585">
                  <a:moveTo>
                    <a:pt x="3352673" y="0"/>
                  </a:moveTo>
                  <a:lnTo>
                    <a:pt x="0" y="0"/>
                  </a:lnTo>
                  <a:lnTo>
                    <a:pt x="0" y="743331"/>
                  </a:lnTo>
                  <a:lnTo>
                    <a:pt x="3352673" y="743331"/>
                  </a:lnTo>
                  <a:lnTo>
                    <a:pt x="3352673" y="0"/>
                  </a:lnTo>
                  <a:close/>
                </a:path>
              </a:pathLst>
            </a:custGeom>
            <a:solidFill>
              <a:srgbClr val="FF333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2897123" y="3459505"/>
              <a:ext cx="1567815" cy="742315"/>
            </a:xfrm>
            <a:custGeom>
              <a:avLst/>
              <a:gdLst/>
              <a:ahLst/>
              <a:cxnLst/>
              <a:rect l="l" t="t" r="r" b="b"/>
              <a:pathLst>
                <a:path w="1567814" h="742314">
                  <a:moveTo>
                    <a:pt x="1567688" y="0"/>
                  </a:moveTo>
                  <a:lnTo>
                    <a:pt x="0" y="0"/>
                  </a:lnTo>
                  <a:lnTo>
                    <a:pt x="0" y="741781"/>
                  </a:lnTo>
                  <a:lnTo>
                    <a:pt x="1567688" y="741781"/>
                  </a:lnTo>
                  <a:lnTo>
                    <a:pt x="1567688" y="0"/>
                  </a:lnTo>
                  <a:close/>
                </a:path>
              </a:pathLst>
            </a:custGeom>
            <a:solidFill>
              <a:srgbClr val="0033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4465319" y="3459480"/>
              <a:ext cx="3352800" cy="742315"/>
            </a:xfrm>
            <a:custGeom>
              <a:avLst/>
              <a:gdLst/>
              <a:ahLst/>
              <a:cxnLst/>
              <a:rect l="l" t="t" r="r" b="b"/>
              <a:pathLst>
                <a:path w="3352800" h="742314">
                  <a:moveTo>
                    <a:pt x="3352673" y="0"/>
                  </a:moveTo>
                  <a:lnTo>
                    <a:pt x="0" y="0"/>
                  </a:lnTo>
                  <a:lnTo>
                    <a:pt x="0" y="741807"/>
                  </a:lnTo>
                  <a:lnTo>
                    <a:pt x="3352673" y="741807"/>
                  </a:lnTo>
                  <a:lnTo>
                    <a:pt x="3352673" y="0"/>
                  </a:lnTo>
                  <a:close/>
                </a:path>
              </a:pathLst>
            </a:custGeom>
            <a:solidFill>
              <a:srgbClr val="FF333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8" name="object 8"/>
          <p:cNvSpPr txBox="1"/>
          <p:nvPr/>
        </p:nvSpPr>
        <p:spPr>
          <a:xfrm>
            <a:off x="4553965" y="3658869"/>
            <a:ext cx="1442720" cy="3073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95"/>
              </a:spcBef>
            </a:pPr>
            <a:r>
              <a:rPr sz="1850" spc="20" dirty="0">
                <a:latin typeface="Arial"/>
                <a:cs typeface="Arial"/>
              </a:rPr>
              <a:t>Erro </a:t>
            </a:r>
            <a:r>
              <a:rPr sz="1850" spc="45" dirty="0">
                <a:latin typeface="Arial"/>
                <a:cs typeface="Arial"/>
              </a:rPr>
              <a:t>do </a:t>
            </a:r>
            <a:r>
              <a:rPr sz="1850" spc="65" dirty="0">
                <a:latin typeface="Arial"/>
                <a:cs typeface="Arial"/>
              </a:rPr>
              <a:t>tipo</a:t>
            </a:r>
            <a:r>
              <a:rPr sz="1850" spc="55" dirty="0">
                <a:latin typeface="Arial"/>
                <a:cs typeface="Arial"/>
              </a:rPr>
              <a:t> </a:t>
            </a:r>
            <a:r>
              <a:rPr sz="1850" spc="-5" dirty="0">
                <a:latin typeface="Arial"/>
                <a:cs typeface="Arial"/>
              </a:rPr>
              <a:t>I</a:t>
            </a:r>
            <a:endParaRPr sz="1850">
              <a:latin typeface="Arial"/>
              <a:cs typeface="Arial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6264909" y="3522979"/>
            <a:ext cx="1377315" cy="58928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292100" marR="5080" indent="-292735">
              <a:lnSpc>
                <a:spcPct val="100000"/>
              </a:lnSpc>
              <a:spcBef>
                <a:spcPts val="95"/>
              </a:spcBef>
            </a:pPr>
            <a:r>
              <a:rPr sz="1850" spc="-5" dirty="0">
                <a:latin typeface="Arial"/>
                <a:cs typeface="Arial"/>
              </a:rPr>
              <a:t>Decisão</a:t>
            </a:r>
            <a:r>
              <a:rPr sz="1850" spc="-85" dirty="0">
                <a:latin typeface="Arial"/>
                <a:cs typeface="Arial"/>
              </a:rPr>
              <a:t> </a:t>
            </a:r>
            <a:r>
              <a:rPr sz="1850" spc="15" dirty="0">
                <a:latin typeface="Arial"/>
                <a:cs typeface="Arial"/>
              </a:rPr>
              <a:t>está  </a:t>
            </a:r>
            <a:r>
              <a:rPr sz="1850" spc="55" dirty="0">
                <a:latin typeface="Arial"/>
                <a:cs typeface="Arial"/>
              </a:rPr>
              <a:t>correta</a:t>
            </a:r>
            <a:endParaRPr sz="1850">
              <a:latin typeface="Arial"/>
              <a:cs typeface="Arial"/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911352" y="6739128"/>
            <a:ext cx="272796" cy="272795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 txBox="1"/>
          <p:nvPr/>
        </p:nvSpPr>
        <p:spPr>
          <a:xfrm>
            <a:off x="946246" y="1111757"/>
            <a:ext cx="8183880" cy="119126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248285" indent="-236220">
              <a:lnSpc>
                <a:spcPct val="100000"/>
              </a:lnSpc>
              <a:spcBef>
                <a:spcPts val="95"/>
              </a:spcBef>
              <a:buFont typeface="Arial"/>
              <a:buChar char="·"/>
              <a:tabLst>
                <a:tab pos="248285" algn="l"/>
                <a:tab pos="248920" algn="l"/>
              </a:tabLst>
            </a:pPr>
            <a:r>
              <a:rPr sz="1850" spc="-5" dirty="0">
                <a:solidFill>
                  <a:srgbClr val="535353"/>
                </a:solidFill>
                <a:latin typeface="Arial"/>
                <a:cs typeface="Arial"/>
              </a:rPr>
              <a:t>A </a:t>
            </a:r>
            <a:r>
              <a:rPr sz="1850" spc="45" dirty="0">
                <a:solidFill>
                  <a:srgbClr val="535353"/>
                </a:solidFill>
                <a:latin typeface="Arial"/>
                <a:cs typeface="Arial"/>
              </a:rPr>
              <a:t>tabela </a:t>
            </a:r>
            <a:r>
              <a:rPr sz="1850" spc="20" dirty="0">
                <a:solidFill>
                  <a:srgbClr val="535353"/>
                </a:solidFill>
                <a:latin typeface="Arial"/>
                <a:cs typeface="Arial"/>
              </a:rPr>
              <a:t>abaixo </a:t>
            </a:r>
            <a:r>
              <a:rPr sz="1850" spc="45" dirty="0">
                <a:solidFill>
                  <a:srgbClr val="535353"/>
                </a:solidFill>
                <a:latin typeface="Arial"/>
                <a:cs typeface="Arial"/>
              </a:rPr>
              <a:t>resume </a:t>
            </a:r>
            <a:r>
              <a:rPr sz="1850" spc="15" dirty="0">
                <a:solidFill>
                  <a:srgbClr val="535353"/>
                </a:solidFill>
                <a:latin typeface="Arial"/>
                <a:cs typeface="Arial"/>
              </a:rPr>
              <a:t>os </a:t>
            </a:r>
            <a:r>
              <a:rPr sz="1850" spc="5" dirty="0">
                <a:solidFill>
                  <a:srgbClr val="535353"/>
                </a:solidFill>
                <a:latin typeface="Arial"/>
                <a:cs typeface="Arial"/>
              </a:rPr>
              <a:t>possíveis </a:t>
            </a:r>
            <a:r>
              <a:rPr sz="1850" spc="45" dirty="0">
                <a:solidFill>
                  <a:srgbClr val="535353"/>
                </a:solidFill>
                <a:latin typeface="Arial"/>
                <a:cs typeface="Arial"/>
              </a:rPr>
              <a:t>resultados </a:t>
            </a:r>
            <a:r>
              <a:rPr sz="1850" spc="25" dirty="0">
                <a:solidFill>
                  <a:srgbClr val="535353"/>
                </a:solidFill>
                <a:latin typeface="Arial"/>
                <a:cs typeface="Arial"/>
              </a:rPr>
              <a:t>de </a:t>
            </a:r>
            <a:r>
              <a:rPr sz="1850" spc="70" dirty="0">
                <a:solidFill>
                  <a:srgbClr val="535353"/>
                </a:solidFill>
                <a:latin typeface="Arial"/>
                <a:cs typeface="Arial"/>
              </a:rPr>
              <a:t>um </a:t>
            </a:r>
            <a:r>
              <a:rPr sz="1850" spc="35" dirty="0">
                <a:solidFill>
                  <a:srgbClr val="535353"/>
                </a:solidFill>
                <a:latin typeface="Arial"/>
                <a:cs typeface="Arial"/>
              </a:rPr>
              <a:t>teste </a:t>
            </a:r>
            <a:r>
              <a:rPr sz="1850" spc="25" dirty="0">
                <a:solidFill>
                  <a:srgbClr val="535353"/>
                </a:solidFill>
                <a:latin typeface="Arial"/>
                <a:cs typeface="Arial"/>
              </a:rPr>
              <a:t>de</a:t>
            </a:r>
            <a:r>
              <a:rPr sz="1850" spc="-150" dirty="0">
                <a:solidFill>
                  <a:srgbClr val="535353"/>
                </a:solidFill>
                <a:latin typeface="Arial"/>
                <a:cs typeface="Arial"/>
              </a:rPr>
              <a:t> </a:t>
            </a:r>
            <a:r>
              <a:rPr sz="1850" spc="45" dirty="0">
                <a:solidFill>
                  <a:srgbClr val="535353"/>
                </a:solidFill>
                <a:latin typeface="Arial"/>
                <a:cs typeface="Arial"/>
              </a:rPr>
              <a:t>hipótese.</a:t>
            </a:r>
            <a:endParaRPr sz="185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25"/>
              </a:spcBef>
            </a:pPr>
            <a:endParaRPr sz="2900">
              <a:latin typeface="Arial"/>
              <a:cs typeface="Arial"/>
            </a:endParaRPr>
          </a:p>
          <a:p>
            <a:pPr marL="4656455">
              <a:lnSpc>
                <a:spcPct val="100000"/>
              </a:lnSpc>
            </a:pPr>
            <a:r>
              <a:rPr sz="1250" b="1" spc="30" dirty="0">
                <a:solidFill>
                  <a:srgbClr val="FFFFEE"/>
                </a:solidFill>
                <a:latin typeface="Arial"/>
                <a:cs typeface="Arial"/>
              </a:rPr>
              <a:t>Na</a:t>
            </a:r>
            <a:r>
              <a:rPr sz="1250" b="1" spc="20" dirty="0">
                <a:solidFill>
                  <a:srgbClr val="FFFFEE"/>
                </a:solidFill>
                <a:latin typeface="Arial"/>
                <a:cs typeface="Arial"/>
              </a:rPr>
              <a:t> </a:t>
            </a:r>
            <a:r>
              <a:rPr sz="1250" b="1" spc="-5" dirty="0">
                <a:solidFill>
                  <a:srgbClr val="FFFFEE"/>
                </a:solidFill>
                <a:latin typeface="Arial"/>
                <a:cs typeface="Arial"/>
              </a:rPr>
              <a:t>população</a:t>
            </a:r>
            <a:endParaRPr sz="1250">
              <a:latin typeface="Arial"/>
              <a:cs typeface="Arial"/>
            </a:endParaRPr>
          </a:p>
          <a:p>
            <a:pPr marL="2426970">
              <a:lnSpc>
                <a:spcPct val="100000"/>
              </a:lnSpc>
              <a:spcBef>
                <a:spcPts val="600"/>
              </a:spcBef>
            </a:pPr>
            <a:r>
              <a:rPr sz="1250" b="1" spc="-5" dirty="0">
                <a:solidFill>
                  <a:srgbClr val="FFFFEE"/>
                </a:solidFill>
                <a:latin typeface="Arial"/>
                <a:cs typeface="Arial"/>
              </a:rPr>
              <a:t>Decisão</a:t>
            </a:r>
            <a:endParaRPr sz="1250">
              <a:latin typeface="Arial"/>
              <a:cs typeface="Arial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9376536" y="6781739"/>
            <a:ext cx="431165" cy="1892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375"/>
              </a:lnSpc>
            </a:pPr>
            <a:fld id="{81D60167-4931-47E6-BA6A-407CBD079E47}" type="slidenum">
              <a:rPr sz="1150" dirty="0">
                <a:solidFill>
                  <a:srgbClr val="535353"/>
                </a:solidFill>
                <a:latin typeface="Arial"/>
                <a:cs typeface="Arial"/>
              </a:rPr>
              <a:t>10</a:t>
            </a:fld>
            <a:r>
              <a:rPr sz="1150" dirty="0">
                <a:solidFill>
                  <a:srgbClr val="535353"/>
                </a:solidFill>
                <a:latin typeface="Arial"/>
                <a:cs typeface="Arial"/>
              </a:rPr>
              <a:t>/</a:t>
            </a:r>
            <a:r>
              <a:rPr sz="1150" spc="-265" dirty="0">
                <a:solidFill>
                  <a:srgbClr val="535353"/>
                </a:solidFill>
                <a:latin typeface="Arial"/>
                <a:cs typeface="Arial"/>
              </a:rPr>
              <a:t> </a:t>
            </a:r>
            <a:r>
              <a:rPr sz="1150" spc="-5" dirty="0">
                <a:solidFill>
                  <a:srgbClr val="535353"/>
                </a:solidFill>
                <a:latin typeface="Arial"/>
                <a:cs typeface="Arial"/>
              </a:rPr>
              <a:t>15</a:t>
            </a:r>
            <a:endParaRPr sz="1150">
              <a:latin typeface="Arial"/>
              <a:cs typeface="Arial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4549775" y="2331847"/>
            <a:ext cx="3223895" cy="89090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16839">
              <a:lnSpc>
                <a:spcPct val="100000"/>
              </a:lnSpc>
              <a:spcBef>
                <a:spcPts val="95"/>
              </a:spcBef>
              <a:tabLst>
                <a:tab pos="1626235" algn="l"/>
              </a:tabLst>
            </a:pPr>
            <a:r>
              <a:rPr sz="1150" i="1" dirty="0">
                <a:solidFill>
                  <a:srgbClr val="FFFFEE"/>
                </a:solidFill>
                <a:latin typeface="Times New Roman"/>
                <a:cs typeface="Times New Roman"/>
              </a:rPr>
              <a:t>H </a:t>
            </a:r>
            <a:r>
              <a:rPr sz="975" spc="-7" baseline="-21367" dirty="0">
                <a:solidFill>
                  <a:srgbClr val="FFFFEE"/>
                </a:solidFill>
                <a:latin typeface="Carlito"/>
                <a:cs typeface="Carlito"/>
              </a:rPr>
              <a:t>0  </a:t>
            </a:r>
            <a:r>
              <a:rPr sz="975" spc="30" baseline="-21367" dirty="0">
                <a:solidFill>
                  <a:srgbClr val="FFFFEE"/>
                </a:solidFill>
                <a:latin typeface="Carlito"/>
                <a:cs typeface="Carlito"/>
              </a:rPr>
              <a:t> </a:t>
            </a:r>
            <a:r>
              <a:rPr sz="1250" b="1" spc="-5" dirty="0">
                <a:solidFill>
                  <a:srgbClr val="FFFFEE"/>
                </a:solidFill>
                <a:latin typeface="Arial"/>
                <a:cs typeface="Arial"/>
              </a:rPr>
              <a:t>é</a:t>
            </a:r>
            <a:r>
              <a:rPr sz="1250" b="1" spc="15" dirty="0">
                <a:solidFill>
                  <a:srgbClr val="FFFFEE"/>
                </a:solidFill>
                <a:latin typeface="Arial"/>
                <a:cs typeface="Arial"/>
              </a:rPr>
              <a:t> verdadeira	</a:t>
            </a:r>
            <a:r>
              <a:rPr sz="1150" i="1" dirty="0">
                <a:solidFill>
                  <a:srgbClr val="FFFFEE"/>
                </a:solidFill>
                <a:latin typeface="Times New Roman"/>
                <a:cs typeface="Times New Roman"/>
              </a:rPr>
              <a:t>H </a:t>
            </a:r>
            <a:r>
              <a:rPr sz="975" spc="-7" baseline="-21367" dirty="0">
                <a:solidFill>
                  <a:srgbClr val="FFFFEE"/>
                </a:solidFill>
                <a:latin typeface="Carlito"/>
                <a:cs typeface="Carlito"/>
              </a:rPr>
              <a:t>0 </a:t>
            </a:r>
            <a:r>
              <a:rPr sz="1250" b="1" spc="5" dirty="0">
                <a:solidFill>
                  <a:srgbClr val="FFFFEE"/>
                </a:solidFill>
                <a:latin typeface="Arial"/>
                <a:cs typeface="Arial"/>
              </a:rPr>
              <a:t>não </a:t>
            </a:r>
            <a:r>
              <a:rPr sz="1250" b="1" spc="-5" dirty="0">
                <a:solidFill>
                  <a:srgbClr val="FFFFEE"/>
                </a:solidFill>
                <a:latin typeface="Arial"/>
                <a:cs typeface="Arial"/>
              </a:rPr>
              <a:t>é</a:t>
            </a:r>
            <a:r>
              <a:rPr sz="1250" b="1" spc="-155" dirty="0">
                <a:solidFill>
                  <a:srgbClr val="FFFFEE"/>
                </a:solidFill>
                <a:latin typeface="Arial"/>
                <a:cs typeface="Arial"/>
              </a:rPr>
              <a:t> </a:t>
            </a:r>
            <a:r>
              <a:rPr sz="1250" b="1" spc="15" dirty="0">
                <a:solidFill>
                  <a:srgbClr val="FFFFEE"/>
                </a:solidFill>
                <a:latin typeface="Arial"/>
                <a:cs typeface="Arial"/>
              </a:rPr>
              <a:t>verdadeira</a:t>
            </a:r>
            <a:endParaRPr sz="125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15"/>
              </a:spcBef>
            </a:pPr>
            <a:endParaRPr sz="1750">
              <a:latin typeface="Arial"/>
              <a:cs typeface="Arial"/>
            </a:endParaRPr>
          </a:p>
          <a:p>
            <a:pPr marL="38100">
              <a:lnSpc>
                <a:spcPts val="1645"/>
              </a:lnSpc>
            </a:pPr>
            <a:r>
              <a:rPr sz="1850" spc="-5" dirty="0">
                <a:latin typeface="Arial"/>
                <a:cs typeface="Arial"/>
              </a:rPr>
              <a:t>Decisão</a:t>
            </a:r>
            <a:r>
              <a:rPr sz="1850" spc="-20" dirty="0">
                <a:latin typeface="Arial"/>
                <a:cs typeface="Arial"/>
              </a:rPr>
              <a:t> </a:t>
            </a:r>
            <a:r>
              <a:rPr sz="1850" spc="15" dirty="0">
                <a:latin typeface="Arial"/>
                <a:cs typeface="Arial"/>
              </a:rPr>
              <a:t>está</a:t>
            </a:r>
            <a:endParaRPr sz="1850">
              <a:latin typeface="Arial"/>
              <a:cs typeface="Arial"/>
            </a:endParaRPr>
          </a:p>
          <a:p>
            <a:pPr marL="330200">
              <a:lnSpc>
                <a:spcPts val="1645"/>
              </a:lnSpc>
              <a:tabLst>
                <a:tab pos="1649095" algn="l"/>
              </a:tabLst>
            </a:pPr>
            <a:r>
              <a:rPr sz="2775" spc="82" baseline="-34534" dirty="0">
                <a:latin typeface="Arial"/>
                <a:cs typeface="Arial"/>
              </a:rPr>
              <a:t>correta	</a:t>
            </a:r>
            <a:r>
              <a:rPr sz="1850" spc="20" dirty="0">
                <a:latin typeface="Arial"/>
                <a:cs typeface="Arial"/>
              </a:rPr>
              <a:t>Erro </a:t>
            </a:r>
            <a:r>
              <a:rPr sz="1850" spc="45" dirty="0">
                <a:latin typeface="Arial"/>
                <a:cs typeface="Arial"/>
              </a:rPr>
              <a:t>do </a:t>
            </a:r>
            <a:r>
              <a:rPr sz="1850" spc="65" dirty="0">
                <a:latin typeface="Arial"/>
                <a:cs typeface="Arial"/>
              </a:rPr>
              <a:t>tipo</a:t>
            </a:r>
            <a:r>
              <a:rPr sz="1850" spc="70" dirty="0">
                <a:latin typeface="Arial"/>
                <a:cs typeface="Arial"/>
              </a:rPr>
              <a:t> </a:t>
            </a:r>
            <a:r>
              <a:rPr sz="1850" spc="-15" dirty="0">
                <a:latin typeface="Arial"/>
                <a:cs typeface="Arial"/>
              </a:rPr>
              <a:t>II</a:t>
            </a:r>
            <a:endParaRPr sz="1850">
              <a:latin typeface="Arial"/>
              <a:cs typeface="Arial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2949194" y="2975229"/>
            <a:ext cx="1450975" cy="2159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25400">
              <a:lnSpc>
                <a:spcPct val="100000"/>
              </a:lnSpc>
              <a:spcBef>
                <a:spcPts val="95"/>
              </a:spcBef>
            </a:pPr>
            <a:r>
              <a:rPr sz="1150" i="1" dirty="0">
                <a:solidFill>
                  <a:srgbClr val="FFFFFF"/>
                </a:solidFill>
                <a:latin typeface="Times New Roman"/>
                <a:cs typeface="Times New Roman"/>
              </a:rPr>
              <a:t>H </a:t>
            </a:r>
            <a:r>
              <a:rPr sz="975" spc="-7" baseline="-21367" dirty="0">
                <a:solidFill>
                  <a:srgbClr val="FFFFFF"/>
                </a:solidFill>
                <a:latin typeface="Carlito"/>
                <a:cs typeface="Carlito"/>
              </a:rPr>
              <a:t>0 </a:t>
            </a:r>
            <a:r>
              <a:rPr sz="1250" b="1" spc="5" dirty="0">
                <a:solidFill>
                  <a:srgbClr val="FFFFFF"/>
                </a:solidFill>
                <a:latin typeface="Arial"/>
                <a:cs typeface="Arial"/>
              </a:rPr>
              <a:t>não </a:t>
            </a:r>
            <a:r>
              <a:rPr sz="1250" b="1" spc="-5" dirty="0">
                <a:solidFill>
                  <a:srgbClr val="FFFFFF"/>
                </a:solidFill>
                <a:latin typeface="Arial"/>
                <a:cs typeface="Arial"/>
              </a:rPr>
              <a:t>é</a:t>
            </a:r>
            <a:r>
              <a:rPr sz="1250" b="1" spc="-114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250" b="1" spc="15" dirty="0">
                <a:solidFill>
                  <a:srgbClr val="FFFFFF"/>
                </a:solidFill>
                <a:latin typeface="Arial"/>
                <a:cs typeface="Arial"/>
              </a:rPr>
              <a:t>rejeitada</a:t>
            </a:r>
            <a:endParaRPr sz="1250">
              <a:latin typeface="Arial"/>
              <a:cs typeface="Arial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3116833" y="3718686"/>
            <a:ext cx="1116965" cy="2159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25400">
              <a:lnSpc>
                <a:spcPct val="100000"/>
              </a:lnSpc>
              <a:spcBef>
                <a:spcPts val="95"/>
              </a:spcBef>
            </a:pPr>
            <a:r>
              <a:rPr sz="1150" i="1" dirty="0">
                <a:solidFill>
                  <a:srgbClr val="FFFFFF"/>
                </a:solidFill>
                <a:latin typeface="Times New Roman"/>
                <a:cs typeface="Times New Roman"/>
              </a:rPr>
              <a:t>H </a:t>
            </a:r>
            <a:r>
              <a:rPr sz="975" spc="-7" baseline="-21367" dirty="0">
                <a:solidFill>
                  <a:srgbClr val="FFFFFF"/>
                </a:solidFill>
                <a:latin typeface="Carlito"/>
                <a:cs typeface="Carlito"/>
              </a:rPr>
              <a:t>0 </a:t>
            </a:r>
            <a:r>
              <a:rPr sz="1250" b="1" spc="-5" dirty="0">
                <a:solidFill>
                  <a:srgbClr val="FFFFFF"/>
                </a:solidFill>
                <a:latin typeface="Arial"/>
                <a:cs typeface="Arial"/>
              </a:rPr>
              <a:t>é</a:t>
            </a:r>
            <a:r>
              <a:rPr sz="1250" b="1" spc="-15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250" b="1" spc="15" dirty="0">
                <a:solidFill>
                  <a:srgbClr val="FFFFFF"/>
                </a:solidFill>
                <a:latin typeface="Arial"/>
                <a:cs typeface="Arial"/>
              </a:rPr>
              <a:t>rejeitada</a:t>
            </a:r>
            <a:endParaRPr sz="1250">
              <a:latin typeface="Arial"/>
              <a:cs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368808" y="368808"/>
            <a:ext cx="9968484" cy="682447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898956" y="752601"/>
            <a:ext cx="5659755" cy="5137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200" spc="-90" dirty="0">
                <a:solidFill>
                  <a:srgbClr val="515151"/>
                </a:solidFill>
                <a:latin typeface="Arial"/>
                <a:cs typeface="Arial"/>
              </a:rPr>
              <a:t>Quantificando</a:t>
            </a:r>
            <a:r>
              <a:rPr sz="3200" spc="-405" dirty="0">
                <a:solidFill>
                  <a:srgbClr val="515151"/>
                </a:solidFill>
                <a:latin typeface="Arial"/>
                <a:cs typeface="Arial"/>
              </a:rPr>
              <a:t> </a:t>
            </a:r>
            <a:r>
              <a:rPr sz="3200" spc="-95" dirty="0">
                <a:solidFill>
                  <a:srgbClr val="515151"/>
                </a:solidFill>
                <a:latin typeface="Arial"/>
                <a:cs typeface="Arial"/>
              </a:rPr>
              <a:t>os</a:t>
            </a:r>
            <a:r>
              <a:rPr sz="3200" spc="-540" dirty="0">
                <a:solidFill>
                  <a:srgbClr val="515151"/>
                </a:solidFill>
                <a:latin typeface="Arial"/>
                <a:cs typeface="Arial"/>
              </a:rPr>
              <a:t> </a:t>
            </a:r>
            <a:r>
              <a:rPr sz="3200" spc="-70" dirty="0">
                <a:solidFill>
                  <a:srgbClr val="515151"/>
                </a:solidFill>
                <a:latin typeface="Arial"/>
                <a:cs typeface="Arial"/>
              </a:rPr>
              <a:t>tipos</a:t>
            </a:r>
            <a:r>
              <a:rPr sz="3200" spc="-560" dirty="0">
                <a:solidFill>
                  <a:srgbClr val="515151"/>
                </a:solidFill>
                <a:latin typeface="Arial"/>
                <a:cs typeface="Arial"/>
              </a:rPr>
              <a:t> </a:t>
            </a:r>
            <a:r>
              <a:rPr sz="3200" spc="-55" dirty="0">
                <a:solidFill>
                  <a:srgbClr val="515151"/>
                </a:solidFill>
                <a:latin typeface="Arial"/>
                <a:cs typeface="Arial"/>
              </a:rPr>
              <a:t>de</a:t>
            </a:r>
            <a:r>
              <a:rPr sz="3200" spc="-265" dirty="0">
                <a:solidFill>
                  <a:srgbClr val="515151"/>
                </a:solidFill>
                <a:latin typeface="Arial"/>
                <a:cs typeface="Arial"/>
              </a:rPr>
              <a:t> </a:t>
            </a:r>
            <a:r>
              <a:rPr sz="3200" spc="-80" dirty="0">
                <a:solidFill>
                  <a:srgbClr val="515151"/>
                </a:solidFill>
                <a:latin typeface="Arial"/>
                <a:cs typeface="Arial"/>
              </a:rPr>
              <a:t>erros</a:t>
            </a:r>
            <a:endParaRPr sz="3200">
              <a:latin typeface="Arial"/>
              <a:cs typeface="Arial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911352" y="6739128"/>
            <a:ext cx="272796" cy="272795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/>
          <p:nvPr/>
        </p:nvSpPr>
        <p:spPr>
          <a:xfrm>
            <a:off x="945896" y="1688020"/>
            <a:ext cx="8747125" cy="2284095"/>
          </a:xfrm>
          <a:prstGeom prst="rect">
            <a:avLst/>
          </a:prstGeom>
        </p:spPr>
        <p:txBody>
          <a:bodyPr vert="horz" wrap="square" lIns="0" tIns="29845" rIns="0" bIns="0" rtlCol="0">
            <a:spAutoFit/>
          </a:bodyPr>
          <a:lstStyle/>
          <a:p>
            <a:pPr marL="248920" indent="-236854" algn="just">
              <a:lnSpc>
                <a:spcPct val="100000"/>
              </a:lnSpc>
              <a:spcBef>
                <a:spcPts val="235"/>
              </a:spcBef>
              <a:buChar char="·"/>
              <a:tabLst>
                <a:tab pos="249554" algn="l"/>
              </a:tabLst>
            </a:pPr>
            <a:r>
              <a:rPr sz="1850" dirty="0">
                <a:solidFill>
                  <a:srgbClr val="535353"/>
                </a:solidFill>
                <a:latin typeface="Arial"/>
                <a:cs typeface="Arial"/>
              </a:rPr>
              <a:t>O </a:t>
            </a:r>
            <a:r>
              <a:rPr sz="1850" spc="70" dirty="0">
                <a:solidFill>
                  <a:srgbClr val="535353"/>
                </a:solidFill>
                <a:latin typeface="Arial"/>
                <a:cs typeface="Arial"/>
              </a:rPr>
              <a:t>erro </a:t>
            </a:r>
            <a:r>
              <a:rPr sz="1850" spc="45" dirty="0">
                <a:solidFill>
                  <a:srgbClr val="535353"/>
                </a:solidFill>
                <a:latin typeface="Arial"/>
                <a:cs typeface="Arial"/>
              </a:rPr>
              <a:t>do </a:t>
            </a:r>
            <a:r>
              <a:rPr sz="1850" spc="65" dirty="0">
                <a:solidFill>
                  <a:srgbClr val="535353"/>
                </a:solidFill>
                <a:latin typeface="Arial"/>
                <a:cs typeface="Arial"/>
              </a:rPr>
              <a:t>tipo </a:t>
            </a:r>
            <a:r>
              <a:rPr sz="1850" dirty="0">
                <a:solidFill>
                  <a:srgbClr val="535353"/>
                </a:solidFill>
                <a:latin typeface="Arial"/>
                <a:cs typeface="Arial"/>
              </a:rPr>
              <a:t>I </a:t>
            </a:r>
            <a:r>
              <a:rPr sz="1850" spc="-5" dirty="0">
                <a:solidFill>
                  <a:srgbClr val="535353"/>
                </a:solidFill>
                <a:latin typeface="Arial"/>
                <a:cs typeface="Arial"/>
              </a:rPr>
              <a:t>é </a:t>
            </a:r>
            <a:r>
              <a:rPr sz="1850" spc="50" dirty="0">
                <a:solidFill>
                  <a:srgbClr val="535353"/>
                </a:solidFill>
                <a:latin typeface="Arial"/>
                <a:cs typeface="Arial"/>
              </a:rPr>
              <a:t>geralmente </a:t>
            </a:r>
            <a:r>
              <a:rPr sz="1850" spc="45" dirty="0">
                <a:solidFill>
                  <a:srgbClr val="535353"/>
                </a:solidFill>
                <a:latin typeface="Arial"/>
                <a:cs typeface="Arial"/>
              </a:rPr>
              <a:t>representada </a:t>
            </a:r>
            <a:r>
              <a:rPr sz="1850" spc="35" dirty="0">
                <a:solidFill>
                  <a:srgbClr val="535353"/>
                </a:solidFill>
                <a:latin typeface="Arial"/>
                <a:cs typeface="Arial"/>
              </a:rPr>
              <a:t>pela </a:t>
            </a:r>
            <a:r>
              <a:rPr sz="1850" spc="50" dirty="0">
                <a:solidFill>
                  <a:srgbClr val="535353"/>
                </a:solidFill>
                <a:latin typeface="Arial"/>
                <a:cs typeface="Arial"/>
              </a:rPr>
              <a:t>letra </a:t>
            </a:r>
            <a:r>
              <a:rPr sz="1850" spc="20" dirty="0">
                <a:solidFill>
                  <a:srgbClr val="535353"/>
                </a:solidFill>
                <a:latin typeface="Arial"/>
                <a:cs typeface="Arial"/>
              </a:rPr>
              <a:t>gregra </a:t>
            </a:r>
            <a:r>
              <a:rPr sz="1700" i="1" spc="15" dirty="0">
                <a:solidFill>
                  <a:srgbClr val="535353"/>
                </a:solidFill>
                <a:latin typeface="Arial"/>
                <a:cs typeface="Arial"/>
              </a:rPr>
              <a:t>α</a:t>
            </a:r>
            <a:r>
              <a:rPr sz="1850" spc="15" dirty="0">
                <a:solidFill>
                  <a:srgbClr val="535353"/>
                </a:solidFill>
                <a:latin typeface="Arial"/>
                <a:cs typeface="Arial"/>
              </a:rPr>
              <a:t>, </a:t>
            </a:r>
            <a:r>
              <a:rPr sz="1850" spc="-5" dirty="0">
                <a:solidFill>
                  <a:srgbClr val="535353"/>
                </a:solidFill>
                <a:latin typeface="Arial"/>
                <a:cs typeface="Arial"/>
              </a:rPr>
              <a:t>a</a:t>
            </a:r>
            <a:r>
              <a:rPr sz="1850" spc="490" dirty="0">
                <a:solidFill>
                  <a:srgbClr val="535353"/>
                </a:solidFill>
                <a:latin typeface="Arial"/>
                <a:cs typeface="Arial"/>
              </a:rPr>
              <a:t> </a:t>
            </a:r>
            <a:r>
              <a:rPr sz="1850" spc="35" dirty="0">
                <a:solidFill>
                  <a:srgbClr val="535353"/>
                </a:solidFill>
                <a:latin typeface="Arial"/>
                <a:cs typeface="Arial"/>
              </a:rPr>
              <a:t>mesma</a:t>
            </a:r>
            <a:endParaRPr sz="1850">
              <a:latin typeface="Arial"/>
              <a:cs typeface="Arial"/>
            </a:endParaRPr>
          </a:p>
          <a:p>
            <a:pPr marL="248920" algn="just">
              <a:lnSpc>
                <a:spcPct val="100000"/>
              </a:lnSpc>
              <a:spcBef>
                <a:spcPts val="135"/>
              </a:spcBef>
            </a:pPr>
            <a:r>
              <a:rPr sz="1850" spc="45" dirty="0">
                <a:solidFill>
                  <a:srgbClr val="535353"/>
                </a:solidFill>
                <a:latin typeface="Arial"/>
                <a:cs typeface="Arial"/>
              </a:rPr>
              <a:t>utilizada </a:t>
            </a:r>
            <a:r>
              <a:rPr sz="1850" spc="50" dirty="0">
                <a:solidFill>
                  <a:srgbClr val="535353"/>
                </a:solidFill>
                <a:latin typeface="Arial"/>
                <a:cs typeface="Arial"/>
              </a:rPr>
              <a:t>em intervalos </a:t>
            </a:r>
            <a:r>
              <a:rPr sz="1850" spc="25" dirty="0">
                <a:solidFill>
                  <a:srgbClr val="535353"/>
                </a:solidFill>
                <a:latin typeface="Arial"/>
                <a:cs typeface="Arial"/>
              </a:rPr>
              <a:t>de</a:t>
            </a:r>
            <a:r>
              <a:rPr sz="1850" spc="10" dirty="0">
                <a:solidFill>
                  <a:srgbClr val="535353"/>
                </a:solidFill>
                <a:latin typeface="Arial"/>
                <a:cs typeface="Arial"/>
              </a:rPr>
              <a:t> </a:t>
            </a:r>
            <a:r>
              <a:rPr sz="1850" spc="20" dirty="0">
                <a:solidFill>
                  <a:srgbClr val="535353"/>
                </a:solidFill>
                <a:latin typeface="Arial"/>
                <a:cs typeface="Arial"/>
              </a:rPr>
              <a:t>confiança.</a:t>
            </a:r>
            <a:endParaRPr sz="1850">
              <a:latin typeface="Arial"/>
              <a:cs typeface="Arial"/>
            </a:endParaRPr>
          </a:p>
          <a:p>
            <a:pPr marL="720090" marR="111760" lvl="1" indent="-236220" algn="just">
              <a:lnSpc>
                <a:spcPct val="100000"/>
              </a:lnSpc>
              <a:spcBef>
                <a:spcPts val="1070"/>
              </a:spcBef>
              <a:buChar char="-"/>
              <a:tabLst>
                <a:tab pos="720090" algn="l"/>
              </a:tabLst>
            </a:pPr>
            <a:r>
              <a:rPr sz="1850" spc="-5" dirty="0">
                <a:solidFill>
                  <a:srgbClr val="535353"/>
                </a:solidFill>
                <a:latin typeface="Arial"/>
                <a:cs typeface="Arial"/>
              </a:rPr>
              <a:t>A </a:t>
            </a:r>
            <a:r>
              <a:rPr sz="1850" spc="60" dirty="0">
                <a:solidFill>
                  <a:srgbClr val="535353"/>
                </a:solidFill>
                <a:latin typeface="Arial"/>
                <a:cs typeface="Arial"/>
              </a:rPr>
              <a:t>probabilidade </a:t>
            </a:r>
            <a:r>
              <a:rPr sz="1850" spc="20" dirty="0">
                <a:solidFill>
                  <a:srgbClr val="535353"/>
                </a:solidFill>
                <a:latin typeface="Arial"/>
                <a:cs typeface="Arial"/>
              </a:rPr>
              <a:t>de </a:t>
            </a:r>
            <a:r>
              <a:rPr sz="1850" spc="65" dirty="0">
                <a:solidFill>
                  <a:srgbClr val="535353"/>
                </a:solidFill>
                <a:latin typeface="Arial"/>
                <a:cs typeface="Arial"/>
              </a:rPr>
              <a:t>cometermos </a:t>
            </a:r>
            <a:r>
              <a:rPr sz="1850" spc="10" dirty="0">
                <a:solidFill>
                  <a:srgbClr val="535353"/>
                </a:solidFill>
                <a:latin typeface="Arial"/>
                <a:cs typeface="Arial"/>
              </a:rPr>
              <a:t>este </a:t>
            </a:r>
            <a:r>
              <a:rPr sz="1850" spc="70" dirty="0">
                <a:solidFill>
                  <a:srgbClr val="535353"/>
                </a:solidFill>
                <a:latin typeface="Arial"/>
                <a:cs typeface="Arial"/>
              </a:rPr>
              <a:t>erro </a:t>
            </a:r>
            <a:r>
              <a:rPr sz="1850" spc="-5" dirty="0">
                <a:solidFill>
                  <a:srgbClr val="535353"/>
                </a:solidFill>
                <a:latin typeface="Arial"/>
                <a:cs typeface="Arial"/>
              </a:rPr>
              <a:t>é </a:t>
            </a:r>
            <a:r>
              <a:rPr sz="1850" spc="55" dirty="0">
                <a:solidFill>
                  <a:srgbClr val="535353"/>
                </a:solidFill>
                <a:latin typeface="Arial"/>
                <a:cs typeface="Arial"/>
              </a:rPr>
              <a:t>fornecida </a:t>
            </a:r>
            <a:r>
              <a:rPr sz="1850" spc="80" dirty="0">
                <a:solidFill>
                  <a:srgbClr val="535353"/>
                </a:solidFill>
                <a:latin typeface="Arial"/>
                <a:cs typeface="Arial"/>
              </a:rPr>
              <a:t>por </a:t>
            </a:r>
            <a:r>
              <a:rPr sz="1850" spc="35" dirty="0">
                <a:solidFill>
                  <a:srgbClr val="535353"/>
                </a:solidFill>
                <a:latin typeface="Arial"/>
                <a:cs typeface="Arial"/>
              </a:rPr>
              <a:t>nós </a:t>
            </a:r>
            <a:r>
              <a:rPr sz="1850" spc="25" dirty="0">
                <a:solidFill>
                  <a:srgbClr val="535353"/>
                </a:solidFill>
                <a:latin typeface="Arial"/>
                <a:cs typeface="Arial"/>
              </a:rPr>
              <a:t>mesmos,  </a:t>
            </a:r>
            <a:r>
              <a:rPr sz="1850" spc="10" dirty="0">
                <a:solidFill>
                  <a:srgbClr val="535353"/>
                </a:solidFill>
                <a:latin typeface="Arial"/>
                <a:cs typeface="Arial"/>
              </a:rPr>
              <a:t>mas </a:t>
            </a:r>
            <a:r>
              <a:rPr sz="1850" spc="50" dirty="0">
                <a:solidFill>
                  <a:srgbClr val="535353"/>
                </a:solidFill>
                <a:latin typeface="Arial"/>
                <a:cs typeface="Arial"/>
              </a:rPr>
              <a:t>geralmente </a:t>
            </a:r>
            <a:r>
              <a:rPr sz="1850" spc="25" dirty="0">
                <a:solidFill>
                  <a:srgbClr val="535353"/>
                </a:solidFill>
                <a:latin typeface="Arial"/>
                <a:cs typeface="Arial"/>
              </a:rPr>
              <a:t>na </a:t>
            </a:r>
            <a:r>
              <a:rPr sz="1850" spc="70" dirty="0">
                <a:solidFill>
                  <a:srgbClr val="535353"/>
                </a:solidFill>
                <a:latin typeface="Arial"/>
                <a:cs typeface="Arial"/>
              </a:rPr>
              <a:t>literatura </a:t>
            </a:r>
            <a:r>
              <a:rPr sz="1850" spc="15" dirty="0">
                <a:solidFill>
                  <a:srgbClr val="535353"/>
                </a:solidFill>
                <a:latin typeface="Arial"/>
                <a:cs typeface="Arial"/>
              </a:rPr>
              <a:t>costuma-se </a:t>
            </a:r>
            <a:r>
              <a:rPr sz="1850" spc="20" dirty="0">
                <a:solidFill>
                  <a:srgbClr val="535353"/>
                </a:solidFill>
                <a:latin typeface="Arial"/>
                <a:cs typeface="Arial"/>
              </a:rPr>
              <a:t>usar </a:t>
            </a:r>
            <a:r>
              <a:rPr sz="1850" spc="-5" dirty="0">
                <a:solidFill>
                  <a:srgbClr val="535353"/>
                </a:solidFill>
                <a:latin typeface="Arial"/>
                <a:cs typeface="Arial"/>
              </a:rPr>
              <a:t>0,01; 0,05 e</a:t>
            </a:r>
            <a:r>
              <a:rPr sz="1850" spc="-165" dirty="0">
                <a:solidFill>
                  <a:srgbClr val="535353"/>
                </a:solidFill>
                <a:latin typeface="Arial"/>
                <a:cs typeface="Arial"/>
              </a:rPr>
              <a:t> </a:t>
            </a:r>
            <a:r>
              <a:rPr sz="1850" spc="-5" dirty="0">
                <a:solidFill>
                  <a:srgbClr val="535353"/>
                </a:solidFill>
                <a:latin typeface="Arial"/>
                <a:cs typeface="Arial"/>
              </a:rPr>
              <a:t>0,10.</a:t>
            </a:r>
            <a:endParaRPr sz="1850">
              <a:latin typeface="Arial"/>
              <a:cs typeface="Arial"/>
            </a:endParaRPr>
          </a:p>
          <a:p>
            <a:pPr marL="720090" marR="5080" lvl="1" indent="-236220" algn="just">
              <a:lnSpc>
                <a:spcPct val="100000"/>
              </a:lnSpc>
              <a:spcBef>
                <a:spcPts val="900"/>
              </a:spcBef>
              <a:buChar char="-"/>
              <a:tabLst>
                <a:tab pos="720090" algn="l"/>
              </a:tabLst>
            </a:pPr>
            <a:r>
              <a:rPr sz="1850" spc="35" dirty="0">
                <a:solidFill>
                  <a:srgbClr val="535353"/>
                </a:solidFill>
                <a:latin typeface="Arial"/>
                <a:cs typeface="Arial"/>
              </a:rPr>
              <a:t>No </a:t>
            </a:r>
            <a:r>
              <a:rPr sz="1850" spc="50" dirty="0">
                <a:solidFill>
                  <a:srgbClr val="535353"/>
                </a:solidFill>
                <a:latin typeface="Arial"/>
                <a:cs typeface="Arial"/>
              </a:rPr>
              <a:t>entanto, </a:t>
            </a:r>
            <a:r>
              <a:rPr sz="1850" spc="-5" dirty="0">
                <a:solidFill>
                  <a:srgbClr val="535353"/>
                </a:solidFill>
                <a:latin typeface="Arial"/>
                <a:cs typeface="Arial"/>
              </a:rPr>
              <a:t>só </a:t>
            </a:r>
            <a:r>
              <a:rPr sz="1850" dirty="0">
                <a:solidFill>
                  <a:srgbClr val="535353"/>
                </a:solidFill>
                <a:latin typeface="Arial"/>
                <a:cs typeface="Arial"/>
              </a:rPr>
              <a:t>você </a:t>
            </a:r>
            <a:r>
              <a:rPr sz="1850" spc="40" dirty="0">
                <a:solidFill>
                  <a:srgbClr val="535353"/>
                </a:solidFill>
                <a:latin typeface="Arial"/>
                <a:cs typeface="Arial"/>
              </a:rPr>
              <a:t>que </a:t>
            </a:r>
            <a:r>
              <a:rPr sz="1850" spc="55" dirty="0">
                <a:solidFill>
                  <a:srgbClr val="535353"/>
                </a:solidFill>
                <a:latin typeface="Arial"/>
                <a:cs typeface="Arial"/>
              </a:rPr>
              <a:t>planejou </a:t>
            </a:r>
            <a:r>
              <a:rPr sz="1850" spc="-5" dirty="0">
                <a:solidFill>
                  <a:srgbClr val="535353"/>
                </a:solidFill>
                <a:latin typeface="Arial"/>
                <a:cs typeface="Arial"/>
              </a:rPr>
              <a:t>e </a:t>
            </a:r>
            <a:r>
              <a:rPr sz="1850" spc="40" dirty="0">
                <a:solidFill>
                  <a:srgbClr val="535353"/>
                </a:solidFill>
                <a:latin typeface="Arial"/>
                <a:cs typeface="Arial"/>
              </a:rPr>
              <a:t>executou </a:t>
            </a:r>
            <a:r>
              <a:rPr sz="1850" spc="-5" dirty="0">
                <a:solidFill>
                  <a:srgbClr val="535353"/>
                </a:solidFill>
                <a:latin typeface="Arial"/>
                <a:cs typeface="Arial"/>
              </a:rPr>
              <a:t>a </a:t>
            </a:r>
            <a:r>
              <a:rPr sz="1850" spc="20" dirty="0">
                <a:solidFill>
                  <a:srgbClr val="535353"/>
                </a:solidFill>
                <a:latin typeface="Arial"/>
                <a:cs typeface="Arial"/>
              </a:rPr>
              <a:t>pesquisa </a:t>
            </a:r>
            <a:r>
              <a:rPr sz="1850" spc="-5" dirty="0">
                <a:solidFill>
                  <a:srgbClr val="535353"/>
                </a:solidFill>
                <a:latin typeface="Arial"/>
                <a:cs typeface="Arial"/>
              </a:rPr>
              <a:t>sabe o </a:t>
            </a:r>
            <a:r>
              <a:rPr sz="1850" spc="20" dirty="0">
                <a:solidFill>
                  <a:srgbClr val="535353"/>
                </a:solidFill>
                <a:latin typeface="Arial"/>
                <a:cs typeface="Arial"/>
              </a:rPr>
              <a:t>custo </a:t>
            </a:r>
            <a:r>
              <a:rPr sz="1850" spc="45" dirty="0">
                <a:solidFill>
                  <a:srgbClr val="535353"/>
                </a:solidFill>
                <a:latin typeface="Arial"/>
                <a:cs typeface="Arial"/>
              </a:rPr>
              <a:t>de  </a:t>
            </a:r>
            <a:r>
              <a:rPr sz="1850" spc="-25" dirty="0">
                <a:solidFill>
                  <a:srgbClr val="535353"/>
                </a:solidFill>
                <a:latin typeface="Arial"/>
                <a:cs typeface="Arial"/>
              </a:rPr>
              <a:t>se </a:t>
            </a:r>
            <a:r>
              <a:rPr sz="1850" spc="55" dirty="0">
                <a:solidFill>
                  <a:srgbClr val="535353"/>
                </a:solidFill>
                <a:latin typeface="Arial"/>
                <a:cs typeface="Arial"/>
              </a:rPr>
              <a:t>cometer </a:t>
            </a:r>
            <a:r>
              <a:rPr sz="1850" spc="10" dirty="0">
                <a:solidFill>
                  <a:srgbClr val="535353"/>
                </a:solidFill>
                <a:latin typeface="Arial"/>
                <a:cs typeface="Arial"/>
              </a:rPr>
              <a:t>este </a:t>
            </a:r>
            <a:r>
              <a:rPr sz="1850" spc="65" dirty="0">
                <a:solidFill>
                  <a:srgbClr val="535353"/>
                </a:solidFill>
                <a:latin typeface="Arial"/>
                <a:cs typeface="Arial"/>
              </a:rPr>
              <a:t>tipo </a:t>
            </a:r>
            <a:r>
              <a:rPr sz="1850" spc="25" dirty="0">
                <a:solidFill>
                  <a:srgbClr val="535353"/>
                </a:solidFill>
                <a:latin typeface="Arial"/>
                <a:cs typeface="Arial"/>
              </a:rPr>
              <a:t>de </a:t>
            </a:r>
            <a:r>
              <a:rPr sz="1850" spc="60" dirty="0">
                <a:solidFill>
                  <a:srgbClr val="535353"/>
                </a:solidFill>
                <a:latin typeface="Arial"/>
                <a:cs typeface="Arial"/>
              </a:rPr>
              <a:t>erro. </a:t>
            </a:r>
            <a:r>
              <a:rPr sz="1850" spc="45" dirty="0">
                <a:solidFill>
                  <a:srgbClr val="535353"/>
                </a:solidFill>
                <a:latin typeface="Arial"/>
                <a:cs typeface="Arial"/>
              </a:rPr>
              <a:t>Portanto, </a:t>
            </a:r>
            <a:r>
              <a:rPr sz="1850" spc="30" dirty="0">
                <a:solidFill>
                  <a:srgbClr val="535353"/>
                </a:solidFill>
                <a:latin typeface="Arial"/>
                <a:cs typeface="Arial"/>
              </a:rPr>
              <a:t>não </a:t>
            </a:r>
            <a:r>
              <a:rPr sz="1850" spc="-25" dirty="0">
                <a:solidFill>
                  <a:srgbClr val="535353"/>
                </a:solidFill>
                <a:latin typeface="Arial"/>
                <a:cs typeface="Arial"/>
              </a:rPr>
              <a:t>se </a:t>
            </a:r>
            <a:r>
              <a:rPr sz="1850" spc="55" dirty="0">
                <a:solidFill>
                  <a:srgbClr val="535353"/>
                </a:solidFill>
                <a:latin typeface="Arial"/>
                <a:cs typeface="Arial"/>
              </a:rPr>
              <a:t>prenda </a:t>
            </a:r>
            <a:r>
              <a:rPr sz="1850" spc="-5" dirty="0">
                <a:solidFill>
                  <a:srgbClr val="535353"/>
                </a:solidFill>
                <a:latin typeface="Arial"/>
                <a:cs typeface="Arial"/>
              </a:rPr>
              <a:t>a </a:t>
            </a:r>
            <a:r>
              <a:rPr sz="1850" spc="35" dirty="0">
                <a:solidFill>
                  <a:srgbClr val="535353"/>
                </a:solidFill>
                <a:latin typeface="Arial"/>
                <a:cs typeface="Arial"/>
              </a:rPr>
              <a:t>receita </a:t>
            </a:r>
            <a:r>
              <a:rPr sz="1850" spc="20" dirty="0">
                <a:solidFill>
                  <a:srgbClr val="535353"/>
                </a:solidFill>
                <a:latin typeface="Arial"/>
                <a:cs typeface="Arial"/>
              </a:rPr>
              <a:t>de </a:t>
            </a:r>
            <a:r>
              <a:rPr sz="1850" spc="50" dirty="0">
                <a:solidFill>
                  <a:srgbClr val="535353"/>
                </a:solidFill>
                <a:latin typeface="Arial"/>
                <a:cs typeface="Arial"/>
              </a:rPr>
              <a:t>bolos  encontrados </a:t>
            </a:r>
            <a:r>
              <a:rPr sz="1850" spc="25" dirty="0">
                <a:solidFill>
                  <a:srgbClr val="535353"/>
                </a:solidFill>
                <a:latin typeface="Arial"/>
                <a:cs typeface="Arial"/>
              </a:rPr>
              <a:t>na </a:t>
            </a:r>
            <a:r>
              <a:rPr sz="1850" spc="65" dirty="0">
                <a:solidFill>
                  <a:srgbClr val="535353"/>
                </a:solidFill>
                <a:latin typeface="Arial"/>
                <a:cs typeface="Arial"/>
              </a:rPr>
              <a:t>literatura </a:t>
            </a:r>
            <a:r>
              <a:rPr sz="1850" spc="-15" dirty="0">
                <a:solidFill>
                  <a:srgbClr val="535353"/>
                </a:solidFill>
                <a:latin typeface="Arial"/>
                <a:cs typeface="Arial"/>
              </a:rPr>
              <a:t>(0,01, </a:t>
            </a:r>
            <a:r>
              <a:rPr sz="1850" dirty="0">
                <a:solidFill>
                  <a:srgbClr val="535353"/>
                </a:solidFill>
                <a:latin typeface="Arial"/>
                <a:cs typeface="Arial"/>
              </a:rPr>
              <a:t>0,05 </a:t>
            </a:r>
            <a:r>
              <a:rPr sz="1850" spc="-5" dirty="0">
                <a:solidFill>
                  <a:srgbClr val="535353"/>
                </a:solidFill>
                <a:latin typeface="Arial"/>
                <a:cs typeface="Arial"/>
              </a:rPr>
              <a:t>e</a:t>
            </a:r>
            <a:r>
              <a:rPr sz="1850" spc="-245" dirty="0">
                <a:solidFill>
                  <a:srgbClr val="535353"/>
                </a:solidFill>
                <a:latin typeface="Arial"/>
                <a:cs typeface="Arial"/>
              </a:rPr>
              <a:t> </a:t>
            </a:r>
            <a:r>
              <a:rPr sz="1850" spc="-15" dirty="0">
                <a:solidFill>
                  <a:srgbClr val="535353"/>
                </a:solidFill>
                <a:latin typeface="Arial"/>
                <a:cs typeface="Arial"/>
              </a:rPr>
              <a:t>0,10).</a:t>
            </a:r>
            <a:endParaRPr sz="185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9376536" y="6781739"/>
            <a:ext cx="431165" cy="1892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375"/>
              </a:lnSpc>
            </a:pPr>
            <a:fld id="{81D60167-4931-47E6-BA6A-407CBD079E47}" type="slidenum">
              <a:rPr sz="1150" dirty="0">
                <a:solidFill>
                  <a:srgbClr val="535353"/>
                </a:solidFill>
                <a:latin typeface="Arial"/>
                <a:cs typeface="Arial"/>
              </a:rPr>
              <a:t>11</a:t>
            </a:fld>
            <a:r>
              <a:rPr sz="1150" dirty="0">
                <a:solidFill>
                  <a:srgbClr val="535353"/>
                </a:solidFill>
                <a:latin typeface="Arial"/>
                <a:cs typeface="Arial"/>
              </a:rPr>
              <a:t>/</a:t>
            </a:r>
            <a:r>
              <a:rPr sz="1150" spc="-265" dirty="0">
                <a:solidFill>
                  <a:srgbClr val="535353"/>
                </a:solidFill>
                <a:latin typeface="Arial"/>
                <a:cs typeface="Arial"/>
              </a:rPr>
              <a:t> </a:t>
            </a:r>
            <a:r>
              <a:rPr sz="1150" spc="-5" dirty="0">
                <a:solidFill>
                  <a:srgbClr val="535353"/>
                </a:solidFill>
                <a:latin typeface="Arial"/>
                <a:cs typeface="Arial"/>
              </a:rPr>
              <a:t>15</a:t>
            </a:r>
            <a:endParaRPr sz="1150">
              <a:latin typeface="Arial"/>
              <a:cs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368808" y="368808"/>
            <a:ext cx="9968865" cy="6824980"/>
            <a:chOff x="368808" y="368808"/>
            <a:chExt cx="9968865" cy="6824980"/>
          </a:xfrm>
        </p:grpSpPr>
        <p:sp>
          <p:nvSpPr>
            <p:cNvPr id="3" name="object 3"/>
            <p:cNvSpPr/>
            <p:nvPr/>
          </p:nvSpPr>
          <p:spPr>
            <a:xfrm>
              <a:off x="368808" y="368808"/>
              <a:ext cx="9968484" cy="6824472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911352" y="6739128"/>
              <a:ext cx="272796" cy="272795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5" name="object 5"/>
          <p:cNvSpPr txBox="1"/>
          <p:nvPr/>
        </p:nvSpPr>
        <p:spPr>
          <a:xfrm>
            <a:off x="933805" y="1099841"/>
            <a:ext cx="8771890" cy="1322028"/>
          </a:xfrm>
          <a:prstGeom prst="rect">
            <a:avLst/>
          </a:prstGeom>
        </p:spPr>
        <p:txBody>
          <a:bodyPr vert="horz" wrap="square" lIns="0" tIns="29209" rIns="0" bIns="0" rtlCol="0">
            <a:spAutoFit/>
          </a:bodyPr>
          <a:lstStyle/>
          <a:p>
            <a:pPr marL="261620" indent="-236220">
              <a:lnSpc>
                <a:spcPct val="100000"/>
              </a:lnSpc>
              <a:spcBef>
                <a:spcPts val="229"/>
              </a:spcBef>
              <a:buChar char="·"/>
              <a:tabLst>
                <a:tab pos="260985" algn="l"/>
                <a:tab pos="261620" algn="l"/>
              </a:tabLst>
            </a:pPr>
            <a:r>
              <a:rPr sz="1850" spc="-5" dirty="0">
                <a:solidFill>
                  <a:srgbClr val="535353"/>
                </a:solidFill>
                <a:latin typeface="Arial"/>
                <a:cs typeface="Arial"/>
              </a:rPr>
              <a:t>O </a:t>
            </a:r>
            <a:r>
              <a:rPr sz="1850" spc="75" dirty="0">
                <a:solidFill>
                  <a:srgbClr val="535353"/>
                </a:solidFill>
                <a:latin typeface="Arial"/>
                <a:cs typeface="Arial"/>
              </a:rPr>
              <a:t>erro </a:t>
            </a:r>
            <a:r>
              <a:rPr sz="1850" spc="45" dirty="0">
                <a:solidFill>
                  <a:srgbClr val="535353"/>
                </a:solidFill>
                <a:latin typeface="Arial"/>
                <a:cs typeface="Arial"/>
              </a:rPr>
              <a:t>do </a:t>
            </a:r>
            <a:r>
              <a:rPr sz="1850" spc="65" dirty="0">
                <a:solidFill>
                  <a:srgbClr val="535353"/>
                </a:solidFill>
                <a:latin typeface="Arial"/>
                <a:cs typeface="Arial"/>
              </a:rPr>
              <a:t>tipo </a:t>
            </a:r>
            <a:r>
              <a:rPr sz="1850" spc="-10" dirty="0">
                <a:solidFill>
                  <a:srgbClr val="535353"/>
                </a:solidFill>
                <a:latin typeface="Arial"/>
                <a:cs typeface="Arial"/>
              </a:rPr>
              <a:t>II </a:t>
            </a:r>
            <a:r>
              <a:rPr sz="1850" spc="-5" dirty="0">
                <a:solidFill>
                  <a:srgbClr val="535353"/>
                </a:solidFill>
                <a:latin typeface="Arial"/>
                <a:cs typeface="Arial"/>
              </a:rPr>
              <a:t>é </a:t>
            </a:r>
            <a:r>
              <a:rPr sz="1850" spc="50" dirty="0">
                <a:solidFill>
                  <a:srgbClr val="535353"/>
                </a:solidFill>
                <a:latin typeface="Arial"/>
                <a:cs typeface="Arial"/>
              </a:rPr>
              <a:t>geralmente representada </a:t>
            </a:r>
            <a:r>
              <a:rPr sz="1850" spc="40" dirty="0">
                <a:solidFill>
                  <a:srgbClr val="535353"/>
                </a:solidFill>
                <a:latin typeface="Arial"/>
                <a:cs typeface="Arial"/>
              </a:rPr>
              <a:t>pela </a:t>
            </a:r>
            <a:r>
              <a:rPr sz="1850" spc="50" dirty="0">
                <a:solidFill>
                  <a:srgbClr val="535353"/>
                </a:solidFill>
                <a:latin typeface="Arial"/>
                <a:cs typeface="Arial"/>
              </a:rPr>
              <a:t>letra </a:t>
            </a:r>
            <a:r>
              <a:rPr sz="1850" spc="15" dirty="0">
                <a:solidFill>
                  <a:srgbClr val="535353"/>
                </a:solidFill>
                <a:latin typeface="Arial"/>
                <a:cs typeface="Arial"/>
              </a:rPr>
              <a:t>grega </a:t>
            </a:r>
            <a:r>
              <a:rPr sz="1700" i="1" spc="15" dirty="0">
                <a:solidFill>
                  <a:srgbClr val="535353"/>
                </a:solidFill>
                <a:latin typeface="Arial"/>
                <a:cs typeface="Arial"/>
              </a:rPr>
              <a:t>β</a:t>
            </a:r>
            <a:r>
              <a:rPr sz="1850" spc="15" dirty="0">
                <a:solidFill>
                  <a:srgbClr val="535353"/>
                </a:solidFill>
                <a:latin typeface="Arial"/>
                <a:cs typeface="Arial"/>
              </a:rPr>
              <a:t>, </a:t>
            </a:r>
            <a:r>
              <a:rPr sz="1850" spc="-5" dirty="0">
                <a:solidFill>
                  <a:srgbClr val="535353"/>
                </a:solidFill>
                <a:latin typeface="Arial"/>
                <a:cs typeface="Arial"/>
              </a:rPr>
              <a:t>e o </a:t>
            </a:r>
            <a:r>
              <a:rPr sz="1850" spc="10" dirty="0">
                <a:solidFill>
                  <a:srgbClr val="535353"/>
                </a:solidFill>
                <a:latin typeface="Arial"/>
                <a:cs typeface="Arial"/>
              </a:rPr>
              <a:t>seu</a:t>
            </a:r>
            <a:r>
              <a:rPr sz="1850" spc="30" dirty="0">
                <a:solidFill>
                  <a:srgbClr val="535353"/>
                </a:solidFill>
                <a:latin typeface="Arial"/>
                <a:cs typeface="Arial"/>
              </a:rPr>
              <a:t> </a:t>
            </a:r>
            <a:r>
              <a:rPr sz="1850" spc="15" dirty="0">
                <a:solidFill>
                  <a:srgbClr val="535353"/>
                </a:solidFill>
                <a:latin typeface="Arial"/>
                <a:cs typeface="Arial"/>
              </a:rPr>
              <a:t>cálculo</a:t>
            </a:r>
            <a:endParaRPr sz="1850" dirty="0">
              <a:latin typeface="Arial"/>
              <a:cs typeface="Arial"/>
            </a:endParaRPr>
          </a:p>
          <a:p>
            <a:pPr marL="260985">
              <a:lnSpc>
                <a:spcPct val="100000"/>
              </a:lnSpc>
              <a:spcBef>
                <a:spcPts val="130"/>
              </a:spcBef>
            </a:pPr>
            <a:r>
              <a:rPr sz="1850" spc="35" dirty="0">
                <a:solidFill>
                  <a:srgbClr val="535353"/>
                </a:solidFill>
                <a:latin typeface="Arial"/>
                <a:cs typeface="Arial"/>
              </a:rPr>
              <a:t>não </a:t>
            </a:r>
            <a:r>
              <a:rPr sz="1850" spc="15" dirty="0">
                <a:solidFill>
                  <a:srgbClr val="535353"/>
                </a:solidFill>
                <a:latin typeface="Arial"/>
                <a:cs typeface="Arial"/>
              </a:rPr>
              <a:t>será </a:t>
            </a:r>
            <a:r>
              <a:rPr sz="1850" spc="45" dirty="0">
                <a:solidFill>
                  <a:srgbClr val="535353"/>
                </a:solidFill>
                <a:latin typeface="Arial"/>
                <a:cs typeface="Arial"/>
              </a:rPr>
              <a:t>apresentado </a:t>
            </a:r>
            <a:r>
              <a:rPr sz="1850" spc="25" dirty="0">
                <a:solidFill>
                  <a:srgbClr val="535353"/>
                </a:solidFill>
                <a:latin typeface="Arial"/>
                <a:cs typeface="Arial"/>
              </a:rPr>
              <a:t>neste </a:t>
            </a:r>
            <a:r>
              <a:rPr sz="1850" spc="55" dirty="0">
                <a:solidFill>
                  <a:srgbClr val="535353"/>
                </a:solidFill>
                <a:latin typeface="Arial"/>
                <a:cs typeface="Arial"/>
              </a:rPr>
              <a:t>material </a:t>
            </a:r>
            <a:r>
              <a:rPr sz="1850" spc="75" dirty="0">
                <a:solidFill>
                  <a:srgbClr val="535353"/>
                </a:solidFill>
                <a:latin typeface="Arial"/>
                <a:cs typeface="Arial"/>
              </a:rPr>
              <a:t>por </a:t>
            </a:r>
            <a:r>
              <a:rPr sz="1850" spc="25" dirty="0">
                <a:solidFill>
                  <a:srgbClr val="535353"/>
                </a:solidFill>
                <a:latin typeface="Arial"/>
                <a:cs typeface="Arial"/>
              </a:rPr>
              <a:t>duas </a:t>
            </a:r>
            <a:r>
              <a:rPr sz="1850" spc="15" dirty="0">
                <a:solidFill>
                  <a:srgbClr val="535353"/>
                </a:solidFill>
                <a:latin typeface="Arial"/>
                <a:cs typeface="Arial"/>
              </a:rPr>
              <a:t>razões </a:t>
            </a:r>
            <a:r>
              <a:rPr sz="1850" spc="-5" dirty="0">
                <a:solidFill>
                  <a:srgbClr val="535353"/>
                </a:solidFill>
                <a:latin typeface="Arial"/>
                <a:cs typeface="Arial"/>
              </a:rPr>
              <a:t>a</a:t>
            </a:r>
            <a:r>
              <a:rPr sz="1850" spc="-185" dirty="0">
                <a:solidFill>
                  <a:srgbClr val="535353"/>
                </a:solidFill>
                <a:latin typeface="Arial"/>
                <a:cs typeface="Arial"/>
              </a:rPr>
              <a:t> </a:t>
            </a:r>
            <a:r>
              <a:rPr sz="1850" spc="15" dirty="0">
                <a:solidFill>
                  <a:srgbClr val="535353"/>
                </a:solidFill>
                <a:latin typeface="Arial"/>
                <a:cs typeface="Arial"/>
              </a:rPr>
              <a:t>saber:</a:t>
            </a:r>
            <a:endParaRPr sz="1850" dirty="0">
              <a:latin typeface="Arial"/>
              <a:cs typeface="Arial"/>
            </a:endParaRPr>
          </a:p>
          <a:p>
            <a:pPr marL="732155" marR="405765" lvl="1" indent="-236220">
              <a:lnSpc>
                <a:spcPct val="105900"/>
              </a:lnSpc>
              <a:spcBef>
                <a:spcPts val="1010"/>
              </a:spcBef>
              <a:buChar char="-"/>
              <a:tabLst>
                <a:tab pos="732155" algn="l"/>
                <a:tab pos="732790" algn="l"/>
              </a:tabLst>
            </a:pPr>
            <a:r>
              <a:rPr sz="1850" dirty="0">
                <a:solidFill>
                  <a:srgbClr val="535353"/>
                </a:solidFill>
                <a:latin typeface="Arial"/>
                <a:cs typeface="Arial"/>
              </a:rPr>
              <a:t>Para </a:t>
            </a:r>
            <a:r>
              <a:rPr sz="1850" spc="50" dirty="0">
                <a:solidFill>
                  <a:srgbClr val="535353"/>
                </a:solidFill>
                <a:latin typeface="Arial"/>
                <a:cs typeface="Arial"/>
              </a:rPr>
              <a:t>quantificar </a:t>
            </a:r>
            <a:r>
              <a:rPr sz="1850" spc="15" dirty="0">
                <a:solidFill>
                  <a:srgbClr val="535353"/>
                </a:solidFill>
                <a:latin typeface="Arial"/>
                <a:cs typeface="Arial"/>
              </a:rPr>
              <a:t>este </a:t>
            </a:r>
            <a:r>
              <a:rPr sz="1850" spc="50" dirty="0">
                <a:solidFill>
                  <a:srgbClr val="535353"/>
                </a:solidFill>
                <a:latin typeface="Arial"/>
                <a:cs typeface="Arial"/>
              </a:rPr>
              <a:t>erro, </a:t>
            </a:r>
            <a:r>
              <a:rPr sz="1850" spc="-5" dirty="0">
                <a:solidFill>
                  <a:srgbClr val="535353"/>
                </a:solidFill>
                <a:latin typeface="Arial"/>
                <a:cs typeface="Arial"/>
              </a:rPr>
              <a:t>é </a:t>
            </a:r>
            <a:r>
              <a:rPr sz="1850" spc="15" dirty="0">
                <a:solidFill>
                  <a:srgbClr val="535353"/>
                </a:solidFill>
                <a:latin typeface="Arial"/>
                <a:cs typeface="Arial"/>
              </a:rPr>
              <a:t>necessário </a:t>
            </a:r>
            <a:r>
              <a:rPr sz="1850" spc="65" dirty="0">
                <a:solidFill>
                  <a:srgbClr val="535353"/>
                </a:solidFill>
                <a:latin typeface="Arial"/>
                <a:cs typeface="Arial"/>
              </a:rPr>
              <a:t>supor </a:t>
            </a:r>
            <a:r>
              <a:rPr sz="1850" spc="45" dirty="0">
                <a:solidFill>
                  <a:srgbClr val="535353"/>
                </a:solidFill>
                <a:latin typeface="Arial"/>
                <a:cs typeface="Arial"/>
              </a:rPr>
              <a:t>que </a:t>
            </a:r>
            <a:r>
              <a:rPr sz="1650" i="1" spc="80" dirty="0">
                <a:solidFill>
                  <a:srgbClr val="535353"/>
                </a:solidFill>
                <a:latin typeface="Times New Roman"/>
                <a:cs typeface="Times New Roman"/>
              </a:rPr>
              <a:t>H</a:t>
            </a:r>
            <a:r>
              <a:rPr sz="1800" i="1" spc="120" baseline="-13888" dirty="0">
                <a:solidFill>
                  <a:srgbClr val="535353"/>
                </a:solidFill>
                <a:latin typeface="Times New Roman"/>
                <a:cs typeface="Times New Roman"/>
              </a:rPr>
              <a:t>a </a:t>
            </a:r>
            <a:r>
              <a:rPr sz="1850" spc="5" dirty="0">
                <a:solidFill>
                  <a:srgbClr val="535353"/>
                </a:solidFill>
                <a:latin typeface="Arial"/>
                <a:cs typeface="Arial"/>
              </a:rPr>
              <a:t>seja </a:t>
            </a:r>
            <a:r>
              <a:rPr sz="1850" spc="35" dirty="0">
                <a:solidFill>
                  <a:srgbClr val="535353"/>
                </a:solidFill>
                <a:latin typeface="Arial"/>
                <a:cs typeface="Arial"/>
              </a:rPr>
              <a:t>verdadeira,  </a:t>
            </a:r>
            <a:r>
              <a:rPr sz="1850" spc="30" dirty="0">
                <a:solidFill>
                  <a:srgbClr val="535353"/>
                </a:solidFill>
                <a:latin typeface="Arial"/>
                <a:cs typeface="Arial"/>
              </a:rPr>
              <a:t>condição </a:t>
            </a:r>
            <a:r>
              <a:rPr sz="1850" spc="70" dirty="0">
                <a:solidFill>
                  <a:srgbClr val="535353"/>
                </a:solidFill>
                <a:latin typeface="Arial"/>
                <a:cs typeface="Arial"/>
              </a:rPr>
              <a:t>um </a:t>
            </a:r>
            <a:r>
              <a:rPr sz="1850" spc="50" dirty="0">
                <a:solidFill>
                  <a:srgbClr val="535353"/>
                </a:solidFill>
                <a:latin typeface="Arial"/>
                <a:cs typeface="Arial"/>
              </a:rPr>
              <a:t>pouco </a:t>
            </a:r>
            <a:r>
              <a:rPr sz="1850" spc="55" dirty="0">
                <a:solidFill>
                  <a:srgbClr val="535353"/>
                </a:solidFill>
                <a:latin typeface="Arial"/>
                <a:cs typeface="Arial"/>
              </a:rPr>
              <a:t>irreal </a:t>
            </a:r>
            <a:r>
              <a:rPr sz="1850" spc="30" dirty="0">
                <a:solidFill>
                  <a:srgbClr val="535353"/>
                </a:solidFill>
                <a:latin typeface="Arial"/>
                <a:cs typeface="Arial"/>
              </a:rPr>
              <a:t>para </a:t>
            </a:r>
            <a:r>
              <a:rPr sz="1850" spc="-5" dirty="0">
                <a:solidFill>
                  <a:srgbClr val="535353"/>
                </a:solidFill>
                <a:latin typeface="Arial"/>
                <a:cs typeface="Arial"/>
              </a:rPr>
              <a:t>o </a:t>
            </a:r>
            <a:r>
              <a:rPr sz="1850" spc="15" dirty="0">
                <a:solidFill>
                  <a:srgbClr val="535353"/>
                </a:solidFill>
                <a:latin typeface="Arial"/>
                <a:cs typeface="Arial"/>
              </a:rPr>
              <a:t>nosso</a:t>
            </a:r>
            <a:r>
              <a:rPr sz="1850" spc="155" dirty="0">
                <a:solidFill>
                  <a:srgbClr val="535353"/>
                </a:solidFill>
                <a:latin typeface="Arial"/>
                <a:cs typeface="Arial"/>
              </a:rPr>
              <a:t> </a:t>
            </a:r>
            <a:r>
              <a:rPr sz="1850" spc="45" dirty="0" err="1">
                <a:solidFill>
                  <a:srgbClr val="535353"/>
                </a:solidFill>
                <a:latin typeface="Arial"/>
                <a:cs typeface="Arial"/>
              </a:rPr>
              <a:t>público</a:t>
            </a:r>
            <a:r>
              <a:rPr sz="1850" spc="45" smtClean="0">
                <a:solidFill>
                  <a:srgbClr val="535353"/>
                </a:solidFill>
                <a:latin typeface="Arial"/>
                <a:cs typeface="Arial"/>
              </a:rPr>
              <a:t>.</a:t>
            </a:r>
            <a:endParaRPr sz="1850" dirty="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9376536" y="6781739"/>
            <a:ext cx="431165" cy="1892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375"/>
              </a:lnSpc>
            </a:pPr>
            <a:fld id="{81D60167-4931-47E6-BA6A-407CBD079E47}" type="slidenum">
              <a:rPr sz="1150" dirty="0">
                <a:solidFill>
                  <a:srgbClr val="535353"/>
                </a:solidFill>
                <a:latin typeface="Arial"/>
                <a:cs typeface="Arial"/>
              </a:rPr>
              <a:t>12</a:t>
            </a:fld>
            <a:r>
              <a:rPr sz="1150" dirty="0">
                <a:solidFill>
                  <a:srgbClr val="535353"/>
                </a:solidFill>
                <a:latin typeface="Arial"/>
                <a:cs typeface="Arial"/>
              </a:rPr>
              <a:t>/</a:t>
            </a:r>
            <a:r>
              <a:rPr sz="1150" spc="-265" dirty="0">
                <a:solidFill>
                  <a:srgbClr val="535353"/>
                </a:solidFill>
                <a:latin typeface="Arial"/>
                <a:cs typeface="Arial"/>
              </a:rPr>
              <a:t> </a:t>
            </a:r>
            <a:r>
              <a:rPr sz="1150" spc="-5" dirty="0">
                <a:solidFill>
                  <a:srgbClr val="535353"/>
                </a:solidFill>
                <a:latin typeface="Arial"/>
                <a:cs typeface="Arial"/>
              </a:rPr>
              <a:t>15</a:t>
            </a:r>
            <a:endParaRPr sz="1150">
              <a:latin typeface="Arial"/>
              <a:cs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10058400" cy="777239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1086611" y="1266444"/>
            <a:ext cx="809244" cy="810767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1129994" y="1924112"/>
            <a:ext cx="9322105" cy="3504549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 marR="5080">
              <a:lnSpc>
                <a:spcPct val="117000"/>
              </a:lnSpc>
              <a:spcBef>
                <a:spcPts val="90"/>
              </a:spcBef>
              <a:tabLst>
                <a:tab pos="737870" algn="l"/>
                <a:tab pos="2111375" algn="l"/>
              </a:tabLst>
            </a:pPr>
            <a:r>
              <a:rPr sz="4850" b="1" spc="-150" dirty="0" smtClean="0">
                <a:solidFill>
                  <a:srgbClr val="505050"/>
                </a:solidFill>
                <a:latin typeface="Verdana"/>
                <a:cs typeface="Verdana"/>
              </a:rPr>
              <a:t>Testes</a:t>
            </a:r>
            <a:r>
              <a:rPr lang="pt-BR" sz="4850" b="1" spc="-150" dirty="0" smtClean="0">
                <a:solidFill>
                  <a:srgbClr val="505050"/>
                </a:solidFill>
                <a:latin typeface="Verdana"/>
                <a:cs typeface="Verdana"/>
              </a:rPr>
              <a:t> </a:t>
            </a:r>
            <a:r>
              <a:rPr sz="4850" b="1" spc="-150" dirty="0" smtClean="0">
                <a:solidFill>
                  <a:srgbClr val="505050"/>
                </a:solidFill>
                <a:latin typeface="Verdana"/>
                <a:cs typeface="Verdana"/>
              </a:rPr>
              <a:t>de</a:t>
            </a:r>
            <a:r>
              <a:rPr lang="pt-BR" sz="4850" b="1" spc="-150" dirty="0" smtClean="0">
                <a:solidFill>
                  <a:srgbClr val="505050"/>
                </a:solidFill>
                <a:latin typeface="Verdana"/>
                <a:cs typeface="Verdana"/>
              </a:rPr>
              <a:t> </a:t>
            </a:r>
            <a:r>
              <a:rPr sz="4850" b="1" spc="-150" dirty="0" err="1" smtClean="0">
                <a:solidFill>
                  <a:srgbClr val="505050"/>
                </a:solidFill>
                <a:latin typeface="Verdana"/>
                <a:cs typeface="Verdana"/>
              </a:rPr>
              <a:t>Hipóteses</a:t>
            </a:r>
            <a:r>
              <a:rPr lang="pt-BR" sz="4850" b="1" spc="-150" dirty="0" smtClean="0">
                <a:solidFill>
                  <a:srgbClr val="505050"/>
                </a:solidFill>
                <a:latin typeface="Verdana"/>
                <a:cs typeface="Verdana"/>
              </a:rPr>
              <a:t> </a:t>
            </a:r>
            <a:r>
              <a:rPr sz="4850" b="1" spc="-150" dirty="0" smtClean="0">
                <a:solidFill>
                  <a:srgbClr val="505050"/>
                </a:solidFill>
                <a:latin typeface="Verdana"/>
                <a:cs typeface="Verdana"/>
              </a:rPr>
              <a:t>para  M</a:t>
            </a:r>
            <a:r>
              <a:rPr lang="pt-BR" sz="4850" b="1" spc="-150" dirty="0" smtClean="0">
                <a:solidFill>
                  <a:srgbClr val="505050"/>
                </a:solidFill>
                <a:latin typeface="Verdana"/>
                <a:cs typeface="Verdana"/>
              </a:rPr>
              <a:t>é</a:t>
            </a:r>
            <a:r>
              <a:rPr sz="4850" b="1" spc="-150" dirty="0" err="1" smtClean="0">
                <a:solidFill>
                  <a:srgbClr val="505050"/>
                </a:solidFill>
                <a:latin typeface="Verdana"/>
                <a:cs typeface="Verdana"/>
              </a:rPr>
              <a:t>dia</a:t>
            </a:r>
            <a:r>
              <a:rPr sz="4850" b="1" spc="-150" dirty="0">
                <a:solidFill>
                  <a:srgbClr val="505050"/>
                </a:solidFill>
                <a:latin typeface="Verdana"/>
                <a:cs typeface="Verdana"/>
              </a:rPr>
              <a:t>	de </a:t>
            </a:r>
            <a:r>
              <a:rPr sz="4850" b="1" spc="-150" dirty="0" err="1">
                <a:solidFill>
                  <a:srgbClr val="505050"/>
                </a:solidFill>
                <a:latin typeface="Verdana"/>
                <a:cs typeface="Verdana"/>
              </a:rPr>
              <a:t>Populações</a:t>
            </a:r>
            <a:r>
              <a:rPr sz="4850" b="1" spc="-150" dirty="0">
                <a:solidFill>
                  <a:srgbClr val="505050"/>
                </a:solidFill>
                <a:latin typeface="Verdana"/>
                <a:cs typeface="Verdana"/>
              </a:rPr>
              <a:t>  </a:t>
            </a:r>
            <a:r>
              <a:rPr sz="4850" b="1" spc="-150" dirty="0" err="1" smtClean="0">
                <a:solidFill>
                  <a:srgbClr val="505050"/>
                </a:solidFill>
                <a:latin typeface="Verdana"/>
                <a:cs typeface="Verdana"/>
              </a:rPr>
              <a:t>Normais</a:t>
            </a:r>
            <a:r>
              <a:rPr lang="pt-BR" sz="4850" b="1" spc="-150" dirty="0" smtClean="0">
                <a:solidFill>
                  <a:srgbClr val="505050"/>
                </a:solidFill>
                <a:latin typeface="Verdana"/>
                <a:cs typeface="Verdana"/>
              </a:rPr>
              <a:t> </a:t>
            </a:r>
            <a:r>
              <a:rPr sz="4850" b="1" spc="-150" dirty="0" smtClean="0">
                <a:solidFill>
                  <a:srgbClr val="505050"/>
                </a:solidFill>
                <a:latin typeface="Verdana"/>
                <a:cs typeface="Verdana"/>
              </a:rPr>
              <a:t>- </a:t>
            </a:r>
            <a:r>
              <a:rPr sz="4850" b="1" spc="-150" dirty="0" err="1" smtClean="0">
                <a:solidFill>
                  <a:srgbClr val="505050"/>
                </a:solidFill>
                <a:latin typeface="Verdana"/>
                <a:cs typeface="Verdana"/>
              </a:rPr>
              <a:t>Variância</a:t>
            </a:r>
            <a:r>
              <a:rPr lang="pt-BR" sz="4850" b="1" spc="-150" dirty="0" smtClean="0">
                <a:solidFill>
                  <a:srgbClr val="505050"/>
                </a:solidFill>
                <a:latin typeface="Verdana"/>
                <a:cs typeface="Verdana"/>
              </a:rPr>
              <a:t> </a:t>
            </a:r>
            <a:r>
              <a:rPr sz="4850" b="1" spc="-150" dirty="0" err="1" smtClean="0">
                <a:solidFill>
                  <a:srgbClr val="505050"/>
                </a:solidFill>
                <a:latin typeface="Verdana"/>
                <a:cs typeface="Verdana"/>
              </a:rPr>
              <a:t>conhecida</a:t>
            </a:r>
            <a:r>
              <a:rPr sz="4850" b="1" spc="-150" dirty="0" smtClean="0">
                <a:solidFill>
                  <a:srgbClr val="505050"/>
                </a:solidFill>
                <a:latin typeface="Verdana"/>
                <a:cs typeface="Verdana"/>
              </a:rPr>
              <a:t>  </a:t>
            </a:r>
            <a:r>
              <a:rPr sz="4850" b="1" spc="-150" dirty="0">
                <a:solidFill>
                  <a:srgbClr val="505050"/>
                </a:solidFill>
                <a:latin typeface="Verdana"/>
                <a:cs typeface="Verdana"/>
              </a:rPr>
              <a:t>e	desconhecida</a:t>
            </a:r>
            <a:endParaRPr sz="4850" spc="-150" dirty="0">
              <a:latin typeface="Verdana"/>
              <a:cs typeface="Verdana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1129995" y="5657850"/>
            <a:ext cx="4898390" cy="413384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2550" spc="-85" dirty="0">
                <a:solidFill>
                  <a:srgbClr val="A8A8A8"/>
                </a:solidFill>
                <a:latin typeface="Arial"/>
                <a:cs typeface="Arial"/>
              </a:rPr>
              <a:t>Universidade</a:t>
            </a:r>
            <a:r>
              <a:rPr sz="2550" spc="-380" dirty="0">
                <a:solidFill>
                  <a:srgbClr val="A8A8A8"/>
                </a:solidFill>
                <a:latin typeface="Arial"/>
                <a:cs typeface="Arial"/>
              </a:rPr>
              <a:t> </a:t>
            </a:r>
            <a:r>
              <a:rPr sz="2550" spc="-120" dirty="0">
                <a:solidFill>
                  <a:srgbClr val="A8A8A8"/>
                </a:solidFill>
                <a:latin typeface="Arial"/>
                <a:cs typeface="Arial"/>
              </a:rPr>
              <a:t>Estadual</a:t>
            </a:r>
            <a:r>
              <a:rPr sz="2550" spc="-290" dirty="0">
                <a:solidFill>
                  <a:srgbClr val="A8A8A8"/>
                </a:solidFill>
                <a:latin typeface="Arial"/>
                <a:cs typeface="Arial"/>
              </a:rPr>
              <a:t> </a:t>
            </a:r>
            <a:r>
              <a:rPr sz="2550" spc="-15" dirty="0">
                <a:solidFill>
                  <a:srgbClr val="A8A8A8"/>
                </a:solidFill>
                <a:latin typeface="Arial"/>
                <a:cs typeface="Arial"/>
              </a:rPr>
              <a:t>de</a:t>
            </a:r>
            <a:r>
              <a:rPr sz="2550" spc="-335" dirty="0">
                <a:solidFill>
                  <a:srgbClr val="A8A8A8"/>
                </a:solidFill>
                <a:latin typeface="Arial"/>
                <a:cs typeface="Arial"/>
              </a:rPr>
              <a:t> </a:t>
            </a:r>
            <a:r>
              <a:rPr sz="2550" spc="-120" dirty="0">
                <a:solidFill>
                  <a:srgbClr val="A8A8A8"/>
                </a:solidFill>
                <a:latin typeface="Arial"/>
                <a:cs typeface="Arial"/>
              </a:rPr>
              <a:t>Santa</a:t>
            </a:r>
            <a:r>
              <a:rPr sz="2550" spc="-355" dirty="0">
                <a:solidFill>
                  <a:srgbClr val="A8A8A8"/>
                </a:solidFill>
                <a:latin typeface="Arial"/>
                <a:cs typeface="Arial"/>
              </a:rPr>
              <a:t> </a:t>
            </a:r>
            <a:r>
              <a:rPr sz="2550" spc="-90" dirty="0">
                <a:solidFill>
                  <a:srgbClr val="A8A8A8"/>
                </a:solidFill>
                <a:latin typeface="Arial"/>
                <a:cs typeface="Arial"/>
              </a:rPr>
              <a:t>Cruz</a:t>
            </a:r>
            <a:endParaRPr sz="255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1129995" y="6556349"/>
            <a:ext cx="1873885" cy="2540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500" spc="10" dirty="0">
                <a:solidFill>
                  <a:srgbClr val="787878"/>
                </a:solidFill>
                <a:latin typeface="Arial"/>
                <a:cs typeface="Arial"/>
              </a:rPr>
              <a:t>Ivan Bezerra</a:t>
            </a:r>
            <a:r>
              <a:rPr sz="1500" spc="-200" dirty="0">
                <a:solidFill>
                  <a:srgbClr val="787878"/>
                </a:solidFill>
                <a:latin typeface="Arial"/>
                <a:cs typeface="Arial"/>
              </a:rPr>
              <a:t> </a:t>
            </a:r>
            <a:r>
              <a:rPr sz="1500" spc="25" dirty="0">
                <a:solidFill>
                  <a:srgbClr val="787878"/>
                </a:solidFill>
                <a:latin typeface="Arial"/>
                <a:cs typeface="Arial"/>
              </a:rPr>
              <a:t>Allaman</a:t>
            </a:r>
            <a:endParaRPr sz="1500">
              <a:latin typeface="Arial"/>
              <a:cs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10058400" cy="7772400"/>
          </a:xfrm>
          <a:custGeom>
            <a:avLst/>
            <a:gdLst/>
            <a:ahLst/>
            <a:cxnLst/>
            <a:rect l="l" t="t" r="r" b="b"/>
            <a:pathLst>
              <a:path w="10058400" h="7772400">
                <a:moveTo>
                  <a:pt x="10016998" y="0"/>
                </a:moveTo>
                <a:lnTo>
                  <a:pt x="41309" y="0"/>
                </a:lnTo>
                <a:lnTo>
                  <a:pt x="23563" y="5969"/>
                </a:lnTo>
                <a:lnTo>
                  <a:pt x="0" y="41275"/>
                </a:lnTo>
                <a:lnTo>
                  <a:pt x="0" y="7731060"/>
                </a:lnTo>
                <a:lnTo>
                  <a:pt x="1207" y="7737156"/>
                </a:lnTo>
                <a:lnTo>
                  <a:pt x="35233" y="7771160"/>
                </a:lnTo>
                <a:lnTo>
                  <a:pt x="41309" y="7772399"/>
                </a:lnTo>
                <a:lnTo>
                  <a:pt x="10016998" y="7772399"/>
                </a:lnTo>
                <a:lnTo>
                  <a:pt x="10023094" y="7771160"/>
                </a:lnTo>
                <a:lnTo>
                  <a:pt x="10034905" y="7766397"/>
                </a:lnTo>
                <a:lnTo>
                  <a:pt x="10058400" y="7731060"/>
                </a:lnTo>
                <a:lnTo>
                  <a:pt x="10058400" y="41275"/>
                </a:lnTo>
                <a:lnTo>
                  <a:pt x="10052431" y="23495"/>
                </a:lnTo>
                <a:lnTo>
                  <a:pt x="10016998" y="0"/>
                </a:lnTo>
                <a:close/>
              </a:path>
            </a:pathLst>
          </a:custGeom>
          <a:solidFill>
            <a:srgbClr val="50505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2882900" y="5029200"/>
            <a:ext cx="7175500" cy="139781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150" dirty="0"/>
              <a:t>Considerando variância conhecida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10058400" cy="777239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558495" y="416179"/>
            <a:ext cx="2177415" cy="5359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3350" spc="-405" dirty="0">
                <a:solidFill>
                  <a:srgbClr val="505050"/>
                </a:solidFill>
              </a:rPr>
              <a:t>Introdução</a:t>
            </a:r>
            <a:endParaRPr sz="3350"/>
          </a:p>
        </p:txBody>
      </p:sp>
      <p:sp>
        <p:nvSpPr>
          <p:cNvPr id="4" name="object 4"/>
          <p:cNvSpPr/>
          <p:nvPr/>
        </p:nvSpPr>
        <p:spPr>
          <a:xfrm>
            <a:off x="571500" y="7296911"/>
            <a:ext cx="286512" cy="284988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/>
          <p:nvPr/>
        </p:nvSpPr>
        <p:spPr>
          <a:xfrm>
            <a:off x="607872" y="1400378"/>
            <a:ext cx="6357620" cy="32448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259079" indent="-247015">
              <a:lnSpc>
                <a:spcPct val="100000"/>
              </a:lnSpc>
              <a:spcBef>
                <a:spcPts val="105"/>
              </a:spcBef>
              <a:buFont typeface="Verdana"/>
              <a:buChar char="·"/>
              <a:tabLst>
                <a:tab pos="259079" algn="l"/>
                <a:tab pos="259715" algn="l"/>
              </a:tabLst>
            </a:pPr>
            <a:r>
              <a:rPr sz="1950" spc="20" dirty="0">
                <a:solidFill>
                  <a:srgbClr val="535353"/>
                </a:solidFill>
                <a:latin typeface="Arial"/>
                <a:cs typeface="Arial"/>
              </a:rPr>
              <a:t>Nestes </a:t>
            </a:r>
            <a:r>
              <a:rPr sz="1950" spc="-5" dirty="0">
                <a:solidFill>
                  <a:srgbClr val="535353"/>
                </a:solidFill>
                <a:latin typeface="Arial"/>
                <a:cs typeface="Arial"/>
              </a:rPr>
              <a:t>casos </a:t>
            </a:r>
            <a:r>
              <a:rPr sz="1950" spc="30" dirty="0">
                <a:solidFill>
                  <a:srgbClr val="535353"/>
                </a:solidFill>
                <a:latin typeface="Arial"/>
                <a:cs typeface="Arial"/>
              </a:rPr>
              <a:t>utiliza-se </a:t>
            </a:r>
            <a:r>
              <a:rPr sz="1950" dirty="0">
                <a:solidFill>
                  <a:srgbClr val="535353"/>
                </a:solidFill>
                <a:latin typeface="Arial"/>
                <a:cs typeface="Arial"/>
              </a:rPr>
              <a:t>a </a:t>
            </a:r>
            <a:r>
              <a:rPr sz="1950" spc="40" dirty="0">
                <a:solidFill>
                  <a:srgbClr val="535353"/>
                </a:solidFill>
                <a:latin typeface="Arial"/>
                <a:cs typeface="Arial"/>
              </a:rPr>
              <a:t>seguinte </a:t>
            </a:r>
            <a:r>
              <a:rPr sz="1950" spc="20" dirty="0">
                <a:solidFill>
                  <a:srgbClr val="535353"/>
                </a:solidFill>
                <a:latin typeface="Arial"/>
                <a:cs typeface="Arial"/>
              </a:rPr>
              <a:t>estatística </a:t>
            </a:r>
            <a:r>
              <a:rPr sz="1950" spc="30" dirty="0">
                <a:solidFill>
                  <a:srgbClr val="535353"/>
                </a:solidFill>
                <a:latin typeface="Arial"/>
                <a:cs typeface="Arial"/>
              </a:rPr>
              <a:t>de</a:t>
            </a:r>
            <a:r>
              <a:rPr sz="1950" spc="-375" dirty="0">
                <a:solidFill>
                  <a:srgbClr val="535353"/>
                </a:solidFill>
                <a:latin typeface="Arial"/>
                <a:cs typeface="Arial"/>
              </a:rPr>
              <a:t> </a:t>
            </a:r>
            <a:r>
              <a:rPr sz="1950" spc="25" dirty="0">
                <a:solidFill>
                  <a:srgbClr val="535353"/>
                </a:solidFill>
                <a:latin typeface="Arial"/>
                <a:cs typeface="Arial"/>
              </a:rPr>
              <a:t>teste:</a:t>
            </a:r>
            <a:endParaRPr sz="195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4235958" y="2134362"/>
            <a:ext cx="455930" cy="35306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150" i="1" spc="-5" dirty="0">
                <a:solidFill>
                  <a:srgbClr val="F4493E"/>
                </a:solidFill>
                <a:latin typeface="Times New Roman"/>
                <a:cs typeface="Times New Roman"/>
              </a:rPr>
              <a:t>Z</a:t>
            </a:r>
            <a:r>
              <a:rPr sz="2150" i="1" spc="340" dirty="0">
                <a:solidFill>
                  <a:srgbClr val="F4493E"/>
                </a:solidFill>
                <a:latin typeface="Times New Roman"/>
                <a:cs typeface="Times New Roman"/>
              </a:rPr>
              <a:t> </a:t>
            </a:r>
            <a:r>
              <a:rPr sz="2100" dirty="0">
                <a:solidFill>
                  <a:srgbClr val="F4493E"/>
                </a:solidFill>
                <a:latin typeface="Arial"/>
                <a:cs typeface="Arial"/>
              </a:rPr>
              <a:t>=</a:t>
            </a:r>
            <a:endParaRPr sz="210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4861305" y="1909318"/>
            <a:ext cx="869950" cy="35306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95"/>
              </a:spcBef>
            </a:pPr>
            <a:r>
              <a:rPr sz="2150" i="1" u="sng" spc="-5" dirty="0">
                <a:solidFill>
                  <a:srgbClr val="F4493E"/>
                </a:solidFill>
                <a:latin typeface="Times New Roman"/>
                <a:cs typeface="Times New Roman"/>
              </a:rPr>
              <a:t>X </a:t>
            </a:r>
            <a:r>
              <a:rPr sz="1950" u="sng" spc="-80" dirty="0">
                <a:solidFill>
                  <a:srgbClr val="F4493E"/>
                </a:solidFill>
                <a:latin typeface="DejaVu Sans"/>
                <a:cs typeface="DejaVu Sans"/>
              </a:rPr>
              <a:t>− </a:t>
            </a:r>
            <a:r>
              <a:rPr sz="1550" i="1" u="sng" spc="-5" dirty="0">
                <a:solidFill>
                  <a:srgbClr val="F4493E"/>
                </a:solidFill>
                <a:latin typeface="Arial"/>
                <a:cs typeface="Arial"/>
              </a:rPr>
              <a:t>μ</a:t>
            </a:r>
            <a:r>
              <a:rPr sz="1550" i="1" u="sng" spc="110" dirty="0">
                <a:solidFill>
                  <a:srgbClr val="F4493E"/>
                </a:solidFill>
                <a:latin typeface="Arial"/>
                <a:cs typeface="Arial"/>
              </a:rPr>
              <a:t> </a:t>
            </a:r>
            <a:r>
              <a:rPr sz="2250" u="sng" spc="-7" baseline="-11111" dirty="0">
                <a:solidFill>
                  <a:srgbClr val="F4493E"/>
                </a:solidFill>
                <a:latin typeface="Arial"/>
                <a:cs typeface="Arial"/>
              </a:rPr>
              <a:t>0</a:t>
            </a:r>
            <a:endParaRPr sz="2250" u="sng" baseline="-11111" dirty="0">
              <a:latin typeface="Arial"/>
              <a:cs typeface="Aria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4975225" y="2324862"/>
            <a:ext cx="557530" cy="37655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5"/>
              </a:spcBef>
            </a:pPr>
            <a:r>
              <a:rPr sz="1550" i="1" spc="-5" dirty="0">
                <a:solidFill>
                  <a:srgbClr val="F4493E"/>
                </a:solidFill>
                <a:latin typeface="Arial"/>
                <a:cs typeface="Arial"/>
              </a:rPr>
              <a:t>σ</a:t>
            </a:r>
            <a:r>
              <a:rPr sz="1550" i="1" spc="-155" dirty="0">
                <a:solidFill>
                  <a:srgbClr val="F4493E"/>
                </a:solidFill>
                <a:latin typeface="Arial"/>
                <a:cs typeface="Arial"/>
              </a:rPr>
              <a:t> </a:t>
            </a:r>
            <a:r>
              <a:rPr sz="2100" dirty="0">
                <a:solidFill>
                  <a:srgbClr val="F4493E"/>
                </a:solidFill>
                <a:latin typeface="Arial"/>
                <a:cs typeface="Arial"/>
              </a:rPr>
              <a:t>/</a:t>
            </a:r>
            <a:r>
              <a:rPr sz="2100" spc="-305" dirty="0">
                <a:solidFill>
                  <a:srgbClr val="F4493E"/>
                </a:solidFill>
                <a:latin typeface="Arial"/>
                <a:cs typeface="Arial"/>
              </a:rPr>
              <a:t> </a:t>
            </a:r>
            <a:r>
              <a:rPr sz="3450" baseline="-10869" dirty="0">
                <a:solidFill>
                  <a:srgbClr val="F4493E"/>
                </a:solidFill>
                <a:latin typeface="Arial"/>
                <a:cs typeface="Arial"/>
              </a:rPr>
              <a:t>√</a:t>
            </a:r>
            <a:r>
              <a:rPr sz="3450" spc="-555" baseline="-10869" dirty="0">
                <a:solidFill>
                  <a:srgbClr val="F4493E"/>
                </a:solidFill>
                <a:latin typeface="Arial"/>
                <a:cs typeface="Arial"/>
              </a:rPr>
              <a:t> </a:t>
            </a:r>
            <a:r>
              <a:rPr sz="2150" i="1" spc="-940" dirty="0">
                <a:solidFill>
                  <a:srgbClr val="F4493E"/>
                </a:solidFill>
                <a:latin typeface="Times New Roman"/>
                <a:cs typeface="Times New Roman"/>
              </a:rPr>
              <a:t>n</a:t>
            </a:r>
            <a:r>
              <a:rPr sz="150" spc="-7" baseline="-194444" dirty="0">
                <a:solidFill>
                  <a:srgbClr val="F4493E"/>
                </a:solidFill>
                <a:latin typeface="Arial"/>
                <a:cs typeface="Arial"/>
              </a:rPr>
              <a:t>‾</a:t>
            </a:r>
            <a:endParaRPr sz="150" baseline="-194444">
              <a:latin typeface="Arial"/>
              <a:cs typeface="Arial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4876800" y="2343911"/>
            <a:ext cx="896619" cy="9525"/>
          </a:xfrm>
          <a:custGeom>
            <a:avLst/>
            <a:gdLst/>
            <a:ahLst/>
            <a:cxnLst/>
            <a:rect l="l" t="t" r="r" b="b"/>
            <a:pathLst>
              <a:path w="896620" h="9525">
                <a:moveTo>
                  <a:pt x="896112" y="0"/>
                </a:moveTo>
                <a:lnTo>
                  <a:pt x="0" y="0"/>
                </a:lnTo>
                <a:lnTo>
                  <a:pt x="0" y="9144"/>
                </a:lnTo>
                <a:lnTo>
                  <a:pt x="896112" y="9144"/>
                </a:lnTo>
                <a:lnTo>
                  <a:pt x="896112" y="0"/>
                </a:lnTo>
                <a:close/>
              </a:path>
            </a:pathLst>
          </a:custGeom>
          <a:solidFill>
            <a:srgbClr val="F4493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 txBox="1"/>
          <p:nvPr/>
        </p:nvSpPr>
        <p:spPr>
          <a:xfrm>
            <a:off x="607872" y="2948685"/>
            <a:ext cx="8521700" cy="230124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260985" indent="-248920">
              <a:lnSpc>
                <a:spcPts val="2315"/>
              </a:lnSpc>
              <a:spcBef>
                <a:spcPts val="105"/>
              </a:spcBef>
              <a:buFont typeface="Verdana"/>
              <a:buChar char="·"/>
              <a:tabLst>
                <a:tab pos="260985" algn="l"/>
                <a:tab pos="261620" algn="l"/>
              </a:tabLst>
            </a:pPr>
            <a:r>
              <a:rPr lang="pt-BR" sz="1950" spc="20" dirty="0" smtClean="0">
                <a:solidFill>
                  <a:srgbClr val="535353"/>
                </a:solidFill>
                <a:latin typeface="Arial"/>
                <a:cs typeface="Arial"/>
              </a:rPr>
              <a:t>C</a:t>
            </a:r>
            <a:r>
              <a:rPr sz="1950" spc="20" dirty="0" err="1" smtClean="0">
                <a:solidFill>
                  <a:srgbClr val="535353"/>
                </a:solidFill>
                <a:latin typeface="Arial"/>
                <a:cs typeface="Arial"/>
              </a:rPr>
              <a:t>alculada</a:t>
            </a:r>
            <a:r>
              <a:rPr sz="1950" spc="-20" dirty="0" smtClean="0">
                <a:solidFill>
                  <a:srgbClr val="535353"/>
                </a:solidFill>
                <a:latin typeface="Arial"/>
                <a:cs typeface="Arial"/>
              </a:rPr>
              <a:t> </a:t>
            </a:r>
            <a:r>
              <a:rPr sz="1950" dirty="0">
                <a:solidFill>
                  <a:srgbClr val="535353"/>
                </a:solidFill>
                <a:latin typeface="Arial"/>
                <a:cs typeface="Arial"/>
              </a:rPr>
              <a:t>a</a:t>
            </a:r>
            <a:r>
              <a:rPr sz="1950" spc="-50" dirty="0">
                <a:solidFill>
                  <a:srgbClr val="535353"/>
                </a:solidFill>
                <a:latin typeface="Arial"/>
                <a:cs typeface="Arial"/>
              </a:rPr>
              <a:t> </a:t>
            </a:r>
            <a:r>
              <a:rPr sz="1950" spc="20" dirty="0">
                <a:solidFill>
                  <a:srgbClr val="535353"/>
                </a:solidFill>
                <a:latin typeface="Arial"/>
                <a:cs typeface="Arial"/>
              </a:rPr>
              <a:t>estatística</a:t>
            </a:r>
            <a:r>
              <a:rPr sz="1950" spc="-25" dirty="0">
                <a:solidFill>
                  <a:srgbClr val="535353"/>
                </a:solidFill>
                <a:latin typeface="Arial"/>
                <a:cs typeface="Arial"/>
              </a:rPr>
              <a:t> </a:t>
            </a:r>
            <a:r>
              <a:rPr sz="1950" spc="35" dirty="0">
                <a:solidFill>
                  <a:srgbClr val="535353"/>
                </a:solidFill>
                <a:latin typeface="Arial"/>
                <a:cs typeface="Arial"/>
              </a:rPr>
              <a:t>de</a:t>
            </a:r>
            <a:r>
              <a:rPr sz="1950" spc="10" dirty="0">
                <a:solidFill>
                  <a:srgbClr val="535353"/>
                </a:solidFill>
                <a:latin typeface="Arial"/>
                <a:cs typeface="Arial"/>
              </a:rPr>
              <a:t> </a:t>
            </a:r>
            <a:r>
              <a:rPr sz="1950" spc="25" dirty="0">
                <a:solidFill>
                  <a:srgbClr val="535353"/>
                </a:solidFill>
                <a:latin typeface="Arial"/>
                <a:cs typeface="Arial"/>
              </a:rPr>
              <a:t>teste,</a:t>
            </a:r>
            <a:r>
              <a:rPr sz="1950" spc="-45" dirty="0">
                <a:solidFill>
                  <a:srgbClr val="535353"/>
                </a:solidFill>
                <a:latin typeface="Arial"/>
                <a:cs typeface="Arial"/>
              </a:rPr>
              <a:t> </a:t>
            </a:r>
            <a:r>
              <a:rPr sz="1950" spc="20" dirty="0" err="1" smtClean="0">
                <a:solidFill>
                  <a:srgbClr val="535353"/>
                </a:solidFill>
                <a:latin typeface="Arial"/>
                <a:cs typeface="Arial"/>
              </a:rPr>
              <a:t>chegou</a:t>
            </a:r>
            <a:r>
              <a:rPr sz="1950" spc="-45" dirty="0" smtClean="0">
                <a:solidFill>
                  <a:srgbClr val="535353"/>
                </a:solidFill>
                <a:latin typeface="Arial"/>
                <a:cs typeface="Arial"/>
              </a:rPr>
              <a:t> </a:t>
            </a:r>
            <a:r>
              <a:rPr sz="1950" dirty="0">
                <a:solidFill>
                  <a:srgbClr val="535353"/>
                </a:solidFill>
                <a:latin typeface="Arial"/>
                <a:cs typeface="Arial"/>
              </a:rPr>
              <a:t>a</a:t>
            </a:r>
            <a:r>
              <a:rPr sz="1950" spc="-50" dirty="0">
                <a:solidFill>
                  <a:srgbClr val="535353"/>
                </a:solidFill>
                <a:latin typeface="Arial"/>
                <a:cs typeface="Arial"/>
              </a:rPr>
              <a:t> </a:t>
            </a:r>
            <a:r>
              <a:rPr sz="1950" spc="50" dirty="0">
                <a:solidFill>
                  <a:srgbClr val="535353"/>
                </a:solidFill>
                <a:latin typeface="Arial"/>
                <a:cs typeface="Arial"/>
              </a:rPr>
              <a:t>hora</a:t>
            </a:r>
            <a:r>
              <a:rPr sz="1950" spc="45" dirty="0">
                <a:solidFill>
                  <a:srgbClr val="535353"/>
                </a:solidFill>
                <a:latin typeface="Arial"/>
                <a:cs typeface="Arial"/>
              </a:rPr>
              <a:t> </a:t>
            </a:r>
            <a:r>
              <a:rPr sz="1950" spc="30" dirty="0">
                <a:solidFill>
                  <a:srgbClr val="535353"/>
                </a:solidFill>
                <a:latin typeface="Arial"/>
                <a:cs typeface="Arial"/>
              </a:rPr>
              <a:t>de</a:t>
            </a:r>
            <a:r>
              <a:rPr sz="1950" spc="10" dirty="0">
                <a:solidFill>
                  <a:srgbClr val="535353"/>
                </a:solidFill>
                <a:latin typeface="Arial"/>
                <a:cs typeface="Arial"/>
              </a:rPr>
              <a:t> </a:t>
            </a:r>
            <a:r>
              <a:rPr sz="1950" spc="85" dirty="0">
                <a:solidFill>
                  <a:srgbClr val="535353"/>
                </a:solidFill>
                <a:latin typeface="Arial"/>
                <a:cs typeface="Arial"/>
              </a:rPr>
              <a:t>tomarmos</a:t>
            </a:r>
            <a:endParaRPr sz="1950" dirty="0">
              <a:latin typeface="Arial"/>
              <a:cs typeface="Arial"/>
            </a:endParaRPr>
          </a:p>
          <a:p>
            <a:pPr marL="260985">
              <a:lnSpc>
                <a:spcPts val="2315"/>
              </a:lnSpc>
            </a:pPr>
            <a:r>
              <a:rPr sz="1950" spc="65" dirty="0">
                <a:solidFill>
                  <a:srgbClr val="535353"/>
                </a:solidFill>
                <a:latin typeface="Arial"/>
                <a:cs typeface="Arial"/>
              </a:rPr>
              <a:t>uma</a:t>
            </a:r>
            <a:r>
              <a:rPr sz="1950" spc="45" dirty="0">
                <a:solidFill>
                  <a:srgbClr val="535353"/>
                </a:solidFill>
                <a:latin typeface="Arial"/>
                <a:cs typeface="Arial"/>
              </a:rPr>
              <a:t> </a:t>
            </a:r>
            <a:r>
              <a:rPr sz="1950" spc="10" dirty="0">
                <a:solidFill>
                  <a:srgbClr val="535353"/>
                </a:solidFill>
                <a:latin typeface="Arial"/>
                <a:cs typeface="Arial"/>
              </a:rPr>
              <a:t>decisão.</a:t>
            </a:r>
            <a:endParaRPr sz="1950" dirty="0">
              <a:latin typeface="Arial"/>
              <a:cs typeface="Arial"/>
            </a:endParaRPr>
          </a:p>
          <a:p>
            <a:pPr marL="260985" indent="-248920">
              <a:lnSpc>
                <a:spcPct val="100000"/>
              </a:lnSpc>
              <a:spcBef>
                <a:spcPts val="900"/>
              </a:spcBef>
              <a:buFont typeface="Verdana"/>
              <a:buChar char="·"/>
              <a:tabLst>
                <a:tab pos="260985" algn="l"/>
                <a:tab pos="261620" algn="l"/>
              </a:tabLst>
            </a:pPr>
            <a:r>
              <a:rPr sz="1950" spc="10" dirty="0">
                <a:solidFill>
                  <a:srgbClr val="535353"/>
                </a:solidFill>
                <a:latin typeface="Arial"/>
                <a:cs typeface="Arial"/>
              </a:rPr>
              <a:t>Há </a:t>
            </a:r>
            <a:r>
              <a:rPr sz="1950" spc="30" dirty="0" err="1">
                <a:solidFill>
                  <a:srgbClr val="535353"/>
                </a:solidFill>
                <a:latin typeface="Arial"/>
                <a:cs typeface="Arial"/>
              </a:rPr>
              <a:t>duas</a:t>
            </a:r>
            <a:r>
              <a:rPr sz="1950" spc="30" dirty="0">
                <a:solidFill>
                  <a:srgbClr val="535353"/>
                </a:solidFill>
                <a:latin typeface="Arial"/>
                <a:cs typeface="Arial"/>
              </a:rPr>
              <a:t> </a:t>
            </a:r>
            <a:r>
              <a:rPr sz="1950" spc="20" dirty="0" err="1" smtClean="0">
                <a:solidFill>
                  <a:srgbClr val="535353"/>
                </a:solidFill>
                <a:latin typeface="Arial"/>
                <a:cs typeface="Arial"/>
              </a:rPr>
              <a:t>regras</a:t>
            </a:r>
            <a:r>
              <a:rPr sz="1950" spc="10" dirty="0" smtClean="0">
                <a:solidFill>
                  <a:srgbClr val="535353"/>
                </a:solidFill>
                <a:latin typeface="Arial"/>
                <a:cs typeface="Arial"/>
              </a:rPr>
              <a:t>:</a:t>
            </a:r>
            <a:endParaRPr sz="1950" dirty="0">
              <a:latin typeface="Arial"/>
              <a:cs typeface="Arial"/>
            </a:endParaRPr>
          </a:p>
          <a:p>
            <a:pPr marL="756285" lvl="1" indent="-248920">
              <a:lnSpc>
                <a:spcPct val="100000"/>
              </a:lnSpc>
              <a:spcBef>
                <a:spcPts val="1010"/>
              </a:spcBef>
              <a:buFont typeface="Verdana"/>
              <a:buChar char="-"/>
              <a:tabLst>
                <a:tab pos="756285" algn="l"/>
                <a:tab pos="756920" algn="l"/>
              </a:tabLst>
            </a:pPr>
            <a:r>
              <a:rPr sz="1950" dirty="0">
                <a:solidFill>
                  <a:srgbClr val="535353"/>
                </a:solidFill>
                <a:latin typeface="Arial"/>
                <a:cs typeface="Arial"/>
              </a:rPr>
              <a:t>a </a:t>
            </a:r>
            <a:r>
              <a:rPr sz="1950" spc="25" dirty="0">
                <a:solidFill>
                  <a:srgbClr val="535353"/>
                </a:solidFill>
                <a:latin typeface="Arial"/>
                <a:cs typeface="Arial"/>
              </a:rPr>
              <a:t>regra </a:t>
            </a:r>
            <a:r>
              <a:rPr sz="1950" spc="35" dirty="0">
                <a:solidFill>
                  <a:srgbClr val="535353"/>
                </a:solidFill>
                <a:latin typeface="Arial"/>
                <a:cs typeface="Arial"/>
              </a:rPr>
              <a:t>de </a:t>
            </a:r>
            <a:r>
              <a:rPr sz="1950" spc="30" dirty="0">
                <a:solidFill>
                  <a:srgbClr val="535353"/>
                </a:solidFill>
                <a:latin typeface="Arial"/>
                <a:cs typeface="Arial"/>
              </a:rPr>
              <a:t>rejeição </a:t>
            </a:r>
            <a:r>
              <a:rPr sz="1950" spc="20" dirty="0">
                <a:solidFill>
                  <a:srgbClr val="535353"/>
                </a:solidFill>
                <a:latin typeface="Arial"/>
                <a:cs typeface="Arial"/>
              </a:rPr>
              <a:t>baseada </a:t>
            </a:r>
            <a:r>
              <a:rPr sz="1950" spc="50" dirty="0">
                <a:solidFill>
                  <a:srgbClr val="535353"/>
                </a:solidFill>
                <a:latin typeface="Arial"/>
                <a:cs typeface="Arial"/>
              </a:rPr>
              <a:t>no </a:t>
            </a:r>
            <a:r>
              <a:rPr sz="1950" spc="60" dirty="0">
                <a:solidFill>
                  <a:srgbClr val="535353"/>
                </a:solidFill>
                <a:latin typeface="Arial"/>
                <a:cs typeface="Arial"/>
              </a:rPr>
              <a:t>critério </a:t>
            </a:r>
            <a:r>
              <a:rPr sz="1950" spc="50" dirty="0">
                <a:solidFill>
                  <a:srgbClr val="535353"/>
                </a:solidFill>
                <a:latin typeface="Arial"/>
                <a:cs typeface="Arial"/>
              </a:rPr>
              <a:t>do </a:t>
            </a:r>
            <a:r>
              <a:rPr sz="1950" spc="45" dirty="0">
                <a:solidFill>
                  <a:srgbClr val="535353"/>
                </a:solidFill>
                <a:latin typeface="Arial"/>
                <a:cs typeface="Arial"/>
              </a:rPr>
              <a:t>valor</a:t>
            </a:r>
            <a:r>
              <a:rPr sz="1950" spc="-200" dirty="0">
                <a:solidFill>
                  <a:srgbClr val="535353"/>
                </a:solidFill>
                <a:latin typeface="Arial"/>
                <a:cs typeface="Arial"/>
              </a:rPr>
              <a:t> </a:t>
            </a:r>
            <a:r>
              <a:rPr sz="1950" spc="25" dirty="0">
                <a:solidFill>
                  <a:srgbClr val="535353"/>
                </a:solidFill>
                <a:latin typeface="Arial"/>
                <a:cs typeface="Arial"/>
              </a:rPr>
              <a:t>crítico;</a:t>
            </a:r>
            <a:endParaRPr sz="1950" dirty="0">
              <a:latin typeface="Arial"/>
              <a:cs typeface="Arial"/>
            </a:endParaRPr>
          </a:p>
          <a:p>
            <a:pPr marL="756285" lvl="1" indent="-248920">
              <a:lnSpc>
                <a:spcPct val="100000"/>
              </a:lnSpc>
              <a:spcBef>
                <a:spcPts val="994"/>
              </a:spcBef>
              <a:buFont typeface="Verdana"/>
              <a:buChar char="-"/>
              <a:tabLst>
                <a:tab pos="756285" algn="l"/>
                <a:tab pos="756920" algn="l"/>
              </a:tabLst>
            </a:pPr>
            <a:r>
              <a:rPr sz="1950" dirty="0">
                <a:solidFill>
                  <a:srgbClr val="535353"/>
                </a:solidFill>
                <a:latin typeface="Arial"/>
                <a:cs typeface="Arial"/>
              </a:rPr>
              <a:t>a </a:t>
            </a:r>
            <a:r>
              <a:rPr sz="1950" spc="25" dirty="0">
                <a:solidFill>
                  <a:srgbClr val="535353"/>
                </a:solidFill>
                <a:latin typeface="Arial"/>
                <a:cs typeface="Arial"/>
              </a:rPr>
              <a:t>regra </a:t>
            </a:r>
            <a:r>
              <a:rPr sz="1950" spc="35" dirty="0">
                <a:solidFill>
                  <a:srgbClr val="535353"/>
                </a:solidFill>
                <a:latin typeface="Arial"/>
                <a:cs typeface="Arial"/>
              </a:rPr>
              <a:t>de </a:t>
            </a:r>
            <a:r>
              <a:rPr sz="1950" spc="30" dirty="0">
                <a:solidFill>
                  <a:srgbClr val="535353"/>
                </a:solidFill>
                <a:latin typeface="Arial"/>
                <a:cs typeface="Arial"/>
              </a:rPr>
              <a:t>rejeição </a:t>
            </a:r>
            <a:r>
              <a:rPr sz="1950" spc="20" dirty="0">
                <a:solidFill>
                  <a:srgbClr val="535353"/>
                </a:solidFill>
                <a:latin typeface="Arial"/>
                <a:cs typeface="Arial"/>
              </a:rPr>
              <a:t>baseada </a:t>
            </a:r>
            <a:r>
              <a:rPr sz="1950" spc="50" dirty="0">
                <a:solidFill>
                  <a:srgbClr val="535353"/>
                </a:solidFill>
                <a:latin typeface="Arial"/>
                <a:cs typeface="Arial"/>
              </a:rPr>
              <a:t>no </a:t>
            </a:r>
            <a:r>
              <a:rPr sz="1950" spc="60" dirty="0">
                <a:solidFill>
                  <a:srgbClr val="535353"/>
                </a:solidFill>
                <a:latin typeface="Arial"/>
                <a:cs typeface="Arial"/>
              </a:rPr>
              <a:t>critério </a:t>
            </a:r>
            <a:r>
              <a:rPr sz="1950" spc="50" dirty="0">
                <a:solidFill>
                  <a:srgbClr val="535353"/>
                </a:solidFill>
                <a:latin typeface="Arial"/>
                <a:cs typeface="Arial"/>
              </a:rPr>
              <a:t>do</a:t>
            </a:r>
            <a:r>
              <a:rPr sz="1950" spc="-155" dirty="0">
                <a:solidFill>
                  <a:srgbClr val="535353"/>
                </a:solidFill>
                <a:latin typeface="Arial"/>
                <a:cs typeface="Arial"/>
              </a:rPr>
              <a:t> </a:t>
            </a:r>
            <a:r>
              <a:rPr sz="1950" i="1" spc="10" dirty="0">
                <a:solidFill>
                  <a:srgbClr val="535353"/>
                </a:solidFill>
                <a:latin typeface="Arial"/>
                <a:cs typeface="Arial"/>
              </a:rPr>
              <a:t>p-valor</a:t>
            </a:r>
            <a:r>
              <a:rPr sz="1950" spc="10" dirty="0">
                <a:solidFill>
                  <a:srgbClr val="535353"/>
                </a:solidFill>
                <a:latin typeface="Arial"/>
                <a:cs typeface="Arial"/>
              </a:rPr>
              <a:t>.</a:t>
            </a:r>
            <a:endParaRPr sz="1950" dirty="0">
              <a:latin typeface="Arial"/>
              <a:cs typeface="Arial"/>
            </a:endParaRPr>
          </a:p>
          <a:p>
            <a:pPr marL="1002665">
              <a:lnSpc>
                <a:spcPct val="100000"/>
              </a:lnSpc>
              <a:spcBef>
                <a:spcPts val="1010"/>
              </a:spcBef>
              <a:tabLst>
                <a:tab pos="1249680" algn="l"/>
              </a:tabLst>
            </a:pPr>
            <a:r>
              <a:rPr sz="1950" b="1" dirty="0">
                <a:solidFill>
                  <a:srgbClr val="535353"/>
                </a:solidFill>
                <a:latin typeface="Verdana"/>
                <a:cs typeface="Verdana"/>
              </a:rPr>
              <a:t>-	</a:t>
            </a:r>
            <a:r>
              <a:rPr sz="1950" spc="-50" dirty="0">
                <a:solidFill>
                  <a:srgbClr val="535353"/>
                </a:solidFill>
                <a:latin typeface="Arial"/>
                <a:cs typeface="Arial"/>
              </a:rPr>
              <a:t>Você </a:t>
            </a:r>
            <a:r>
              <a:rPr sz="1950" spc="65" dirty="0">
                <a:solidFill>
                  <a:srgbClr val="535353"/>
                </a:solidFill>
                <a:latin typeface="Arial"/>
                <a:cs typeface="Arial"/>
              </a:rPr>
              <a:t>pode </a:t>
            </a:r>
            <a:r>
              <a:rPr sz="1950" spc="75" dirty="0">
                <a:solidFill>
                  <a:srgbClr val="535353"/>
                </a:solidFill>
                <a:latin typeface="Arial"/>
                <a:cs typeface="Arial"/>
              </a:rPr>
              <a:t>optar </a:t>
            </a:r>
            <a:r>
              <a:rPr sz="1950" spc="80" dirty="0">
                <a:solidFill>
                  <a:srgbClr val="535353"/>
                </a:solidFill>
                <a:latin typeface="Arial"/>
                <a:cs typeface="Arial"/>
              </a:rPr>
              <a:t>por </a:t>
            </a:r>
            <a:r>
              <a:rPr sz="1950" spc="70" dirty="0">
                <a:solidFill>
                  <a:srgbClr val="535353"/>
                </a:solidFill>
                <a:latin typeface="Arial"/>
                <a:cs typeface="Arial"/>
              </a:rPr>
              <a:t>uma</a:t>
            </a:r>
            <a:r>
              <a:rPr sz="1950" spc="-155" dirty="0">
                <a:solidFill>
                  <a:srgbClr val="535353"/>
                </a:solidFill>
                <a:latin typeface="Arial"/>
                <a:cs typeface="Arial"/>
              </a:rPr>
              <a:t> </a:t>
            </a:r>
            <a:r>
              <a:rPr sz="1950" spc="10" dirty="0">
                <a:solidFill>
                  <a:srgbClr val="535353"/>
                </a:solidFill>
                <a:latin typeface="Arial"/>
                <a:cs typeface="Arial"/>
              </a:rPr>
              <a:t>delas.</a:t>
            </a:r>
            <a:endParaRPr sz="1950" dirty="0">
              <a:latin typeface="Arial"/>
              <a:cs typeface="Arial"/>
            </a:endParaRPr>
          </a:p>
        </p:txBody>
      </p:sp>
      <p:sp>
        <p:nvSpPr>
          <p:cNvPr id="11" name="object 11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425"/>
              </a:lnSpc>
            </a:pPr>
            <a:r>
              <a:rPr spc="15" dirty="0"/>
              <a:t>5/27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10058400" cy="777239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558494" y="416179"/>
            <a:ext cx="9499906" cy="527709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3350" spc="-150" dirty="0" err="1" smtClean="0">
                <a:solidFill>
                  <a:srgbClr val="505050"/>
                </a:solidFill>
              </a:rPr>
              <a:t>Regra</a:t>
            </a:r>
            <a:r>
              <a:rPr lang="pt-BR" sz="3350" spc="-150" dirty="0" smtClean="0">
                <a:solidFill>
                  <a:srgbClr val="505050"/>
                </a:solidFill>
              </a:rPr>
              <a:t> </a:t>
            </a:r>
            <a:r>
              <a:rPr sz="3350" spc="-150" dirty="0" err="1" smtClean="0">
                <a:solidFill>
                  <a:srgbClr val="505050"/>
                </a:solidFill>
              </a:rPr>
              <a:t>baseada</a:t>
            </a:r>
            <a:r>
              <a:rPr lang="pt-BR" sz="3350" spc="-150" dirty="0" smtClean="0">
                <a:solidFill>
                  <a:srgbClr val="505050"/>
                </a:solidFill>
              </a:rPr>
              <a:t> </a:t>
            </a:r>
            <a:r>
              <a:rPr sz="3350" spc="-150" dirty="0" smtClean="0">
                <a:solidFill>
                  <a:srgbClr val="505050"/>
                </a:solidFill>
              </a:rPr>
              <a:t>no </a:t>
            </a:r>
            <a:r>
              <a:rPr sz="3350" spc="-150" dirty="0" err="1" smtClean="0">
                <a:solidFill>
                  <a:srgbClr val="505050"/>
                </a:solidFill>
              </a:rPr>
              <a:t>critério</a:t>
            </a:r>
            <a:r>
              <a:rPr lang="pt-BR" sz="3350" spc="-150" dirty="0" smtClean="0">
                <a:solidFill>
                  <a:srgbClr val="505050"/>
                </a:solidFill>
              </a:rPr>
              <a:t> </a:t>
            </a:r>
            <a:r>
              <a:rPr sz="3350" spc="-150" dirty="0" smtClean="0">
                <a:solidFill>
                  <a:srgbClr val="505050"/>
                </a:solidFill>
              </a:rPr>
              <a:t>do valor</a:t>
            </a:r>
            <a:r>
              <a:rPr lang="pt-BR" sz="3350" spc="-150" dirty="0" smtClean="0">
                <a:solidFill>
                  <a:srgbClr val="505050"/>
                </a:solidFill>
              </a:rPr>
              <a:t> </a:t>
            </a:r>
            <a:r>
              <a:rPr sz="3350" spc="-150" dirty="0" err="1" smtClean="0">
                <a:solidFill>
                  <a:srgbClr val="505050"/>
                </a:solidFill>
              </a:rPr>
              <a:t>crítico</a:t>
            </a:r>
            <a:endParaRPr sz="3350" spc="-150" dirty="0"/>
          </a:p>
        </p:txBody>
      </p:sp>
      <p:sp>
        <p:nvSpPr>
          <p:cNvPr id="4" name="object 4"/>
          <p:cNvSpPr/>
          <p:nvPr/>
        </p:nvSpPr>
        <p:spPr>
          <a:xfrm>
            <a:off x="571500" y="7296911"/>
            <a:ext cx="286512" cy="284988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/>
          <p:nvPr/>
        </p:nvSpPr>
        <p:spPr>
          <a:xfrm>
            <a:off x="596087" y="1405509"/>
            <a:ext cx="8509635" cy="6120265"/>
          </a:xfrm>
          <a:prstGeom prst="rect">
            <a:avLst/>
          </a:prstGeom>
        </p:spPr>
        <p:txBody>
          <a:bodyPr vert="horz" wrap="square" lIns="0" tIns="28575" rIns="0" bIns="0" rtlCol="0">
            <a:spAutoFit/>
          </a:bodyPr>
          <a:lstStyle/>
          <a:p>
            <a:pPr marL="271780" marR="17780" indent="-247015">
              <a:lnSpc>
                <a:spcPts val="2290"/>
              </a:lnSpc>
              <a:spcBef>
                <a:spcPts val="225"/>
              </a:spcBef>
              <a:buFont typeface="Verdana"/>
              <a:buChar char="·"/>
              <a:tabLst>
                <a:tab pos="271780" algn="l"/>
                <a:tab pos="272415" algn="l"/>
              </a:tabLst>
            </a:pPr>
            <a:r>
              <a:rPr sz="1950" spc="50" dirty="0">
                <a:solidFill>
                  <a:srgbClr val="535353"/>
                </a:solidFill>
                <a:latin typeface="Arial"/>
                <a:cs typeface="Arial"/>
              </a:rPr>
              <a:t>Obviamente que </a:t>
            </a:r>
            <a:r>
              <a:rPr sz="1950" dirty="0">
                <a:solidFill>
                  <a:srgbClr val="535353"/>
                </a:solidFill>
                <a:latin typeface="Arial"/>
                <a:cs typeface="Arial"/>
              </a:rPr>
              <a:t>a </a:t>
            </a:r>
            <a:r>
              <a:rPr sz="1950" spc="75" dirty="0">
                <a:solidFill>
                  <a:srgbClr val="535353"/>
                </a:solidFill>
                <a:latin typeface="Arial"/>
                <a:cs typeface="Arial"/>
              </a:rPr>
              <a:t>tomada </a:t>
            </a:r>
            <a:r>
              <a:rPr sz="1950" spc="30" dirty="0">
                <a:solidFill>
                  <a:srgbClr val="535353"/>
                </a:solidFill>
                <a:latin typeface="Arial"/>
                <a:cs typeface="Arial"/>
              </a:rPr>
              <a:t>de </a:t>
            </a:r>
            <a:r>
              <a:rPr sz="1950" spc="20" dirty="0">
                <a:solidFill>
                  <a:srgbClr val="535353"/>
                </a:solidFill>
                <a:latin typeface="Arial"/>
                <a:cs typeface="Arial"/>
              </a:rPr>
              <a:t>decisão </a:t>
            </a:r>
            <a:r>
              <a:rPr sz="1950" spc="35" dirty="0">
                <a:solidFill>
                  <a:srgbClr val="535353"/>
                </a:solidFill>
                <a:latin typeface="Arial"/>
                <a:cs typeface="Arial"/>
              </a:rPr>
              <a:t>irá </a:t>
            </a:r>
            <a:r>
              <a:rPr sz="1950" spc="65" dirty="0">
                <a:solidFill>
                  <a:srgbClr val="535353"/>
                </a:solidFill>
                <a:latin typeface="Arial"/>
                <a:cs typeface="Arial"/>
              </a:rPr>
              <a:t>depender </a:t>
            </a:r>
            <a:r>
              <a:rPr sz="1950" spc="50" dirty="0">
                <a:solidFill>
                  <a:srgbClr val="535353"/>
                </a:solidFill>
                <a:latin typeface="Arial"/>
                <a:cs typeface="Arial"/>
              </a:rPr>
              <a:t>do </a:t>
            </a:r>
            <a:r>
              <a:rPr sz="1950" spc="70" dirty="0">
                <a:solidFill>
                  <a:srgbClr val="535353"/>
                </a:solidFill>
                <a:latin typeface="Arial"/>
                <a:cs typeface="Arial"/>
              </a:rPr>
              <a:t>tipo </a:t>
            </a:r>
            <a:r>
              <a:rPr sz="1950" spc="30" dirty="0">
                <a:solidFill>
                  <a:srgbClr val="535353"/>
                </a:solidFill>
                <a:latin typeface="Arial"/>
                <a:cs typeface="Arial"/>
              </a:rPr>
              <a:t>de</a:t>
            </a:r>
            <a:r>
              <a:rPr sz="1950" spc="-245" dirty="0">
                <a:solidFill>
                  <a:srgbClr val="535353"/>
                </a:solidFill>
                <a:latin typeface="Arial"/>
                <a:cs typeface="Arial"/>
              </a:rPr>
              <a:t> </a:t>
            </a:r>
            <a:r>
              <a:rPr sz="1950" spc="50" dirty="0">
                <a:solidFill>
                  <a:srgbClr val="535353"/>
                </a:solidFill>
                <a:latin typeface="Arial"/>
                <a:cs typeface="Arial"/>
              </a:rPr>
              <a:t>hipótese  </a:t>
            </a:r>
            <a:r>
              <a:rPr sz="1950" spc="30" dirty="0">
                <a:solidFill>
                  <a:srgbClr val="535353"/>
                </a:solidFill>
                <a:latin typeface="Arial"/>
                <a:cs typeface="Arial"/>
              </a:rPr>
              <a:t>estabelecida (bilateral, </a:t>
            </a:r>
            <a:r>
              <a:rPr sz="1950" spc="50" dirty="0">
                <a:solidFill>
                  <a:srgbClr val="535353"/>
                </a:solidFill>
                <a:latin typeface="Arial"/>
                <a:cs typeface="Arial"/>
              </a:rPr>
              <a:t>unilateral </a:t>
            </a:r>
            <a:r>
              <a:rPr sz="1950" dirty="0">
                <a:solidFill>
                  <a:srgbClr val="535353"/>
                </a:solidFill>
                <a:latin typeface="Arial"/>
                <a:cs typeface="Arial"/>
              </a:rPr>
              <a:t>à </a:t>
            </a:r>
            <a:r>
              <a:rPr sz="1950" spc="55" dirty="0">
                <a:solidFill>
                  <a:srgbClr val="535353"/>
                </a:solidFill>
                <a:latin typeface="Arial"/>
                <a:cs typeface="Arial"/>
              </a:rPr>
              <a:t>direita </a:t>
            </a:r>
            <a:r>
              <a:rPr sz="1950" spc="50" dirty="0">
                <a:solidFill>
                  <a:srgbClr val="535353"/>
                </a:solidFill>
                <a:latin typeface="Arial"/>
                <a:cs typeface="Arial"/>
              </a:rPr>
              <a:t>ou </a:t>
            </a:r>
            <a:r>
              <a:rPr sz="1950" dirty="0">
                <a:solidFill>
                  <a:srgbClr val="535353"/>
                </a:solidFill>
                <a:latin typeface="Arial"/>
                <a:cs typeface="Arial"/>
              </a:rPr>
              <a:t>a</a:t>
            </a:r>
            <a:r>
              <a:rPr sz="1950" spc="-190" dirty="0">
                <a:solidFill>
                  <a:srgbClr val="535353"/>
                </a:solidFill>
                <a:latin typeface="Arial"/>
                <a:cs typeface="Arial"/>
              </a:rPr>
              <a:t> </a:t>
            </a:r>
            <a:r>
              <a:rPr sz="1950" spc="25" dirty="0">
                <a:solidFill>
                  <a:srgbClr val="535353"/>
                </a:solidFill>
                <a:latin typeface="Arial"/>
                <a:cs typeface="Arial"/>
              </a:rPr>
              <a:t>esquerda).</a:t>
            </a:r>
            <a:endParaRPr sz="1950" dirty="0">
              <a:latin typeface="Arial"/>
              <a:cs typeface="Arial"/>
            </a:endParaRPr>
          </a:p>
          <a:p>
            <a:pPr marL="271780" indent="-247015">
              <a:lnSpc>
                <a:spcPts val="2320"/>
              </a:lnSpc>
              <a:spcBef>
                <a:spcPts val="890"/>
              </a:spcBef>
              <a:buFont typeface="Verdana"/>
              <a:buChar char="·"/>
              <a:tabLst>
                <a:tab pos="271780" algn="l"/>
                <a:tab pos="272415" algn="l"/>
              </a:tabLst>
            </a:pPr>
            <a:r>
              <a:rPr sz="1950" dirty="0">
                <a:solidFill>
                  <a:srgbClr val="535353"/>
                </a:solidFill>
                <a:latin typeface="Arial"/>
                <a:cs typeface="Arial"/>
              </a:rPr>
              <a:t>Logo,</a:t>
            </a:r>
            <a:r>
              <a:rPr sz="1950" spc="-40" dirty="0">
                <a:solidFill>
                  <a:srgbClr val="535353"/>
                </a:solidFill>
                <a:latin typeface="Arial"/>
                <a:cs typeface="Arial"/>
              </a:rPr>
              <a:t> </a:t>
            </a:r>
            <a:r>
              <a:rPr sz="1950" spc="60" dirty="0">
                <a:solidFill>
                  <a:srgbClr val="535353"/>
                </a:solidFill>
                <a:latin typeface="Arial"/>
                <a:cs typeface="Arial"/>
              </a:rPr>
              <a:t>teremos</a:t>
            </a:r>
            <a:r>
              <a:rPr sz="1950" dirty="0">
                <a:solidFill>
                  <a:srgbClr val="535353"/>
                </a:solidFill>
                <a:latin typeface="Arial"/>
                <a:cs typeface="Arial"/>
              </a:rPr>
              <a:t> </a:t>
            </a:r>
            <a:r>
              <a:rPr sz="1950" spc="-10" dirty="0">
                <a:solidFill>
                  <a:srgbClr val="535353"/>
                </a:solidFill>
                <a:latin typeface="Arial"/>
                <a:cs typeface="Arial"/>
              </a:rPr>
              <a:t>as</a:t>
            </a:r>
            <a:r>
              <a:rPr sz="1950" spc="-80" dirty="0">
                <a:solidFill>
                  <a:srgbClr val="535353"/>
                </a:solidFill>
                <a:latin typeface="Arial"/>
                <a:cs typeface="Arial"/>
              </a:rPr>
              <a:t> </a:t>
            </a:r>
            <a:r>
              <a:rPr sz="1950" spc="30" dirty="0">
                <a:solidFill>
                  <a:srgbClr val="535353"/>
                </a:solidFill>
                <a:latin typeface="Arial"/>
                <a:cs typeface="Arial"/>
              </a:rPr>
              <a:t>seguintes</a:t>
            </a:r>
            <a:r>
              <a:rPr sz="1950" spc="-30" dirty="0">
                <a:solidFill>
                  <a:srgbClr val="535353"/>
                </a:solidFill>
                <a:latin typeface="Arial"/>
                <a:cs typeface="Arial"/>
              </a:rPr>
              <a:t> </a:t>
            </a:r>
            <a:r>
              <a:rPr sz="1950" spc="20" dirty="0">
                <a:solidFill>
                  <a:srgbClr val="535353"/>
                </a:solidFill>
                <a:latin typeface="Arial"/>
                <a:cs typeface="Arial"/>
              </a:rPr>
              <a:t>regras</a:t>
            </a:r>
            <a:r>
              <a:rPr sz="1950" spc="-15" dirty="0">
                <a:solidFill>
                  <a:srgbClr val="535353"/>
                </a:solidFill>
                <a:latin typeface="Arial"/>
                <a:cs typeface="Arial"/>
              </a:rPr>
              <a:t> </a:t>
            </a:r>
            <a:r>
              <a:rPr sz="1950" spc="30" dirty="0">
                <a:solidFill>
                  <a:srgbClr val="535353"/>
                </a:solidFill>
                <a:latin typeface="Arial"/>
                <a:cs typeface="Arial"/>
              </a:rPr>
              <a:t>de</a:t>
            </a:r>
            <a:r>
              <a:rPr sz="1950" spc="5" dirty="0">
                <a:solidFill>
                  <a:srgbClr val="535353"/>
                </a:solidFill>
                <a:latin typeface="Arial"/>
                <a:cs typeface="Arial"/>
              </a:rPr>
              <a:t> </a:t>
            </a:r>
            <a:r>
              <a:rPr sz="1950" spc="50" dirty="0">
                <a:solidFill>
                  <a:srgbClr val="535353"/>
                </a:solidFill>
                <a:latin typeface="Arial"/>
                <a:cs typeface="Arial"/>
              </a:rPr>
              <a:t>acordo</a:t>
            </a:r>
            <a:r>
              <a:rPr sz="1950" spc="-10" dirty="0">
                <a:solidFill>
                  <a:srgbClr val="535353"/>
                </a:solidFill>
                <a:latin typeface="Arial"/>
                <a:cs typeface="Arial"/>
              </a:rPr>
              <a:t> </a:t>
            </a:r>
            <a:r>
              <a:rPr sz="1950" spc="50" dirty="0">
                <a:solidFill>
                  <a:srgbClr val="535353"/>
                </a:solidFill>
                <a:latin typeface="Arial"/>
                <a:cs typeface="Arial"/>
              </a:rPr>
              <a:t>com</a:t>
            </a:r>
            <a:r>
              <a:rPr sz="1950" spc="15" dirty="0">
                <a:solidFill>
                  <a:srgbClr val="535353"/>
                </a:solidFill>
                <a:latin typeface="Arial"/>
                <a:cs typeface="Arial"/>
              </a:rPr>
              <a:t> </a:t>
            </a:r>
            <a:r>
              <a:rPr sz="1950" spc="-10" dirty="0">
                <a:solidFill>
                  <a:srgbClr val="535353"/>
                </a:solidFill>
                <a:latin typeface="Arial"/>
                <a:cs typeface="Arial"/>
              </a:rPr>
              <a:t>as</a:t>
            </a:r>
            <a:r>
              <a:rPr sz="1950" spc="-70" dirty="0">
                <a:solidFill>
                  <a:srgbClr val="535353"/>
                </a:solidFill>
                <a:latin typeface="Arial"/>
                <a:cs typeface="Arial"/>
              </a:rPr>
              <a:t> </a:t>
            </a:r>
            <a:r>
              <a:rPr sz="1950" spc="40" dirty="0">
                <a:solidFill>
                  <a:srgbClr val="535353"/>
                </a:solidFill>
                <a:latin typeface="Arial"/>
                <a:cs typeface="Arial"/>
              </a:rPr>
              <a:t>hipóteses</a:t>
            </a:r>
            <a:endParaRPr sz="1950" dirty="0">
              <a:latin typeface="Arial"/>
              <a:cs typeface="Arial"/>
            </a:endParaRPr>
          </a:p>
          <a:p>
            <a:pPr marL="271780">
              <a:lnSpc>
                <a:spcPts val="2320"/>
              </a:lnSpc>
            </a:pPr>
            <a:r>
              <a:rPr sz="1950" spc="20" dirty="0">
                <a:solidFill>
                  <a:srgbClr val="535353"/>
                </a:solidFill>
                <a:latin typeface="Arial"/>
                <a:cs typeface="Arial"/>
              </a:rPr>
              <a:t>estabelecidas:</a:t>
            </a:r>
            <a:endParaRPr sz="1950" dirty="0">
              <a:latin typeface="Arial"/>
              <a:cs typeface="Arial"/>
            </a:endParaRPr>
          </a:p>
          <a:p>
            <a:pPr marL="340360" algn="ctr">
              <a:lnSpc>
                <a:spcPts val="4270"/>
              </a:lnSpc>
              <a:spcBef>
                <a:spcPts val="1835"/>
              </a:spcBef>
            </a:pPr>
            <a:r>
              <a:rPr sz="3600" spc="75" dirty="0">
                <a:solidFill>
                  <a:srgbClr val="4285FC"/>
                </a:solidFill>
                <a:latin typeface="Arial"/>
                <a:cs typeface="Arial"/>
              </a:rPr>
              <a:t>Hipótese</a:t>
            </a:r>
            <a:r>
              <a:rPr sz="3600" dirty="0">
                <a:solidFill>
                  <a:srgbClr val="4285FC"/>
                </a:solidFill>
                <a:latin typeface="Arial"/>
                <a:cs typeface="Arial"/>
              </a:rPr>
              <a:t> </a:t>
            </a:r>
            <a:r>
              <a:rPr sz="3600" spc="90" dirty="0">
                <a:solidFill>
                  <a:srgbClr val="4285FC"/>
                </a:solidFill>
                <a:latin typeface="Arial"/>
                <a:cs typeface="Arial"/>
              </a:rPr>
              <a:t>bilateral</a:t>
            </a:r>
            <a:endParaRPr sz="3600" dirty="0">
              <a:latin typeface="Arial"/>
              <a:cs typeface="Arial"/>
            </a:endParaRPr>
          </a:p>
          <a:p>
            <a:pPr marL="332105" algn="ctr">
              <a:lnSpc>
                <a:spcPts val="2530"/>
              </a:lnSpc>
              <a:tabLst>
                <a:tab pos="2296795" algn="l"/>
                <a:tab pos="4330700" algn="l"/>
              </a:tabLst>
            </a:pPr>
            <a:r>
              <a:rPr sz="1950" spc="20" dirty="0">
                <a:solidFill>
                  <a:srgbClr val="535353"/>
                </a:solidFill>
                <a:latin typeface="Arial"/>
                <a:cs typeface="Arial"/>
              </a:rPr>
              <a:t>Rejeitar </a:t>
            </a:r>
            <a:r>
              <a:rPr sz="2150" i="1" spc="45" dirty="0">
                <a:solidFill>
                  <a:srgbClr val="535353"/>
                </a:solidFill>
                <a:latin typeface="Times New Roman"/>
                <a:cs typeface="Times New Roman"/>
              </a:rPr>
              <a:t>H</a:t>
            </a:r>
            <a:r>
              <a:rPr sz="2250" spc="67" baseline="-11111" dirty="0">
                <a:solidFill>
                  <a:srgbClr val="535353"/>
                </a:solidFill>
                <a:latin typeface="Arial"/>
                <a:cs typeface="Arial"/>
              </a:rPr>
              <a:t>0</a:t>
            </a:r>
            <a:r>
              <a:rPr sz="2250" spc="509" baseline="-11111" dirty="0">
                <a:solidFill>
                  <a:srgbClr val="535353"/>
                </a:solidFill>
                <a:latin typeface="Arial"/>
                <a:cs typeface="Arial"/>
              </a:rPr>
              <a:t> </a:t>
            </a:r>
            <a:r>
              <a:rPr sz="1950" spc="-10" dirty="0">
                <a:solidFill>
                  <a:srgbClr val="535353"/>
                </a:solidFill>
                <a:latin typeface="Arial"/>
                <a:cs typeface="Arial"/>
              </a:rPr>
              <a:t>se</a:t>
            </a:r>
            <a:r>
              <a:rPr sz="1950" spc="-65" dirty="0">
                <a:solidFill>
                  <a:srgbClr val="535353"/>
                </a:solidFill>
                <a:latin typeface="Arial"/>
                <a:cs typeface="Arial"/>
              </a:rPr>
              <a:t> </a:t>
            </a:r>
            <a:r>
              <a:rPr sz="2150" i="1" spc="-5" dirty="0">
                <a:solidFill>
                  <a:srgbClr val="535353"/>
                </a:solidFill>
                <a:latin typeface="Times New Roman"/>
                <a:cs typeface="Times New Roman"/>
              </a:rPr>
              <a:t>Z	</a:t>
            </a:r>
            <a:r>
              <a:rPr sz="1950" spc="-80" dirty="0">
                <a:solidFill>
                  <a:srgbClr val="535353"/>
                </a:solidFill>
                <a:latin typeface="DejaVu Sans"/>
                <a:cs typeface="DejaVu Sans"/>
              </a:rPr>
              <a:t>≤ </a:t>
            </a:r>
            <a:r>
              <a:rPr sz="1950" spc="55" dirty="0">
                <a:solidFill>
                  <a:srgbClr val="535353"/>
                </a:solidFill>
                <a:latin typeface="DejaVu Sans"/>
                <a:cs typeface="DejaVu Sans"/>
              </a:rPr>
              <a:t>−</a:t>
            </a:r>
            <a:r>
              <a:rPr sz="2150" i="1" spc="55" dirty="0">
                <a:solidFill>
                  <a:srgbClr val="535353"/>
                </a:solidFill>
                <a:latin typeface="Times New Roman"/>
                <a:cs typeface="Times New Roman"/>
              </a:rPr>
              <a:t>Z</a:t>
            </a:r>
            <a:r>
              <a:rPr sz="1650" i="1" spc="82" baseline="-15151" dirty="0">
                <a:solidFill>
                  <a:srgbClr val="535353"/>
                </a:solidFill>
                <a:latin typeface="Arial"/>
                <a:cs typeface="Arial"/>
              </a:rPr>
              <a:t>α </a:t>
            </a:r>
            <a:r>
              <a:rPr sz="2250" spc="89" baseline="-11111" dirty="0">
                <a:solidFill>
                  <a:srgbClr val="535353"/>
                </a:solidFill>
                <a:latin typeface="Arial"/>
                <a:cs typeface="Arial"/>
              </a:rPr>
              <a:t>/2  </a:t>
            </a:r>
            <a:r>
              <a:rPr sz="1950" spc="50" dirty="0">
                <a:solidFill>
                  <a:srgbClr val="535353"/>
                </a:solidFill>
                <a:latin typeface="Arial"/>
                <a:cs typeface="Arial"/>
              </a:rPr>
              <a:t>ou</a:t>
            </a:r>
            <a:r>
              <a:rPr sz="1950" spc="20" dirty="0">
                <a:solidFill>
                  <a:srgbClr val="535353"/>
                </a:solidFill>
                <a:latin typeface="Arial"/>
                <a:cs typeface="Arial"/>
              </a:rPr>
              <a:t> </a:t>
            </a:r>
            <a:r>
              <a:rPr sz="1950" spc="-10" dirty="0">
                <a:solidFill>
                  <a:srgbClr val="535353"/>
                </a:solidFill>
                <a:latin typeface="Arial"/>
                <a:cs typeface="Arial"/>
              </a:rPr>
              <a:t>se</a:t>
            </a:r>
            <a:r>
              <a:rPr sz="1950" spc="-70" dirty="0">
                <a:solidFill>
                  <a:srgbClr val="535353"/>
                </a:solidFill>
                <a:latin typeface="Arial"/>
                <a:cs typeface="Arial"/>
              </a:rPr>
              <a:t> </a:t>
            </a:r>
            <a:r>
              <a:rPr sz="2150" i="1" spc="-5" dirty="0" smtClean="0">
                <a:solidFill>
                  <a:srgbClr val="535353"/>
                </a:solidFill>
                <a:latin typeface="Times New Roman"/>
                <a:cs typeface="Times New Roman"/>
              </a:rPr>
              <a:t>Z</a:t>
            </a:r>
            <a:r>
              <a:rPr lang="pt-BR" sz="2150" i="1" spc="-5" dirty="0" smtClean="0">
                <a:solidFill>
                  <a:srgbClr val="535353"/>
                </a:solidFill>
                <a:latin typeface="Times New Roman"/>
                <a:cs typeface="Times New Roman"/>
              </a:rPr>
              <a:t> </a:t>
            </a:r>
            <a:r>
              <a:rPr sz="1950" spc="-80" dirty="0" smtClean="0">
                <a:solidFill>
                  <a:srgbClr val="535353"/>
                </a:solidFill>
                <a:latin typeface="DejaVu Sans"/>
                <a:cs typeface="DejaVu Sans"/>
              </a:rPr>
              <a:t>≥</a:t>
            </a:r>
            <a:r>
              <a:rPr sz="1950" spc="-25" dirty="0" smtClean="0">
                <a:solidFill>
                  <a:srgbClr val="535353"/>
                </a:solidFill>
                <a:latin typeface="DejaVu Sans"/>
                <a:cs typeface="DejaVu Sans"/>
              </a:rPr>
              <a:t> </a:t>
            </a:r>
            <a:r>
              <a:rPr sz="2150" i="1" spc="65" dirty="0">
                <a:solidFill>
                  <a:srgbClr val="535353"/>
                </a:solidFill>
                <a:latin typeface="Times New Roman"/>
                <a:cs typeface="Times New Roman"/>
              </a:rPr>
              <a:t>Z</a:t>
            </a:r>
            <a:r>
              <a:rPr sz="1650" i="1" spc="97" baseline="-15151" dirty="0">
                <a:solidFill>
                  <a:srgbClr val="535353"/>
                </a:solidFill>
                <a:latin typeface="Arial"/>
                <a:cs typeface="Arial"/>
              </a:rPr>
              <a:t>α </a:t>
            </a:r>
            <a:r>
              <a:rPr sz="2250" spc="97" baseline="-11111" dirty="0">
                <a:solidFill>
                  <a:srgbClr val="535353"/>
                </a:solidFill>
                <a:latin typeface="Arial"/>
                <a:cs typeface="Arial"/>
              </a:rPr>
              <a:t>/2</a:t>
            </a:r>
            <a:r>
              <a:rPr sz="2250" spc="-427" baseline="-11111" dirty="0">
                <a:solidFill>
                  <a:srgbClr val="535353"/>
                </a:solidFill>
                <a:latin typeface="Arial"/>
                <a:cs typeface="Arial"/>
              </a:rPr>
              <a:t> </a:t>
            </a:r>
            <a:endParaRPr lang="pt-BR" sz="2250" spc="-427" baseline="-11111" dirty="0" smtClean="0">
              <a:solidFill>
                <a:srgbClr val="535353"/>
              </a:solidFill>
              <a:latin typeface="Arial"/>
              <a:cs typeface="Arial"/>
            </a:endParaRPr>
          </a:p>
          <a:p>
            <a:pPr marL="332105" algn="ctr">
              <a:lnSpc>
                <a:spcPts val="2530"/>
              </a:lnSpc>
              <a:tabLst>
                <a:tab pos="2296795" algn="l"/>
                <a:tab pos="4330700" algn="l"/>
              </a:tabLst>
            </a:pPr>
            <a:endParaRPr lang="pt-BR" sz="2250" spc="-427" baseline="-11111" dirty="0">
              <a:solidFill>
                <a:srgbClr val="535353"/>
              </a:solidFill>
              <a:latin typeface="Arial"/>
              <a:cs typeface="Arial"/>
            </a:endParaRPr>
          </a:p>
          <a:p>
            <a:pPr algn="ctr">
              <a:lnSpc>
                <a:spcPts val="4270"/>
              </a:lnSpc>
              <a:spcBef>
                <a:spcPts val="100"/>
              </a:spcBef>
            </a:pPr>
            <a:r>
              <a:rPr lang="pt-BR" sz="3600" spc="75" dirty="0">
                <a:solidFill>
                  <a:srgbClr val="4285FC"/>
                </a:solidFill>
                <a:latin typeface="Arial"/>
                <a:cs typeface="Arial"/>
              </a:rPr>
              <a:t>Hipótese </a:t>
            </a:r>
            <a:r>
              <a:rPr lang="pt-BR" sz="3600" spc="100" dirty="0">
                <a:solidFill>
                  <a:srgbClr val="4285FC"/>
                </a:solidFill>
                <a:latin typeface="Arial"/>
                <a:cs typeface="Arial"/>
              </a:rPr>
              <a:t>unilateral </a:t>
            </a:r>
            <a:r>
              <a:rPr lang="pt-BR" sz="3600" spc="-5" dirty="0">
                <a:solidFill>
                  <a:srgbClr val="4285FC"/>
                </a:solidFill>
                <a:latin typeface="Arial"/>
                <a:cs typeface="Arial"/>
              </a:rPr>
              <a:t>à</a:t>
            </a:r>
            <a:r>
              <a:rPr lang="pt-BR" sz="3600" spc="-165" dirty="0">
                <a:solidFill>
                  <a:srgbClr val="4285FC"/>
                </a:solidFill>
                <a:latin typeface="Arial"/>
                <a:cs typeface="Arial"/>
              </a:rPr>
              <a:t> </a:t>
            </a:r>
            <a:r>
              <a:rPr lang="pt-BR" sz="3600" spc="95" dirty="0">
                <a:solidFill>
                  <a:srgbClr val="4285FC"/>
                </a:solidFill>
                <a:latin typeface="Arial"/>
                <a:cs typeface="Arial"/>
              </a:rPr>
              <a:t>direita</a:t>
            </a:r>
            <a:endParaRPr lang="pt-BR" sz="3600" dirty="0">
              <a:latin typeface="Arial"/>
              <a:cs typeface="Arial"/>
            </a:endParaRPr>
          </a:p>
          <a:p>
            <a:pPr marR="17145" algn="ctr">
              <a:lnSpc>
                <a:spcPts val="2530"/>
              </a:lnSpc>
              <a:tabLst>
                <a:tab pos="1960880" algn="l"/>
              </a:tabLst>
            </a:pPr>
            <a:r>
              <a:rPr lang="pt-BR" sz="1950" spc="20" dirty="0">
                <a:solidFill>
                  <a:srgbClr val="535353"/>
                </a:solidFill>
                <a:latin typeface="Arial"/>
                <a:cs typeface="Arial"/>
              </a:rPr>
              <a:t>Rejeitar </a:t>
            </a:r>
            <a:r>
              <a:rPr lang="pt-BR" sz="1950" i="1" spc="40" dirty="0">
                <a:solidFill>
                  <a:srgbClr val="535353"/>
                </a:solidFill>
                <a:latin typeface="Times New Roman"/>
                <a:cs typeface="Times New Roman"/>
              </a:rPr>
              <a:t>H</a:t>
            </a:r>
            <a:r>
              <a:rPr lang="pt-BR" sz="1950" spc="60" baseline="-11111" dirty="0">
                <a:solidFill>
                  <a:srgbClr val="535353"/>
                </a:solidFill>
                <a:latin typeface="Arial"/>
                <a:cs typeface="Arial"/>
              </a:rPr>
              <a:t>0</a:t>
            </a:r>
            <a:r>
              <a:rPr lang="pt-BR" sz="1950" spc="502" baseline="-11111" dirty="0">
                <a:solidFill>
                  <a:srgbClr val="535353"/>
                </a:solidFill>
                <a:latin typeface="Arial"/>
                <a:cs typeface="Arial"/>
              </a:rPr>
              <a:t> </a:t>
            </a:r>
            <a:r>
              <a:rPr lang="pt-BR" sz="1950" spc="-10" dirty="0">
                <a:solidFill>
                  <a:srgbClr val="535353"/>
                </a:solidFill>
                <a:latin typeface="Arial"/>
                <a:cs typeface="Arial"/>
              </a:rPr>
              <a:t>se</a:t>
            </a:r>
            <a:r>
              <a:rPr lang="pt-BR" sz="1950" spc="-65" dirty="0">
                <a:solidFill>
                  <a:srgbClr val="535353"/>
                </a:solidFill>
                <a:latin typeface="Arial"/>
                <a:cs typeface="Arial"/>
              </a:rPr>
              <a:t> </a:t>
            </a:r>
            <a:r>
              <a:rPr lang="pt-BR" sz="1950" i="1" spc="-5" dirty="0" smtClean="0">
                <a:solidFill>
                  <a:srgbClr val="535353"/>
                </a:solidFill>
                <a:latin typeface="Times New Roman"/>
                <a:cs typeface="Times New Roman"/>
              </a:rPr>
              <a:t>Z </a:t>
            </a:r>
            <a:r>
              <a:rPr lang="pt-BR" sz="1950" spc="-80" dirty="0" smtClean="0">
                <a:solidFill>
                  <a:srgbClr val="535353"/>
                </a:solidFill>
                <a:latin typeface="DejaVu Sans"/>
                <a:cs typeface="DejaVu Sans"/>
              </a:rPr>
              <a:t>≥</a:t>
            </a:r>
            <a:r>
              <a:rPr lang="pt-BR" sz="1950" spc="204" dirty="0" smtClean="0">
                <a:solidFill>
                  <a:srgbClr val="535353"/>
                </a:solidFill>
                <a:latin typeface="DejaVu Sans"/>
                <a:cs typeface="DejaVu Sans"/>
              </a:rPr>
              <a:t> </a:t>
            </a:r>
            <a:r>
              <a:rPr lang="pt-BR" sz="1950" i="1" spc="114" dirty="0" smtClean="0">
                <a:solidFill>
                  <a:srgbClr val="535353"/>
                </a:solidFill>
                <a:latin typeface="Times New Roman"/>
                <a:cs typeface="Times New Roman"/>
              </a:rPr>
              <a:t>Z</a:t>
            </a:r>
            <a:r>
              <a:rPr lang="pt-BR" sz="1950" i="1" spc="172" baseline="-15151" dirty="0" smtClean="0">
                <a:solidFill>
                  <a:srgbClr val="535353"/>
                </a:solidFill>
                <a:latin typeface="Arial"/>
                <a:cs typeface="Arial"/>
              </a:rPr>
              <a:t>α</a:t>
            </a:r>
          </a:p>
          <a:p>
            <a:pPr marR="17145" algn="ctr">
              <a:lnSpc>
                <a:spcPts val="2530"/>
              </a:lnSpc>
              <a:tabLst>
                <a:tab pos="1960880" algn="l"/>
              </a:tabLst>
            </a:pPr>
            <a:endParaRPr lang="pt-BR" sz="1950" i="1" spc="172" baseline="-15151" dirty="0">
              <a:solidFill>
                <a:srgbClr val="535353"/>
              </a:solidFill>
              <a:latin typeface="Arial"/>
              <a:cs typeface="Arial"/>
            </a:endParaRPr>
          </a:p>
          <a:p>
            <a:pPr algn="ctr">
              <a:lnSpc>
                <a:spcPts val="4270"/>
              </a:lnSpc>
              <a:spcBef>
                <a:spcPts val="100"/>
              </a:spcBef>
            </a:pPr>
            <a:r>
              <a:rPr lang="pt-BR" sz="3600" spc="75" dirty="0">
                <a:solidFill>
                  <a:srgbClr val="4285FC"/>
                </a:solidFill>
                <a:latin typeface="Arial"/>
                <a:cs typeface="Arial"/>
              </a:rPr>
              <a:t>Hipótese </a:t>
            </a:r>
            <a:r>
              <a:rPr lang="pt-BR" sz="3600" spc="100" dirty="0">
                <a:solidFill>
                  <a:srgbClr val="4285FC"/>
                </a:solidFill>
                <a:latin typeface="Arial"/>
                <a:cs typeface="Arial"/>
              </a:rPr>
              <a:t>unilateral </a:t>
            </a:r>
            <a:r>
              <a:rPr lang="pt-BR" sz="3600" spc="-5" dirty="0">
                <a:solidFill>
                  <a:srgbClr val="4285FC"/>
                </a:solidFill>
                <a:latin typeface="Arial"/>
                <a:cs typeface="Arial"/>
              </a:rPr>
              <a:t>à</a:t>
            </a:r>
            <a:r>
              <a:rPr lang="pt-BR" sz="3600" spc="-200" dirty="0">
                <a:solidFill>
                  <a:srgbClr val="4285FC"/>
                </a:solidFill>
                <a:latin typeface="Arial"/>
                <a:cs typeface="Arial"/>
              </a:rPr>
              <a:t> </a:t>
            </a:r>
            <a:r>
              <a:rPr lang="pt-BR" sz="3600" spc="75" dirty="0">
                <a:solidFill>
                  <a:srgbClr val="4285FC"/>
                </a:solidFill>
                <a:latin typeface="Arial"/>
                <a:cs typeface="Arial"/>
              </a:rPr>
              <a:t>esquerda</a:t>
            </a:r>
            <a:endParaRPr lang="pt-BR" sz="3600" dirty="0">
              <a:latin typeface="Arial"/>
              <a:cs typeface="Arial"/>
            </a:endParaRPr>
          </a:p>
          <a:p>
            <a:pPr marR="9525" algn="ctr">
              <a:lnSpc>
                <a:spcPts val="2530"/>
              </a:lnSpc>
              <a:tabLst>
                <a:tab pos="1959610" algn="l"/>
              </a:tabLst>
            </a:pPr>
            <a:r>
              <a:rPr lang="pt-BR" sz="1950" spc="20" dirty="0">
                <a:solidFill>
                  <a:srgbClr val="535353"/>
                </a:solidFill>
                <a:latin typeface="Arial"/>
                <a:cs typeface="Arial"/>
              </a:rPr>
              <a:t>Rejeitar </a:t>
            </a:r>
            <a:r>
              <a:rPr lang="pt-BR" sz="1950" i="1" spc="40" dirty="0">
                <a:solidFill>
                  <a:srgbClr val="535353"/>
                </a:solidFill>
                <a:latin typeface="Times New Roman"/>
                <a:cs typeface="Times New Roman"/>
              </a:rPr>
              <a:t>H</a:t>
            </a:r>
            <a:r>
              <a:rPr lang="pt-BR" sz="1950" spc="60" baseline="-11111" dirty="0">
                <a:solidFill>
                  <a:srgbClr val="535353"/>
                </a:solidFill>
                <a:latin typeface="Arial"/>
                <a:cs typeface="Arial"/>
              </a:rPr>
              <a:t>0</a:t>
            </a:r>
            <a:r>
              <a:rPr lang="pt-BR" sz="1950" spc="502" baseline="-11111" dirty="0">
                <a:solidFill>
                  <a:srgbClr val="535353"/>
                </a:solidFill>
                <a:latin typeface="Arial"/>
                <a:cs typeface="Arial"/>
              </a:rPr>
              <a:t> </a:t>
            </a:r>
            <a:r>
              <a:rPr lang="pt-BR" sz="1950" spc="-10" dirty="0">
                <a:solidFill>
                  <a:srgbClr val="535353"/>
                </a:solidFill>
                <a:latin typeface="Arial"/>
                <a:cs typeface="Arial"/>
              </a:rPr>
              <a:t>se</a:t>
            </a:r>
            <a:r>
              <a:rPr lang="pt-BR" sz="1950" spc="-80" dirty="0">
                <a:solidFill>
                  <a:srgbClr val="535353"/>
                </a:solidFill>
                <a:latin typeface="Arial"/>
                <a:cs typeface="Arial"/>
              </a:rPr>
              <a:t> </a:t>
            </a:r>
            <a:r>
              <a:rPr lang="pt-BR" sz="1950" i="1" spc="-5" dirty="0" smtClean="0">
                <a:solidFill>
                  <a:srgbClr val="535353"/>
                </a:solidFill>
                <a:latin typeface="Times New Roman"/>
                <a:cs typeface="Times New Roman"/>
              </a:rPr>
              <a:t>Z </a:t>
            </a:r>
            <a:r>
              <a:rPr lang="pt-BR" sz="1950" spc="-80" dirty="0" smtClean="0">
                <a:solidFill>
                  <a:srgbClr val="535353"/>
                </a:solidFill>
                <a:latin typeface="DejaVu Sans"/>
                <a:cs typeface="DejaVu Sans"/>
              </a:rPr>
              <a:t>≤ </a:t>
            </a:r>
            <a:r>
              <a:rPr lang="pt-BR" sz="1950" spc="-80" dirty="0">
                <a:solidFill>
                  <a:srgbClr val="535353"/>
                </a:solidFill>
                <a:latin typeface="DejaVu Sans"/>
                <a:cs typeface="DejaVu Sans"/>
              </a:rPr>
              <a:t>−</a:t>
            </a:r>
            <a:r>
              <a:rPr lang="pt-BR" sz="1950" spc="-145" dirty="0">
                <a:solidFill>
                  <a:srgbClr val="535353"/>
                </a:solidFill>
                <a:latin typeface="DejaVu Sans"/>
                <a:cs typeface="DejaVu Sans"/>
              </a:rPr>
              <a:t> </a:t>
            </a:r>
            <a:r>
              <a:rPr lang="pt-BR" sz="1950" i="1" spc="95" dirty="0">
                <a:solidFill>
                  <a:srgbClr val="535353"/>
                </a:solidFill>
                <a:latin typeface="Times New Roman"/>
                <a:cs typeface="Times New Roman"/>
              </a:rPr>
              <a:t>Z</a:t>
            </a:r>
            <a:r>
              <a:rPr lang="pt-BR" sz="1950" i="1" spc="142" baseline="-15151" dirty="0">
                <a:solidFill>
                  <a:srgbClr val="535353"/>
                </a:solidFill>
                <a:latin typeface="Arial"/>
                <a:cs typeface="Arial"/>
              </a:rPr>
              <a:t>α</a:t>
            </a:r>
            <a:endParaRPr lang="pt-BR" sz="1950" i="1" spc="172" baseline="-15151" dirty="0" smtClean="0">
              <a:solidFill>
                <a:srgbClr val="535353"/>
              </a:solidFill>
              <a:latin typeface="Arial"/>
              <a:cs typeface="Arial"/>
            </a:endParaRPr>
          </a:p>
          <a:p>
            <a:pPr marR="17145" algn="ctr">
              <a:lnSpc>
                <a:spcPts val="2530"/>
              </a:lnSpc>
              <a:tabLst>
                <a:tab pos="1960880" algn="l"/>
              </a:tabLst>
            </a:pPr>
            <a:endParaRPr lang="pt-BR" sz="1950" i="1" spc="172" baseline="-15151" dirty="0">
              <a:solidFill>
                <a:srgbClr val="535353"/>
              </a:solidFill>
              <a:latin typeface="Arial"/>
              <a:cs typeface="Arial"/>
            </a:endParaRPr>
          </a:p>
          <a:p>
            <a:pPr marR="17145" algn="ctr">
              <a:lnSpc>
                <a:spcPts val="2530"/>
              </a:lnSpc>
              <a:tabLst>
                <a:tab pos="1960880" algn="l"/>
              </a:tabLst>
            </a:pPr>
            <a:endParaRPr lang="pt-BR" sz="1950" i="1" spc="172" baseline="-15151" dirty="0" smtClean="0">
              <a:solidFill>
                <a:srgbClr val="535353"/>
              </a:solidFill>
              <a:latin typeface="Arial"/>
              <a:cs typeface="Arial"/>
            </a:endParaRPr>
          </a:p>
          <a:p>
            <a:pPr marR="17145" algn="ctr">
              <a:lnSpc>
                <a:spcPts val="2530"/>
              </a:lnSpc>
              <a:tabLst>
                <a:tab pos="1960880" algn="l"/>
              </a:tabLst>
            </a:pPr>
            <a:endParaRPr lang="pt-BR" sz="1950" i="1" spc="172" baseline="-15151" dirty="0">
              <a:solidFill>
                <a:srgbClr val="535353"/>
              </a:solidFill>
              <a:latin typeface="Arial"/>
              <a:cs typeface="Arial"/>
            </a:endParaRPr>
          </a:p>
          <a:p>
            <a:pPr marR="17145" algn="ctr">
              <a:lnSpc>
                <a:spcPts val="2530"/>
              </a:lnSpc>
              <a:tabLst>
                <a:tab pos="1960880" algn="l"/>
              </a:tabLst>
            </a:pPr>
            <a:endParaRPr sz="1950" baseline="-11111" dirty="0">
              <a:latin typeface="Arial"/>
              <a:cs typeface="Arial"/>
            </a:endParaRPr>
          </a:p>
        </p:txBody>
      </p:sp>
      <p:sp>
        <p:nvSpPr>
          <p:cNvPr id="6" name="object 6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425"/>
              </a:lnSpc>
            </a:pPr>
            <a:r>
              <a:rPr spc="15" dirty="0"/>
              <a:t>6/27</a:t>
            </a:r>
          </a:p>
        </p:txBody>
      </p:sp>
      <p:sp>
        <p:nvSpPr>
          <p:cNvPr id="7" name="CaixaDeTexto 6"/>
          <p:cNvSpPr txBox="1"/>
          <p:nvPr/>
        </p:nvSpPr>
        <p:spPr>
          <a:xfrm flipH="1">
            <a:off x="3258819" y="4876800"/>
            <a:ext cx="41452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10058400" cy="777239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558495" y="410083"/>
            <a:ext cx="7531405" cy="689291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4400" spc="-150" dirty="0" err="1" smtClean="0">
                <a:solidFill>
                  <a:srgbClr val="505050"/>
                </a:solidFill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Regra</a:t>
            </a:r>
            <a:r>
              <a:rPr lang="pt-BR" sz="4400" spc="-150" dirty="0" smtClean="0">
                <a:solidFill>
                  <a:srgbClr val="505050"/>
                </a:solidFill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 </a:t>
            </a:r>
            <a:r>
              <a:rPr sz="4400" spc="-150" dirty="0" err="1" smtClean="0">
                <a:solidFill>
                  <a:srgbClr val="505050"/>
                </a:solidFill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baseada</a:t>
            </a:r>
            <a:r>
              <a:rPr lang="pt-BR" sz="4400" spc="-150" dirty="0" smtClean="0">
                <a:solidFill>
                  <a:srgbClr val="505050"/>
                </a:solidFill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 </a:t>
            </a:r>
            <a:r>
              <a:rPr sz="4400" spc="-150" dirty="0" smtClean="0">
                <a:solidFill>
                  <a:srgbClr val="505050"/>
                </a:solidFill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no </a:t>
            </a:r>
            <a:r>
              <a:rPr sz="4400" i="1" spc="-150" dirty="0" smtClean="0">
                <a:solidFill>
                  <a:srgbClr val="505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p-valor</a:t>
            </a:r>
            <a:endParaRPr sz="4400" spc="-15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571500" y="7296911"/>
            <a:ext cx="286512" cy="284988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/>
          <p:nvPr/>
        </p:nvSpPr>
        <p:spPr>
          <a:xfrm>
            <a:off x="596087" y="1405509"/>
            <a:ext cx="8797290" cy="5419432"/>
          </a:xfrm>
          <a:prstGeom prst="rect">
            <a:avLst/>
          </a:prstGeom>
        </p:spPr>
        <p:txBody>
          <a:bodyPr vert="horz" wrap="square" lIns="0" tIns="21590" rIns="0" bIns="0" rtlCol="0">
            <a:spAutoFit/>
          </a:bodyPr>
          <a:lstStyle/>
          <a:p>
            <a:pPr marL="271780" marR="17780" indent="-247015">
              <a:lnSpc>
                <a:spcPct val="97200"/>
              </a:lnSpc>
              <a:spcBef>
                <a:spcPts val="170"/>
              </a:spcBef>
              <a:buFont typeface="Verdana"/>
              <a:buChar char="·"/>
              <a:tabLst>
                <a:tab pos="271780" algn="l"/>
                <a:tab pos="272415" algn="l"/>
              </a:tabLst>
            </a:pPr>
            <a:r>
              <a:rPr sz="1950" spc="5" dirty="0">
                <a:solidFill>
                  <a:srgbClr val="535353"/>
                </a:solidFill>
                <a:latin typeface="Arial"/>
                <a:cs typeface="Arial"/>
              </a:rPr>
              <a:t>O </a:t>
            </a:r>
            <a:r>
              <a:rPr sz="1950" i="1" spc="10" dirty="0">
                <a:solidFill>
                  <a:srgbClr val="535353"/>
                </a:solidFill>
                <a:latin typeface="Arial"/>
                <a:cs typeface="Arial"/>
              </a:rPr>
              <a:t>p-valor </a:t>
            </a:r>
            <a:r>
              <a:rPr sz="1950" dirty="0">
                <a:solidFill>
                  <a:srgbClr val="535353"/>
                </a:solidFill>
                <a:latin typeface="Arial"/>
                <a:cs typeface="Arial"/>
              </a:rPr>
              <a:t>é a </a:t>
            </a:r>
            <a:r>
              <a:rPr sz="1950" spc="60" dirty="0">
                <a:solidFill>
                  <a:srgbClr val="535353"/>
                </a:solidFill>
                <a:latin typeface="Arial"/>
                <a:cs typeface="Arial"/>
              </a:rPr>
              <a:t>probabilidade </a:t>
            </a:r>
            <a:r>
              <a:rPr sz="1950" spc="30" dirty="0">
                <a:solidFill>
                  <a:srgbClr val="535353"/>
                </a:solidFill>
                <a:latin typeface="Arial"/>
                <a:cs typeface="Arial"/>
              </a:rPr>
              <a:t>de </a:t>
            </a:r>
            <a:r>
              <a:rPr sz="1950" spc="-10" dirty="0">
                <a:solidFill>
                  <a:srgbClr val="535353"/>
                </a:solidFill>
                <a:latin typeface="Arial"/>
                <a:cs typeface="Arial"/>
              </a:rPr>
              <a:t>se </a:t>
            </a:r>
            <a:r>
              <a:rPr sz="1950" spc="75" dirty="0">
                <a:solidFill>
                  <a:srgbClr val="535353"/>
                </a:solidFill>
                <a:latin typeface="Arial"/>
                <a:cs typeface="Arial"/>
              </a:rPr>
              <a:t>obter </a:t>
            </a:r>
            <a:r>
              <a:rPr sz="1950" spc="65" dirty="0">
                <a:solidFill>
                  <a:srgbClr val="535353"/>
                </a:solidFill>
                <a:latin typeface="Arial"/>
                <a:cs typeface="Arial"/>
              </a:rPr>
              <a:t>uma </a:t>
            </a:r>
            <a:r>
              <a:rPr sz="1950" spc="20" dirty="0">
                <a:solidFill>
                  <a:srgbClr val="535353"/>
                </a:solidFill>
                <a:latin typeface="Arial"/>
                <a:cs typeface="Arial"/>
              </a:rPr>
              <a:t>estatística </a:t>
            </a:r>
            <a:r>
              <a:rPr sz="1950" spc="30" dirty="0">
                <a:solidFill>
                  <a:srgbClr val="535353"/>
                </a:solidFill>
                <a:latin typeface="Arial"/>
                <a:cs typeface="Arial"/>
              </a:rPr>
              <a:t>de </a:t>
            </a:r>
            <a:r>
              <a:rPr sz="1950" spc="35" dirty="0">
                <a:solidFill>
                  <a:srgbClr val="535353"/>
                </a:solidFill>
                <a:latin typeface="Arial"/>
                <a:cs typeface="Arial"/>
              </a:rPr>
              <a:t>teste </a:t>
            </a:r>
            <a:r>
              <a:rPr sz="1950" spc="30" dirty="0">
                <a:solidFill>
                  <a:srgbClr val="535353"/>
                </a:solidFill>
                <a:latin typeface="Arial"/>
                <a:cs typeface="Arial"/>
              </a:rPr>
              <a:t>igual </a:t>
            </a:r>
            <a:r>
              <a:rPr sz="1950" spc="100" dirty="0">
                <a:solidFill>
                  <a:srgbClr val="535353"/>
                </a:solidFill>
                <a:latin typeface="Arial"/>
                <a:cs typeface="Arial"/>
              </a:rPr>
              <a:t>ou  </a:t>
            </a:r>
            <a:r>
              <a:rPr sz="1950" spc="35" dirty="0">
                <a:solidFill>
                  <a:srgbClr val="535353"/>
                </a:solidFill>
                <a:latin typeface="Arial"/>
                <a:cs typeface="Arial"/>
              </a:rPr>
              <a:t>mais </a:t>
            </a:r>
            <a:r>
              <a:rPr sz="1950" spc="50" dirty="0">
                <a:solidFill>
                  <a:srgbClr val="535353"/>
                </a:solidFill>
                <a:latin typeface="Arial"/>
                <a:cs typeface="Arial"/>
              </a:rPr>
              <a:t>extrema que </a:t>
            </a:r>
            <a:r>
              <a:rPr sz="1950" spc="40" dirty="0">
                <a:solidFill>
                  <a:srgbClr val="535353"/>
                </a:solidFill>
                <a:latin typeface="Arial"/>
                <a:cs typeface="Arial"/>
              </a:rPr>
              <a:t>aquela observada </a:t>
            </a:r>
            <a:r>
              <a:rPr sz="1950" spc="50" dirty="0">
                <a:solidFill>
                  <a:srgbClr val="535353"/>
                </a:solidFill>
                <a:latin typeface="Arial"/>
                <a:cs typeface="Arial"/>
              </a:rPr>
              <a:t>em </a:t>
            </a:r>
            <a:r>
              <a:rPr sz="1950" spc="65" dirty="0">
                <a:solidFill>
                  <a:srgbClr val="535353"/>
                </a:solidFill>
                <a:latin typeface="Arial"/>
                <a:cs typeface="Arial"/>
              </a:rPr>
              <a:t>uma </a:t>
            </a:r>
            <a:r>
              <a:rPr sz="1950" spc="40" dirty="0">
                <a:solidFill>
                  <a:srgbClr val="535353"/>
                </a:solidFill>
                <a:latin typeface="Arial"/>
                <a:cs typeface="Arial"/>
              </a:rPr>
              <a:t>amostra, </a:t>
            </a:r>
            <a:r>
              <a:rPr sz="1950" spc="35" dirty="0">
                <a:solidFill>
                  <a:srgbClr val="535353"/>
                </a:solidFill>
                <a:latin typeface="Arial"/>
                <a:cs typeface="Arial"/>
              </a:rPr>
              <a:t>sob </a:t>
            </a:r>
            <a:r>
              <a:rPr sz="1950" dirty="0">
                <a:solidFill>
                  <a:srgbClr val="535353"/>
                </a:solidFill>
                <a:latin typeface="Arial"/>
                <a:cs typeface="Arial"/>
              </a:rPr>
              <a:t>a </a:t>
            </a:r>
            <a:r>
              <a:rPr sz="1950" spc="50" dirty="0">
                <a:solidFill>
                  <a:srgbClr val="535353"/>
                </a:solidFill>
                <a:latin typeface="Arial"/>
                <a:cs typeface="Arial"/>
              </a:rPr>
              <a:t>hipótese  </a:t>
            </a:r>
            <a:r>
              <a:rPr sz="1950" spc="40" dirty="0">
                <a:solidFill>
                  <a:srgbClr val="535353"/>
                </a:solidFill>
                <a:latin typeface="Arial"/>
                <a:cs typeface="Arial"/>
              </a:rPr>
              <a:t>nula. </a:t>
            </a:r>
            <a:r>
              <a:rPr sz="1950" spc="-5" dirty="0">
                <a:solidFill>
                  <a:srgbClr val="535353"/>
                </a:solidFill>
                <a:latin typeface="Arial"/>
                <a:cs typeface="Arial"/>
              </a:rPr>
              <a:t>Em </a:t>
            </a:r>
            <a:r>
              <a:rPr sz="1950" spc="75" dirty="0">
                <a:solidFill>
                  <a:srgbClr val="535353"/>
                </a:solidFill>
                <a:latin typeface="Arial"/>
                <a:cs typeface="Arial"/>
              </a:rPr>
              <a:t>termos </a:t>
            </a:r>
            <a:r>
              <a:rPr sz="1950" spc="30" dirty="0">
                <a:solidFill>
                  <a:srgbClr val="535353"/>
                </a:solidFill>
                <a:latin typeface="Arial"/>
                <a:cs typeface="Arial"/>
              </a:rPr>
              <a:t>coloquiais, </a:t>
            </a:r>
            <a:r>
              <a:rPr sz="1950" spc="15" dirty="0">
                <a:solidFill>
                  <a:srgbClr val="535353"/>
                </a:solidFill>
                <a:latin typeface="Arial"/>
                <a:cs typeface="Arial"/>
              </a:rPr>
              <a:t>ele avalia </a:t>
            </a:r>
            <a:r>
              <a:rPr sz="1950" dirty="0">
                <a:solidFill>
                  <a:srgbClr val="535353"/>
                </a:solidFill>
                <a:latin typeface="Arial"/>
                <a:cs typeface="Arial"/>
              </a:rPr>
              <a:t>o </a:t>
            </a:r>
            <a:r>
              <a:rPr sz="1950" spc="55" dirty="0">
                <a:solidFill>
                  <a:srgbClr val="535353"/>
                </a:solidFill>
                <a:latin typeface="Arial"/>
                <a:cs typeface="Arial"/>
              </a:rPr>
              <a:t>quão </a:t>
            </a:r>
            <a:r>
              <a:rPr sz="1950" spc="70" dirty="0">
                <a:solidFill>
                  <a:srgbClr val="535353"/>
                </a:solidFill>
                <a:latin typeface="Arial"/>
                <a:cs typeface="Arial"/>
              </a:rPr>
              <a:t>bem </a:t>
            </a:r>
            <a:r>
              <a:rPr sz="1950" spc="15" dirty="0">
                <a:solidFill>
                  <a:srgbClr val="535353"/>
                </a:solidFill>
                <a:latin typeface="Arial"/>
                <a:cs typeface="Arial"/>
              </a:rPr>
              <a:t>os </a:t>
            </a:r>
            <a:r>
              <a:rPr sz="1950" spc="40" dirty="0">
                <a:solidFill>
                  <a:srgbClr val="535353"/>
                </a:solidFill>
                <a:latin typeface="Arial"/>
                <a:cs typeface="Arial"/>
              </a:rPr>
              <a:t>dados </a:t>
            </a:r>
            <a:r>
              <a:rPr sz="1950" spc="30" dirty="0">
                <a:solidFill>
                  <a:srgbClr val="535353"/>
                </a:solidFill>
                <a:latin typeface="Arial"/>
                <a:cs typeface="Arial"/>
              </a:rPr>
              <a:t>da </a:t>
            </a:r>
            <a:r>
              <a:rPr sz="1950" spc="60" dirty="0">
                <a:solidFill>
                  <a:srgbClr val="535353"/>
                </a:solidFill>
                <a:latin typeface="Arial"/>
                <a:cs typeface="Arial"/>
              </a:rPr>
              <a:t>amostra  apoiam </a:t>
            </a:r>
            <a:r>
              <a:rPr sz="1950" dirty="0">
                <a:solidFill>
                  <a:srgbClr val="535353"/>
                </a:solidFill>
                <a:latin typeface="Arial"/>
                <a:cs typeface="Arial"/>
              </a:rPr>
              <a:t>o </a:t>
            </a:r>
            <a:r>
              <a:rPr sz="1950" spc="70" dirty="0">
                <a:solidFill>
                  <a:srgbClr val="535353"/>
                </a:solidFill>
                <a:latin typeface="Arial"/>
                <a:cs typeface="Arial"/>
              </a:rPr>
              <a:t>argumento </a:t>
            </a:r>
            <a:r>
              <a:rPr sz="1950" spc="30" dirty="0">
                <a:solidFill>
                  <a:srgbClr val="535353"/>
                </a:solidFill>
                <a:latin typeface="Arial"/>
                <a:cs typeface="Arial"/>
              </a:rPr>
              <a:t>de </a:t>
            </a:r>
            <a:r>
              <a:rPr sz="1950" spc="50" dirty="0">
                <a:solidFill>
                  <a:srgbClr val="535353"/>
                </a:solidFill>
                <a:latin typeface="Arial"/>
                <a:cs typeface="Arial"/>
              </a:rPr>
              <a:t>que </a:t>
            </a:r>
            <a:r>
              <a:rPr sz="1950" dirty="0">
                <a:solidFill>
                  <a:srgbClr val="535353"/>
                </a:solidFill>
                <a:latin typeface="Arial"/>
                <a:cs typeface="Arial"/>
              </a:rPr>
              <a:t>a </a:t>
            </a:r>
            <a:r>
              <a:rPr sz="1950" spc="50" dirty="0">
                <a:solidFill>
                  <a:srgbClr val="535353"/>
                </a:solidFill>
                <a:latin typeface="Arial"/>
                <a:cs typeface="Arial"/>
              </a:rPr>
              <a:t>hipótese nula </a:t>
            </a:r>
            <a:r>
              <a:rPr sz="1950" dirty="0">
                <a:solidFill>
                  <a:srgbClr val="535353"/>
                </a:solidFill>
                <a:latin typeface="Arial"/>
                <a:cs typeface="Arial"/>
              </a:rPr>
              <a:t>é </a:t>
            </a:r>
            <a:r>
              <a:rPr sz="1950" spc="30" dirty="0">
                <a:solidFill>
                  <a:srgbClr val="535353"/>
                </a:solidFill>
                <a:latin typeface="Arial"/>
                <a:cs typeface="Arial"/>
              </a:rPr>
              <a:t>verdadeira, </a:t>
            </a:r>
            <a:r>
              <a:rPr sz="1950" spc="50" dirty="0">
                <a:solidFill>
                  <a:srgbClr val="535353"/>
                </a:solidFill>
                <a:latin typeface="Arial"/>
                <a:cs typeface="Arial"/>
              </a:rPr>
              <a:t>ou </a:t>
            </a:r>
            <a:r>
              <a:rPr sz="1950" spc="-10" dirty="0">
                <a:solidFill>
                  <a:srgbClr val="535353"/>
                </a:solidFill>
                <a:latin typeface="Arial"/>
                <a:cs typeface="Arial"/>
              </a:rPr>
              <a:t>seja, </a:t>
            </a:r>
            <a:r>
              <a:rPr sz="1950" dirty="0">
                <a:solidFill>
                  <a:srgbClr val="535353"/>
                </a:solidFill>
                <a:latin typeface="Arial"/>
                <a:cs typeface="Arial"/>
              </a:rPr>
              <a:t>o </a:t>
            </a:r>
            <a:r>
              <a:rPr sz="1950" spc="75" dirty="0">
                <a:solidFill>
                  <a:srgbClr val="535353"/>
                </a:solidFill>
                <a:latin typeface="Arial"/>
                <a:cs typeface="Arial"/>
              </a:rPr>
              <a:t>quão  </a:t>
            </a:r>
            <a:r>
              <a:rPr sz="1950" spc="30" dirty="0">
                <a:solidFill>
                  <a:srgbClr val="535353"/>
                </a:solidFill>
                <a:latin typeface="Arial"/>
                <a:cs typeface="Arial"/>
              </a:rPr>
              <a:t>compatíveis </a:t>
            </a:r>
            <a:r>
              <a:rPr sz="1950" spc="15" dirty="0">
                <a:solidFill>
                  <a:srgbClr val="535353"/>
                </a:solidFill>
                <a:latin typeface="Arial"/>
                <a:cs typeface="Arial"/>
              </a:rPr>
              <a:t>os </a:t>
            </a:r>
            <a:r>
              <a:rPr sz="1950" dirty="0">
                <a:solidFill>
                  <a:srgbClr val="535353"/>
                </a:solidFill>
                <a:latin typeface="Arial"/>
                <a:cs typeface="Arial"/>
              </a:rPr>
              <a:t>seus </a:t>
            </a:r>
            <a:r>
              <a:rPr sz="1950" spc="40" dirty="0">
                <a:solidFill>
                  <a:srgbClr val="535353"/>
                </a:solidFill>
                <a:latin typeface="Arial"/>
                <a:cs typeface="Arial"/>
              </a:rPr>
              <a:t>dados </a:t>
            </a:r>
            <a:r>
              <a:rPr sz="1950" spc="10" dirty="0">
                <a:solidFill>
                  <a:srgbClr val="535353"/>
                </a:solidFill>
                <a:latin typeface="Arial"/>
                <a:cs typeface="Arial"/>
              </a:rPr>
              <a:t>são </a:t>
            </a:r>
            <a:r>
              <a:rPr sz="1950" spc="50" dirty="0">
                <a:solidFill>
                  <a:srgbClr val="535353"/>
                </a:solidFill>
                <a:latin typeface="Arial"/>
                <a:cs typeface="Arial"/>
              </a:rPr>
              <a:t>com </a:t>
            </a:r>
            <a:r>
              <a:rPr sz="1950" dirty="0">
                <a:solidFill>
                  <a:srgbClr val="535353"/>
                </a:solidFill>
                <a:latin typeface="Arial"/>
                <a:cs typeface="Arial"/>
              </a:rPr>
              <a:t>a </a:t>
            </a:r>
            <a:r>
              <a:rPr sz="1950" spc="50" dirty="0">
                <a:solidFill>
                  <a:srgbClr val="535353"/>
                </a:solidFill>
                <a:latin typeface="Arial"/>
                <a:cs typeface="Arial"/>
              </a:rPr>
              <a:t>hipótese</a:t>
            </a:r>
            <a:r>
              <a:rPr sz="1950" spc="-254" dirty="0">
                <a:solidFill>
                  <a:srgbClr val="535353"/>
                </a:solidFill>
                <a:latin typeface="Arial"/>
                <a:cs typeface="Arial"/>
              </a:rPr>
              <a:t> </a:t>
            </a:r>
            <a:r>
              <a:rPr sz="1950" spc="40" dirty="0">
                <a:solidFill>
                  <a:srgbClr val="535353"/>
                </a:solidFill>
                <a:latin typeface="Arial"/>
                <a:cs typeface="Arial"/>
              </a:rPr>
              <a:t>nula.</a:t>
            </a:r>
            <a:endParaRPr sz="1950" dirty="0">
              <a:latin typeface="Arial"/>
              <a:cs typeface="Arial"/>
            </a:endParaRPr>
          </a:p>
          <a:p>
            <a:pPr marL="271780" indent="-247015">
              <a:lnSpc>
                <a:spcPct val="100000"/>
              </a:lnSpc>
              <a:spcBef>
                <a:spcPts val="994"/>
              </a:spcBef>
              <a:buFont typeface="Verdana"/>
              <a:buChar char="·"/>
              <a:tabLst>
                <a:tab pos="271780" algn="l"/>
                <a:tab pos="272415" algn="l"/>
              </a:tabLst>
            </a:pPr>
            <a:r>
              <a:rPr sz="1950" dirty="0">
                <a:solidFill>
                  <a:srgbClr val="535353"/>
                </a:solidFill>
                <a:latin typeface="Arial"/>
                <a:cs typeface="Arial"/>
              </a:rPr>
              <a:t>Logo, </a:t>
            </a:r>
            <a:r>
              <a:rPr sz="1950" spc="40" dirty="0">
                <a:solidFill>
                  <a:srgbClr val="535353"/>
                </a:solidFill>
                <a:latin typeface="Arial"/>
                <a:cs typeface="Arial"/>
              </a:rPr>
              <a:t>tem-se </a:t>
            </a:r>
            <a:r>
              <a:rPr sz="1950" dirty="0">
                <a:solidFill>
                  <a:srgbClr val="535353"/>
                </a:solidFill>
                <a:latin typeface="Arial"/>
                <a:cs typeface="Arial"/>
              </a:rPr>
              <a:t>a </a:t>
            </a:r>
            <a:r>
              <a:rPr sz="1950" spc="40" dirty="0">
                <a:solidFill>
                  <a:srgbClr val="535353"/>
                </a:solidFill>
                <a:latin typeface="Arial"/>
                <a:cs typeface="Arial"/>
              </a:rPr>
              <a:t>seguinte </a:t>
            </a:r>
            <a:r>
              <a:rPr sz="1950" spc="30" dirty="0">
                <a:solidFill>
                  <a:srgbClr val="535353"/>
                </a:solidFill>
                <a:latin typeface="Arial"/>
                <a:cs typeface="Arial"/>
              </a:rPr>
              <a:t>regra de</a:t>
            </a:r>
            <a:r>
              <a:rPr sz="1950" spc="-254" dirty="0">
                <a:solidFill>
                  <a:srgbClr val="535353"/>
                </a:solidFill>
                <a:latin typeface="Arial"/>
                <a:cs typeface="Arial"/>
              </a:rPr>
              <a:t> </a:t>
            </a:r>
            <a:r>
              <a:rPr sz="1950" spc="10" dirty="0">
                <a:solidFill>
                  <a:srgbClr val="535353"/>
                </a:solidFill>
                <a:latin typeface="Arial"/>
                <a:cs typeface="Arial"/>
              </a:rPr>
              <a:t>decisão:</a:t>
            </a:r>
            <a:endParaRPr sz="1950" dirty="0">
              <a:latin typeface="Arial"/>
              <a:cs typeface="Arial"/>
            </a:endParaRPr>
          </a:p>
          <a:p>
            <a:pPr marL="48895" algn="ctr">
              <a:lnSpc>
                <a:spcPts val="4270"/>
              </a:lnSpc>
              <a:spcBef>
                <a:spcPts val="1845"/>
              </a:spcBef>
            </a:pPr>
            <a:r>
              <a:rPr sz="3600" spc="80" dirty="0">
                <a:solidFill>
                  <a:srgbClr val="4285FC"/>
                </a:solidFill>
                <a:latin typeface="Arial"/>
                <a:cs typeface="Arial"/>
              </a:rPr>
              <a:t>Hipótese</a:t>
            </a:r>
            <a:r>
              <a:rPr sz="3600" spc="-10" dirty="0">
                <a:solidFill>
                  <a:srgbClr val="4285FC"/>
                </a:solidFill>
                <a:latin typeface="Arial"/>
                <a:cs typeface="Arial"/>
              </a:rPr>
              <a:t> </a:t>
            </a:r>
            <a:r>
              <a:rPr sz="3600" spc="90" dirty="0">
                <a:solidFill>
                  <a:srgbClr val="4285FC"/>
                </a:solidFill>
                <a:latin typeface="Arial"/>
                <a:cs typeface="Arial"/>
              </a:rPr>
              <a:t>bilateral</a:t>
            </a:r>
            <a:endParaRPr sz="3600" dirty="0">
              <a:latin typeface="Arial"/>
              <a:cs typeface="Arial"/>
            </a:endParaRPr>
          </a:p>
          <a:p>
            <a:pPr marL="67945" algn="ctr">
              <a:lnSpc>
                <a:spcPts val="2530"/>
              </a:lnSpc>
            </a:pPr>
            <a:r>
              <a:rPr sz="1950" spc="20" dirty="0">
                <a:solidFill>
                  <a:srgbClr val="535353"/>
                </a:solidFill>
                <a:latin typeface="Arial"/>
                <a:cs typeface="Arial"/>
              </a:rPr>
              <a:t>Rejeitar </a:t>
            </a:r>
            <a:r>
              <a:rPr sz="2150" i="1" spc="40" dirty="0">
                <a:solidFill>
                  <a:srgbClr val="535353"/>
                </a:solidFill>
                <a:latin typeface="Times New Roman"/>
                <a:cs typeface="Times New Roman"/>
              </a:rPr>
              <a:t>H</a:t>
            </a:r>
            <a:r>
              <a:rPr sz="2250" spc="60" baseline="-12962" dirty="0">
                <a:solidFill>
                  <a:srgbClr val="535353"/>
                </a:solidFill>
                <a:latin typeface="Arial"/>
                <a:cs typeface="Arial"/>
              </a:rPr>
              <a:t>0 </a:t>
            </a:r>
            <a:r>
              <a:rPr sz="1950" spc="-10" dirty="0">
                <a:solidFill>
                  <a:srgbClr val="535353"/>
                </a:solidFill>
                <a:latin typeface="Arial"/>
                <a:cs typeface="Arial"/>
              </a:rPr>
              <a:t>se </a:t>
            </a:r>
            <a:r>
              <a:rPr sz="1950" dirty="0">
                <a:solidFill>
                  <a:srgbClr val="535353"/>
                </a:solidFill>
                <a:latin typeface="Arial"/>
                <a:cs typeface="Arial"/>
              </a:rPr>
              <a:t>o </a:t>
            </a:r>
            <a:r>
              <a:rPr sz="1950" spc="50" dirty="0">
                <a:solidFill>
                  <a:srgbClr val="535353"/>
                </a:solidFill>
                <a:latin typeface="Arial"/>
                <a:cs typeface="Arial"/>
              </a:rPr>
              <a:t>p-valor </a:t>
            </a:r>
            <a:r>
              <a:rPr sz="1950" spc="-80" dirty="0">
                <a:solidFill>
                  <a:srgbClr val="535353"/>
                </a:solidFill>
                <a:latin typeface="DejaVu Sans"/>
                <a:cs typeface="DejaVu Sans"/>
              </a:rPr>
              <a:t>≤ </a:t>
            </a:r>
            <a:r>
              <a:rPr sz="1550" i="1" dirty="0">
                <a:solidFill>
                  <a:srgbClr val="535353"/>
                </a:solidFill>
                <a:latin typeface="Arial"/>
                <a:cs typeface="Arial"/>
              </a:rPr>
              <a:t>α</a:t>
            </a:r>
            <a:r>
              <a:rPr sz="1550" i="1" spc="-225" dirty="0">
                <a:solidFill>
                  <a:srgbClr val="535353"/>
                </a:solidFill>
                <a:latin typeface="Arial"/>
                <a:cs typeface="Arial"/>
              </a:rPr>
              <a:t> </a:t>
            </a:r>
            <a:r>
              <a:rPr sz="2100" spc="95" dirty="0">
                <a:solidFill>
                  <a:srgbClr val="535353"/>
                </a:solidFill>
                <a:latin typeface="Arial"/>
                <a:cs typeface="Arial"/>
              </a:rPr>
              <a:t>/2</a:t>
            </a:r>
            <a:r>
              <a:rPr sz="2100" spc="-390" dirty="0">
                <a:solidFill>
                  <a:srgbClr val="535353"/>
                </a:solidFill>
                <a:latin typeface="Arial"/>
                <a:cs typeface="Arial"/>
              </a:rPr>
              <a:t> </a:t>
            </a:r>
            <a:endParaRPr lang="pt-BR" sz="2100" spc="-390" dirty="0" smtClean="0">
              <a:solidFill>
                <a:srgbClr val="535353"/>
              </a:solidFill>
              <a:latin typeface="Arial"/>
              <a:cs typeface="Arial"/>
            </a:endParaRPr>
          </a:p>
          <a:p>
            <a:pPr marL="67945" algn="ctr">
              <a:lnSpc>
                <a:spcPts val="2530"/>
              </a:lnSpc>
            </a:pPr>
            <a:endParaRPr lang="pt-BR" sz="2100" spc="-390" dirty="0">
              <a:solidFill>
                <a:srgbClr val="535353"/>
              </a:solidFill>
              <a:latin typeface="Arial"/>
              <a:cs typeface="Arial"/>
            </a:endParaRPr>
          </a:p>
          <a:p>
            <a:pPr algn="ctr">
              <a:lnSpc>
                <a:spcPts val="4270"/>
              </a:lnSpc>
              <a:spcBef>
                <a:spcPts val="100"/>
              </a:spcBef>
            </a:pPr>
            <a:r>
              <a:rPr lang="pt-BR" sz="3600" spc="75" dirty="0">
                <a:solidFill>
                  <a:srgbClr val="4285FC"/>
                </a:solidFill>
                <a:latin typeface="Arial"/>
                <a:cs typeface="Arial"/>
              </a:rPr>
              <a:t>Hipótese </a:t>
            </a:r>
            <a:r>
              <a:rPr lang="pt-BR" sz="3600" spc="100" dirty="0">
                <a:solidFill>
                  <a:srgbClr val="4285FC"/>
                </a:solidFill>
                <a:latin typeface="Arial"/>
                <a:cs typeface="Arial"/>
              </a:rPr>
              <a:t>unilateral </a:t>
            </a:r>
            <a:r>
              <a:rPr lang="pt-BR" sz="3600" spc="-5" dirty="0">
                <a:solidFill>
                  <a:srgbClr val="4285FC"/>
                </a:solidFill>
                <a:latin typeface="Arial"/>
                <a:cs typeface="Arial"/>
              </a:rPr>
              <a:t>à</a:t>
            </a:r>
            <a:r>
              <a:rPr lang="pt-BR" sz="3600" spc="-165" dirty="0">
                <a:solidFill>
                  <a:srgbClr val="4285FC"/>
                </a:solidFill>
                <a:latin typeface="Arial"/>
                <a:cs typeface="Arial"/>
              </a:rPr>
              <a:t> </a:t>
            </a:r>
            <a:r>
              <a:rPr lang="pt-BR" sz="3600" spc="95" dirty="0">
                <a:solidFill>
                  <a:srgbClr val="4285FC"/>
                </a:solidFill>
                <a:latin typeface="Arial"/>
                <a:cs typeface="Arial"/>
              </a:rPr>
              <a:t>direita</a:t>
            </a:r>
            <a:endParaRPr lang="pt-BR" sz="3600" dirty="0">
              <a:latin typeface="Arial"/>
              <a:cs typeface="Arial"/>
            </a:endParaRPr>
          </a:p>
          <a:p>
            <a:pPr marR="29845" algn="ctr">
              <a:lnSpc>
                <a:spcPts val="2530"/>
              </a:lnSpc>
            </a:pPr>
            <a:r>
              <a:rPr lang="pt-BR" sz="1950" spc="20" dirty="0">
                <a:solidFill>
                  <a:srgbClr val="535353"/>
                </a:solidFill>
                <a:latin typeface="Arial"/>
                <a:cs typeface="Arial"/>
              </a:rPr>
              <a:t>Rejeitar </a:t>
            </a:r>
            <a:r>
              <a:rPr lang="pt-BR" sz="1950" i="1" spc="40" dirty="0">
                <a:solidFill>
                  <a:srgbClr val="535353"/>
                </a:solidFill>
                <a:latin typeface="Times New Roman"/>
                <a:cs typeface="Times New Roman"/>
              </a:rPr>
              <a:t>H</a:t>
            </a:r>
            <a:r>
              <a:rPr lang="pt-BR" sz="1950" spc="60" baseline="-11111" dirty="0">
                <a:solidFill>
                  <a:srgbClr val="535353"/>
                </a:solidFill>
                <a:latin typeface="Arial"/>
                <a:cs typeface="Arial"/>
              </a:rPr>
              <a:t>0 </a:t>
            </a:r>
            <a:r>
              <a:rPr lang="pt-BR" sz="1950" spc="-10" dirty="0">
                <a:solidFill>
                  <a:srgbClr val="535353"/>
                </a:solidFill>
                <a:latin typeface="Arial"/>
                <a:cs typeface="Arial"/>
              </a:rPr>
              <a:t>se </a:t>
            </a:r>
            <a:r>
              <a:rPr lang="pt-BR" sz="1950" dirty="0">
                <a:solidFill>
                  <a:srgbClr val="535353"/>
                </a:solidFill>
                <a:latin typeface="Arial"/>
                <a:cs typeface="Arial"/>
              </a:rPr>
              <a:t>o </a:t>
            </a:r>
            <a:r>
              <a:rPr lang="pt-BR" sz="1950" spc="50" dirty="0">
                <a:solidFill>
                  <a:srgbClr val="535353"/>
                </a:solidFill>
                <a:latin typeface="Arial"/>
                <a:cs typeface="Arial"/>
              </a:rPr>
              <a:t>p-valor </a:t>
            </a:r>
            <a:r>
              <a:rPr lang="pt-BR" sz="1950" spc="-80" dirty="0">
                <a:solidFill>
                  <a:srgbClr val="535353"/>
                </a:solidFill>
                <a:latin typeface="DejaVu Sans"/>
                <a:cs typeface="DejaVu Sans"/>
              </a:rPr>
              <a:t>≤</a:t>
            </a:r>
            <a:r>
              <a:rPr lang="pt-BR" sz="1950" spc="-90" dirty="0">
                <a:solidFill>
                  <a:srgbClr val="535353"/>
                </a:solidFill>
                <a:latin typeface="DejaVu Sans"/>
                <a:cs typeface="DejaVu Sans"/>
              </a:rPr>
              <a:t> </a:t>
            </a:r>
            <a:r>
              <a:rPr lang="pt-BR" sz="1950" i="1" spc="-5" dirty="0" smtClean="0">
                <a:solidFill>
                  <a:srgbClr val="535353"/>
                </a:solidFill>
                <a:latin typeface="Arial"/>
                <a:cs typeface="Arial"/>
              </a:rPr>
              <a:t>α</a:t>
            </a:r>
          </a:p>
          <a:p>
            <a:pPr marR="29845" algn="ctr">
              <a:lnSpc>
                <a:spcPts val="2530"/>
              </a:lnSpc>
            </a:pPr>
            <a:endParaRPr lang="pt-BR" sz="1100" i="1" spc="-5" dirty="0">
              <a:solidFill>
                <a:srgbClr val="535353"/>
              </a:solidFill>
              <a:latin typeface="Arial"/>
              <a:cs typeface="Arial"/>
            </a:endParaRPr>
          </a:p>
          <a:p>
            <a:pPr algn="ctr">
              <a:lnSpc>
                <a:spcPts val="4270"/>
              </a:lnSpc>
              <a:spcBef>
                <a:spcPts val="100"/>
              </a:spcBef>
            </a:pPr>
            <a:r>
              <a:rPr lang="pt-BR" sz="3600" spc="75" dirty="0">
                <a:solidFill>
                  <a:srgbClr val="4285FC"/>
                </a:solidFill>
                <a:latin typeface="Arial"/>
                <a:cs typeface="Arial"/>
              </a:rPr>
              <a:t>Hipótese </a:t>
            </a:r>
            <a:r>
              <a:rPr lang="pt-BR" sz="3600" spc="100" dirty="0">
                <a:solidFill>
                  <a:srgbClr val="4285FC"/>
                </a:solidFill>
                <a:latin typeface="Arial"/>
                <a:cs typeface="Arial"/>
              </a:rPr>
              <a:t>unilateral </a:t>
            </a:r>
            <a:r>
              <a:rPr lang="pt-BR" sz="3600" spc="-5" dirty="0">
                <a:solidFill>
                  <a:srgbClr val="4285FC"/>
                </a:solidFill>
                <a:latin typeface="Arial"/>
                <a:cs typeface="Arial"/>
              </a:rPr>
              <a:t>à</a:t>
            </a:r>
            <a:r>
              <a:rPr lang="pt-BR" sz="3600" spc="-200" dirty="0">
                <a:solidFill>
                  <a:srgbClr val="4285FC"/>
                </a:solidFill>
                <a:latin typeface="Arial"/>
                <a:cs typeface="Arial"/>
              </a:rPr>
              <a:t> </a:t>
            </a:r>
            <a:r>
              <a:rPr lang="pt-BR" sz="3600" spc="75" dirty="0">
                <a:solidFill>
                  <a:srgbClr val="4285FC"/>
                </a:solidFill>
                <a:latin typeface="Arial"/>
                <a:cs typeface="Arial"/>
              </a:rPr>
              <a:t>esquerda</a:t>
            </a:r>
            <a:endParaRPr lang="pt-BR" sz="3600" dirty="0">
              <a:latin typeface="Arial"/>
              <a:cs typeface="Arial"/>
            </a:endParaRPr>
          </a:p>
          <a:p>
            <a:pPr marR="31115" algn="ctr">
              <a:lnSpc>
                <a:spcPts val="2530"/>
              </a:lnSpc>
            </a:pPr>
            <a:r>
              <a:rPr lang="pt-BR" sz="1950" spc="20" dirty="0">
                <a:solidFill>
                  <a:srgbClr val="535353"/>
                </a:solidFill>
                <a:latin typeface="Arial"/>
                <a:cs typeface="Arial"/>
              </a:rPr>
              <a:t>Rejeitar </a:t>
            </a:r>
            <a:r>
              <a:rPr lang="pt-BR" sz="1950" i="1" spc="40" dirty="0">
                <a:solidFill>
                  <a:srgbClr val="535353"/>
                </a:solidFill>
                <a:latin typeface="Times New Roman"/>
                <a:cs typeface="Times New Roman"/>
              </a:rPr>
              <a:t>H</a:t>
            </a:r>
            <a:r>
              <a:rPr lang="pt-BR" sz="1950" spc="60" baseline="-11111" dirty="0">
                <a:solidFill>
                  <a:srgbClr val="535353"/>
                </a:solidFill>
                <a:latin typeface="Arial"/>
                <a:cs typeface="Arial"/>
              </a:rPr>
              <a:t>0 </a:t>
            </a:r>
            <a:r>
              <a:rPr lang="pt-BR" sz="1950" spc="-10" dirty="0">
                <a:solidFill>
                  <a:srgbClr val="535353"/>
                </a:solidFill>
                <a:latin typeface="Arial"/>
                <a:cs typeface="Arial"/>
              </a:rPr>
              <a:t>se </a:t>
            </a:r>
            <a:r>
              <a:rPr lang="pt-BR" sz="1950" dirty="0">
                <a:solidFill>
                  <a:srgbClr val="535353"/>
                </a:solidFill>
                <a:latin typeface="Arial"/>
                <a:cs typeface="Arial"/>
              </a:rPr>
              <a:t>o </a:t>
            </a:r>
            <a:r>
              <a:rPr lang="pt-BR" sz="1950" spc="50" dirty="0">
                <a:solidFill>
                  <a:srgbClr val="535353"/>
                </a:solidFill>
                <a:latin typeface="Arial"/>
                <a:cs typeface="Arial"/>
              </a:rPr>
              <a:t>p-valor </a:t>
            </a:r>
            <a:r>
              <a:rPr lang="pt-BR" sz="1950" spc="-80" dirty="0">
                <a:solidFill>
                  <a:srgbClr val="535353"/>
                </a:solidFill>
                <a:latin typeface="DejaVu Sans"/>
                <a:cs typeface="DejaVu Sans"/>
              </a:rPr>
              <a:t>≤</a:t>
            </a:r>
            <a:r>
              <a:rPr lang="pt-BR" sz="1950" spc="-75" dirty="0">
                <a:solidFill>
                  <a:srgbClr val="535353"/>
                </a:solidFill>
                <a:latin typeface="DejaVu Sans"/>
                <a:cs typeface="DejaVu Sans"/>
              </a:rPr>
              <a:t> </a:t>
            </a:r>
            <a:r>
              <a:rPr lang="pt-BR" sz="1950" i="1" spc="-5" dirty="0">
                <a:solidFill>
                  <a:srgbClr val="535353"/>
                </a:solidFill>
                <a:latin typeface="Arial"/>
                <a:cs typeface="Arial"/>
              </a:rPr>
              <a:t>α</a:t>
            </a:r>
            <a:endParaRPr sz="1950" dirty="0">
              <a:latin typeface="Arial"/>
              <a:cs typeface="Arial"/>
            </a:endParaRPr>
          </a:p>
        </p:txBody>
      </p:sp>
      <p:sp>
        <p:nvSpPr>
          <p:cNvPr id="6" name="object 6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425"/>
              </a:lnSpc>
            </a:pPr>
            <a:r>
              <a:rPr spc="15" dirty="0"/>
              <a:t>18/27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10058400" cy="7772400"/>
          </a:xfrm>
          <a:custGeom>
            <a:avLst/>
            <a:gdLst/>
            <a:ahLst/>
            <a:cxnLst/>
            <a:rect l="l" t="t" r="r" b="b"/>
            <a:pathLst>
              <a:path w="10058400" h="7772400">
                <a:moveTo>
                  <a:pt x="10016998" y="0"/>
                </a:moveTo>
                <a:lnTo>
                  <a:pt x="41309" y="0"/>
                </a:lnTo>
                <a:lnTo>
                  <a:pt x="35233" y="889"/>
                </a:lnTo>
                <a:lnTo>
                  <a:pt x="29399" y="3809"/>
                </a:lnTo>
                <a:lnTo>
                  <a:pt x="23563" y="5715"/>
                </a:lnTo>
                <a:lnTo>
                  <a:pt x="18413" y="9525"/>
                </a:lnTo>
                <a:lnTo>
                  <a:pt x="13948" y="14224"/>
                </a:lnTo>
                <a:lnTo>
                  <a:pt x="9482" y="18033"/>
                </a:lnTo>
                <a:lnTo>
                  <a:pt x="6042" y="23749"/>
                </a:lnTo>
                <a:lnTo>
                  <a:pt x="1207" y="35178"/>
                </a:lnTo>
                <a:lnTo>
                  <a:pt x="0" y="40894"/>
                </a:lnTo>
                <a:lnTo>
                  <a:pt x="0" y="7731441"/>
                </a:lnTo>
                <a:lnTo>
                  <a:pt x="1207" y="7737156"/>
                </a:lnTo>
                <a:lnTo>
                  <a:pt x="6042" y="7748586"/>
                </a:lnTo>
                <a:lnTo>
                  <a:pt x="9482" y="7754301"/>
                </a:lnTo>
                <a:lnTo>
                  <a:pt x="13948" y="7758111"/>
                </a:lnTo>
                <a:lnTo>
                  <a:pt x="18413" y="7762874"/>
                </a:lnTo>
                <a:lnTo>
                  <a:pt x="23563" y="7766684"/>
                </a:lnTo>
                <a:lnTo>
                  <a:pt x="29399" y="7768588"/>
                </a:lnTo>
                <a:lnTo>
                  <a:pt x="35233" y="7771446"/>
                </a:lnTo>
                <a:lnTo>
                  <a:pt x="41309" y="7772399"/>
                </a:lnTo>
                <a:lnTo>
                  <a:pt x="10016998" y="7772399"/>
                </a:lnTo>
                <a:lnTo>
                  <a:pt x="10023094" y="7771446"/>
                </a:lnTo>
                <a:lnTo>
                  <a:pt x="10028936" y="7768588"/>
                </a:lnTo>
                <a:lnTo>
                  <a:pt x="10034905" y="7766684"/>
                </a:lnTo>
                <a:lnTo>
                  <a:pt x="10039985" y="7762874"/>
                </a:lnTo>
                <a:lnTo>
                  <a:pt x="10044430" y="7758111"/>
                </a:lnTo>
                <a:lnTo>
                  <a:pt x="10048875" y="7754301"/>
                </a:lnTo>
                <a:lnTo>
                  <a:pt x="10052431" y="7748586"/>
                </a:lnTo>
                <a:lnTo>
                  <a:pt x="10057130" y="7737156"/>
                </a:lnTo>
                <a:lnTo>
                  <a:pt x="10058400" y="7731441"/>
                </a:lnTo>
                <a:lnTo>
                  <a:pt x="10058400" y="40894"/>
                </a:lnTo>
                <a:lnTo>
                  <a:pt x="10057130" y="35178"/>
                </a:lnTo>
                <a:lnTo>
                  <a:pt x="10052431" y="23749"/>
                </a:lnTo>
                <a:lnTo>
                  <a:pt x="10048875" y="18033"/>
                </a:lnTo>
                <a:lnTo>
                  <a:pt x="10044430" y="14224"/>
                </a:lnTo>
                <a:lnTo>
                  <a:pt x="10039985" y="9525"/>
                </a:lnTo>
                <a:lnTo>
                  <a:pt x="10034905" y="5715"/>
                </a:lnTo>
                <a:lnTo>
                  <a:pt x="10028936" y="3809"/>
                </a:lnTo>
                <a:lnTo>
                  <a:pt x="10023094" y="889"/>
                </a:lnTo>
                <a:lnTo>
                  <a:pt x="10016998" y="0"/>
                </a:lnTo>
                <a:close/>
              </a:path>
            </a:pathLst>
          </a:custGeom>
          <a:solidFill>
            <a:srgbClr val="50505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2832100" y="4953000"/>
            <a:ext cx="7874000" cy="1343958"/>
          </a:xfrm>
          <a:prstGeom prst="rect">
            <a:avLst/>
          </a:prstGeom>
        </p:spPr>
        <p:txBody>
          <a:bodyPr vert="horz" wrap="square" lIns="0" tIns="86360" rIns="0" bIns="0" rtlCol="0">
            <a:spAutoFit/>
          </a:bodyPr>
          <a:lstStyle/>
          <a:p>
            <a:pPr marL="12700" marR="5080">
              <a:lnSpc>
                <a:spcPts val="4900"/>
              </a:lnSpc>
              <a:spcBef>
                <a:spcPts val="680"/>
              </a:spcBef>
            </a:pPr>
            <a:r>
              <a:rPr spc="-150" dirty="0" err="1"/>
              <a:t>Considerando</a:t>
            </a:r>
            <a:r>
              <a:rPr spc="-150" dirty="0"/>
              <a:t> </a:t>
            </a:r>
            <a:r>
              <a:rPr spc="-150" dirty="0" err="1" smtClean="0"/>
              <a:t>variância</a:t>
            </a:r>
            <a:r>
              <a:rPr spc="-150" dirty="0" smtClean="0"/>
              <a:t>  </a:t>
            </a:r>
            <a:r>
              <a:rPr spc="-150" dirty="0"/>
              <a:t>desconhecida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10058400" cy="777239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558495" y="416179"/>
            <a:ext cx="2177415" cy="5359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3350" spc="-405" dirty="0">
                <a:solidFill>
                  <a:srgbClr val="505050"/>
                </a:solidFill>
              </a:rPr>
              <a:t>Introdução</a:t>
            </a:r>
            <a:endParaRPr sz="3350"/>
          </a:p>
        </p:txBody>
      </p:sp>
      <p:sp>
        <p:nvSpPr>
          <p:cNvPr id="4" name="object 4"/>
          <p:cNvSpPr/>
          <p:nvPr/>
        </p:nvSpPr>
        <p:spPr>
          <a:xfrm>
            <a:off x="571500" y="7296911"/>
            <a:ext cx="286512" cy="284988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/>
          <p:nvPr/>
        </p:nvSpPr>
        <p:spPr>
          <a:xfrm>
            <a:off x="607872" y="1394282"/>
            <a:ext cx="8715375" cy="173863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259079" indent="-247015">
              <a:lnSpc>
                <a:spcPts val="2315"/>
              </a:lnSpc>
              <a:spcBef>
                <a:spcPts val="105"/>
              </a:spcBef>
              <a:buFont typeface="Verdana"/>
              <a:buChar char="·"/>
              <a:tabLst>
                <a:tab pos="259079" algn="l"/>
                <a:tab pos="259715" algn="l"/>
              </a:tabLst>
            </a:pPr>
            <a:r>
              <a:rPr sz="1950" spc="30" dirty="0">
                <a:solidFill>
                  <a:srgbClr val="535353"/>
                </a:solidFill>
                <a:latin typeface="Arial"/>
                <a:cs typeface="Arial"/>
              </a:rPr>
              <a:t>Neste </a:t>
            </a:r>
            <a:r>
              <a:rPr sz="1950" spc="5" dirty="0">
                <a:solidFill>
                  <a:srgbClr val="535353"/>
                </a:solidFill>
                <a:latin typeface="Arial"/>
                <a:cs typeface="Arial"/>
              </a:rPr>
              <a:t>caso </a:t>
            </a:r>
            <a:r>
              <a:rPr sz="1950" spc="15" dirty="0">
                <a:solidFill>
                  <a:srgbClr val="535353"/>
                </a:solidFill>
                <a:latin typeface="Arial"/>
                <a:cs typeface="Arial"/>
              </a:rPr>
              <a:t>só </a:t>
            </a:r>
            <a:r>
              <a:rPr sz="1950" spc="35" dirty="0">
                <a:solidFill>
                  <a:srgbClr val="535353"/>
                </a:solidFill>
                <a:latin typeface="Arial"/>
                <a:cs typeface="Arial"/>
              </a:rPr>
              <a:t>irá </a:t>
            </a:r>
            <a:r>
              <a:rPr sz="1950" spc="85" dirty="0">
                <a:solidFill>
                  <a:srgbClr val="535353"/>
                </a:solidFill>
                <a:latin typeface="Arial"/>
                <a:cs typeface="Arial"/>
              </a:rPr>
              <a:t>mudar </a:t>
            </a:r>
            <a:r>
              <a:rPr sz="1950" dirty="0">
                <a:solidFill>
                  <a:srgbClr val="535353"/>
                </a:solidFill>
                <a:latin typeface="Arial"/>
                <a:cs typeface="Arial"/>
              </a:rPr>
              <a:t>a </a:t>
            </a:r>
            <a:r>
              <a:rPr sz="1950" spc="50" dirty="0">
                <a:solidFill>
                  <a:srgbClr val="535353"/>
                </a:solidFill>
                <a:latin typeface="Arial"/>
                <a:cs typeface="Arial"/>
              </a:rPr>
              <a:t>função </a:t>
            </a:r>
            <a:r>
              <a:rPr sz="1950" spc="40" dirty="0">
                <a:solidFill>
                  <a:srgbClr val="535353"/>
                </a:solidFill>
                <a:latin typeface="Arial"/>
                <a:cs typeface="Arial"/>
              </a:rPr>
              <a:t>densidade </a:t>
            </a:r>
            <a:r>
              <a:rPr sz="1950" spc="30" dirty="0">
                <a:solidFill>
                  <a:srgbClr val="535353"/>
                </a:solidFill>
                <a:latin typeface="Arial"/>
                <a:cs typeface="Arial"/>
              </a:rPr>
              <a:t>de </a:t>
            </a:r>
            <a:r>
              <a:rPr sz="1950" spc="65" dirty="0">
                <a:solidFill>
                  <a:srgbClr val="535353"/>
                </a:solidFill>
                <a:latin typeface="Arial"/>
                <a:cs typeface="Arial"/>
              </a:rPr>
              <a:t>probabilidade</a:t>
            </a:r>
            <a:r>
              <a:rPr sz="1950" spc="-370" dirty="0">
                <a:solidFill>
                  <a:srgbClr val="535353"/>
                </a:solidFill>
                <a:latin typeface="Arial"/>
                <a:cs typeface="Arial"/>
              </a:rPr>
              <a:t> </a:t>
            </a:r>
            <a:r>
              <a:rPr sz="1950" spc="50" dirty="0">
                <a:solidFill>
                  <a:srgbClr val="535353"/>
                </a:solidFill>
                <a:latin typeface="Arial"/>
                <a:cs typeface="Arial"/>
              </a:rPr>
              <a:t>que </a:t>
            </a:r>
            <a:r>
              <a:rPr sz="1950" spc="10" dirty="0">
                <a:solidFill>
                  <a:srgbClr val="535353"/>
                </a:solidFill>
                <a:latin typeface="Arial"/>
                <a:cs typeface="Arial"/>
              </a:rPr>
              <a:t>será </a:t>
            </a:r>
            <a:r>
              <a:rPr sz="1950" dirty="0">
                <a:solidFill>
                  <a:srgbClr val="535353"/>
                </a:solidFill>
                <a:latin typeface="Arial"/>
                <a:cs typeface="Arial"/>
              </a:rPr>
              <a:t>a</a:t>
            </a:r>
            <a:endParaRPr sz="1950">
              <a:latin typeface="Arial"/>
              <a:cs typeface="Arial"/>
            </a:endParaRPr>
          </a:p>
          <a:p>
            <a:pPr marL="260985">
              <a:lnSpc>
                <a:spcPts val="2315"/>
              </a:lnSpc>
            </a:pPr>
            <a:r>
              <a:rPr sz="1950" i="1" spc="-20" dirty="0">
                <a:solidFill>
                  <a:srgbClr val="535353"/>
                </a:solidFill>
                <a:latin typeface="Arial"/>
                <a:cs typeface="Arial"/>
              </a:rPr>
              <a:t>t-Student</a:t>
            </a:r>
            <a:r>
              <a:rPr sz="1950" spc="-20" dirty="0">
                <a:solidFill>
                  <a:srgbClr val="535353"/>
                </a:solidFill>
                <a:latin typeface="Arial"/>
                <a:cs typeface="Arial"/>
              </a:rPr>
              <a:t>, </a:t>
            </a:r>
            <a:r>
              <a:rPr sz="1950" spc="35" dirty="0">
                <a:solidFill>
                  <a:srgbClr val="535353"/>
                </a:solidFill>
                <a:latin typeface="Arial"/>
                <a:cs typeface="Arial"/>
              </a:rPr>
              <a:t>pois </a:t>
            </a:r>
            <a:r>
              <a:rPr sz="1950" spc="80" dirty="0">
                <a:solidFill>
                  <a:srgbClr val="535353"/>
                </a:solidFill>
                <a:latin typeface="Arial"/>
                <a:cs typeface="Arial"/>
              </a:rPr>
              <a:t>todo </a:t>
            </a:r>
            <a:r>
              <a:rPr sz="1950" dirty="0">
                <a:solidFill>
                  <a:srgbClr val="535353"/>
                </a:solidFill>
                <a:latin typeface="Arial"/>
                <a:cs typeface="Arial"/>
              </a:rPr>
              <a:t>o </a:t>
            </a:r>
            <a:r>
              <a:rPr sz="1950" spc="30" dirty="0">
                <a:solidFill>
                  <a:srgbClr val="535353"/>
                </a:solidFill>
                <a:latin typeface="Arial"/>
                <a:cs typeface="Arial"/>
              </a:rPr>
              <a:t>raciocínio </a:t>
            </a:r>
            <a:r>
              <a:rPr sz="1950" spc="70" dirty="0">
                <a:solidFill>
                  <a:srgbClr val="535353"/>
                </a:solidFill>
                <a:latin typeface="Arial"/>
                <a:cs typeface="Arial"/>
              </a:rPr>
              <a:t>anterior </a:t>
            </a:r>
            <a:r>
              <a:rPr sz="1950" dirty="0">
                <a:solidFill>
                  <a:srgbClr val="535353"/>
                </a:solidFill>
                <a:latin typeface="Arial"/>
                <a:cs typeface="Arial"/>
              </a:rPr>
              <a:t>é</a:t>
            </a:r>
            <a:r>
              <a:rPr sz="1950" spc="-110" dirty="0">
                <a:solidFill>
                  <a:srgbClr val="535353"/>
                </a:solidFill>
                <a:latin typeface="Arial"/>
                <a:cs typeface="Arial"/>
              </a:rPr>
              <a:t> </a:t>
            </a:r>
            <a:r>
              <a:rPr sz="1950" spc="25" dirty="0">
                <a:solidFill>
                  <a:srgbClr val="535353"/>
                </a:solidFill>
                <a:latin typeface="Arial"/>
                <a:cs typeface="Arial"/>
              </a:rPr>
              <a:t>válido.</a:t>
            </a:r>
            <a:endParaRPr sz="1950">
              <a:latin typeface="Arial"/>
              <a:cs typeface="Arial"/>
            </a:endParaRPr>
          </a:p>
          <a:p>
            <a:pPr marL="260985" marR="5080" indent="-248920">
              <a:lnSpc>
                <a:spcPts val="2300"/>
              </a:lnSpc>
              <a:spcBef>
                <a:spcPts val="1070"/>
              </a:spcBef>
              <a:buFont typeface="Verdana"/>
              <a:buChar char="·"/>
              <a:tabLst>
                <a:tab pos="260985" algn="l"/>
                <a:tab pos="261620" algn="l"/>
              </a:tabLst>
            </a:pPr>
            <a:r>
              <a:rPr sz="1950" spc="40" dirty="0">
                <a:solidFill>
                  <a:srgbClr val="535353"/>
                </a:solidFill>
                <a:latin typeface="Arial"/>
                <a:cs typeface="Arial"/>
              </a:rPr>
              <a:t>Lembrem-se </a:t>
            </a:r>
            <a:r>
              <a:rPr sz="1950" spc="50" dirty="0">
                <a:solidFill>
                  <a:srgbClr val="535353"/>
                </a:solidFill>
                <a:latin typeface="Arial"/>
                <a:cs typeface="Arial"/>
              </a:rPr>
              <a:t>que </a:t>
            </a:r>
            <a:r>
              <a:rPr sz="1950" spc="45" dirty="0">
                <a:solidFill>
                  <a:srgbClr val="535353"/>
                </a:solidFill>
                <a:latin typeface="Arial"/>
                <a:cs typeface="Arial"/>
              </a:rPr>
              <a:t>além </a:t>
            </a:r>
            <a:r>
              <a:rPr sz="1950" spc="30" dirty="0">
                <a:solidFill>
                  <a:srgbClr val="535353"/>
                </a:solidFill>
                <a:latin typeface="Arial"/>
                <a:cs typeface="Arial"/>
              </a:rPr>
              <a:t>da </a:t>
            </a:r>
            <a:r>
              <a:rPr sz="1950" spc="55" dirty="0">
                <a:solidFill>
                  <a:srgbClr val="535353"/>
                </a:solidFill>
                <a:latin typeface="Arial"/>
                <a:cs typeface="Arial"/>
              </a:rPr>
              <a:t>média </a:t>
            </a:r>
            <a:r>
              <a:rPr sz="1950" spc="5" dirty="0">
                <a:solidFill>
                  <a:srgbClr val="535353"/>
                </a:solidFill>
                <a:latin typeface="Arial"/>
                <a:cs typeface="Arial"/>
              </a:rPr>
              <a:t>você </a:t>
            </a:r>
            <a:r>
              <a:rPr sz="1950" spc="25" dirty="0">
                <a:solidFill>
                  <a:srgbClr val="535353"/>
                </a:solidFill>
                <a:latin typeface="Arial"/>
                <a:cs typeface="Arial"/>
              </a:rPr>
              <a:t>deverá </a:t>
            </a:r>
            <a:r>
              <a:rPr sz="1950" spc="90" dirty="0">
                <a:solidFill>
                  <a:srgbClr val="535353"/>
                </a:solidFill>
                <a:latin typeface="Arial"/>
                <a:cs typeface="Arial"/>
              </a:rPr>
              <a:t>também </a:t>
            </a:r>
            <a:r>
              <a:rPr sz="1950" spc="60" dirty="0">
                <a:solidFill>
                  <a:srgbClr val="535353"/>
                </a:solidFill>
                <a:latin typeface="Arial"/>
                <a:cs typeface="Arial"/>
              </a:rPr>
              <a:t>estimar </a:t>
            </a:r>
            <a:r>
              <a:rPr sz="1950" dirty="0">
                <a:solidFill>
                  <a:srgbClr val="535353"/>
                </a:solidFill>
                <a:latin typeface="Arial"/>
                <a:cs typeface="Arial"/>
              </a:rPr>
              <a:t>a</a:t>
            </a:r>
            <a:r>
              <a:rPr sz="1950" spc="-390" dirty="0">
                <a:solidFill>
                  <a:srgbClr val="535353"/>
                </a:solidFill>
                <a:latin typeface="Arial"/>
                <a:cs typeface="Arial"/>
              </a:rPr>
              <a:t> </a:t>
            </a:r>
            <a:r>
              <a:rPr sz="1950" spc="30" dirty="0">
                <a:solidFill>
                  <a:srgbClr val="535353"/>
                </a:solidFill>
                <a:latin typeface="Arial"/>
                <a:cs typeface="Arial"/>
              </a:rPr>
              <a:t>variância  da</a:t>
            </a:r>
            <a:r>
              <a:rPr sz="1950" spc="-15" dirty="0">
                <a:solidFill>
                  <a:srgbClr val="535353"/>
                </a:solidFill>
                <a:latin typeface="Arial"/>
                <a:cs typeface="Arial"/>
              </a:rPr>
              <a:t> </a:t>
            </a:r>
            <a:r>
              <a:rPr sz="1950" spc="50" dirty="0">
                <a:solidFill>
                  <a:srgbClr val="535353"/>
                </a:solidFill>
                <a:latin typeface="Arial"/>
                <a:cs typeface="Arial"/>
              </a:rPr>
              <a:t>amostra.</a:t>
            </a:r>
            <a:endParaRPr sz="1950">
              <a:latin typeface="Arial"/>
              <a:cs typeface="Arial"/>
            </a:endParaRPr>
          </a:p>
          <a:p>
            <a:pPr marL="260985" indent="-248920">
              <a:lnSpc>
                <a:spcPct val="100000"/>
              </a:lnSpc>
              <a:spcBef>
                <a:spcPts val="835"/>
              </a:spcBef>
              <a:buFont typeface="Verdana"/>
              <a:buChar char="·"/>
              <a:tabLst>
                <a:tab pos="260985" algn="l"/>
                <a:tab pos="261620" algn="l"/>
              </a:tabLst>
            </a:pPr>
            <a:r>
              <a:rPr sz="1950" dirty="0">
                <a:solidFill>
                  <a:srgbClr val="535353"/>
                </a:solidFill>
                <a:latin typeface="Arial"/>
                <a:cs typeface="Arial"/>
              </a:rPr>
              <a:t>Logo, </a:t>
            </a:r>
            <a:r>
              <a:rPr sz="1950" spc="40" dirty="0">
                <a:solidFill>
                  <a:srgbClr val="535353"/>
                </a:solidFill>
                <a:latin typeface="Arial"/>
                <a:cs typeface="Arial"/>
              </a:rPr>
              <a:t>tem-se </a:t>
            </a:r>
            <a:r>
              <a:rPr sz="1950" dirty="0">
                <a:solidFill>
                  <a:srgbClr val="535353"/>
                </a:solidFill>
                <a:latin typeface="Arial"/>
                <a:cs typeface="Arial"/>
              </a:rPr>
              <a:t>a </a:t>
            </a:r>
            <a:r>
              <a:rPr sz="1950" spc="40" dirty="0">
                <a:solidFill>
                  <a:srgbClr val="535353"/>
                </a:solidFill>
                <a:latin typeface="Arial"/>
                <a:cs typeface="Arial"/>
              </a:rPr>
              <a:t>seguinte </a:t>
            </a:r>
            <a:r>
              <a:rPr sz="1950" spc="20" dirty="0">
                <a:solidFill>
                  <a:srgbClr val="535353"/>
                </a:solidFill>
                <a:latin typeface="Arial"/>
                <a:cs typeface="Arial"/>
              </a:rPr>
              <a:t>estatística </a:t>
            </a:r>
            <a:r>
              <a:rPr sz="1950" spc="30" dirty="0">
                <a:solidFill>
                  <a:srgbClr val="535353"/>
                </a:solidFill>
                <a:latin typeface="Arial"/>
                <a:cs typeface="Arial"/>
              </a:rPr>
              <a:t>de</a:t>
            </a:r>
            <a:r>
              <a:rPr sz="1950" spc="-275" dirty="0">
                <a:solidFill>
                  <a:srgbClr val="535353"/>
                </a:solidFill>
                <a:latin typeface="Arial"/>
                <a:cs typeface="Arial"/>
              </a:rPr>
              <a:t> </a:t>
            </a:r>
            <a:r>
              <a:rPr sz="1950" spc="25" dirty="0">
                <a:solidFill>
                  <a:srgbClr val="535353"/>
                </a:solidFill>
                <a:latin typeface="Arial"/>
                <a:cs typeface="Arial"/>
              </a:rPr>
              <a:t>teste:</a:t>
            </a:r>
            <a:endParaRPr sz="195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4283709" y="3563238"/>
            <a:ext cx="360045" cy="35306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150" i="1" spc="-5" dirty="0">
                <a:solidFill>
                  <a:srgbClr val="F4493E"/>
                </a:solidFill>
                <a:latin typeface="Times New Roman"/>
                <a:cs typeface="Times New Roman"/>
              </a:rPr>
              <a:t>t</a:t>
            </a:r>
            <a:r>
              <a:rPr sz="2150" i="1" spc="180" dirty="0">
                <a:solidFill>
                  <a:srgbClr val="F4493E"/>
                </a:solidFill>
                <a:latin typeface="Times New Roman"/>
                <a:cs typeface="Times New Roman"/>
              </a:rPr>
              <a:t> </a:t>
            </a:r>
            <a:r>
              <a:rPr sz="2100" dirty="0">
                <a:solidFill>
                  <a:srgbClr val="F4493E"/>
                </a:solidFill>
                <a:latin typeface="Arial"/>
                <a:cs typeface="Arial"/>
              </a:rPr>
              <a:t>=</a:t>
            </a:r>
            <a:endParaRPr sz="210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4814061" y="3338575"/>
            <a:ext cx="869950" cy="35306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95"/>
              </a:spcBef>
            </a:pPr>
            <a:r>
              <a:rPr sz="2150" i="1" spc="-5" dirty="0">
                <a:solidFill>
                  <a:srgbClr val="F4493E"/>
                </a:solidFill>
                <a:latin typeface="Times New Roman"/>
                <a:cs typeface="Times New Roman"/>
              </a:rPr>
              <a:t>X </a:t>
            </a:r>
            <a:r>
              <a:rPr sz="1950" spc="-80" dirty="0">
                <a:solidFill>
                  <a:srgbClr val="F4493E"/>
                </a:solidFill>
                <a:latin typeface="DejaVu Sans"/>
                <a:cs typeface="DejaVu Sans"/>
              </a:rPr>
              <a:t>− </a:t>
            </a:r>
            <a:r>
              <a:rPr sz="1550" i="1" spc="-5" dirty="0">
                <a:solidFill>
                  <a:srgbClr val="F4493E"/>
                </a:solidFill>
                <a:latin typeface="Arial"/>
                <a:cs typeface="Arial"/>
              </a:rPr>
              <a:t>μ</a:t>
            </a:r>
            <a:r>
              <a:rPr sz="1550" i="1" spc="110" dirty="0">
                <a:solidFill>
                  <a:srgbClr val="F4493E"/>
                </a:solidFill>
                <a:latin typeface="Arial"/>
                <a:cs typeface="Arial"/>
              </a:rPr>
              <a:t> </a:t>
            </a:r>
            <a:r>
              <a:rPr sz="2250" spc="-7" baseline="-11111" dirty="0">
                <a:solidFill>
                  <a:srgbClr val="F4493E"/>
                </a:solidFill>
                <a:latin typeface="Arial"/>
                <a:cs typeface="Arial"/>
              </a:rPr>
              <a:t>0</a:t>
            </a:r>
            <a:endParaRPr sz="2250" baseline="-11111">
              <a:latin typeface="Arial"/>
              <a:cs typeface="Aria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4927980" y="3753434"/>
            <a:ext cx="548640" cy="37719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5"/>
              </a:spcBef>
            </a:pPr>
            <a:r>
              <a:rPr lang="pt-BR" sz="2150" i="1" spc="135" dirty="0">
                <a:solidFill>
                  <a:srgbClr val="F4493E"/>
                </a:solidFill>
                <a:latin typeface="Times New Roman"/>
                <a:cs typeface="Times New Roman"/>
              </a:rPr>
              <a:t>s</a:t>
            </a:r>
            <a:r>
              <a:rPr sz="2100" spc="85" dirty="0" smtClean="0">
                <a:solidFill>
                  <a:srgbClr val="F4493E"/>
                </a:solidFill>
                <a:latin typeface="Arial"/>
                <a:cs typeface="Arial"/>
              </a:rPr>
              <a:t>/</a:t>
            </a:r>
            <a:r>
              <a:rPr sz="3450" baseline="-10869" dirty="0">
                <a:solidFill>
                  <a:srgbClr val="F4493E"/>
                </a:solidFill>
                <a:latin typeface="Arial"/>
                <a:cs typeface="Arial"/>
              </a:rPr>
              <a:t>√</a:t>
            </a:r>
            <a:r>
              <a:rPr sz="3450" spc="-157" baseline="-10869" dirty="0">
                <a:solidFill>
                  <a:srgbClr val="F4493E"/>
                </a:solidFill>
                <a:latin typeface="Arial"/>
                <a:cs typeface="Arial"/>
              </a:rPr>
              <a:t> </a:t>
            </a:r>
            <a:r>
              <a:rPr sz="2150" i="1" spc="-1080" dirty="0">
                <a:solidFill>
                  <a:srgbClr val="F4493E"/>
                </a:solidFill>
                <a:latin typeface="Times New Roman"/>
                <a:cs typeface="Times New Roman"/>
              </a:rPr>
              <a:t>n</a:t>
            </a:r>
            <a:r>
              <a:rPr sz="150" spc="-7" baseline="-138888" dirty="0">
                <a:solidFill>
                  <a:srgbClr val="F4493E"/>
                </a:solidFill>
                <a:latin typeface="Arial"/>
                <a:cs typeface="Arial"/>
              </a:rPr>
              <a:t>‾</a:t>
            </a:r>
            <a:endParaRPr sz="150" baseline="-138888" dirty="0">
              <a:latin typeface="Arial"/>
              <a:cs typeface="Arial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4829555" y="3771900"/>
            <a:ext cx="894715" cy="9525"/>
          </a:xfrm>
          <a:custGeom>
            <a:avLst/>
            <a:gdLst/>
            <a:ahLst/>
            <a:cxnLst/>
            <a:rect l="l" t="t" r="r" b="b"/>
            <a:pathLst>
              <a:path w="894714" h="9525">
                <a:moveTo>
                  <a:pt x="894588" y="0"/>
                </a:moveTo>
                <a:lnTo>
                  <a:pt x="0" y="0"/>
                </a:lnTo>
                <a:lnTo>
                  <a:pt x="0" y="9144"/>
                </a:lnTo>
                <a:lnTo>
                  <a:pt x="894588" y="9144"/>
                </a:lnTo>
                <a:lnTo>
                  <a:pt x="894588" y="0"/>
                </a:lnTo>
                <a:close/>
              </a:path>
            </a:pathLst>
          </a:custGeom>
          <a:solidFill>
            <a:srgbClr val="F4493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 txBox="1"/>
          <p:nvPr/>
        </p:nvSpPr>
        <p:spPr>
          <a:xfrm>
            <a:off x="607872" y="4357877"/>
            <a:ext cx="8325484" cy="35306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259079" indent="-247015">
              <a:lnSpc>
                <a:spcPct val="100000"/>
              </a:lnSpc>
              <a:spcBef>
                <a:spcPts val="95"/>
              </a:spcBef>
              <a:buFont typeface="Verdana"/>
              <a:buChar char="·"/>
              <a:tabLst>
                <a:tab pos="259079" algn="l"/>
                <a:tab pos="259715" algn="l"/>
              </a:tabLst>
            </a:pPr>
            <a:r>
              <a:rPr sz="1950" spc="60" dirty="0">
                <a:solidFill>
                  <a:srgbClr val="535353"/>
                </a:solidFill>
                <a:latin typeface="Arial"/>
                <a:cs typeface="Arial"/>
              </a:rPr>
              <a:t>Lembrando </a:t>
            </a:r>
            <a:r>
              <a:rPr sz="1950" spc="50" dirty="0">
                <a:solidFill>
                  <a:srgbClr val="535353"/>
                </a:solidFill>
                <a:latin typeface="Arial"/>
                <a:cs typeface="Arial"/>
              </a:rPr>
              <a:t>que </a:t>
            </a:r>
            <a:r>
              <a:rPr sz="1950" dirty="0">
                <a:solidFill>
                  <a:srgbClr val="535353"/>
                </a:solidFill>
                <a:latin typeface="Arial"/>
                <a:cs typeface="Arial"/>
              </a:rPr>
              <a:t>a </a:t>
            </a:r>
            <a:r>
              <a:rPr sz="1950" spc="50" dirty="0">
                <a:solidFill>
                  <a:srgbClr val="535353"/>
                </a:solidFill>
                <a:latin typeface="Arial"/>
                <a:cs typeface="Arial"/>
              </a:rPr>
              <a:t>distribuição </a:t>
            </a:r>
            <a:r>
              <a:rPr sz="1950" dirty="0">
                <a:solidFill>
                  <a:srgbClr val="535353"/>
                </a:solidFill>
                <a:latin typeface="Arial"/>
                <a:cs typeface="Arial"/>
              </a:rPr>
              <a:t>t </a:t>
            </a:r>
            <a:r>
              <a:rPr sz="1950" spc="80" dirty="0">
                <a:solidFill>
                  <a:srgbClr val="535353"/>
                </a:solidFill>
                <a:latin typeface="Arial"/>
                <a:cs typeface="Arial"/>
              </a:rPr>
              <a:t>tem </a:t>
            </a:r>
            <a:r>
              <a:rPr sz="2150" i="1" spc="-5" dirty="0">
                <a:solidFill>
                  <a:srgbClr val="535353"/>
                </a:solidFill>
                <a:latin typeface="Times New Roman"/>
                <a:cs typeface="Times New Roman"/>
              </a:rPr>
              <a:t>v </a:t>
            </a:r>
            <a:r>
              <a:rPr sz="1950" spc="25" dirty="0">
                <a:solidFill>
                  <a:srgbClr val="535353"/>
                </a:solidFill>
                <a:latin typeface="Arial"/>
                <a:cs typeface="Arial"/>
              </a:rPr>
              <a:t>graus </a:t>
            </a:r>
            <a:r>
              <a:rPr sz="1950" spc="30" dirty="0">
                <a:solidFill>
                  <a:srgbClr val="535353"/>
                </a:solidFill>
                <a:latin typeface="Arial"/>
                <a:cs typeface="Arial"/>
              </a:rPr>
              <a:t>de </a:t>
            </a:r>
            <a:r>
              <a:rPr sz="1950" spc="50" dirty="0">
                <a:solidFill>
                  <a:srgbClr val="535353"/>
                </a:solidFill>
                <a:latin typeface="Arial"/>
                <a:cs typeface="Arial"/>
              </a:rPr>
              <a:t>liberdade que </a:t>
            </a:r>
            <a:r>
              <a:rPr sz="1950" dirty="0">
                <a:solidFill>
                  <a:srgbClr val="535353"/>
                </a:solidFill>
                <a:latin typeface="Arial"/>
                <a:cs typeface="Arial"/>
              </a:rPr>
              <a:t>é </a:t>
            </a:r>
            <a:r>
              <a:rPr sz="2150" i="1" spc="-5" dirty="0">
                <a:solidFill>
                  <a:srgbClr val="535353"/>
                </a:solidFill>
                <a:latin typeface="Times New Roman"/>
                <a:cs typeface="Times New Roman"/>
              </a:rPr>
              <a:t>n </a:t>
            </a:r>
            <a:r>
              <a:rPr sz="1950" spc="-80" dirty="0">
                <a:solidFill>
                  <a:srgbClr val="535353"/>
                </a:solidFill>
                <a:latin typeface="DejaVu Sans"/>
                <a:cs typeface="DejaVu Sans"/>
              </a:rPr>
              <a:t>−</a:t>
            </a:r>
            <a:r>
              <a:rPr sz="1950" spc="-280" dirty="0">
                <a:solidFill>
                  <a:srgbClr val="535353"/>
                </a:solidFill>
                <a:latin typeface="DejaVu Sans"/>
                <a:cs typeface="DejaVu Sans"/>
              </a:rPr>
              <a:t> </a:t>
            </a:r>
            <a:r>
              <a:rPr sz="2100" spc="-5" dirty="0">
                <a:solidFill>
                  <a:srgbClr val="535353"/>
                </a:solidFill>
                <a:latin typeface="Arial"/>
                <a:cs typeface="Arial"/>
              </a:rPr>
              <a:t>1</a:t>
            </a:r>
            <a:r>
              <a:rPr sz="1950" spc="-5" dirty="0">
                <a:solidFill>
                  <a:srgbClr val="535353"/>
                </a:solidFill>
                <a:latin typeface="Arial"/>
                <a:cs typeface="Arial"/>
              </a:rPr>
              <a:t>.</a:t>
            </a:r>
            <a:endParaRPr sz="1950">
              <a:latin typeface="Arial"/>
              <a:cs typeface="Arial"/>
            </a:endParaRPr>
          </a:p>
        </p:txBody>
      </p:sp>
      <p:sp>
        <p:nvSpPr>
          <p:cNvPr id="11" name="object 11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425"/>
              </a:lnSpc>
            </a:pPr>
            <a:r>
              <a:rPr spc="15" dirty="0"/>
              <a:t>25/27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368808" y="368808"/>
            <a:ext cx="9968484" cy="682447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898956" y="752601"/>
            <a:ext cx="2028825" cy="5137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200" spc="-80" dirty="0">
                <a:solidFill>
                  <a:srgbClr val="515151"/>
                </a:solidFill>
                <a:latin typeface="Arial"/>
                <a:cs typeface="Arial"/>
              </a:rPr>
              <a:t>Introdução</a:t>
            </a:r>
            <a:endParaRPr sz="3200">
              <a:latin typeface="Arial"/>
              <a:cs typeface="Arial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4219955" y="3087623"/>
            <a:ext cx="2266188" cy="3171444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911352" y="6739128"/>
            <a:ext cx="272796" cy="272795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 txBox="1"/>
          <p:nvPr/>
        </p:nvSpPr>
        <p:spPr>
          <a:xfrm>
            <a:off x="946246" y="1700911"/>
            <a:ext cx="8714740" cy="115316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248285" marR="5080" indent="-236220">
              <a:lnSpc>
                <a:spcPct val="100000"/>
              </a:lnSpc>
              <a:spcBef>
                <a:spcPts val="95"/>
              </a:spcBef>
              <a:buFont typeface="Arial"/>
              <a:buChar char="·"/>
              <a:tabLst>
                <a:tab pos="248285" algn="l"/>
                <a:tab pos="248920" algn="l"/>
              </a:tabLst>
            </a:pPr>
            <a:r>
              <a:rPr sz="1850" spc="25" dirty="0">
                <a:solidFill>
                  <a:srgbClr val="535353"/>
                </a:solidFill>
                <a:latin typeface="Arial"/>
                <a:cs typeface="Arial"/>
              </a:rPr>
              <a:t>Por </a:t>
            </a:r>
            <a:r>
              <a:rPr sz="1850" spc="-25" dirty="0">
                <a:solidFill>
                  <a:srgbClr val="535353"/>
                </a:solidFill>
                <a:latin typeface="Arial"/>
                <a:cs typeface="Arial"/>
              </a:rPr>
              <a:t>vezes, </a:t>
            </a:r>
            <a:r>
              <a:rPr sz="1850" spc="35" dirty="0">
                <a:solidFill>
                  <a:srgbClr val="535353"/>
                </a:solidFill>
                <a:latin typeface="Arial"/>
                <a:cs typeface="Arial"/>
              </a:rPr>
              <a:t>levantamos </a:t>
            </a:r>
            <a:r>
              <a:rPr sz="1850" i="1" spc="-30" dirty="0">
                <a:solidFill>
                  <a:srgbClr val="535353"/>
                </a:solidFill>
                <a:latin typeface="Arial"/>
                <a:cs typeface="Arial"/>
              </a:rPr>
              <a:t>hipóteses </a:t>
            </a:r>
            <a:r>
              <a:rPr sz="1850" spc="-5" dirty="0">
                <a:solidFill>
                  <a:srgbClr val="535353"/>
                </a:solidFill>
                <a:latin typeface="Arial"/>
                <a:cs typeface="Arial"/>
              </a:rPr>
              <a:t>a </a:t>
            </a:r>
            <a:r>
              <a:rPr sz="1850" spc="45" dirty="0">
                <a:solidFill>
                  <a:srgbClr val="535353"/>
                </a:solidFill>
                <a:latin typeface="Arial"/>
                <a:cs typeface="Arial"/>
              </a:rPr>
              <a:t>respeito </a:t>
            </a:r>
            <a:r>
              <a:rPr sz="1850" spc="25" dirty="0">
                <a:solidFill>
                  <a:srgbClr val="535353"/>
                </a:solidFill>
                <a:latin typeface="Arial"/>
                <a:cs typeface="Arial"/>
              </a:rPr>
              <a:t>de </a:t>
            </a:r>
            <a:r>
              <a:rPr sz="1850" spc="50" dirty="0">
                <a:solidFill>
                  <a:srgbClr val="535353"/>
                </a:solidFill>
                <a:latin typeface="Arial"/>
                <a:cs typeface="Arial"/>
              </a:rPr>
              <a:t>uma </a:t>
            </a:r>
            <a:r>
              <a:rPr sz="1850" spc="10" dirty="0">
                <a:solidFill>
                  <a:srgbClr val="535353"/>
                </a:solidFill>
                <a:latin typeface="Arial"/>
                <a:cs typeface="Arial"/>
              </a:rPr>
              <a:t>característica </a:t>
            </a:r>
            <a:r>
              <a:rPr sz="1850" spc="55" dirty="0">
                <a:solidFill>
                  <a:srgbClr val="535353"/>
                </a:solidFill>
                <a:latin typeface="Arial"/>
                <a:cs typeface="Arial"/>
              </a:rPr>
              <a:t>da  </a:t>
            </a:r>
            <a:r>
              <a:rPr sz="1850" spc="25" dirty="0">
                <a:solidFill>
                  <a:srgbClr val="535353"/>
                </a:solidFill>
                <a:latin typeface="Arial"/>
                <a:cs typeface="Arial"/>
              </a:rPr>
              <a:t>população, </a:t>
            </a:r>
            <a:r>
              <a:rPr sz="1850" spc="5" dirty="0">
                <a:solidFill>
                  <a:srgbClr val="535353"/>
                </a:solidFill>
                <a:latin typeface="Arial"/>
                <a:cs typeface="Arial"/>
              </a:rPr>
              <a:t>seja </a:t>
            </a:r>
            <a:r>
              <a:rPr sz="1850" spc="75" dirty="0">
                <a:solidFill>
                  <a:srgbClr val="535353"/>
                </a:solidFill>
                <a:latin typeface="Arial"/>
                <a:cs typeface="Arial"/>
              </a:rPr>
              <a:t>por </a:t>
            </a:r>
            <a:r>
              <a:rPr sz="1850" spc="35" dirty="0">
                <a:solidFill>
                  <a:srgbClr val="535353"/>
                </a:solidFill>
                <a:latin typeface="Arial"/>
                <a:cs typeface="Arial"/>
              </a:rPr>
              <a:t>modificações </a:t>
            </a:r>
            <a:r>
              <a:rPr sz="1850" spc="10" dirty="0">
                <a:solidFill>
                  <a:srgbClr val="535353"/>
                </a:solidFill>
                <a:latin typeface="Arial"/>
                <a:cs typeface="Arial"/>
              </a:rPr>
              <a:t>ocasionadas </a:t>
            </a:r>
            <a:r>
              <a:rPr sz="1850" spc="75" dirty="0">
                <a:solidFill>
                  <a:srgbClr val="535353"/>
                </a:solidFill>
                <a:latin typeface="Arial"/>
                <a:cs typeface="Arial"/>
              </a:rPr>
              <a:t>por </a:t>
            </a:r>
            <a:r>
              <a:rPr sz="1850" spc="70" dirty="0">
                <a:solidFill>
                  <a:srgbClr val="535353"/>
                </a:solidFill>
                <a:latin typeface="Arial"/>
                <a:cs typeface="Arial"/>
              </a:rPr>
              <a:t>fenômenos </a:t>
            </a:r>
            <a:r>
              <a:rPr sz="1850" spc="25" dirty="0">
                <a:solidFill>
                  <a:srgbClr val="535353"/>
                </a:solidFill>
                <a:latin typeface="Arial"/>
                <a:cs typeface="Arial"/>
              </a:rPr>
              <a:t>da </a:t>
            </a:r>
            <a:r>
              <a:rPr sz="1850" spc="15" dirty="0">
                <a:solidFill>
                  <a:srgbClr val="535353"/>
                </a:solidFill>
                <a:latin typeface="Arial"/>
                <a:cs typeface="Arial"/>
              </a:rPr>
              <a:t>natureza,  </a:t>
            </a:r>
            <a:r>
              <a:rPr sz="1850" spc="5" dirty="0">
                <a:solidFill>
                  <a:srgbClr val="535353"/>
                </a:solidFill>
                <a:latin typeface="Arial"/>
                <a:cs typeface="Arial"/>
              </a:rPr>
              <a:t>seja </a:t>
            </a:r>
            <a:r>
              <a:rPr sz="1850" spc="75" dirty="0">
                <a:solidFill>
                  <a:srgbClr val="535353"/>
                </a:solidFill>
                <a:latin typeface="Arial"/>
                <a:cs typeface="Arial"/>
              </a:rPr>
              <a:t>por </a:t>
            </a:r>
            <a:r>
              <a:rPr sz="1850" spc="40" dirty="0">
                <a:solidFill>
                  <a:srgbClr val="535353"/>
                </a:solidFill>
                <a:latin typeface="Arial"/>
                <a:cs typeface="Arial"/>
              </a:rPr>
              <a:t>modificações </a:t>
            </a:r>
            <a:r>
              <a:rPr sz="1850" spc="15" dirty="0">
                <a:solidFill>
                  <a:srgbClr val="535353"/>
                </a:solidFill>
                <a:latin typeface="Arial"/>
                <a:cs typeface="Arial"/>
              </a:rPr>
              <a:t>ocasionadas </a:t>
            </a:r>
            <a:r>
              <a:rPr sz="1850" spc="40" dirty="0">
                <a:solidFill>
                  <a:srgbClr val="535353"/>
                </a:solidFill>
                <a:latin typeface="Arial"/>
                <a:cs typeface="Arial"/>
              </a:rPr>
              <a:t>pela </a:t>
            </a:r>
            <a:r>
              <a:rPr sz="1850" spc="50" dirty="0">
                <a:solidFill>
                  <a:srgbClr val="535353"/>
                </a:solidFill>
                <a:latin typeface="Arial"/>
                <a:cs typeface="Arial"/>
              </a:rPr>
              <a:t>implementação </a:t>
            </a:r>
            <a:r>
              <a:rPr sz="1850" spc="25" dirty="0">
                <a:solidFill>
                  <a:srgbClr val="535353"/>
                </a:solidFill>
                <a:latin typeface="Arial"/>
                <a:cs typeface="Arial"/>
              </a:rPr>
              <a:t>de </a:t>
            </a:r>
            <a:r>
              <a:rPr sz="1850" spc="50" dirty="0">
                <a:solidFill>
                  <a:srgbClr val="535353"/>
                </a:solidFill>
                <a:latin typeface="Arial"/>
                <a:cs typeface="Arial"/>
              </a:rPr>
              <a:t>uma </a:t>
            </a:r>
            <a:r>
              <a:rPr sz="1850" spc="30" dirty="0">
                <a:solidFill>
                  <a:srgbClr val="535353"/>
                </a:solidFill>
                <a:latin typeface="Arial"/>
                <a:cs typeface="Arial"/>
              </a:rPr>
              <a:t>nova </a:t>
            </a:r>
            <a:r>
              <a:rPr sz="1850" spc="5" dirty="0">
                <a:solidFill>
                  <a:srgbClr val="535353"/>
                </a:solidFill>
                <a:latin typeface="Arial"/>
                <a:cs typeface="Arial"/>
              </a:rPr>
              <a:t>técnica,  </a:t>
            </a:r>
            <a:r>
              <a:rPr sz="1850" spc="65" dirty="0">
                <a:solidFill>
                  <a:srgbClr val="535353"/>
                </a:solidFill>
                <a:latin typeface="Arial"/>
                <a:cs typeface="Arial"/>
              </a:rPr>
              <a:t>dentre outros </a:t>
            </a:r>
            <a:r>
              <a:rPr sz="1850" spc="35" dirty="0">
                <a:solidFill>
                  <a:srgbClr val="535353"/>
                </a:solidFill>
                <a:latin typeface="Arial"/>
                <a:cs typeface="Arial"/>
              </a:rPr>
              <a:t>fatores.</a:t>
            </a:r>
            <a:endParaRPr sz="185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9376536" y="6781739"/>
            <a:ext cx="431165" cy="1892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375"/>
              </a:lnSpc>
            </a:pPr>
            <a:fld id="{81D60167-4931-47E6-BA6A-407CBD079E47}" type="slidenum">
              <a:rPr sz="1150" dirty="0">
                <a:solidFill>
                  <a:srgbClr val="535353"/>
                </a:solidFill>
                <a:latin typeface="Arial"/>
                <a:cs typeface="Arial"/>
              </a:rPr>
              <a:t>2</a:t>
            </a:fld>
            <a:r>
              <a:rPr sz="1150" dirty="0">
                <a:solidFill>
                  <a:srgbClr val="535353"/>
                </a:solidFill>
                <a:latin typeface="Arial"/>
                <a:cs typeface="Arial"/>
              </a:rPr>
              <a:t>/</a:t>
            </a:r>
            <a:r>
              <a:rPr sz="1150" spc="-265" dirty="0">
                <a:solidFill>
                  <a:srgbClr val="535353"/>
                </a:solidFill>
                <a:latin typeface="Arial"/>
                <a:cs typeface="Arial"/>
              </a:rPr>
              <a:t> </a:t>
            </a:r>
            <a:r>
              <a:rPr sz="1150" spc="-5" dirty="0">
                <a:solidFill>
                  <a:srgbClr val="535353"/>
                </a:solidFill>
                <a:latin typeface="Arial"/>
                <a:cs typeface="Arial"/>
              </a:rPr>
              <a:t>15</a:t>
            </a:r>
            <a:endParaRPr sz="1150">
              <a:latin typeface="Arial"/>
              <a:cs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10058400" cy="777239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3" name="object 3"/>
          <p:cNvGrpSpPr/>
          <p:nvPr/>
        </p:nvGrpSpPr>
        <p:grpSpPr>
          <a:xfrm>
            <a:off x="463092" y="1429511"/>
            <a:ext cx="9486900" cy="5633451"/>
            <a:chOff x="571500" y="1429511"/>
            <a:chExt cx="7525384" cy="5238115"/>
          </a:xfrm>
        </p:grpSpPr>
        <p:sp>
          <p:nvSpPr>
            <p:cNvPr id="4" name="object 4"/>
            <p:cNvSpPr/>
            <p:nvPr/>
          </p:nvSpPr>
          <p:spPr>
            <a:xfrm>
              <a:off x="571500" y="1429511"/>
              <a:ext cx="7525384" cy="5238115"/>
            </a:xfrm>
            <a:custGeom>
              <a:avLst/>
              <a:gdLst/>
              <a:ahLst/>
              <a:cxnLst/>
              <a:rect l="l" t="t" r="r" b="b"/>
              <a:pathLst>
                <a:path w="7525384" h="5238115">
                  <a:moveTo>
                    <a:pt x="7239761" y="0"/>
                  </a:moveTo>
                  <a:lnTo>
                    <a:pt x="0" y="0"/>
                  </a:lnTo>
                  <a:lnTo>
                    <a:pt x="0" y="5237988"/>
                  </a:lnTo>
                  <a:lnTo>
                    <a:pt x="7246747" y="5237975"/>
                  </a:lnTo>
                  <a:lnTo>
                    <a:pt x="7302373" y="5230825"/>
                  </a:lnTo>
                  <a:lnTo>
                    <a:pt x="7349108" y="5216080"/>
                  </a:lnTo>
                  <a:lnTo>
                    <a:pt x="7392670" y="5193538"/>
                  </a:lnTo>
                  <a:lnTo>
                    <a:pt x="7441819" y="5154180"/>
                  </a:lnTo>
                  <a:lnTo>
                    <a:pt x="7469251" y="5122633"/>
                  </a:lnTo>
                  <a:lnTo>
                    <a:pt x="7495032" y="5080685"/>
                  </a:lnTo>
                  <a:lnTo>
                    <a:pt x="7511033" y="5041773"/>
                  </a:lnTo>
                  <a:lnTo>
                    <a:pt x="7521321" y="5001387"/>
                  </a:lnTo>
                  <a:lnTo>
                    <a:pt x="7525384" y="4959350"/>
                  </a:lnTo>
                  <a:lnTo>
                    <a:pt x="7525384" y="278638"/>
                  </a:lnTo>
                  <a:lnTo>
                    <a:pt x="7511033" y="196214"/>
                  </a:lnTo>
                  <a:lnTo>
                    <a:pt x="7495032" y="157352"/>
                  </a:lnTo>
                  <a:lnTo>
                    <a:pt x="7469251" y="115315"/>
                  </a:lnTo>
                  <a:lnTo>
                    <a:pt x="7441819" y="83820"/>
                  </a:lnTo>
                  <a:lnTo>
                    <a:pt x="7404227" y="52324"/>
                  </a:lnTo>
                  <a:lnTo>
                    <a:pt x="7309231" y="8636"/>
                  </a:lnTo>
                  <a:lnTo>
                    <a:pt x="7267702" y="888"/>
                  </a:lnTo>
                  <a:lnTo>
                    <a:pt x="7239761" y="0"/>
                  </a:lnTo>
                  <a:close/>
                </a:path>
              </a:pathLst>
            </a:custGeom>
            <a:solidFill>
              <a:srgbClr val="99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2877312" y="3028187"/>
              <a:ext cx="3256915" cy="467995"/>
            </a:xfrm>
            <a:custGeom>
              <a:avLst/>
              <a:gdLst/>
              <a:ahLst/>
              <a:cxnLst/>
              <a:rect l="l" t="t" r="r" b="b"/>
              <a:pathLst>
                <a:path w="3256915" h="467995">
                  <a:moveTo>
                    <a:pt x="3256788" y="429641"/>
                  </a:moveTo>
                  <a:lnTo>
                    <a:pt x="0" y="429641"/>
                  </a:lnTo>
                  <a:lnTo>
                    <a:pt x="0" y="467868"/>
                  </a:lnTo>
                  <a:lnTo>
                    <a:pt x="3256788" y="467868"/>
                  </a:lnTo>
                  <a:lnTo>
                    <a:pt x="3256788" y="429641"/>
                  </a:lnTo>
                  <a:close/>
                </a:path>
                <a:path w="3256915" h="467995">
                  <a:moveTo>
                    <a:pt x="3256788" y="0"/>
                  </a:moveTo>
                  <a:lnTo>
                    <a:pt x="0" y="0"/>
                  </a:lnTo>
                  <a:lnTo>
                    <a:pt x="0" y="38227"/>
                  </a:lnTo>
                  <a:lnTo>
                    <a:pt x="3256788" y="38227"/>
                  </a:lnTo>
                  <a:lnTo>
                    <a:pt x="3256788" y="0"/>
                  </a:lnTo>
                  <a:close/>
                </a:path>
              </a:pathLst>
            </a:custGeom>
            <a:solidFill>
              <a:srgbClr val="11111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xfrm>
            <a:off x="558495" y="416179"/>
            <a:ext cx="1870710" cy="5359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3350" spc="-385" dirty="0">
                <a:solidFill>
                  <a:srgbClr val="505050"/>
                </a:solidFill>
              </a:rPr>
              <a:t>Aplicação</a:t>
            </a:r>
            <a:endParaRPr sz="3350"/>
          </a:p>
        </p:txBody>
      </p:sp>
      <p:sp>
        <p:nvSpPr>
          <p:cNvPr id="7" name="object 7"/>
          <p:cNvSpPr/>
          <p:nvPr/>
        </p:nvSpPr>
        <p:spPr>
          <a:xfrm>
            <a:off x="571500" y="7296911"/>
            <a:ext cx="286512" cy="284988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 txBox="1"/>
          <p:nvPr/>
        </p:nvSpPr>
        <p:spPr>
          <a:xfrm>
            <a:off x="463092" y="1347978"/>
            <a:ext cx="6308090" cy="32385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950" spc="-10" dirty="0">
                <a:solidFill>
                  <a:srgbClr val="0000FF"/>
                </a:solidFill>
                <a:latin typeface="Courier New"/>
                <a:cs typeface="Courier New"/>
              </a:rPr>
              <a:t>1. </a:t>
            </a:r>
            <a:endParaRPr sz="1950" dirty="0">
              <a:latin typeface="Courier New"/>
              <a:cs typeface="Courier New"/>
            </a:endParaRPr>
          </a:p>
        </p:txBody>
      </p:sp>
      <p:sp>
        <p:nvSpPr>
          <p:cNvPr id="17" name="object 17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425"/>
              </a:lnSpc>
            </a:pPr>
            <a:r>
              <a:rPr spc="15" dirty="0"/>
              <a:t>26/27</a:t>
            </a:r>
          </a:p>
        </p:txBody>
      </p:sp>
      <p:sp>
        <p:nvSpPr>
          <p:cNvPr id="13" name="object 13"/>
          <p:cNvSpPr txBox="1"/>
          <p:nvPr/>
        </p:nvSpPr>
        <p:spPr>
          <a:xfrm>
            <a:off x="3745527" y="3228396"/>
            <a:ext cx="3114040" cy="32448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950" dirty="0">
                <a:solidFill>
                  <a:srgbClr val="202020"/>
                </a:solidFill>
                <a:latin typeface="Arial"/>
                <a:cs typeface="Arial"/>
              </a:rPr>
              <a:t>9 12 </a:t>
            </a:r>
            <a:r>
              <a:rPr sz="1950" spc="-105" dirty="0">
                <a:solidFill>
                  <a:srgbClr val="202020"/>
                </a:solidFill>
                <a:latin typeface="Arial"/>
                <a:cs typeface="Arial"/>
              </a:rPr>
              <a:t>11 </a:t>
            </a:r>
            <a:r>
              <a:rPr sz="1950" dirty="0">
                <a:solidFill>
                  <a:srgbClr val="202020"/>
                </a:solidFill>
                <a:latin typeface="Arial"/>
                <a:cs typeface="Arial"/>
              </a:rPr>
              <a:t>10 </a:t>
            </a:r>
            <a:r>
              <a:rPr sz="1950" spc="-105" dirty="0">
                <a:solidFill>
                  <a:srgbClr val="202020"/>
                </a:solidFill>
                <a:latin typeface="Arial"/>
                <a:cs typeface="Arial"/>
              </a:rPr>
              <a:t>11 </a:t>
            </a:r>
            <a:r>
              <a:rPr sz="1950" dirty="0">
                <a:solidFill>
                  <a:srgbClr val="202020"/>
                </a:solidFill>
                <a:latin typeface="Arial"/>
                <a:cs typeface="Arial"/>
              </a:rPr>
              <a:t>9 </a:t>
            </a:r>
            <a:r>
              <a:rPr sz="1950" spc="-105" dirty="0">
                <a:solidFill>
                  <a:srgbClr val="202020"/>
                </a:solidFill>
                <a:latin typeface="Arial"/>
                <a:cs typeface="Arial"/>
              </a:rPr>
              <a:t>11 </a:t>
            </a:r>
            <a:r>
              <a:rPr sz="1950" dirty="0">
                <a:solidFill>
                  <a:srgbClr val="202020"/>
                </a:solidFill>
                <a:latin typeface="Arial"/>
                <a:cs typeface="Arial"/>
              </a:rPr>
              <a:t>12 9</a:t>
            </a:r>
            <a:r>
              <a:rPr sz="1950" spc="-50" dirty="0">
                <a:solidFill>
                  <a:srgbClr val="202020"/>
                </a:solidFill>
                <a:latin typeface="Arial"/>
                <a:cs typeface="Arial"/>
              </a:rPr>
              <a:t> </a:t>
            </a:r>
            <a:r>
              <a:rPr sz="1950" dirty="0">
                <a:solidFill>
                  <a:srgbClr val="202020"/>
                </a:solidFill>
                <a:latin typeface="Arial"/>
                <a:cs typeface="Arial"/>
              </a:rPr>
              <a:t>10</a:t>
            </a:r>
            <a:endParaRPr sz="1950" dirty="0">
              <a:latin typeface="Arial"/>
              <a:cs typeface="Arial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3434060" y="4346013"/>
            <a:ext cx="622935" cy="32385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950" dirty="0">
                <a:solidFill>
                  <a:srgbClr val="0000FF"/>
                </a:solidFill>
                <a:latin typeface="Courier New"/>
                <a:cs typeface="Courier New"/>
              </a:rPr>
              <a:t>10%?</a:t>
            </a:r>
            <a:endParaRPr sz="1950" dirty="0">
              <a:latin typeface="Courier New"/>
              <a:cs typeface="Courier New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1022526" y="4062016"/>
            <a:ext cx="8243123" cy="1148391"/>
          </a:xfrm>
          <a:prstGeom prst="rect">
            <a:avLst/>
          </a:prstGeom>
        </p:spPr>
        <p:txBody>
          <a:bodyPr vert="horz" wrap="square" lIns="0" tIns="27305" rIns="0" bIns="0" rtlCol="0">
            <a:spAutoFit/>
          </a:bodyPr>
          <a:lstStyle/>
          <a:p>
            <a:pPr marL="12700" marR="5080">
              <a:lnSpc>
                <a:spcPts val="2300"/>
              </a:lnSpc>
              <a:spcBef>
                <a:spcPts val="215"/>
              </a:spcBef>
              <a:tabLst>
                <a:tab pos="1943735" algn="l"/>
                <a:tab pos="2835275" algn="l"/>
                <a:tab pos="3644265" algn="l"/>
                <a:tab pos="4558665" algn="l"/>
              </a:tabLst>
            </a:pPr>
            <a:r>
              <a:rPr sz="1950" dirty="0">
                <a:solidFill>
                  <a:srgbClr val="0000FF"/>
                </a:solidFill>
                <a:latin typeface="Courier New"/>
                <a:cs typeface="Courier New"/>
              </a:rPr>
              <a:t>Há razões para crer que a porcentagem de  </a:t>
            </a:r>
            <a:r>
              <a:rPr sz="1950" dirty="0" err="1">
                <a:solidFill>
                  <a:srgbClr val="0000FF"/>
                </a:solidFill>
                <a:latin typeface="Courier New"/>
                <a:cs typeface="Courier New"/>
              </a:rPr>
              <a:t>nitrato</a:t>
            </a:r>
            <a:r>
              <a:rPr sz="1950" spc="35" dirty="0">
                <a:solidFill>
                  <a:srgbClr val="0000FF"/>
                </a:solidFill>
                <a:latin typeface="Courier New"/>
                <a:cs typeface="Courier New"/>
              </a:rPr>
              <a:t> </a:t>
            </a:r>
            <a:r>
              <a:rPr sz="1950" dirty="0" err="1" smtClean="0">
                <a:solidFill>
                  <a:srgbClr val="0000FF"/>
                </a:solidFill>
                <a:latin typeface="Courier New"/>
                <a:cs typeface="Courier New"/>
              </a:rPr>
              <a:t>não</a:t>
            </a:r>
            <a:r>
              <a:rPr lang="pt-BR" sz="1950" dirty="0" smtClean="0">
                <a:solidFill>
                  <a:srgbClr val="0000FF"/>
                </a:solidFill>
                <a:latin typeface="Courier New"/>
                <a:cs typeface="Courier New"/>
              </a:rPr>
              <a:t> </a:t>
            </a:r>
            <a:r>
              <a:rPr sz="1950" dirty="0" smtClean="0">
                <a:solidFill>
                  <a:srgbClr val="0000FF"/>
                </a:solidFill>
                <a:latin typeface="Courier New"/>
                <a:cs typeface="Courier New"/>
              </a:rPr>
              <a:t>é</a:t>
            </a:r>
            <a:r>
              <a:rPr lang="pt-BR" sz="1950" dirty="0">
                <a:solidFill>
                  <a:srgbClr val="0000FF"/>
                </a:solidFill>
                <a:latin typeface="Courier New"/>
                <a:cs typeface="Courier New"/>
              </a:rPr>
              <a:t> </a:t>
            </a:r>
            <a:r>
              <a:rPr sz="1950" dirty="0" smtClean="0">
                <a:solidFill>
                  <a:srgbClr val="0000FF"/>
                </a:solidFill>
                <a:latin typeface="Courier New"/>
                <a:cs typeface="Courier New"/>
              </a:rPr>
              <a:t>10g</a:t>
            </a:r>
            <a:r>
              <a:rPr lang="pt-BR" sz="1950" dirty="0">
                <a:solidFill>
                  <a:srgbClr val="0000FF"/>
                </a:solidFill>
                <a:latin typeface="Courier New"/>
                <a:cs typeface="Courier New"/>
              </a:rPr>
              <a:t> </a:t>
            </a:r>
            <a:r>
              <a:rPr sz="1950" dirty="0" err="1" smtClean="0">
                <a:solidFill>
                  <a:srgbClr val="0000FF"/>
                </a:solidFill>
                <a:latin typeface="Courier New"/>
                <a:cs typeface="Courier New"/>
              </a:rPr>
              <a:t>ao</a:t>
            </a:r>
            <a:r>
              <a:rPr lang="pt-BR" sz="1950" dirty="0">
                <a:solidFill>
                  <a:srgbClr val="0000FF"/>
                </a:solidFill>
                <a:latin typeface="Courier New"/>
                <a:cs typeface="Courier New"/>
              </a:rPr>
              <a:t> </a:t>
            </a:r>
            <a:r>
              <a:rPr sz="1950" dirty="0" err="1" smtClean="0">
                <a:solidFill>
                  <a:srgbClr val="0000FF"/>
                </a:solidFill>
                <a:latin typeface="Courier New"/>
                <a:cs typeface="Courier New"/>
              </a:rPr>
              <a:t>nível</a:t>
            </a:r>
            <a:r>
              <a:rPr sz="1950" spc="125" dirty="0" smtClean="0">
                <a:solidFill>
                  <a:srgbClr val="0000FF"/>
                </a:solidFill>
                <a:latin typeface="Courier New"/>
                <a:cs typeface="Courier New"/>
              </a:rPr>
              <a:t> </a:t>
            </a:r>
            <a:r>
              <a:rPr sz="1950" dirty="0" smtClean="0">
                <a:solidFill>
                  <a:srgbClr val="0000FF"/>
                </a:solidFill>
                <a:latin typeface="Courier New"/>
                <a:cs typeface="Courier New"/>
              </a:rPr>
              <a:t>d</a:t>
            </a:r>
            <a:r>
              <a:rPr lang="pt-BR" sz="1950" dirty="0">
                <a:solidFill>
                  <a:srgbClr val="0000FF"/>
                </a:solidFill>
                <a:latin typeface="Courier New"/>
                <a:cs typeface="Courier New"/>
              </a:rPr>
              <a:t>e</a:t>
            </a:r>
            <a:endParaRPr sz="1950" dirty="0">
              <a:latin typeface="Courier New"/>
              <a:cs typeface="Courier New"/>
            </a:endParaRPr>
          </a:p>
          <a:p>
            <a:pPr marL="12700">
              <a:lnSpc>
                <a:spcPct val="100000"/>
              </a:lnSpc>
              <a:spcBef>
                <a:spcPts val="1814"/>
              </a:spcBef>
            </a:pPr>
            <a:r>
              <a:rPr sz="1950" dirty="0">
                <a:solidFill>
                  <a:srgbClr val="FFFFFF"/>
                </a:solidFill>
                <a:latin typeface="Courier New"/>
                <a:cs typeface="Courier New"/>
              </a:rPr>
              <a:t>Elaborando as hipóteses</a:t>
            </a:r>
            <a:r>
              <a:rPr sz="1950" spc="-120" dirty="0">
                <a:solidFill>
                  <a:srgbClr val="FFFFFF"/>
                </a:solidFill>
                <a:latin typeface="Courier New"/>
                <a:cs typeface="Courier New"/>
              </a:rPr>
              <a:t> </a:t>
            </a:r>
            <a:r>
              <a:rPr sz="1950" dirty="0">
                <a:solidFill>
                  <a:srgbClr val="FFFFFF"/>
                </a:solidFill>
                <a:latin typeface="Courier New"/>
                <a:cs typeface="Courier New"/>
              </a:rPr>
              <a:t>tem-se:</a:t>
            </a:r>
            <a:endParaRPr sz="1950" dirty="0">
              <a:latin typeface="Courier New"/>
              <a:cs typeface="Courier New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3984389" y="5420352"/>
            <a:ext cx="1546860" cy="808990"/>
          </a:xfrm>
          <a:prstGeom prst="rect">
            <a:avLst/>
          </a:prstGeom>
        </p:spPr>
        <p:txBody>
          <a:bodyPr vert="horz" wrap="square" lIns="0" tIns="83820" rIns="0" bIns="0" rtlCol="0">
            <a:spAutoFit/>
          </a:bodyPr>
          <a:lstStyle/>
          <a:p>
            <a:pPr marL="39370">
              <a:lnSpc>
                <a:spcPct val="100000"/>
              </a:lnSpc>
              <a:spcBef>
                <a:spcPts val="660"/>
              </a:spcBef>
              <a:tabLst>
                <a:tab pos="901700" algn="l"/>
                <a:tab pos="1200785" algn="l"/>
              </a:tabLst>
            </a:pPr>
            <a:r>
              <a:rPr sz="2100" i="1" spc="55" dirty="0">
                <a:solidFill>
                  <a:srgbClr val="FFFFFF"/>
                </a:solidFill>
                <a:latin typeface="Times New Roman"/>
                <a:cs typeface="Times New Roman"/>
              </a:rPr>
              <a:t>H</a:t>
            </a:r>
            <a:r>
              <a:rPr sz="2175" spc="82" baseline="-11494" dirty="0">
                <a:solidFill>
                  <a:srgbClr val="FFFFFF"/>
                </a:solidFill>
                <a:latin typeface="Arial"/>
                <a:cs typeface="Arial"/>
              </a:rPr>
              <a:t>0 </a:t>
            </a:r>
            <a:r>
              <a:rPr sz="2175" spc="179" baseline="-11494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100" dirty="0">
                <a:solidFill>
                  <a:srgbClr val="FFFFFF"/>
                </a:solidFill>
                <a:latin typeface="Arial"/>
                <a:cs typeface="Arial"/>
              </a:rPr>
              <a:t>:</a:t>
            </a:r>
            <a:r>
              <a:rPr sz="2100" spc="2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500" i="1" dirty="0">
                <a:solidFill>
                  <a:srgbClr val="FFFFFF"/>
                </a:solidFill>
                <a:latin typeface="Arial"/>
                <a:cs typeface="Arial"/>
              </a:rPr>
              <a:t>μ	</a:t>
            </a:r>
            <a:r>
              <a:rPr sz="2100" dirty="0">
                <a:solidFill>
                  <a:srgbClr val="FFFFFF"/>
                </a:solidFill>
                <a:latin typeface="Arial"/>
                <a:cs typeface="Arial"/>
              </a:rPr>
              <a:t>=	</a:t>
            </a:r>
            <a:r>
              <a:rPr sz="2100" spc="15" dirty="0">
                <a:solidFill>
                  <a:srgbClr val="FFFFFF"/>
                </a:solidFill>
                <a:latin typeface="Arial"/>
                <a:cs typeface="Arial"/>
              </a:rPr>
              <a:t>10</a:t>
            </a:r>
            <a:endParaRPr sz="2100" dirty="0">
              <a:latin typeface="Arial"/>
              <a:cs typeface="Arial"/>
            </a:endParaRPr>
          </a:p>
          <a:p>
            <a:pPr marL="38100">
              <a:lnSpc>
                <a:spcPct val="100000"/>
              </a:lnSpc>
              <a:spcBef>
                <a:spcPts val="565"/>
              </a:spcBef>
              <a:tabLst>
                <a:tab pos="481330" algn="l"/>
                <a:tab pos="909319" algn="l"/>
              </a:tabLst>
            </a:pPr>
            <a:r>
              <a:rPr sz="2100" i="1" spc="70" dirty="0">
                <a:solidFill>
                  <a:srgbClr val="FFFFFF"/>
                </a:solidFill>
                <a:latin typeface="Times New Roman"/>
                <a:cs typeface="Times New Roman"/>
              </a:rPr>
              <a:t>H</a:t>
            </a:r>
            <a:r>
              <a:rPr sz="2250" i="1" spc="104" baseline="-11111" dirty="0">
                <a:solidFill>
                  <a:srgbClr val="FFFFFF"/>
                </a:solidFill>
                <a:latin typeface="Times New Roman"/>
                <a:cs typeface="Times New Roman"/>
              </a:rPr>
              <a:t>a	</a:t>
            </a:r>
            <a:r>
              <a:rPr sz="2100" dirty="0">
                <a:solidFill>
                  <a:srgbClr val="FFFFFF"/>
                </a:solidFill>
                <a:latin typeface="Arial"/>
                <a:cs typeface="Arial"/>
              </a:rPr>
              <a:t>:</a:t>
            </a:r>
            <a:r>
              <a:rPr sz="2100" spc="2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500" i="1" dirty="0">
                <a:solidFill>
                  <a:srgbClr val="FFFFFF"/>
                </a:solidFill>
                <a:latin typeface="Arial"/>
                <a:cs typeface="Arial"/>
              </a:rPr>
              <a:t>μ	</a:t>
            </a:r>
            <a:r>
              <a:rPr sz="1950" spc="-80" dirty="0">
                <a:solidFill>
                  <a:srgbClr val="FFFFFF"/>
                </a:solidFill>
                <a:latin typeface="DejaVu Sans"/>
                <a:cs typeface="DejaVu Sans"/>
              </a:rPr>
              <a:t>≠</a:t>
            </a:r>
            <a:r>
              <a:rPr sz="1950" spc="75" dirty="0">
                <a:solidFill>
                  <a:srgbClr val="FFFFFF"/>
                </a:solidFill>
                <a:latin typeface="DejaVu Sans"/>
                <a:cs typeface="DejaVu Sans"/>
              </a:rPr>
              <a:t> </a:t>
            </a:r>
            <a:r>
              <a:rPr sz="2100" spc="15" dirty="0">
                <a:solidFill>
                  <a:srgbClr val="FFFFFF"/>
                </a:solidFill>
                <a:latin typeface="Arial"/>
                <a:cs typeface="Arial"/>
              </a:rPr>
              <a:t>10</a:t>
            </a:r>
            <a:endParaRPr sz="2100" dirty="0">
              <a:latin typeface="Arial"/>
              <a:cs typeface="Arial"/>
            </a:endParaRPr>
          </a:p>
        </p:txBody>
      </p:sp>
      <p:sp>
        <p:nvSpPr>
          <p:cNvPr id="18" name="CaixaDeTexto 17"/>
          <p:cNvSpPr txBox="1"/>
          <p:nvPr/>
        </p:nvSpPr>
        <p:spPr>
          <a:xfrm>
            <a:off x="858012" y="1509903"/>
            <a:ext cx="840763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dirty="0" smtClean="0"/>
              <a:t>Uma máquina de misturar fertilizantes é adaptada para fornecer 10 g de nitrato para cada 100 g de fertilizante. 10 porções de 100 g são examinadas, com as seguintes percentagens de nitrato</a:t>
            </a:r>
            <a:r>
              <a:rPr lang="pt-BR" dirty="0" smtClean="0"/>
              <a:t>:</a:t>
            </a:r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10452100" cy="777239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571500" y="304800"/>
            <a:ext cx="9271000" cy="6705600"/>
          </a:xfrm>
          <a:custGeom>
            <a:avLst/>
            <a:gdLst/>
            <a:ahLst/>
            <a:cxnLst/>
            <a:rect l="l" t="t" r="r" b="b"/>
            <a:pathLst>
              <a:path w="7525384" h="5240020">
                <a:moveTo>
                  <a:pt x="7239761" y="0"/>
                </a:moveTo>
                <a:lnTo>
                  <a:pt x="0" y="0"/>
                </a:lnTo>
                <a:lnTo>
                  <a:pt x="0" y="5239511"/>
                </a:lnTo>
                <a:lnTo>
                  <a:pt x="7246747" y="5239511"/>
                </a:lnTo>
                <a:lnTo>
                  <a:pt x="7260717" y="5239131"/>
                </a:lnTo>
                <a:lnTo>
                  <a:pt x="7302373" y="5232400"/>
                </a:lnTo>
                <a:lnTo>
                  <a:pt x="7349108" y="5217541"/>
                </a:lnTo>
                <a:lnTo>
                  <a:pt x="7392670" y="5195061"/>
                </a:lnTo>
                <a:lnTo>
                  <a:pt x="7441819" y="5155692"/>
                </a:lnTo>
                <a:lnTo>
                  <a:pt x="7469251" y="5124069"/>
                </a:lnTo>
                <a:lnTo>
                  <a:pt x="7495032" y="5082158"/>
                </a:lnTo>
                <a:lnTo>
                  <a:pt x="7511033" y="5043170"/>
                </a:lnTo>
                <a:lnTo>
                  <a:pt x="7521321" y="5002403"/>
                </a:lnTo>
                <a:lnTo>
                  <a:pt x="7525384" y="4960874"/>
                </a:lnTo>
                <a:lnTo>
                  <a:pt x="7525384" y="278637"/>
                </a:lnTo>
                <a:lnTo>
                  <a:pt x="7511033" y="196341"/>
                </a:lnTo>
                <a:lnTo>
                  <a:pt x="7495032" y="157352"/>
                </a:lnTo>
                <a:lnTo>
                  <a:pt x="7469251" y="115442"/>
                </a:lnTo>
                <a:lnTo>
                  <a:pt x="7441819" y="83820"/>
                </a:lnTo>
                <a:lnTo>
                  <a:pt x="7404227" y="52324"/>
                </a:lnTo>
                <a:lnTo>
                  <a:pt x="7309231" y="8635"/>
                </a:lnTo>
                <a:lnTo>
                  <a:pt x="7267702" y="888"/>
                </a:lnTo>
                <a:lnTo>
                  <a:pt x="7239761" y="0"/>
                </a:lnTo>
                <a:close/>
              </a:path>
            </a:pathLst>
          </a:custGeom>
          <a:solidFill>
            <a:srgbClr val="99CC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571500" y="7296911"/>
            <a:ext cx="286512" cy="284988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/>
          <p:nvPr/>
        </p:nvSpPr>
        <p:spPr>
          <a:xfrm>
            <a:off x="905052" y="4993639"/>
            <a:ext cx="1577340" cy="32385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950" dirty="0">
                <a:solidFill>
                  <a:srgbClr val="FFFFFF"/>
                </a:solidFill>
                <a:latin typeface="Courier New"/>
                <a:cs typeface="Courier New"/>
              </a:rPr>
              <a:t>Logo,</a:t>
            </a:r>
            <a:r>
              <a:rPr sz="1950" spc="395" dirty="0">
                <a:solidFill>
                  <a:srgbClr val="FFFFFF"/>
                </a:solidFill>
                <a:latin typeface="Courier New"/>
                <a:cs typeface="Courier New"/>
              </a:rPr>
              <a:t> </a:t>
            </a:r>
            <a:r>
              <a:rPr sz="1950" dirty="0">
                <a:solidFill>
                  <a:srgbClr val="FFFFFF"/>
                </a:solidFill>
                <a:latin typeface="Courier New"/>
                <a:cs typeface="Courier New"/>
              </a:rPr>
              <a:t>como</a:t>
            </a:r>
            <a:endParaRPr sz="1950">
              <a:latin typeface="Courier New"/>
              <a:cs typeface="Courier New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2664079" y="4993639"/>
            <a:ext cx="5454650" cy="61658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R="7620" algn="r">
              <a:lnSpc>
                <a:spcPts val="2320"/>
              </a:lnSpc>
              <a:spcBef>
                <a:spcPts val="105"/>
              </a:spcBef>
            </a:pPr>
            <a:r>
              <a:rPr sz="1950" dirty="0">
                <a:solidFill>
                  <a:srgbClr val="FFFFFF"/>
                </a:solidFill>
                <a:latin typeface="Courier New"/>
                <a:cs typeface="Courier New"/>
              </a:rPr>
              <a:t>o</a:t>
            </a:r>
            <a:r>
              <a:rPr sz="1950" spc="455" dirty="0">
                <a:solidFill>
                  <a:srgbClr val="FFFFFF"/>
                </a:solidFill>
                <a:latin typeface="Courier New"/>
                <a:cs typeface="Courier New"/>
              </a:rPr>
              <a:t> </a:t>
            </a:r>
            <a:r>
              <a:rPr sz="1950" dirty="0">
                <a:solidFill>
                  <a:srgbClr val="FFFFFF"/>
                </a:solidFill>
                <a:latin typeface="Courier New"/>
                <a:cs typeface="Courier New"/>
              </a:rPr>
              <a:t>p-valor</a:t>
            </a:r>
            <a:r>
              <a:rPr sz="1950" spc="475" dirty="0">
                <a:solidFill>
                  <a:srgbClr val="FFFFFF"/>
                </a:solidFill>
                <a:latin typeface="Courier New"/>
                <a:cs typeface="Courier New"/>
              </a:rPr>
              <a:t> </a:t>
            </a:r>
            <a:r>
              <a:rPr sz="1950" dirty="0">
                <a:solidFill>
                  <a:srgbClr val="FFFFFF"/>
                </a:solidFill>
                <a:latin typeface="Courier New"/>
                <a:cs typeface="Courier New"/>
              </a:rPr>
              <a:t>(30,9%)</a:t>
            </a:r>
            <a:r>
              <a:rPr sz="1950" spc="445" dirty="0">
                <a:solidFill>
                  <a:srgbClr val="FFFFFF"/>
                </a:solidFill>
                <a:latin typeface="Courier New"/>
                <a:cs typeface="Courier New"/>
              </a:rPr>
              <a:t> </a:t>
            </a:r>
            <a:r>
              <a:rPr sz="1950" dirty="0">
                <a:solidFill>
                  <a:srgbClr val="FFFFFF"/>
                </a:solidFill>
                <a:latin typeface="Courier New"/>
                <a:cs typeface="Courier New"/>
              </a:rPr>
              <a:t>é</a:t>
            </a:r>
            <a:r>
              <a:rPr sz="1950" spc="475" dirty="0">
                <a:solidFill>
                  <a:srgbClr val="FFFFFF"/>
                </a:solidFill>
                <a:latin typeface="Courier New"/>
                <a:cs typeface="Courier New"/>
              </a:rPr>
              <a:t> </a:t>
            </a:r>
            <a:r>
              <a:rPr sz="1950" dirty="0">
                <a:solidFill>
                  <a:srgbClr val="FFFFFF"/>
                </a:solidFill>
                <a:latin typeface="Courier New"/>
                <a:cs typeface="Courier New"/>
              </a:rPr>
              <a:t>maior</a:t>
            </a:r>
            <a:r>
              <a:rPr sz="1950" spc="450" dirty="0">
                <a:solidFill>
                  <a:srgbClr val="FFFFFF"/>
                </a:solidFill>
                <a:latin typeface="Courier New"/>
                <a:cs typeface="Courier New"/>
              </a:rPr>
              <a:t> </a:t>
            </a:r>
            <a:r>
              <a:rPr sz="1950" dirty="0">
                <a:solidFill>
                  <a:srgbClr val="FFFFFF"/>
                </a:solidFill>
                <a:latin typeface="Courier New"/>
                <a:cs typeface="Courier New"/>
              </a:rPr>
              <a:t>que</a:t>
            </a:r>
            <a:r>
              <a:rPr sz="1950" spc="475" dirty="0">
                <a:solidFill>
                  <a:srgbClr val="FFFFFF"/>
                </a:solidFill>
                <a:latin typeface="Courier New"/>
                <a:cs typeface="Courier New"/>
              </a:rPr>
              <a:t> </a:t>
            </a:r>
            <a:r>
              <a:rPr sz="1950" dirty="0">
                <a:solidFill>
                  <a:srgbClr val="FFFFFF"/>
                </a:solidFill>
                <a:latin typeface="Courier New"/>
                <a:cs typeface="Courier New"/>
              </a:rPr>
              <a:t>10%,</a:t>
            </a:r>
            <a:endParaRPr sz="1950">
              <a:latin typeface="Courier New"/>
              <a:cs typeface="Courier New"/>
            </a:endParaRPr>
          </a:p>
          <a:p>
            <a:pPr marR="5080" algn="r">
              <a:lnSpc>
                <a:spcPts val="2320"/>
              </a:lnSpc>
            </a:pPr>
            <a:r>
              <a:rPr sz="1950" dirty="0">
                <a:solidFill>
                  <a:srgbClr val="FFFFFF"/>
                </a:solidFill>
                <a:latin typeface="Courier New"/>
                <a:cs typeface="Courier New"/>
              </a:rPr>
              <a:t>para</a:t>
            </a:r>
            <a:endParaRPr sz="1950">
              <a:latin typeface="Courier New"/>
              <a:cs typeface="Courier New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905052" y="5587364"/>
            <a:ext cx="6569075" cy="32385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950" dirty="0">
                <a:solidFill>
                  <a:srgbClr val="FFFFFF"/>
                </a:solidFill>
                <a:latin typeface="Courier New"/>
                <a:cs typeface="Courier New"/>
              </a:rPr>
              <a:t>crer que a porcentagem de nitrato não é</a:t>
            </a:r>
            <a:r>
              <a:rPr sz="1950" spc="-150" dirty="0">
                <a:solidFill>
                  <a:srgbClr val="FFFFFF"/>
                </a:solidFill>
                <a:latin typeface="Courier New"/>
                <a:cs typeface="Courier New"/>
              </a:rPr>
              <a:t> </a:t>
            </a:r>
            <a:r>
              <a:rPr sz="1950" dirty="0">
                <a:solidFill>
                  <a:srgbClr val="FFFFFF"/>
                </a:solidFill>
                <a:latin typeface="Courier New"/>
                <a:cs typeface="Courier New"/>
              </a:rPr>
              <a:t>10%.</a:t>
            </a:r>
            <a:endParaRPr sz="1950" dirty="0">
              <a:latin typeface="Courier New"/>
              <a:cs typeface="Courier New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4807077" y="2656713"/>
            <a:ext cx="1063625" cy="3454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314325" algn="l"/>
              </a:tabLst>
            </a:pPr>
            <a:r>
              <a:rPr sz="2100" dirty="0">
                <a:solidFill>
                  <a:srgbClr val="FFFFFF"/>
                </a:solidFill>
                <a:latin typeface="Arial"/>
                <a:cs typeface="Arial"/>
              </a:rPr>
              <a:t>=	0,</a:t>
            </a:r>
            <a:r>
              <a:rPr sz="2100" spc="-18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100" spc="15" dirty="0">
                <a:solidFill>
                  <a:srgbClr val="FFFFFF"/>
                </a:solidFill>
                <a:latin typeface="Arial"/>
                <a:cs typeface="Arial"/>
              </a:rPr>
              <a:t>371</a:t>
            </a:r>
            <a:endParaRPr sz="2100" dirty="0">
              <a:latin typeface="Arial"/>
              <a:cs typeface="Arial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3125723" y="2654934"/>
            <a:ext cx="631825" cy="44371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  <a:tabLst>
                <a:tab pos="436880" algn="l"/>
              </a:tabLst>
            </a:pPr>
            <a:r>
              <a:rPr lang="pt-BR" sz="2800" i="1" spc="-5" dirty="0" err="1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pt-BR" sz="2800" baseline="-11494" dirty="0" err="1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pt-BR" sz="2800" baseline="-11494" dirty="0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250" i="1" spc="97" baseline="-16666" dirty="0">
                <a:solidFill>
                  <a:srgbClr val="FFFFFF"/>
                </a:solidFill>
                <a:latin typeface="Times New Roman"/>
                <a:cs typeface="Times New Roman"/>
              </a:rPr>
              <a:t>	</a:t>
            </a:r>
            <a:r>
              <a:rPr sz="2100" dirty="0">
                <a:solidFill>
                  <a:srgbClr val="FFFFFF"/>
                </a:solidFill>
                <a:latin typeface="Arial"/>
                <a:cs typeface="Arial"/>
              </a:rPr>
              <a:t>=</a:t>
            </a:r>
            <a:endParaRPr sz="2100" dirty="0">
              <a:latin typeface="Arial"/>
              <a:cs typeface="Arial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1344675" y="507471"/>
            <a:ext cx="5410200" cy="1898597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25400">
              <a:lnSpc>
                <a:spcPct val="100000"/>
              </a:lnSpc>
              <a:spcBef>
                <a:spcPts val="105"/>
              </a:spcBef>
            </a:pPr>
            <a:r>
              <a:rPr sz="1950" dirty="0">
                <a:solidFill>
                  <a:srgbClr val="FFFFFF"/>
                </a:solidFill>
                <a:latin typeface="Courier New"/>
                <a:cs typeface="Courier New"/>
              </a:rPr>
              <a:t>Vamos aos cálculos das</a:t>
            </a:r>
            <a:r>
              <a:rPr sz="1950" spc="-95" dirty="0">
                <a:solidFill>
                  <a:srgbClr val="FFFFFF"/>
                </a:solidFill>
                <a:latin typeface="Courier New"/>
                <a:cs typeface="Courier New"/>
              </a:rPr>
              <a:t> </a:t>
            </a:r>
            <a:r>
              <a:rPr sz="1950" dirty="0">
                <a:solidFill>
                  <a:srgbClr val="FFFFFF"/>
                </a:solidFill>
                <a:latin typeface="Courier New"/>
                <a:cs typeface="Courier New"/>
              </a:rPr>
              <a:t>estatísticas.</a:t>
            </a:r>
            <a:endParaRPr sz="1950" dirty="0">
              <a:latin typeface="Courier New"/>
              <a:cs typeface="Courier New"/>
            </a:endParaRPr>
          </a:p>
          <a:p>
            <a:pPr>
              <a:lnSpc>
                <a:spcPct val="100000"/>
              </a:lnSpc>
              <a:spcBef>
                <a:spcPts val="35"/>
              </a:spcBef>
            </a:pPr>
            <a:endParaRPr sz="1950" dirty="0">
              <a:latin typeface="Courier New"/>
              <a:cs typeface="Courier New"/>
            </a:endParaRPr>
          </a:p>
          <a:p>
            <a:pPr marR="1384300" algn="r">
              <a:lnSpc>
                <a:spcPct val="100000"/>
              </a:lnSpc>
              <a:tabLst>
                <a:tab pos="318135" algn="l"/>
                <a:tab pos="620395" algn="l"/>
              </a:tabLst>
            </a:pPr>
            <a:r>
              <a:rPr sz="2100" i="1" dirty="0">
                <a:solidFill>
                  <a:srgbClr val="FFFFFF"/>
                </a:solidFill>
                <a:latin typeface="Times New Roman"/>
                <a:cs typeface="Times New Roman"/>
              </a:rPr>
              <a:t>X	</a:t>
            </a:r>
            <a:r>
              <a:rPr sz="2100" dirty="0">
                <a:solidFill>
                  <a:srgbClr val="FFFFFF"/>
                </a:solidFill>
                <a:latin typeface="Arial"/>
                <a:cs typeface="Arial"/>
              </a:rPr>
              <a:t>=	</a:t>
            </a:r>
            <a:r>
              <a:rPr sz="2100" spc="15" dirty="0">
                <a:solidFill>
                  <a:srgbClr val="FFFFFF"/>
                </a:solidFill>
                <a:latin typeface="Arial"/>
                <a:cs typeface="Arial"/>
              </a:rPr>
              <a:t>1</a:t>
            </a:r>
            <a:r>
              <a:rPr sz="2100" dirty="0">
                <a:solidFill>
                  <a:srgbClr val="FFFFFF"/>
                </a:solidFill>
                <a:latin typeface="Arial"/>
                <a:cs typeface="Arial"/>
              </a:rPr>
              <a:t>0,</a:t>
            </a:r>
            <a:endParaRPr sz="2100" dirty="0">
              <a:latin typeface="Arial"/>
              <a:cs typeface="Arial"/>
            </a:endParaRPr>
          </a:p>
          <a:p>
            <a:pPr marL="2966720">
              <a:lnSpc>
                <a:spcPct val="100000"/>
              </a:lnSpc>
              <a:spcBef>
                <a:spcPts val="560"/>
              </a:spcBef>
              <a:tabLst>
                <a:tab pos="3514725" algn="l"/>
              </a:tabLst>
            </a:pPr>
            <a:r>
              <a:rPr lang="pt-BR" sz="2100" i="1" spc="-310" dirty="0">
                <a:solidFill>
                  <a:schemeClr val="bg1"/>
                </a:solidFill>
                <a:latin typeface="Times New Roman"/>
                <a:cs typeface="Times New Roman"/>
              </a:rPr>
              <a:t>s</a:t>
            </a:r>
            <a:r>
              <a:rPr lang="pt-BR" sz="3150" spc="-465" baseline="14550" dirty="0" smtClean="0">
                <a:solidFill>
                  <a:schemeClr val="bg1"/>
                </a:solidFill>
                <a:latin typeface="Arial"/>
                <a:cs typeface="Arial"/>
              </a:rPr>
              <a:t> </a:t>
            </a:r>
            <a:r>
              <a:rPr lang="pt-BR" sz="3150" spc="-465" dirty="0" smtClean="0">
                <a:solidFill>
                  <a:schemeClr val="bg1"/>
                </a:solidFill>
                <a:latin typeface="Arial"/>
                <a:cs typeface="Arial"/>
              </a:rPr>
              <a:t> </a:t>
            </a:r>
            <a:r>
              <a:rPr sz="2100" dirty="0" smtClean="0">
                <a:solidFill>
                  <a:schemeClr val="bg1"/>
                </a:solidFill>
                <a:latin typeface="Arial"/>
                <a:cs typeface="Arial"/>
              </a:rPr>
              <a:t>=</a:t>
            </a:r>
            <a:r>
              <a:rPr sz="2100" dirty="0">
                <a:solidFill>
                  <a:schemeClr val="bg1"/>
                </a:solidFill>
                <a:latin typeface="Arial"/>
                <a:cs typeface="Arial"/>
              </a:rPr>
              <a:t>	1,</a:t>
            </a:r>
            <a:r>
              <a:rPr sz="2100" spc="-120" dirty="0">
                <a:solidFill>
                  <a:schemeClr val="bg1"/>
                </a:solidFill>
                <a:latin typeface="Arial"/>
                <a:cs typeface="Arial"/>
              </a:rPr>
              <a:t> </a:t>
            </a:r>
            <a:r>
              <a:rPr sz="2100" spc="15" dirty="0">
                <a:solidFill>
                  <a:schemeClr val="bg1"/>
                </a:solidFill>
                <a:latin typeface="Arial"/>
                <a:cs typeface="Arial"/>
              </a:rPr>
              <a:t>174</a:t>
            </a:r>
            <a:endParaRPr sz="2100" dirty="0">
              <a:solidFill>
                <a:schemeClr val="bg1"/>
              </a:solidFill>
              <a:latin typeface="Arial"/>
              <a:cs typeface="Arial"/>
            </a:endParaRPr>
          </a:p>
          <a:p>
            <a:pPr marR="1372235" algn="r">
              <a:lnSpc>
                <a:spcPct val="100000"/>
              </a:lnSpc>
              <a:spcBef>
                <a:spcPts val="600"/>
              </a:spcBef>
              <a:tabLst>
                <a:tab pos="539750" algn="l"/>
              </a:tabLst>
            </a:pPr>
            <a:r>
              <a:rPr sz="2100" i="1" dirty="0">
                <a:solidFill>
                  <a:srgbClr val="FFFFFF"/>
                </a:solidFill>
                <a:latin typeface="Times New Roman"/>
                <a:cs typeface="Times New Roman"/>
              </a:rPr>
              <a:t>n </a:t>
            </a:r>
            <a:r>
              <a:rPr sz="2100" i="1" spc="-204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100" dirty="0">
                <a:solidFill>
                  <a:srgbClr val="FFFFFF"/>
                </a:solidFill>
                <a:latin typeface="Arial"/>
                <a:cs typeface="Arial"/>
              </a:rPr>
              <a:t>=	</a:t>
            </a:r>
            <a:r>
              <a:rPr sz="2100" spc="15" dirty="0">
                <a:solidFill>
                  <a:srgbClr val="FFFFFF"/>
                </a:solidFill>
                <a:latin typeface="Arial"/>
                <a:cs typeface="Arial"/>
              </a:rPr>
              <a:t>10</a:t>
            </a:r>
            <a:endParaRPr sz="2100" dirty="0">
              <a:latin typeface="Arial"/>
              <a:cs typeface="Arial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3921633" y="2458592"/>
            <a:ext cx="762000" cy="3454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100" dirty="0">
                <a:solidFill>
                  <a:srgbClr val="FFFFFF"/>
                </a:solidFill>
                <a:latin typeface="Arial"/>
                <a:cs typeface="Arial"/>
              </a:rPr>
              <a:t>1,</a:t>
            </a:r>
            <a:r>
              <a:rPr sz="2100" spc="-18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100" spc="15" dirty="0">
                <a:solidFill>
                  <a:srgbClr val="FFFFFF"/>
                </a:solidFill>
                <a:latin typeface="Arial"/>
                <a:cs typeface="Arial"/>
              </a:rPr>
              <a:t>174</a:t>
            </a:r>
            <a:endParaRPr sz="2100">
              <a:latin typeface="Arial"/>
              <a:cs typeface="Arial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3996182" y="2893822"/>
            <a:ext cx="307975" cy="36957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5"/>
              </a:spcBef>
            </a:pPr>
            <a:r>
              <a:rPr sz="2250" spc="175" dirty="0">
                <a:solidFill>
                  <a:srgbClr val="FFFFFF"/>
                </a:solidFill>
                <a:latin typeface="Arial"/>
                <a:cs typeface="Arial"/>
              </a:rPr>
              <a:t>√</a:t>
            </a:r>
            <a:r>
              <a:rPr sz="3150" spc="-1297" baseline="6613" dirty="0">
                <a:solidFill>
                  <a:srgbClr val="FFFFFF"/>
                </a:solidFill>
                <a:latin typeface="Arial"/>
                <a:cs typeface="Arial"/>
              </a:rPr>
              <a:t>1</a:t>
            </a:r>
            <a:r>
              <a:rPr sz="150" spc="-7" baseline="55555" dirty="0">
                <a:solidFill>
                  <a:srgbClr val="FFFFFF"/>
                </a:solidFill>
                <a:latin typeface="Arial"/>
                <a:cs typeface="Arial"/>
              </a:rPr>
              <a:t>‾‾‾</a:t>
            </a:r>
            <a:endParaRPr sz="150" baseline="55555">
              <a:latin typeface="Arial"/>
              <a:cs typeface="Arial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4372051" y="2884678"/>
            <a:ext cx="196215" cy="3454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100" spc="170" dirty="0">
                <a:solidFill>
                  <a:srgbClr val="FFFFFF"/>
                </a:solidFill>
                <a:latin typeface="Arial"/>
                <a:cs typeface="Arial"/>
              </a:rPr>
              <a:t>0</a:t>
            </a:r>
            <a:endParaRPr sz="2100" dirty="0">
              <a:latin typeface="Arial"/>
              <a:cs typeface="Arial"/>
            </a:endParaRPr>
          </a:p>
        </p:txBody>
      </p:sp>
      <p:sp>
        <p:nvSpPr>
          <p:cNvPr id="14" name="object 14"/>
          <p:cNvSpPr/>
          <p:nvPr/>
        </p:nvSpPr>
        <p:spPr>
          <a:xfrm>
            <a:off x="3915155" y="2857500"/>
            <a:ext cx="771525" cy="9525"/>
          </a:xfrm>
          <a:custGeom>
            <a:avLst/>
            <a:gdLst/>
            <a:ahLst/>
            <a:cxnLst/>
            <a:rect l="l" t="t" r="r" b="b"/>
            <a:pathLst>
              <a:path w="771525" h="9525">
                <a:moveTo>
                  <a:pt x="771144" y="0"/>
                </a:moveTo>
                <a:lnTo>
                  <a:pt x="0" y="0"/>
                </a:lnTo>
                <a:lnTo>
                  <a:pt x="0" y="9144"/>
                </a:lnTo>
                <a:lnTo>
                  <a:pt x="771144" y="9144"/>
                </a:lnTo>
                <a:lnTo>
                  <a:pt x="771144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 txBox="1"/>
          <p:nvPr/>
        </p:nvSpPr>
        <p:spPr>
          <a:xfrm>
            <a:off x="3379723" y="3475990"/>
            <a:ext cx="181610" cy="3454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100" dirty="0">
                <a:solidFill>
                  <a:srgbClr val="FFFFFF"/>
                </a:solidFill>
                <a:latin typeface="Arial"/>
                <a:cs typeface="Arial"/>
              </a:rPr>
              <a:t>=</a:t>
            </a:r>
            <a:endParaRPr sz="2100">
              <a:latin typeface="Arial"/>
              <a:cs typeface="Arial"/>
            </a:endParaRPr>
          </a:p>
        </p:txBody>
      </p:sp>
      <p:sp>
        <p:nvSpPr>
          <p:cNvPr id="21" name="object 21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425"/>
              </a:lnSpc>
            </a:pPr>
            <a:r>
              <a:rPr spc="15" dirty="0"/>
              <a:t>27/27</a:t>
            </a:r>
          </a:p>
        </p:txBody>
      </p:sp>
      <p:sp>
        <p:nvSpPr>
          <p:cNvPr id="16" name="object 16"/>
          <p:cNvSpPr txBox="1"/>
          <p:nvPr/>
        </p:nvSpPr>
        <p:spPr>
          <a:xfrm>
            <a:off x="2817622" y="3485515"/>
            <a:ext cx="99695" cy="3454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100" i="1" dirty="0">
                <a:solidFill>
                  <a:srgbClr val="FFFFFF"/>
                </a:solidFill>
                <a:latin typeface="Times New Roman"/>
                <a:cs typeface="Times New Roman"/>
              </a:rPr>
              <a:t>t</a:t>
            </a:r>
            <a:endParaRPr sz="2100" dirty="0">
              <a:latin typeface="Times New Roman"/>
              <a:cs typeface="Times New Roman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2901442" y="3598290"/>
            <a:ext cx="370840" cy="2540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500" i="1" spc="65" dirty="0">
                <a:solidFill>
                  <a:srgbClr val="FFFFFF"/>
                </a:solidFill>
                <a:latin typeface="Times New Roman"/>
                <a:cs typeface="Times New Roman"/>
              </a:rPr>
              <a:t>c</a:t>
            </a:r>
            <a:r>
              <a:rPr sz="1500" i="1" spc="75" dirty="0">
                <a:solidFill>
                  <a:srgbClr val="FFFFFF"/>
                </a:solidFill>
                <a:latin typeface="Times New Roman"/>
                <a:cs typeface="Times New Roman"/>
              </a:rPr>
              <a:t>a</a:t>
            </a:r>
            <a:r>
              <a:rPr sz="1500" i="1" spc="70" dirty="0">
                <a:solidFill>
                  <a:srgbClr val="FFFFFF"/>
                </a:solidFill>
                <a:latin typeface="Times New Roman"/>
                <a:cs typeface="Times New Roman"/>
              </a:rPr>
              <a:t>l</a:t>
            </a:r>
            <a:r>
              <a:rPr sz="1500" i="1" dirty="0">
                <a:solidFill>
                  <a:srgbClr val="FFFFFF"/>
                </a:solidFill>
                <a:latin typeface="Times New Roman"/>
                <a:cs typeface="Times New Roman"/>
              </a:rPr>
              <a:t>c</a:t>
            </a:r>
            <a:endParaRPr sz="1500">
              <a:latin typeface="Times New Roman"/>
              <a:cs typeface="Times New Roman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3711194" y="3149853"/>
            <a:ext cx="2518410" cy="881380"/>
          </a:xfrm>
          <a:prstGeom prst="rect">
            <a:avLst/>
          </a:prstGeom>
        </p:spPr>
        <p:txBody>
          <a:bodyPr vert="horz" wrap="square" lIns="0" tIns="12065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950"/>
              </a:spcBef>
              <a:tabLst>
                <a:tab pos="1442085" algn="l"/>
                <a:tab pos="1743710" algn="l"/>
              </a:tabLst>
            </a:pPr>
            <a:r>
              <a:rPr sz="2100" u="sng" spc="5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  <a:cs typeface="Arial"/>
              </a:rPr>
              <a:t>10, </a:t>
            </a:r>
            <a:r>
              <a:rPr sz="2100" u="sng" spc="-5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  <a:cs typeface="Arial"/>
              </a:rPr>
              <a:t>4</a:t>
            </a:r>
            <a:r>
              <a:rPr sz="2100" u="sng" spc="-90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  <a:cs typeface="Arial"/>
              </a:rPr>
              <a:t> </a:t>
            </a:r>
            <a:r>
              <a:rPr sz="1950" u="sng" spc="-80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DejaVu Sans"/>
                <a:cs typeface="DejaVu Sans"/>
              </a:rPr>
              <a:t>−</a:t>
            </a:r>
            <a:r>
              <a:rPr sz="1950" u="sng" spc="50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DejaVu Sans"/>
                <a:cs typeface="DejaVu Sans"/>
              </a:rPr>
              <a:t> </a:t>
            </a:r>
            <a:r>
              <a:rPr sz="2100" u="sng" spc="5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  <a:cs typeface="Arial"/>
              </a:rPr>
              <a:t>10</a:t>
            </a:r>
            <a:r>
              <a:rPr sz="2100" spc="5" dirty="0">
                <a:solidFill>
                  <a:srgbClr val="FFFFFF"/>
                </a:solidFill>
                <a:latin typeface="Arial"/>
                <a:cs typeface="Arial"/>
              </a:rPr>
              <a:t>	</a:t>
            </a:r>
            <a:r>
              <a:rPr sz="3150" baseline="-44973" dirty="0">
                <a:solidFill>
                  <a:srgbClr val="FFFFFF"/>
                </a:solidFill>
                <a:latin typeface="Arial"/>
                <a:cs typeface="Arial"/>
              </a:rPr>
              <a:t>=	1,</a:t>
            </a:r>
            <a:r>
              <a:rPr sz="3150" spc="-240" baseline="-44973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150" spc="22" baseline="-44973" dirty="0">
                <a:solidFill>
                  <a:srgbClr val="FFFFFF"/>
                </a:solidFill>
                <a:latin typeface="Arial"/>
                <a:cs typeface="Arial"/>
              </a:rPr>
              <a:t>078</a:t>
            </a:r>
            <a:endParaRPr sz="3150" baseline="-44973">
              <a:latin typeface="Arial"/>
              <a:cs typeface="Arial"/>
            </a:endParaRPr>
          </a:p>
          <a:p>
            <a:pPr marL="294640">
              <a:lnSpc>
                <a:spcPct val="100000"/>
              </a:lnSpc>
              <a:spcBef>
                <a:spcPts val="850"/>
              </a:spcBef>
            </a:pPr>
            <a:r>
              <a:rPr sz="2100" dirty="0">
                <a:solidFill>
                  <a:srgbClr val="FFFFFF"/>
                </a:solidFill>
                <a:latin typeface="Arial"/>
                <a:cs typeface="Arial"/>
              </a:rPr>
              <a:t>0,</a:t>
            </a:r>
            <a:r>
              <a:rPr sz="2100" spc="-1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100" spc="15" dirty="0">
                <a:solidFill>
                  <a:srgbClr val="FFFFFF"/>
                </a:solidFill>
                <a:latin typeface="Arial"/>
                <a:cs typeface="Arial"/>
              </a:rPr>
              <a:t>371</a:t>
            </a:r>
            <a:endParaRPr sz="2100">
              <a:latin typeface="Arial"/>
              <a:cs typeface="Arial"/>
            </a:endParaRPr>
          </a:p>
        </p:txBody>
      </p:sp>
      <p:graphicFrame>
        <p:nvGraphicFramePr>
          <p:cNvPr id="19" name="object 19"/>
          <p:cNvGraphicFramePr>
            <a:graphicFrameLocks noGrp="1"/>
          </p:cNvGraphicFramePr>
          <p:nvPr/>
        </p:nvGraphicFramePr>
        <p:xfrm>
          <a:off x="1344675" y="4064875"/>
          <a:ext cx="6346824" cy="778088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509395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87464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123314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83947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38881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89865">
                        <a:lnSpc>
                          <a:spcPct val="100000"/>
                        </a:lnSpc>
                        <a:spcBef>
                          <a:spcPts val="45"/>
                        </a:spcBef>
                        <a:tabLst>
                          <a:tab pos="718820" algn="l"/>
                          <a:tab pos="1771650" algn="l"/>
                        </a:tabLst>
                      </a:pPr>
                      <a:r>
                        <a:rPr sz="2100" i="1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v</a:t>
                      </a:r>
                      <a:r>
                        <a:rPr sz="2100" i="1" spc="33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10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=	</a:t>
                      </a:r>
                      <a:r>
                        <a:rPr sz="2100" i="1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n  </a:t>
                      </a:r>
                      <a:r>
                        <a:rPr sz="1950" spc="-80" dirty="0">
                          <a:solidFill>
                            <a:srgbClr val="FFFFFF"/>
                          </a:solidFill>
                          <a:latin typeface="DejaVu Sans"/>
                          <a:cs typeface="DejaVu Sans"/>
                        </a:rPr>
                        <a:t>−</a:t>
                      </a:r>
                      <a:r>
                        <a:rPr sz="1950" spc="-295" dirty="0">
                          <a:solidFill>
                            <a:srgbClr val="FFFFFF"/>
                          </a:solidFill>
                          <a:latin typeface="DejaVu Sans"/>
                          <a:cs typeface="DejaVu Sans"/>
                        </a:rPr>
                        <a:t> </a:t>
                      </a:r>
                      <a:r>
                        <a:rPr sz="2100" spc="-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1</a:t>
                      </a:r>
                      <a:r>
                        <a:rPr sz="2100" spc="18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210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=	</a:t>
                      </a:r>
                      <a:r>
                        <a:rPr sz="2100" spc="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10 </a:t>
                      </a:r>
                      <a:r>
                        <a:rPr sz="1950" spc="-80" dirty="0">
                          <a:solidFill>
                            <a:srgbClr val="FFFFFF"/>
                          </a:solidFill>
                          <a:latin typeface="DejaVu Sans"/>
                          <a:cs typeface="DejaVu Sans"/>
                        </a:rPr>
                        <a:t>− </a:t>
                      </a:r>
                      <a:r>
                        <a:rPr sz="2100" spc="-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1</a:t>
                      </a:r>
                      <a:r>
                        <a:rPr sz="2100" spc="24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210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=</a:t>
                      </a:r>
                      <a:endParaRPr sz="2100">
                        <a:latin typeface="Arial"/>
                        <a:cs typeface="Arial"/>
                      </a:endParaRPr>
                    </a:p>
                  </a:txBody>
                  <a:tcPr marL="0" marR="0" marT="5715" marB="0"/>
                </a:tc>
                <a:tc>
                  <a:txBody>
                    <a:bodyPr/>
                    <a:lstStyle/>
                    <a:p>
                      <a:pPr marL="100330">
                        <a:lnSpc>
                          <a:spcPct val="100000"/>
                        </a:lnSpc>
                        <a:spcBef>
                          <a:spcPts val="45"/>
                        </a:spcBef>
                      </a:pPr>
                      <a:r>
                        <a:rPr sz="210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9</a:t>
                      </a:r>
                      <a:endParaRPr sz="2100">
                        <a:latin typeface="Arial"/>
                        <a:cs typeface="Arial"/>
                      </a:endParaRPr>
                    </a:p>
                  </a:txBody>
                  <a:tcPr marL="0" marR="0" marT="5715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89278">
                <a:tc>
                  <a:txBody>
                    <a:bodyPr/>
                    <a:lstStyle/>
                    <a:p>
                      <a:pPr marL="31750">
                        <a:lnSpc>
                          <a:spcPct val="100000"/>
                        </a:lnSpc>
                        <a:spcBef>
                          <a:spcPts val="100"/>
                        </a:spcBef>
                      </a:pPr>
                      <a:r>
                        <a:rPr sz="2100" i="1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p </a:t>
                      </a:r>
                      <a:r>
                        <a:rPr sz="1950" spc="-80" dirty="0">
                          <a:solidFill>
                            <a:srgbClr val="FFFFFF"/>
                          </a:solidFill>
                          <a:latin typeface="DejaVu Sans"/>
                          <a:cs typeface="DejaVu Sans"/>
                        </a:rPr>
                        <a:t>− </a:t>
                      </a:r>
                      <a:r>
                        <a:rPr sz="2100" i="1" spc="9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valor</a:t>
                      </a:r>
                      <a:r>
                        <a:rPr sz="2100" i="1" spc="135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10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=</a:t>
                      </a:r>
                      <a:endParaRPr sz="2100">
                        <a:latin typeface="Arial"/>
                        <a:cs typeface="Arial"/>
                      </a:endParaRPr>
                    </a:p>
                  </a:txBody>
                  <a:tcPr marL="0" marR="0" marT="12700" marB="0"/>
                </a:tc>
                <a:tc>
                  <a:txBody>
                    <a:bodyPr/>
                    <a:lstStyle/>
                    <a:p>
                      <a:pPr marL="72390">
                        <a:lnSpc>
                          <a:spcPct val="100000"/>
                        </a:lnSpc>
                        <a:spcBef>
                          <a:spcPts val="100"/>
                        </a:spcBef>
                      </a:pPr>
                      <a:r>
                        <a:rPr sz="2100" i="1" spc="8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pt</a:t>
                      </a:r>
                      <a:r>
                        <a:rPr sz="2100" spc="8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(</a:t>
                      </a:r>
                      <a:r>
                        <a:rPr sz="2100" i="1" spc="8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t</a:t>
                      </a:r>
                      <a:r>
                        <a:rPr sz="2250" i="1" spc="120" baseline="-11111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calc</a:t>
                      </a:r>
                      <a:r>
                        <a:rPr sz="2250" i="1" spc="-202" baseline="-11111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10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,</a:t>
                      </a:r>
                      <a:r>
                        <a:rPr sz="2100" spc="-12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2100" i="1" spc="55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v</a:t>
                      </a:r>
                      <a:r>
                        <a:rPr sz="2100" spc="5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,</a:t>
                      </a:r>
                      <a:r>
                        <a:rPr sz="2100" spc="-12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2100" i="1" spc="10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lower</a:t>
                      </a:r>
                      <a:r>
                        <a:rPr sz="2100" i="1" spc="-35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10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.</a:t>
                      </a:r>
                      <a:r>
                        <a:rPr sz="2100" spc="-13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2100" i="1" spc="9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tail</a:t>
                      </a:r>
                      <a:r>
                        <a:rPr sz="2100" i="1" spc="28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10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=</a:t>
                      </a:r>
                      <a:endParaRPr sz="2100" dirty="0">
                        <a:latin typeface="Arial"/>
                        <a:cs typeface="Arial"/>
                      </a:endParaRPr>
                    </a:p>
                  </a:txBody>
                  <a:tcPr marL="0" marR="0" marT="12700" marB="0"/>
                </a:tc>
                <a:tc>
                  <a:txBody>
                    <a:bodyPr/>
                    <a:lstStyle/>
                    <a:p>
                      <a:pPr marL="43815">
                        <a:lnSpc>
                          <a:spcPct val="100000"/>
                        </a:lnSpc>
                        <a:spcBef>
                          <a:spcPts val="100"/>
                        </a:spcBef>
                      </a:pPr>
                      <a:r>
                        <a:rPr sz="2100" i="1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F </a:t>
                      </a:r>
                      <a:r>
                        <a:rPr sz="210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) </a:t>
                      </a:r>
                      <a:r>
                        <a:rPr sz="1950" spc="-80" dirty="0">
                          <a:solidFill>
                            <a:srgbClr val="FFFFFF"/>
                          </a:solidFill>
                          <a:latin typeface="DejaVu Sans"/>
                          <a:cs typeface="DejaVu Sans"/>
                        </a:rPr>
                        <a:t>∗ </a:t>
                      </a:r>
                      <a:r>
                        <a:rPr sz="210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2</a:t>
                      </a:r>
                      <a:r>
                        <a:rPr sz="2100" spc="-33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210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=</a:t>
                      </a:r>
                      <a:endParaRPr sz="2100">
                        <a:latin typeface="Arial"/>
                        <a:cs typeface="Arial"/>
                      </a:endParaRPr>
                    </a:p>
                  </a:txBody>
                  <a:tcPr marL="0" marR="0" marT="12700" marB="0"/>
                </a:tc>
                <a:tc>
                  <a:txBody>
                    <a:bodyPr/>
                    <a:lstStyle/>
                    <a:p>
                      <a:pPr marL="72390">
                        <a:lnSpc>
                          <a:spcPct val="100000"/>
                        </a:lnSpc>
                        <a:spcBef>
                          <a:spcPts val="100"/>
                        </a:spcBef>
                      </a:pPr>
                      <a:r>
                        <a:rPr sz="2100" spc="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0,</a:t>
                      </a:r>
                      <a:r>
                        <a:rPr sz="2100" spc="-18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2100" spc="1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309</a:t>
                      </a:r>
                      <a:endParaRPr sz="2100" dirty="0">
                        <a:latin typeface="Arial"/>
                        <a:cs typeface="Arial"/>
                      </a:endParaRPr>
                    </a:p>
                  </a:txBody>
                  <a:tcPr marL="0" marR="0" marT="12700" marB="0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sp>
        <p:nvSpPr>
          <p:cNvPr id="20" name="object 20"/>
          <p:cNvSpPr txBox="1"/>
          <p:nvPr/>
        </p:nvSpPr>
        <p:spPr>
          <a:xfrm>
            <a:off x="867562" y="5281676"/>
            <a:ext cx="6510655" cy="3454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50800">
              <a:lnSpc>
                <a:spcPct val="100000"/>
              </a:lnSpc>
              <a:spcBef>
                <a:spcPts val="100"/>
              </a:spcBef>
            </a:pPr>
            <a:r>
              <a:rPr sz="1950" dirty="0">
                <a:solidFill>
                  <a:srgbClr val="FFFFFF"/>
                </a:solidFill>
                <a:latin typeface="Courier New"/>
                <a:cs typeface="Courier New"/>
              </a:rPr>
              <a:t>não </a:t>
            </a:r>
            <a:r>
              <a:rPr sz="1950" dirty="0" err="1">
                <a:solidFill>
                  <a:srgbClr val="FFFFFF"/>
                </a:solidFill>
                <a:latin typeface="Courier New"/>
                <a:cs typeface="Courier New"/>
              </a:rPr>
              <a:t>rejeitamos</a:t>
            </a:r>
            <a:r>
              <a:rPr sz="1950" dirty="0">
                <a:solidFill>
                  <a:srgbClr val="FFFFFF"/>
                </a:solidFill>
                <a:latin typeface="Courier New"/>
                <a:cs typeface="Courier New"/>
              </a:rPr>
              <a:t> </a:t>
            </a:r>
            <a:r>
              <a:rPr sz="2100" i="1" spc="-5" dirty="0" smtClean="0">
                <a:solidFill>
                  <a:srgbClr val="FFFFFF"/>
                </a:solidFill>
                <a:latin typeface="Times New Roman"/>
                <a:cs typeface="Times New Roman"/>
              </a:rPr>
              <a:t>H</a:t>
            </a:r>
            <a:r>
              <a:rPr sz="2175" baseline="-11494" dirty="0" smtClean="0">
                <a:solidFill>
                  <a:srgbClr val="FFFFFF"/>
                </a:solidFill>
                <a:latin typeface="Arial"/>
                <a:cs typeface="Arial"/>
              </a:rPr>
              <a:t>0 </a:t>
            </a:r>
            <a:r>
              <a:rPr sz="1950" dirty="0">
                <a:solidFill>
                  <a:srgbClr val="FFFFFF"/>
                </a:solidFill>
                <a:latin typeface="Courier New"/>
                <a:cs typeface="Courier New"/>
              </a:rPr>
              <a:t>, ou seja, não há</a:t>
            </a:r>
            <a:r>
              <a:rPr sz="1950" spc="330" dirty="0">
                <a:solidFill>
                  <a:srgbClr val="FFFFFF"/>
                </a:solidFill>
                <a:latin typeface="Courier New"/>
                <a:cs typeface="Courier New"/>
              </a:rPr>
              <a:t> </a:t>
            </a:r>
            <a:r>
              <a:rPr sz="1950" dirty="0">
                <a:solidFill>
                  <a:srgbClr val="FFFFFF"/>
                </a:solidFill>
                <a:latin typeface="Courier New"/>
                <a:cs typeface="Courier New"/>
              </a:rPr>
              <a:t>razões</a:t>
            </a:r>
            <a:endParaRPr sz="1950" dirty="0">
              <a:latin typeface="Courier New"/>
              <a:cs typeface="Courier New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193" y="1104512"/>
            <a:ext cx="9593014" cy="55633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5398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10058400" cy="7772400"/>
          </a:xfrm>
          <a:custGeom>
            <a:avLst/>
            <a:gdLst/>
            <a:ahLst/>
            <a:cxnLst/>
            <a:rect l="l" t="t" r="r" b="b"/>
            <a:pathLst>
              <a:path w="10058400" h="7772400">
                <a:moveTo>
                  <a:pt x="10016998" y="0"/>
                </a:moveTo>
                <a:lnTo>
                  <a:pt x="41309" y="0"/>
                </a:lnTo>
                <a:lnTo>
                  <a:pt x="35233" y="889"/>
                </a:lnTo>
                <a:lnTo>
                  <a:pt x="29399" y="3809"/>
                </a:lnTo>
                <a:lnTo>
                  <a:pt x="23563" y="5715"/>
                </a:lnTo>
                <a:lnTo>
                  <a:pt x="18413" y="9525"/>
                </a:lnTo>
                <a:lnTo>
                  <a:pt x="13948" y="14224"/>
                </a:lnTo>
                <a:lnTo>
                  <a:pt x="9482" y="18033"/>
                </a:lnTo>
                <a:lnTo>
                  <a:pt x="6042" y="23749"/>
                </a:lnTo>
                <a:lnTo>
                  <a:pt x="1207" y="35178"/>
                </a:lnTo>
                <a:lnTo>
                  <a:pt x="0" y="40894"/>
                </a:lnTo>
                <a:lnTo>
                  <a:pt x="0" y="7731441"/>
                </a:lnTo>
                <a:lnTo>
                  <a:pt x="1207" y="7737156"/>
                </a:lnTo>
                <a:lnTo>
                  <a:pt x="6042" y="7748586"/>
                </a:lnTo>
                <a:lnTo>
                  <a:pt x="9482" y="7754301"/>
                </a:lnTo>
                <a:lnTo>
                  <a:pt x="13948" y="7758111"/>
                </a:lnTo>
                <a:lnTo>
                  <a:pt x="18413" y="7762874"/>
                </a:lnTo>
                <a:lnTo>
                  <a:pt x="23563" y="7766684"/>
                </a:lnTo>
                <a:lnTo>
                  <a:pt x="29399" y="7768588"/>
                </a:lnTo>
                <a:lnTo>
                  <a:pt x="35233" y="7771446"/>
                </a:lnTo>
                <a:lnTo>
                  <a:pt x="41309" y="7772399"/>
                </a:lnTo>
                <a:lnTo>
                  <a:pt x="10016998" y="7772399"/>
                </a:lnTo>
                <a:lnTo>
                  <a:pt x="10023094" y="7771446"/>
                </a:lnTo>
                <a:lnTo>
                  <a:pt x="10028936" y="7768588"/>
                </a:lnTo>
                <a:lnTo>
                  <a:pt x="10034905" y="7766684"/>
                </a:lnTo>
                <a:lnTo>
                  <a:pt x="10039985" y="7762874"/>
                </a:lnTo>
                <a:lnTo>
                  <a:pt x="10044430" y="7758111"/>
                </a:lnTo>
                <a:lnTo>
                  <a:pt x="10048875" y="7754301"/>
                </a:lnTo>
                <a:lnTo>
                  <a:pt x="10052431" y="7748586"/>
                </a:lnTo>
                <a:lnTo>
                  <a:pt x="10057130" y="7737156"/>
                </a:lnTo>
                <a:lnTo>
                  <a:pt x="10058400" y="7731441"/>
                </a:lnTo>
                <a:lnTo>
                  <a:pt x="10058400" y="40894"/>
                </a:lnTo>
                <a:lnTo>
                  <a:pt x="10057130" y="35178"/>
                </a:lnTo>
                <a:lnTo>
                  <a:pt x="10052431" y="23749"/>
                </a:lnTo>
                <a:lnTo>
                  <a:pt x="10048875" y="18033"/>
                </a:lnTo>
                <a:lnTo>
                  <a:pt x="10044430" y="14224"/>
                </a:lnTo>
                <a:lnTo>
                  <a:pt x="10039985" y="9525"/>
                </a:lnTo>
                <a:lnTo>
                  <a:pt x="10034905" y="5715"/>
                </a:lnTo>
                <a:lnTo>
                  <a:pt x="10028936" y="3809"/>
                </a:lnTo>
                <a:lnTo>
                  <a:pt x="10023094" y="889"/>
                </a:lnTo>
                <a:lnTo>
                  <a:pt x="10016998" y="0"/>
                </a:lnTo>
                <a:close/>
              </a:path>
            </a:pathLst>
          </a:custGeom>
          <a:solidFill>
            <a:srgbClr val="50505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1536700" y="4953000"/>
            <a:ext cx="8521700" cy="1343958"/>
          </a:xfrm>
          <a:prstGeom prst="rect">
            <a:avLst/>
          </a:prstGeom>
        </p:spPr>
        <p:txBody>
          <a:bodyPr vert="horz" wrap="square" lIns="0" tIns="86360" rIns="0" bIns="0" rtlCol="0">
            <a:spAutoFit/>
          </a:bodyPr>
          <a:lstStyle/>
          <a:p>
            <a:pPr marL="12700" marR="5080">
              <a:lnSpc>
                <a:spcPts val="4900"/>
              </a:lnSpc>
              <a:spcBef>
                <a:spcPts val="680"/>
              </a:spcBef>
            </a:pPr>
            <a:r>
              <a:rPr lang="pt-BR" sz="4000" dirty="0">
                <a:solidFill>
                  <a:schemeClr val="bg1"/>
                </a:solidFill>
              </a:rPr>
              <a:t>P</a:t>
            </a:r>
            <a:r>
              <a:rPr lang="pt-BR" sz="4000" dirty="0" smtClean="0">
                <a:solidFill>
                  <a:schemeClr val="bg1"/>
                </a:solidFill>
              </a:rPr>
              <a:t>ara </a:t>
            </a:r>
            <a:r>
              <a:rPr lang="pt-BR" sz="4000" dirty="0">
                <a:solidFill>
                  <a:schemeClr val="bg1"/>
                </a:solidFill>
              </a:rPr>
              <a:t>a razão </a:t>
            </a:r>
            <a:r>
              <a:rPr lang="pt-BR" sz="4000" dirty="0" smtClean="0">
                <a:solidFill>
                  <a:schemeClr val="bg1"/>
                </a:solidFill>
              </a:rPr>
              <a:t>de variâncias </a:t>
            </a:r>
            <a:r>
              <a:rPr lang="pt-BR" sz="4000" dirty="0">
                <a:solidFill>
                  <a:schemeClr val="bg1"/>
                </a:solidFill>
              </a:rPr>
              <a:t>de duas populações </a:t>
            </a:r>
            <a:endParaRPr sz="4000" spc="-48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8119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/>
          <p:nvPr/>
        </p:nvSpPr>
        <p:spPr>
          <a:xfrm>
            <a:off x="4173300" y="1249878"/>
            <a:ext cx="3095811" cy="250990"/>
          </a:xfrm>
          <a:prstGeom prst="rect">
            <a:avLst/>
          </a:prstGeom>
        </p:spPr>
        <p:txBody>
          <a:bodyPr vert="horz" wrap="square" lIns="0" tIns="22376" rIns="0" bIns="0" rtlCol="0">
            <a:spAutoFit/>
          </a:bodyPr>
          <a:lstStyle/>
          <a:p>
            <a:pPr marL="23553" defTabSz="1695846">
              <a:spcBef>
                <a:spcPts val="176"/>
              </a:spcBef>
              <a:tabLst>
                <a:tab pos="553505" algn="l"/>
                <a:tab pos="2312946" algn="l"/>
                <a:tab pos="2828766" algn="l"/>
              </a:tabLst>
            </a:pPr>
            <a:r>
              <a:rPr lang="pt-BR" sz="1484" spc="-83" dirty="0" smtClean="0">
                <a:solidFill>
                  <a:srgbClr val="353334"/>
                </a:solidFill>
                <a:latin typeface="Arial"/>
                <a:cs typeface="Arial"/>
              </a:rPr>
              <a:t> </a:t>
            </a:r>
            <a:r>
              <a:rPr sz="1484" spc="-83" dirty="0" smtClean="0">
                <a:solidFill>
                  <a:srgbClr val="353334"/>
                </a:solidFill>
                <a:latin typeface="Arial"/>
                <a:cs typeface="Arial"/>
              </a:rPr>
              <a:t>1</a:t>
            </a:r>
            <a:r>
              <a:rPr lang="pt-BR" sz="1484" spc="-83" dirty="0" smtClean="0">
                <a:solidFill>
                  <a:srgbClr val="353334"/>
                </a:solidFill>
                <a:latin typeface="Arial"/>
                <a:cs typeface="Arial"/>
              </a:rPr>
              <a:t>         </a:t>
            </a:r>
            <a:r>
              <a:rPr sz="1484" spc="-83" dirty="0" smtClean="0">
                <a:solidFill>
                  <a:srgbClr val="353334"/>
                </a:solidFill>
                <a:latin typeface="Arial"/>
                <a:cs typeface="Arial"/>
              </a:rPr>
              <a:t>2</a:t>
            </a:r>
            <a:r>
              <a:rPr lang="pt-BR" sz="1484" spc="-83" dirty="0" smtClean="0">
                <a:solidFill>
                  <a:srgbClr val="353334"/>
                </a:solidFill>
                <a:latin typeface="Arial"/>
                <a:cs typeface="Arial"/>
              </a:rPr>
              <a:t>                                       </a:t>
            </a:r>
            <a:r>
              <a:rPr sz="1484" spc="-83" dirty="0" smtClean="0">
                <a:solidFill>
                  <a:srgbClr val="353334"/>
                </a:solidFill>
                <a:latin typeface="Arial"/>
                <a:cs typeface="Arial"/>
              </a:rPr>
              <a:t>1</a:t>
            </a:r>
            <a:r>
              <a:rPr lang="pt-BR" sz="1484" spc="-83" dirty="0" smtClean="0">
                <a:solidFill>
                  <a:srgbClr val="353334"/>
                </a:solidFill>
                <a:latin typeface="Arial"/>
                <a:cs typeface="Arial"/>
              </a:rPr>
              <a:t>     2</a:t>
            </a:r>
            <a:endParaRPr sz="1484" dirty="0">
              <a:solidFill>
                <a:prstClr val="black"/>
              </a:solidFill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8547000" y="919112"/>
            <a:ext cx="142500" cy="250990"/>
          </a:xfrm>
          <a:prstGeom prst="rect">
            <a:avLst/>
          </a:prstGeom>
        </p:spPr>
        <p:txBody>
          <a:bodyPr vert="horz" wrap="square" lIns="0" tIns="22376" rIns="0" bIns="0" rtlCol="0">
            <a:spAutoFit/>
          </a:bodyPr>
          <a:lstStyle/>
          <a:p>
            <a:pPr marL="23553" defTabSz="1695846">
              <a:spcBef>
                <a:spcPts val="176"/>
              </a:spcBef>
            </a:pPr>
            <a:r>
              <a:rPr sz="1484" spc="-83" dirty="0">
                <a:solidFill>
                  <a:srgbClr val="353334"/>
                </a:solidFill>
                <a:latin typeface="Arial"/>
                <a:cs typeface="Arial"/>
              </a:rPr>
              <a:t>2</a:t>
            </a:r>
            <a:endParaRPr sz="1484">
              <a:solidFill>
                <a:prstClr val="black"/>
              </a:solidFill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8552221" y="1233787"/>
            <a:ext cx="118946" cy="250990"/>
          </a:xfrm>
          <a:prstGeom prst="rect">
            <a:avLst/>
          </a:prstGeom>
        </p:spPr>
        <p:txBody>
          <a:bodyPr vert="horz" wrap="square" lIns="0" tIns="22376" rIns="0" bIns="0" rtlCol="0">
            <a:spAutoFit/>
          </a:bodyPr>
          <a:lstStyle/>
          <a:p>
            <a:pPr marL="23553" defTabSz="1695846">
              <a:spcBef>
                <a:spcPts val="176"/>
              </a:spcBef>
            </a:pPr>
            <a:r>
              <a:rPr sz="1484" spc="-603" dirty="0">
                <a:solidFill>
                  <a:srgbClr val="353334"/>
                </a:solidFill>
                <a:latin typeface="Arial"/>
                <a:cs typeface="Arial"/>
              </a:rPr>
              <a:t>1</a:t>
            </a:r>
            <a:endParaRPr sz="1484" dirty="0">
              <a:solidFill>
                <a:prstClr val="black"/>
              </a:solidFill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153355" y="1023946"/>
            <a:ext cx="8789080" cy="335337"/>
          </a:xfrm>
          <a:prstGeom prst="rect">
            <a:avLst/>
          </a:prstGeom>
        </p:spPr>
        <p:txBody>
          <a:bodyPr vert="horz" wrap="square" lIns="0" tIns="21198" rIns="0" bIns="0" rtlCol="0">
            <a:spAutoFit/>
          </a:bodyPr>
          <a:lstStyle/>
          <a:p>
            <a:pPr marL="23553" defTabSz="1695846">
              <a:spcBef>
                <a:spcPts val="167"/>
              </a:spcBef>
            </a:pPr>
            <a:r>
              <a:rPr sz="2040" spc="-150" dirty="0">
                <a:solidFill>
                  <a:srgbClr val="353334"/>
                </a:solidFill>
                <a:latin typeface="Arial Black"/>
                <a:cs typeface="Arial Black"/>
              </a:rPr>
              <a:t>Considerando duas populações </a:t>
            </a:r>
            <a:r>
              <a:rPr sz="2040" i="1" spc="-121" dirty="0">
                <a:solidFill>
                  <a:srgbClr val="353334"/>
                </a:solidFill>
                <a:latin typeface="DejaVu Sans"/>
                <a:cs typeface="DejaVu Sans"/>
              </a:rPr>
              <a:t>Y </a:t>
            </a:r>
            <a:r>
              <a:rPr sz="2040" spc="-287" dirty="0">
                <a:solidFill>
                  <a:srgbClr val="353334"/>
                </a:solidFill>
                <a:latin typeface="Arial Black"/>
                <a:cs typeface="Arial Black"/>
              </a:rPr>
              <a:t>e </a:t>
            </a:r>
            <a:r>
              <a:rPr sz="2040" i="1" spc="-121" dirty="0">
                <a:solidFill>
                  <a:srgbClr val="353334"/>
                </a:solidFill>
                <a:latin typeface="DejaVu Sans"/>
                <a:cs typeface="DejaVu Sans"/>
              </a:rPr>
              <a:t>Y </a:t>
            </a:r>
            <a:r>
              <a:rPr sz="2040" spc="-150" dirty="0">
                <a:solidFill>
                  <a:srgbClr val="353334"/>
                </a:solidFill>
                <a:latin typeface="Arial Black"/>
                <a:cs typeface="Arial Black"/>
              </a:rPr>
              <a:t>com médias </a:t>
            </a:r>
            <a:r>
              <a:rPr sz="2040" i="1" spc="-287" dirty="0">
                <a:solidFill>
                  <a:srgbClr val="353334"/>
                </a:solidFill>
                <a:latin typeface="DejaVu Sans"/>
                <a:cs typeface="DejaVu Sans"/>
              </a:rPr>
              <a:t>µ </a:t>
            </a:r>
            <a:r>
              <a:rPr sz="2040" spc="-287" dirty="0">
                <a:solidFill>
                  <a:srgbClr val="353334"/>
                </a:solidFill>
                <a:latin typeface="Arial Black"/>
                <a:cs typeface="Arial Black"/>
              </a:rPr>
              <a:t>e </a:t>
            </a:r>
            <a:r>
              <a:rPr sz="2040" i="1" spc="-287" dirty="0">
                <a:solidFill>
                  <a:srgbClr val="353334"/>
                </a:solidFill>
                <a:latin typeface="DejaVu Sans"/>
                <a:cs typeface="DejaVu Sans"/>
              </a:rPr>
              <a:t>µ </a:t>
            </a:r>
            <a:r>
              <a:rPr sz="2040" spc="-269" dirty="0">
                <a:solidFill>
                  <a:srgbClr val="353334"/>
                </a:solidFill>
                <a:latin typeface="Arial Black"/>
                <a:cs typeface="Arial Black"/>
              </a:rPr>
              <a:t>, </a:t>
            </a:r>
            <a:r>
              <a:rPr sz="2040" spc="-287" dirty="0">
                <a:solidFill>
                  <a:srgbClr val="353334"/>
                </a:solidFill>
                <a:latin typeface="Arial Black"/>
                <a:cs typeface="Arial Black"/>
              </a:rPr>
              <a:t>e </a:t>
            </a:r>
            <a:r>
              <a:rPr sz="2040" spc="-150" dirty="0">
                <a:solidFill>
                  <a:srgbClr val="353334"/>
                </a:solidFill>
                <a:latin typeface="Arial Black"/>
                <a:cs typeface="Arial Black"/>
              </a:rPr>
              <a:t>variâncias </a:t>
            </a:r>
            <a:r>
              <a:rPr sz="2040" i="1" spc="-150" dirty="0">
                <a:solidFill>
                  <a:srgbClr val="353334"/>
                </a:solidFill>
                <a:latin typeface="DejaVu Sans"/>
                <a:cs typeface="DejaVu Sans"/>
              </a:rPr>
              <a:t>σ </a:t>
            </a:r>
            <a:r>
              <a:rPr sz="2040" spc="-150" dirty="0">
                <a:solidFill>
                  <a:srgbClr val="353334"/>
                </a:solidFill>
                <a:latin typeface="Arial Black"/>
                <a:cs typeface="Arial Black"/>
              </a:rPr>
              <a:t>e</a:t>
            </a:r>
            <a:endParaRPr sz="2040" spc="-150" dirty="0">
              <a:solidFill>
                <a:prstClr val="black"/>
              </a:solidFill>
              <a:latin typeface="Arial Black"/>
              <a:cs typeface="Arial Black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8942435" y="919112"/>
            <a:ext cx="142500" cy="250990"/>
          </a:xfrm>
          <a:prstGeom prst="rect">
            <a:avLst/>
          </a:prstGeom>
        </p:spPr>
        <p:txBody>
          <a:bodyPr vert="horz" wrap="square" lIns="0" tIns="22376" rIns="0" bIns="0" rtlCol="0">
            <a:spAutoFit/>
          </a:bodyPr>
          <a:lstStyle/>
          <a:p>
            <a:pPr marL="23553" defTabSz="1695846">
              <a:spcBef>
                <a:spcPts val="176"/>
              </a:spcBef>
            </a:pPr>
            <a:r>
              <a:rPr sz="1484" spc="-83" dirty="0">
                <a:solidFill>
                  <a:srgbClr val="353334"/>
                </a:solidFill>
                <a:latin typeface="Arial"/>
                <a:cs typeface="Arial"/>
              </a:rPr>
              <a:t>2</a:t>
            </a:r>
            <a:endParaRPr sz="1484" dirty="0">
              <a:solidFill>
                <a:prstClr val="black"/>
              </a:solidFill>
              <a:latin typeface="Arial"/>
              <a:cs typeface="Aria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8889935" y="1249878"/>
            <a:ext cx="118946" cy="250990"/>
          </a:xfrm>
          <a:prstGeom prst="rect">
            <a:avLst/>
          </a:prstGeom>
        </p:spPr>
        <p:txBody>
          <a:bodyPr vert="horz" wrap="square" lIns="0" tIns="22376" rIns="0" bIns="0" rtlCol="0">
            <a:spAutoFit/>
          </a:bodyPr>
          <a:lstStyle/>
          <a:p>
            <a:pPr marL="23553" defTabSz="1695846">
              <a:spcBef>
                <a:spcPts val="176"/>
              </a:spcBef>
            </a:pPr>
            <a:r>
              <a:rPr sz="1484" spc="-603" dirty="0">
                <a:solidFill>
                  <a:srgbClr val="353334"/>
                </a:solidFill>
                <a:latin typeface="Arial"/>
                <a:cs typeface="Arial"/>
              </a:rPr>
              <a:t>2</a:t>
            </a:r>
            <a:endParaRPr sz="1484" dirty="0">
              <a:solidFill>
                <a:prstClr val="black"/>
              </a:solidFill>
              <a:latin typeface="Arial"/>
              <a:cs typeface="Arial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8804060" y="1023945"/>
            <a:ext cx="1260125" cy="335337"/>
          </a:xfrm>
          <a:prstGeom prst="rect">
            <a:avLst/>
          </a:prstGeom>
        </p:spPr>
        <p:txBody>
          <a:bodyPr vert="horz" wrap="square" lIns="0" tIns="21198" rIns="0" bIns="0" rtlCol="0">
            <a:spAutoFit/>
          </a:bodyPr>
          <a:lstStyle/>
          <a:p>
            <a:pPr marL="23553" defTabSz="1695846">
              <a:spcBef>
                <a:spcPts val="167"/>
              </a:spcBef>
            </a:pPr>
            <a:r>
              <a:rPr sz="2040" i="1" spc="-306" dirty="0" smtClean="0">
                <a:solidFill>
                  <a:srgbClr val="353334"/>
                </a:solidFill>
                <a:latin typeface="DejaVu Sans"/>
                <a:cs typeface="DejaVu Sans"/>
              </a:rPr>
              <a:t>σ</a:t>
            </a:r>
            <a:r>
              <a:rPr lang="pt-BR" sz="2040" i="1" spc="-306" dirty="0" smtClean="0">
                <a:solidFill>
                  <a:srgbClr val="353334"/>
                </a:solidFill>
                <a:latin typeface="DejaVu Sans"/>
                <a:cs typeface="DejaVu Sans"/>
              </a:rPr>
              <a:t> </a:t>
            </a:r>
            <a:r>
              <a:rPr sz="2040" i="1" spc="-306" dirty="0" smtClean="0">
                <a:solidFill>
                  <a:srgbClr val="353334"/>
                </a:solidFill>
                <a:latin typeface="DejaVu Sans"/>
                <a:cs typeface="DejaVu Sans"/>
              </a:rPr>
              <a:t> </a:t>
            </a:r>
            <a:r>
              <a:rPr sz="2040" spc="-269" dirty="0">
                <a:solidFill>
                  <a:srgbClr val="353334"/>
                </a:solidFill>
                <a:latin typeface="Arial Black"/>
                <a:cs typeface="Arial Black"/>
              </a:rPr>
              <a:t>, </a:t>
            </a:r>
            <a:r>
              <a:rPr sz="2040" spc="-150" dirty="0">
                <a:solidFill>
                  <a:srgbClr val="353334"/>
                </a:solidFill>
                <a:latin typeface="Arial Black"/>
                <a:cs typeface="Arial Black"/>
              </a:rPr>
              <a:t>ou seja</a:t>
            </a:r>
            <a:endParaRPr sz="2040" spc="-150" dirty="0">
              <a:solidFill>
                <a:prstClr val="black"/>
              </a:solidFill>
              <a:latin typeface="Arial Black"/>
              <a:cs typeface="Arial Black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3217515" y="2137642"/>
            <a:ext cx="4471678" cy="335337"/>
          </a:xfrm>
          <a:prstGeom prst="rect">
            <a:avLst/>
          </a:prstGeom>
        </p:spPr>
        <p:txBody>
          <a:bodyPr vert="horz" wrap="square" lIns="0" tIns="21198" rIns="0" bIns="0" rtlCol="0">
            <a:spAutoFit/>
          </a:bodyPr>
          <a:lstStyle/>
          <a:p>
            <a:pPr marL="94214" defTabSz="1695846">
              <a:spcBef>
                <a:spcPts val="167"/>
              </a:spcBef>
              <a:tabLst>
                <a:tab pos="2130407" algn="l"/>
                <a:tab pos="2781659" algn="l"/>
              </a:tabLst>
            </a:pPr>
            <a:r>
              <a:rPr sz="2040" i="1" spc="-102" dirty="0">
                <a:solidFill>
                  <a:srgbClr val="353334"/>
                </a:solidFill>
                <a:latin typeface="DejaVu Sans"/>
                <a:cs typeface="DejaVu Sans"/>
              </a:rPr>
              <a:t>Y</a:t>
            </a:r>
            <a:r>
              <a:rPr sz="2226" spc="-152" baseline="-10416" dirty="0">
                <a:solidFill>
                  <a:srgbClr val="353334"/>
                </a:solidFill>
                <a:latin typeface="Arial"/>
                <a:cs typeface="Arial"/>
              </a:rPr>
              <a:t>1  </a:t>
            </a:r>
            <a:r>
              <a:rPr sz="2040" i="1" spc="-139" dirty="0">
                <a:solidFill>
                  <a:srgbClr val="353334"/>
                </a:solidFill>
                <a:latin typeface="DejaVu Sans"/>
                <a:cs typeface="DejaVu Sans"/>
              </a:rPr>
              <a:t>∼</a:t>
            </a:r>
            <a:r>
              <a:rPr sz="2040" i="1" spc="-46" dirty="0">
                <a:solidFill>
                  <a:srgbClr val="353334"/>
                </a:solidFill>
                <a:latin typeface="DejaVu Sans"/>
                <a:cs typeface="DejaVu Sans"/>
              </a:rPr>
              <a:t> </a:t>
            </a:r>
            <a:r>
              <a:rPr sz="2040" spc="-167" dirty="0">
                <a:solidFill>
                  <a:srgbClr val="353334"/>
                </a:solidFill>
                <a:latin typeface="Arial Black"/>
                <a:cs typeface="Arial Black"/>
              </a:rPr>
              <a:t>N</a:t>
            </a:r>
            <a:r>
              <a:rPr sz="2040" spc="-167" dirty="0">
                <a:solidFill>
                  <a:srgbClr val="353334"/>
                </a:solidFill>
                <a:latin typeface="Arial"/>
                <a:cs typeface="Arial"/>
              </a:rPr>
              <a:t>(</a:t>
            </a:r>
            <a:r>
              <a:rPr sz="2040" i="1" spc="-167" dirty="0">
                <a:solidFill>
                  <a:srgbClr val="353334"/>
                </a:solidFill>
                <a:latin typeface="DejaVu Sans"/>
                <a:cs typeface="DejaVu Sans"/>
              </a:rPr>
              <a:t>µ</a:t>
            </a:r>
            <a:r>
              <a:rPr sz="2226" spc="-250" baseline="-10416" dirty="0">
                <a:solidFill>
                  <a:srgbClr val="353334"/>
                </a:solidFill>
                <a:latin typeface="Arial"/>
                <a:cs typeface="Arial"/>
              </a:rPr>
              <a:t>1</a:t>
            </a:r>
            <a:r>
              <a:rPr sz="2040" i="1" spc="-167" dirty="0">
                <a:solidFill>
                  <a:srgbClr val="353334"/>
                </a:solidFill>
                <a:latin typeface="DejaVu Sans"/>
                <a:cs typeface="DejaVu Sans"/>
              </a:rPr>
              <a:t>,</a:t>
            </a:r>
            <a:r>
              <a:rPr sz="2040" i="1" spc="-306" dirty="0">
                <a:solidFill>
                  <a:srgbClr val="353334"/>
                </a:solidFill>
                <a:latin typeface="DejaVu Sans"/>
                <a:cs typeface="DejaVu Sans"/>
              </a:rPr>
              <a:t> </a:t>
            </a:r>
            <a:r>
              <a:rPr sz="2040" i="1" spc="-260" dirty="0">
                <a:solidFill>
                  <a:srgbClr val="353334"/>
                </a:solidFill>
                <a:latin typeface="DejaVu Sans"/>
                <a:cs typeface="DejaVu Sans"/>
              </a:rPr>
              <a:t>σ</a:t>
            </a:r>
            <a:r>
              <a:rPr sz="2226" spc="-388" baseline="-20833" dirty="0">
                <a:solidFill>
                  <a:srgbClr val="353334"/>
                </a:solidFill>
                <a:latin typeface="Arial"/>
                <a:cs typeface="Arial"/>
              </a:rPr>
              <a:t>1</a:t>
            </a:r>
            <a:r>
              <a:rPr sz="2226" spc="-388" baseline="31250" dirty="0">
                <a:solidFill>
                  <a:srgbClr val="353334"/>
                </a:solidFill>
                <a:latin typeface="Arial"/>
                <a:cs typeface="Arial"/>
              </a:rPr>
              <a:t>2</a:t>
            </a:r>
            <a:r>
              <a:rPr sz="2040" spc="-260" dirty="0">
                <a:solidFill>
                  <a:srgbClr val="353334"/>
                </a:solidFill>
                <a:latin typeface="Arial"/>
                <a:cs typeface="Arial"/>
              </a:rPr>
              <a:t>)	</a:t>
            </a:r>
            <a:r>
              <a:rPr sz="2040" spc="-287" dirty="0">
                <a:solidFill>
                  <a:srgbClr val="353334"/>
                </a:solidFill>
                <a:latin typeface="Arial Black"/>
                <a:cs typeface="Arial Black"/>
              </a:rPr>
              <a:t>e	</a:t>
            </a:r>
            <a:r>
              <a:rPr sz="2040" i="1" spc="-102" dirty="0">
                <a:solidFill>
                  <a:srgbClr val="353334"/>
                </a:solidFill>
                <a:latin typeface="DejaVu Sans"/>
                <a:cs typeface="DejaVu Sans"/>
              </a:rPr>
              <a:t>Y</a:t>
            </a:r>
            <a:r>
              <a:rPr sz="2226" spc="-152" baseline="-10416" dirty="0">
                <a:solidFill>
                  <a:srgbClr val="353334"/>
                </a:solidFill>
                <a:latin typeface="Arial"/>
                <a:cs typeface="Arial"/>
              </a:rPr>
              <a:t>2 </a:t>
            </a:r>
            <a:r>
              <a:rPr sz="2040" i="1" spc="-139" dirty="0">
                <a:solidFill>
                  <a:srgbClr val="353334"/>
                </a:solidFill>
                <a:latin typeface="DejaVu Sans"/>
                <a:cs typeface="DejaVu Sans"/>
              </a:rPr>
              <a:t>∼ </a:t>
            </a:r>
            <a:r>
              <a:rPr sz="2040" spc="-167" dirty="0">
                <a:solidFill>
                  <a:srgbClr val="353334"/>
                </a:solidFill>
                <a:latin typeface="Arial Black"/>
                <a:cs typeface="Arial Black"/>
              </a:rPr>
              <a:t>N</a:t>
            </a:r>
            <a:r>
              <a:rPr sz="2040" spc="-167" dirty="0">
                <a:solidFill>
                  <a:srgbClr val="353334"/>
                </a:solidFill>
                <a:latin typeface="Arial"/>
                <a:cs typeface="Arial"/>
              </a:rPr>
              <a:t>(</a:t>
            </a:r>
            <a:r>
              <a:rPr sz="2040" i="1" spc="-167" dirty="0">
                <a:solidFill>
                  <a:srgbClr val="353334"/>
                </a:solidFill>
                <a:latin typeface="DejaVu Sans"/>
                <a:cs typeface="DejaVu Sans"/>
              </a:rPr>
              <a:t>µ</a:t>
            </a:r>
            <a:r>
              <a:rPr sz="2226" spc="-250" baseline="-10416" dirty="0">
                <a:solidFill>
                  <a:srgbClr val="353334"/>
                </a:solidFill>
                <a:latin typeface="Arial"/>
                <a:cs typeface="Arial"/>
              </a:rPr>
              <a:t>2</a:t>
            </a:r>
            <a:r>
              <a:rPr sz="2040" i="1" spc="-167" dirty="0">
                <a:solidFill>
                  <a:srgbClr val="353334"/>
                </a:solidFill>
                <a:latin typeface="DejaVu Sans"/>
                <a:cs typeface="DejaVu Sans"/>
              </a:rPr>
              <a:t>,</a:t>
            </a:r>
            <a:r>
              <a:rPr sz="2040" i="1" spc="-325" dirty="0">
                <a:solidFill>
                  <a:srgbClr val="353334"/>
                </a:solidFill>
                <a:latin typeface="DejaVu Sans"/>
                <a:cs typeface="DejaVu Sans"/>
              </a:rPr>
              <a:t> </a:t>
            </a:r>
            <a:r>
              <a:rPr sz="2040" i="1" spc="-223" dirty="0">
                <a:solidFill>
                  <a:srgbClr val="353334"/>
                </a:solidFill>
                <a:latin typeface="DejaVu Sans"/>
                <a:cs typeface="DejaVu Sans"/>
              </a:rPr>
              <a:t>σ</a:t>
            </a:r>
            <a:r>
              <a:rPr sz="2226" spc="-332" baseline="-20833" dirty="0">
                <a:solidFill>
                  <a:srgbClr val="353334"/>
                </a:solidFill>
                <a:latin typeface="Arial"/>
                <a:cs typeface="Arial"/>
              </a:rPr>
              <a:t>2</a:t>
            </a:r>
            <a:r>
              <a:rPr sz="2226" spc="-332" baseline="31250" dirty="0">
                <a:solidFill>
                  <a:srgbClr val="353334"/>
                </a:solidFill>
                <a:latin typeface="Arial"/>
                <a:cs typeface="Arial"/>
              </a:rPr>
              <a:t>2</a:t>
            </a:r>
            <a:r>
              <a:rPr sz="2040" spc="-223" dirty="0">
                <a:solidFill>
                  <a:srgbClr val="353334"/>
                </a:solidFill>
                <a:latin typeface="Arial"/>
                <a:cs typeface="Arial"/>
              </a:rPr>
              <a:t>)</a:t>
            </a:r>
            <a:r>
              <a:rPr sz="2040" i="1" spc="-223" dirty="0">
                <a:solidFill>
                  <a:srgbClr val="353334"/>
                </a:solidFill>
                <a:latin typeface="DejaVu Sans"/>
                <a:cs typeface="DejaVu Sans"/>
              </a:rPr>
              <a:t>.</a:t>
            </a:r>
            <a:endParaRPr sz="2040" dirty="0">
              <a:solidFill>
                <a:prstClr val="black"/>
              </a:solidFill>
              <a:latin typeface="DejaVu Sans"/>
              <a:cs typeface="DejaVu Sans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153355" y="2853298"/>
            <a:ext cx="9779587" cy="335337"/>
          </a:xfrm>
          <a:prstGeom prst="rect">
            <a:avLst/>
          </a:prstGeom>
        </p:spPr>
        <p:txBody>
          <a:bodyPr vert="horz" wrap="square" lIns="0" tIns="21198" rIns="0" bIns="0" rtlCol="0">
            <a:spAutoFit/>
          </a:bodyPr>
          <a:lstStyle/>
          <a:p>
            <a:pPr marL="23553" defTabSz="1695846">
              <a:spcBef>
                <a:spcPts val="167"/>
              </a:spcBef>
            </a:pPr>
            <a:r>
              <a:rPr sz="2040" b="1" spc="-150" dirty="0" err="1" smtClean="0">
                <a:solidFill>
                  <a:srgbClr val="353334"/>
                </a:solidFill>
                <a:latin typeface="Arial Black"/>
                <a:cs typeface="Arial Black"/>
              </a:rPr>
              <a:t>Já</a:t>
            </a:r>
            <a:r>
              <a:rPr lang="pt-BR" sz="2040" b="1" spc="-150" dirty="0" smtClean="0">
                <a:solidFill>
                  <a:srgbClr val="353334"/>
                </a:solidFill>
                <a:latin typeface="Arial Black"/>
                <a:cs typeface="Arial Black"/>
              </a:rPr>
              <a:t> vimos</a:t>
            </a:r>
            <a:r>
              <a:rPr sz="2040" b="1" spc="-150" dirty="0" smtClean="0">
                <a:solidFill>
                  <a:srgbClr val="353334"/>
                </a:solidFill>
                <a:latin typeface="Arial Black"/>
                <a:cs typeface="Arial Black"/>
              </a:rPr>
              <a:t> </a:t>
            </a:r>
            <a:r>
              <a:rPr sz="2040" b="1" spc="-150" dirty="0" err="1" smtClean="0">
                <a:solidFill>
                  <a:srgbClr val="353334"/>
                </a:solidFill>
                <a:latin typeface="Arial Black"/>
                <a:cs typeface="Arial Black"/>
              </a:rPr>
              <a:t>que</a:t>
            </a:r>
            <a:r>
              <a:rPr sz="2040" b="1" spc="-150" dirty="0" smtClean="0">
                <a:solidFill>
                  <a:srgbClr val="353334"/>
                </a:solidFill>
                <a:latin typeface="Arial Black"/>
                <a:cs typeface="Arial Black"/>
              </a:rPr>
              <a:t> </a:t>
            </a:r>
            <a:r>
              <a:rPr sz="2040" b="1" spc="-150" dirty="0">
                <a:solidFill>
                  <a:srgbClr val="353334"/>
                </a:solidFill>
                <a:latin typeface="Arial Black"/>
                <a:cs typeface="Arial Black"/>
              </a:rPr>
              <a:t>a </a:t>
            </a:r>
            <a:r>
              <a:rPr sz="2040" b="1" spc="-150" dirty="0" err="1" smtClean="0">
                <a:solidFill>
                  <a:srgbClr val="353334"/>
                </a:solidFill>
                <a:latin typeface="Arial Black" panose="020B0A04020102020204" pitchFamily="34" charset="0"/>
                <a:cs typeface="Trebuchet MS"/>
              </a:rPr>
              <a:t>distribuição</a:t>
            </a:r>
            <a:r>
              <a:rPr sz="2040" b="1" spc="-150" dirty="0" smtClean="0">
                <a:solidFill>
                  <a:srgbClr val="353334"/>
                </a:solidFill>
                <a:latin typeface="Arial Black" panose="020B0A04020102020204" pitchFamily="34" charset="0"/>
                <a:cs typeface="Trebuchet MS"/>
              </a:rPr>
              <a:t> </a:t>
            </a:r>
            <a:r>
              <a:rPr sz="2040" b="1" spc="-150" dirty="0">
                <a:solidFill>
                  <a:srgbClr val="353334"/>
                </a:solidFill>
                <a:latin typeface="Arial Black" panose="020B0A04020102020204" pitchFamily="34" charset="0"/>
                <a:cs typeface="Trebuchet MS"/>
              </a:rPr>
              <a:t>amostral </a:t>
            </a:r>
            <a:r>
              <a:rPr sz="2040" b="1" spc="-150" dirty="0">
                <a:solidFill>
                  <a:srgbClr val="353334"/>
                </a:solidFill>
                <a:latin typeface="Arial Black"/>
                <a:cs typeface="Arial Black"/>
              </a:rPr>
              <a:t>da razão de duas variâncias amostrais </a:t>
            </a:r>
            <a:r>
              <a:rPr sz="2040" spc="-139" dirty="0">
                <a:solidFill>
                  <a:srgbClr val="353334"/>
                </a:solidFill>
                <a:latin typeface="Arial Black"/>
                <a:cs typeface="Arial Black"/>
              </a:rPr>
              <a:t>(</a:t>
            </a:r>
            <a:endParaRPr sz="2040" dirty="0">
              <a:solidFill>
                <a:prstClr val="black"/>
              </a:solidFill>
              <a:latin typeface="Arial Black"/>
              <a:cs typeface="Arial Black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9789192" y="2741639"/>
            <a:ext cx="118946" cy="250990"/>
          </a:xfrm>
          <a:prstGeom prst="rect">
            <a:avLst/>
          </a:prstGeom>
        </p:spPr>
        <p:txBody>
          <a:bodyPr vert="horz" wrap="square" lIns="0" tIns="22376" rIns="0" bIns="0" rtlCol="0">
            <a:spAutoFit/>
          </a:bodyPr>
          <a:lstStyle/>
          <a:p>
            <a:pPr marL="23553" defTabSz="1695846">
              <a:spcBef>
                <a:spcPts val="176"/>
              </a:spcBef>
            </a:pPr>
            <a:r>
              <a:rPr sz="1484" spc="-835" dirty="0">
                <a:solidFill>
                  <a:srgbClr val="353334"/>
                </a:solidFill>
                <a:latin typeface="Arial"/>
                <a:cs typeface="Arial"/>
              </a:rPr>
              <a:t>2</a:t>
            </a:r>
            <a:endParaRPr sz="1484">
              <a:solidFill>
                <a:prstClr val="black"/>
              </a:solidFill>
              <a:latin typeface="Arial"/>
              <a:cs typeface="Arial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9759116" y="3049304"/>
            <a:ext cx="742037" cy="250990"/>
          </a:xfrm>
          <a:prstGeom prst="rect">
            <a:avLst/>
          </a:prstGeom>
        </p:spPr>
        <p:txBody>
          <a:bodyPr vert="horz" wrap="square" lIns="0" tIns="22376" rIns="0" bIns="0" rtlCol="0">
            <a:spAutoFit/>
          </a:bodyPr>
          <a:lstStyle/>
          <a:p>
            <a:pPr marL="23553" defTabSz="1695846">
              <a:spcBef>
                <a:spcPts val="176"/>
              </a:spcBef>
              <a:tabLst>
                <a:tab pos="527597" algn="l"/>
              </a:tabLst>
            </a:pPr>
            <a:r>
              <a:rPr sz="1484" spc="-83" dirty="0" smtClean="0">
                <a:solidFill>
                  <a:srgbClr val="353334"/>
                </a:solidFill>
                <a:latin typeface="Arial"/>
                <a:cs typeface="Arial"/>
              </a:rPr>
              <a:t>1</a:t>
            </a:r>
            <a:r>
              <a:rPr lang="pt-BR" sz="1484" spc="-83" dirty="0" smtClean="0">
                <a:solidFill>
                  <a:srgbClr val="353334"/>
                </a:solidFill>
                <a:latin typeface="Arial"/>
                <a:cs typeface="Arial"/>
              </a:rPr>
              <a:t>       </a:t>
            </a:r>
            <a:r>
              <a:rPr sz="1484" spc="-83" dirty="0" smtClean="0">
                <a:solidFill>
                  <a:srgbClr val="353334"/>
                </a:solidFill>
                <a:latin typeface="Arial"/>
                <a:cs typeface="Arial"/>
              </a:rPr>
              <a:t>2</a:t>
            </a:r>
            <a:endParaRPr sz="1484" dirty="0">
              <a:solidFill>
                <a:prstClr val="black"/>
              </a:solidFill>
              <a:latin typeface="Arial"/>
              <a:cs typeface="Arial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object 14"/>
              <p:cNvSpPr txBox="1"/>
              <p:nvPr/>
            </p:nvSpPr>
            <p:spPr>
              <a:xfrm>
                <a:off x="9700279" y="2853298"/>
                <a:ext cx="859712" cy="335337"/>
              </a:xfrm>
              <a:prstGeom prst="rect">
                <a:avLst/>
              </a:prstGeom>
            </p:spPr>
            <p:txBody>
              <a:bodyPr vert="horz" wrap="square" lIns="0" tIns="21198" rIns="0" bIns="0" rtlCol="0">
                <a:spAutoFit/>
              </a:bodyPr>
              <a:lstStyle/>
              <a:p>
                <a:pPr marL="23553" defTabSz="1695846">
                  <a:spcBef>
                    <a:spcPts val="167"/>
                  </a:spcBef>
                </a:pPr>
                <a14:m>
                  <m:oMath xmlns:m="http://schemas.openxmlformats.org/officeDocument/2006/math">
                    <m:r>
                      <a:rPr lang="pt-BR" sz="2040" i="1" spc="-287">
                        <a:solidFill>
                          <a:srgbClr val="353334"/>
                        </a:solidFill>
                        <a:latin typeface="Cambria Math" panose="02040503050406030204" pitchFamily="18" charset="0"/>
                      </a:rPr>
                      <m:t>𝑠</m:t>
                    </m:r>
                  </m:oMath>
                </a14:m>
                <a:r>
                  <a:rPr lang="pt-BR" sz="2040" i="1" spc="-139" dirty="0" smtClean="0">
                    <a:solidFill>
                      <a:srgbClr val="353334"/>
                    </a:solidFill>
                    <a:latin typeface="DejaVu Sans"/>
                    <a:cs typeface="DejaVu Sans"/>
                  </a:rPr>
                  <a:t> </a:t>
                </a:r>
                <a:r>
                  <a:rPr lang="pt-BR" sz="2040" spc="-287" dirty="0">
                    <a:solidFill>
                      <a:srgbClr val="353334"/>
                    </a:solidFill>
                    <a:latin typeface="Arial Black"/>
                    <a:cs typeface="Arial Black"/>
                  </a:rPr>
                  <a:t>e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ar-AE" sz="2040" i="1" spc="-287" smtClean="0">
                            <a:solidFill>
                              <a:srgbClr val="353334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pt-BR" sz="2040" b="0" i="1" spc="-287" smtClean="0">
                            <a:solidFill>
                              <a:srgbClr val="353334"/>
                            </a:solidFill>
                            <a:latin typeface="Cambria Math" panose="02040503050406030204" pitchFamily="18" charset="0"/>
                          </a:rPr>
                          <m:t>𝑠</m:t>
                        </m:r>
                      </m:e>
                      <m:sup>
                        <m:r>
                          <a:rPr lang="pt-BR" sz="2040" b="0" i="1" spc="-287" smtClean="0">
                            <a:solidFill>
                              <a:srgbClr val="353334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ar-AE" sz="2040" spc="-139" dirty="0" smtClean="0">
                    <a:solidFill>
                      <a:srgbClr val="353334"/>
                    </a:solidFill>
                    <a:latin typeface="Arial Black"/>
                    <a:cs typeface="Arial Black"/>
                  </a:rPr>
                  <a:t>)</a:t>
                </a:r>
                <a:endParaRPr sz="2040" dirty="0">
                  <a:solidFill>
                    <a:prstClr val="black"/>
                  </a:solidFill>
                  <a:latin typeface="Arial Black"/>
                  <a:cs typeface="Arial Black"/>
                </a:endParaRPr>
              </a:p>
            </p:txBody>
          </p:sp>
        </mc:Choice>
        <mc:Fallback xmlns="">
          <p:sp>
            <p:nvSpPr>
              <p:cNvPr id="14" name="object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700279" y="2853298"/>
                <a:ext cx="859712" cy="335337"/>
              </a:xfrm>
              <a:prstGeom prst="rect">
                <a:avLst/>
              </a:prstGeom>
              <a:blipFill>
                <a:blip r:embed="rId2"/>
                <a:stretch>
                  <a:fillRect l="-4255" t="-14545" b="-45455"/>
                </a:stretch>
              </a:blipFill>
            </p:spPr>
            <p:txBody>
              <a:bodyPr/>
              <a:lstStyle/>
              <a:p>
                <a:r>
                  <a:rPr lang="pt-B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object 15"/>
          <p:cNvSpPr txBox="1"/>
          <p:nvPr/>
        </p:nvSpPr>
        <p:spPr>
          <a:xfrm>
            <a:off x="3469770" y="3395793"/>
            <a:ext cx="5379641" cy="250990"/>
          </a:xfrm>
          <a:prstGeom prst="rect">
            <a:avLst/>
          </a:prstGeom>
        </p:spPr>
        <p:txBody>
          <a:bodyPr vert="horz" wrap="square" lIns="0" tIns="22376" rIns="0" bIns="0" rtlCol="0">
            <a:spAutoFit/>
          </a:bodyPr>
          <a:lstStyle/>
          <a:p>
            <a:pPr marL="23553" defTabSz="1695846">
              <a:spcBef>
                <a:spcPts val="176"/>
              </a:spcBef>
              <a:tabLst>
                <a:tab pos="4926198" algn="l"/>
              </a:tabLst>
            </a:pPr>
            <a:r>
              <a:rPr sz="1484" spc="-83" dirty="0" smtClean="0">
                <a:solidFill>
                  <a:srgbClr val="353334"/>
                </a:solidFill>
                <a:latin typeface="Arial"/>
                <a:cs typeface="Arial"/>
              </a:rPr>
              <a:t>1</a:t>
            </a:r>
            <a:r>
              <a:rPr lang="pt-BR" sz="1484" spc="-83" dirty="0" smtClean="0">
                <a:solidFill>
                  <a:srgbClr val="353334"/>
                </a:solidFill>
                <a:latin typeface="Arial"/>
                <a:cs typeface="Arial"/>
              </a:rPr>
              <a:t>                                                                                                                   </a:t>
            </a:r>
            <a:r>
              <a:rPr sz="1484" spc="-83" dirty="0" smtClean="0">
                <a:solidFill>
                  <a:srgbClr val="353334"/>
                </a:solidFill>
                <a:latin typeface="Arial"/>
                <a:cs typeface="Arial"/>
              </a:rPr>
              <a:t>2</a:t>
            </a:r>
            <a:endParaRPr sz="1484" dirty="0">
              <a:solidFill>
                <a:prstClr val="black"/>
              </a:solidFill>
              <a:latin typeface="Arial"/>
              <a:cs typeface="Arial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153355" y="3196654"/>
            <a:ext cx="10102510" cy="335337"/>
          </a:xfrm>
          <a:prstGeom prst="rect">
            <a:avLst/>
          </a:prstGeom>
        </p:spPr>
        <p:txBody>
          <a:bodyPr vert="horz" wrap="square" lIns="0" tIns="21198" rIns="0" bIns="0" rtlCol="0">
            <a:spAutoFit/>
          </a:bodyPr>
          <a:lstStyle/>
          <a:p>
            <a:pPr marL="23553" defTabSz="1695846">
              <a:spcBef>
                <a:spcPts val="167"/>
              </a:spcBef>
            </a:pPr>
            <a:r>
              <a:rPr sz="2040" spc="-150" dirty="0">
                <a:solidFill>
                  <a:srgbClr val="353334"/>
                </a:solidFill>
                <a:latin typeface="Arial Black"/>
                <a:cs typeface="Arial Black"/>
              </a:rPr>
              <a:t>possui distribuição </a:t>
            </a:r>
            <a:r>
              <a:rPr sz="2040" i="1" spc="-150" dirty="0">
                <a:solidFill>
                  <a:srgbClr val="353334"/>
                </a:solidFill>
                <a:latin typeface="DejaVu Sans"/>
                <a:cs typeface="DejaVu Sans"/>
              </a:rPr>
              <a:t>F </a:t>
            </a:r>
            <a:r>
              <a:rPr sz="2040" spc="-150" dirty="0">
                <a:solidFill>
                  <a:srgbClr val="353334"/>
                </a:solidFill>
                <a:latin typeface="Arial Black"/>
                <a:cs typeface="Arial Black"/>
              </a:rPr>
              <a:t>com </a:t>
            </a:r>
            <a:r>
              <a:rPr sz="2040" i="1" spc="-150" dirty="0">
                <a:solidFill>
                  <a:srgbClr val="353334"/>
                </a:solidFill>
                <a:latin typeface="DejaVu Sans"/>
                <a:cs typeface="DejaVu Sans"/>
              </a:rPr>
              <a:t>n − </a:t>
            </a:r>
            <a:r>
              <a:rPr sz="2040" spc="-150" dirty="0">
                <a:solidFill>
                  <a:srgbClr val="353334"/>
                </a:solidFill>
                <a:latin typeface="Arial"/>
                <a:cs typeface="Arial"/>
              </a:rPr>
              <a:t>1 </a:t>
            </a:r>
            <a:r>
              <a:rPr sz="2040" spc="-150" dirty="0">
                <a:solidFill>
                  <a:srgbClr val="353334"/>
                </a:solidFill>
                <a:latin typeface="Arial Black"/>
                <a:cs typeface="Arial Black"/>
              </a:rPr>
              <a:t>graus de liberdade no numerador e </a:t>
            </a:r>
            <a:r>
              <a:rPr sz="2040" i="1" spc="-150" dirty="0">
                <a:solidFill>
                  <a:srgbClr val="353334"/>
                </a:solidFill>
                <a:latin typeface="DejaVu Sans"/>
                <a:cs typeface="DejaVu Sans"/>
              </a:rPr>
              <a:t>n  − </a:t>
            </a:r>
            <a:r>
              <a:rPr sz="2040" spc="-150" dirty="0">
                <a:solidFill>
                  <a:srgbClr val="353334"/>
                </a:solidFill>
                <a:latin typeface="Arial"/>
                <a:cs typeface="Arial"/>
              </a:rPr>
              <a:t>1 </a:t>
            </a:r>
            <a:r>
              <a:rPr sz="2040" spc="-150" dirty="0" err="1">
                <a:solidFill>
                  <a:srgbClr val="353334"/>
                </a:solidFill>
                <a:latin typeface="Arial Black"/>
                <a:cs typeface="Arial Black"/>
              </a:rPr>
              <a:t>graus</a:t>
            </a:r>
            <a:r>
              <a:rPr sz="2040" spc="-150" dirty="0">
                <a:solidFill>
                  <a:srgbClr val="353334"/>
                </a:solidFill>
                <a:latin typeface="Arial Black"/>
                <a:cs typeface="Arial Black"/>
              </a:rPr>
              <a:t> </a:t>
            </a:r>
            <a:r>
              <a:rPr sz="2040" spc="-150" dirty="0" smtClean="0">
                <a:solidFill>
                  <a:srgbClr val="353334"/>
                </a:solidFill>
                <a:latin typeface="Arial Black"/>
                <a:cs typeface="Arial Black"/>
              </a:rPr>
              <a:t>de</a:t>
            </a:r>
            <a:endParaRPr sz="2040" spc="-150" dirty="0">
              <a:solidFill>
                <a:prstClr val="black"/>
              </a:solidFill>
              <a:latin typeface="Arial Black"/>
              <a:cs typeface="Arial Black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153355" y="3364322"/>
            <a:ext cx="3627200" cy="956563"/>
          </a:xfrm>
          <a:prstGeom prst="rect">
            <a:avLst/>
          </a:prstGeom>
        </p:spPr>
        <p:txBody>
          <a:bodyPr vert="horz" wrap="square" lIns="0" tIns="173120" rIns="0" bIns="0" rtlCol="0">
            <a:spAutoFit/>
          </a:bodyPr>
          <a:lstStyle/>
          <a:p>
            <a:pPr marL="23553" defTabSz="1695846">
              <a:spcBef>
                <a:spcPts val="1363"/>
              </a:spcBef>
            </a:pPr>
            <a:r>
              <a:rPr sz="2040" spc="-150" dirty="0">
                <a:solidFill>
                  <a:srgbClr val="353334"/>
                </a:solidFill>
                <a:latin typeface="Arial Black"/>
                <a:cs typeface="Arial Black"/>
              </a:rPr>
              <a:t>liberdade no </a:t>
            </a:r>
            <a:r>
              <a:rPr sz="2040" spc="-150" dirty="0" err="1">
                <a:solidFill>
                  <a:srgbClr val="353334"/>
                </a:solidFill>
                <a:latin typeface="Arial Black"/>
                <a:cs typeface="Arial Black"/>
              </a:rPr>
              <a:t>denominador</a:t>
            </a:r>
            <a:r>
              <a:rPr sz="2040" spc="-150" dirty="0" smtClean="0">
                <a:solidFill>
                  <a:srgbClr val="353334"/>
                </a:solidFill>
                <a:latin typeface="Arial Black"/>
                <a:cs typeface="Arial Black"/>
              </a:rPr>
              <a:t>.</a:t>
            </a:r>
          </a:p>
          <a:p>
            <a:pPr marL="23553" defTabSz="1695846">
              <a:spcBef>
                <a:spcPts val="1168"/>
              </a:spcBef>
            </a:pPr>
            <a:r>
              <a:rPr sz="2040" b="1" spc="-56" dirty="0" err="1" smtClean="0">
                <a:solidFill>
                  <a:schemeClr val="tx2"/>
                </a:solidFill>
                <a:latin typeface="Trebuchet MS"/>
                <a:cs typeface="Trebuchet MS"/>
              </a:rPr>
              <a:t>Intuitivamente</a:t>
            </a:r>
            <a:r>
              <a:rPr sz="2040" spc="-56" dirty="0" smtClean="0">
                <a:solidFill>
                  <a:schemeClr val="tx2"/>
                </a:solidFill>
                <a:latin typeface="Arial Black"/>
                <a:cs typeface="Arial Black"/>
              </a:rPr>
              <a:t>:</a:t>
            </a:r>
            <a:endParaRPr sz="2040" dirty="0">
              <a:solidFill>
                <a:schemeClr val="tx2"/>
              </a:solidFill>
              <a:latin typeface="Arial Black"/>
              <a:cs typeface="Arial Black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425710" y="4724400"/>
            <a:ext cx="9830155" cy="1706815"/>
          </a:xfrm>
          <a:prstGeom prst="rect">
            <a:avLst/>
          </a:prstGeom>
        </p:spPr>
        <p:txBody>
          <a:bodyPr vert="horz" wrap="square" lIns="0" tIns="12955" rIns="0" bIns="0" rtlCol="0">
            <a:spAutoFit/>
          </a:bodyPr>
          <a:lstStyle/>
          <a:p>
            <a:pPr marL="345058" marR="56528" indent="-275575" defTabSz="1695846">
              <a:lnSpc>
                <a:spcPct val="102600"/>
              </a:lnSpc>
              <a:spcBef>
                <a:spcPts val="102"/>
              </a:spcBef>
              <a:buClr>
                <a:srgbClr val="005B93"/>
              </a:buClr>
              <a:buSzPct val="72727"/>
              <a:buFont typeface="Arial"/>
              <a:buChar char="►"/>
              <a:tabLst>
                <a:tab pos="346235" algn="l"/>
              </a:tabLst>
            </a:pPr>
            <a:r>
              <a:rPr sz="2040" b="1" spc="-150" dirty="0">
                <a:solidFill>
                  <a:srgbClr val="353334"/>
                </a:solidFill>
                <a:latin typeface="Arial Black" panose="020B0A04020102020204" pitchFamily="34" charset="0"/>
                <a:cs typeface="Arial Black"/>
              </a:rPr>
              <a:t>Se a </a:t>
            </a:r>
            <a:r>
              <a:rPr sz="2000" b="1" spc="-150" dirty="0">
                <a:solidFill>
                  <a:srgbClr val="353334"/>
                </a:solidFill>
                <a:latin typeface="Arial Black" panose="020B0A04020102020204" pitchFamily="34" charset="0"/>
                <a:cs typeface="Trebuchet MS"/>
              </a:rPr>
              <a:t>razão das duas variâncias </a:t>
            </a:r>
            <a:r>
              <a:rPr sz="2040" b="1" spc="-150" dirty="0">
                <a:solidFill>
                  <a:srgbClr val="353334"/>
                </a:solidFill>
                <a:latin typeface="Arial Black" panose="020B0A04020102020204" pitchFamily="34" charset="0"/>
                <a:cs typeface="Arial Black"/>
              </a:rPr>
              <a:t>for próxima de 1, então elas são aproximadamente  iguais.</a:t>
            </a:r>
            <a:endParaRPr sz="2040" b="1" spc="-150" dirty="0">
              <a:solidFill>
                <a:prstClr val="black"/>
              </a:solidFill>
              <a:latin typeface="Arial Black" panose="020B0A04020102020204" pitchFamily="34" charset="0"/>
              <a:cs typeface="Arial Black"/>
            </a:endParaRPr>
          </a:p>
          <a:p>
            <a:pPr marL="345058" marR="261443" indent="-275575" defTabSz="1695846">
              <a:lnSpc>
                <a:spcPct val="102699"/>
              </a:lnSpc>
              <a:spcBef>
                <a:spcPts val="631"/>
              </a:spcBef>
              <a:buClr>
                <a:srgbClr val="005B93"/>
              </a:buClr>
              <a:buSzPct val="72727"/>
              <a:buFont typeface="Arial"/>
              <a:buChar char="►"/>
              <a:tabLst>
                <a:tab pos="346235" algn="l"/>
              </a:tabLst>
            </a:pPr>
            <a:r>
              <a:rPr sz="2040" b="1" spc="-150" dirty="0">
                <a:solidFill>
                  <a:srgbClr val="353334"/>
                </a:solidFill>
                <a:latin typeface="Arial Black" panose="020B0A04020102020204" pitchFamily="34" charset="0"/>
                <a:cs typeface="Arial Black"/>
              </a:rPr>
              <a:t>Em um teste de hipótese para a </a:t>
            </a:r>
            <a:r>
              <a:rPr sz="2040" b="1" spc="-150" dirty="0">
                <a:solidFill>
                  <a:srgbClr val="353334"/>
                </a:solidFill>
                <a:latin typeface="Arial Black" panose="020B0A04020102020204" pitchFamily="34" charset="0"/>
                <a:cs typeface="Trebuchet MS"/>
              </a:rPr>
              <a:t>igualdade de variâncias </a:t>
            </a:r>
            <a:r>
              <a:rPr sz="2040" b="1" spc="-150" dirty="0">
                <a:solidFill>
                  <a:srgbClr val="353334"/>
                </a:solidFill>
                <a:latin typeface="Arial Black" panose="020B0A04020102020204" pitchFamily="34" charset="0"/>
                <a:cs typeface="Arial Black"/>
              </a:rPr>
              <a:t>entre duas populações,  verifica-se então se a razão das variâncias está ou não próxima de </a:t>
            </a:r>
            <a:r>
              <a:rPr sz="2040" b="1" spc="-150" dirty="0">
                <a:solidFill>
                  <a:srgbClr val="353334"/>
                </a:solidFill>
                <a:latin typeface="Arial Black" panose="020B0A04020102020204" pitchFamily="34" charset="0"/>
                <a:cs typeface="Arial"/>
              </a:rPr>
              <a:t>1</a:t>
            </a:r>
            <a:r>
              <a:rPr sz="2040" b="1" spc="-150" dirty="0">
                <a:solidFill>
                  <a:srgbClr val="353334"/>
                </a:solidFill>
                <a:latin typeface="Arial Black" panose="020B0A04020102020204" pitchFamily="34" charset="0"/>
                <a:cs typeface="Arial Black"/>
              </a:rPr>
              <a:t>.</a:t>
            </a:r>
            <a:endParaRPr sz="2040" b="1" spc="-150" dirty="0">
              <a:solidFill>
                <a:prstClr val="black"/>
              </a:solidFill>
              <a:latin typeface="Arial Black" panose="020B0A04020102020204" pitchFamily="34" charset="0"/>
              <a:cs typeface="Arial Black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0" y="6646887"/>
            <a:ext cx="3205665" cy="195049"/>
          </a:xfrm>
          <a:prstGeom prst="rect">
            <a:avLst/>
          </a:prstGeom>
          <a:solidFill>
            <a:srgbClr val="005B93"/>
          </a:solidFill>
        </p:spPr>
        <p:txBody>
          <a:bodyPr vert="horz" wrap="square" lIns="0" tIns="23554" rIns="0" bIns="0" rtlCol="0">
            <a:spAutoFit/>
          </a:bodyPr>
          <a:lstStyle/>
          <a:p>
            <a:pPr marL="899741" defTabSz="1695846">
              <a:spcBef>
                <a:spcPts val="185"/>
              </a:spcBef>
            </a:pPr>
            <a:r>
              <a:rPr sz="1113" spc="-139" dirty="0">
                <a:solidFill>
                  <a:srgbClr val="FFFFFF"/>
                </a:solidFill>
                <a:latin typeface="Arial Black"/>
                <a:cs typeface="Arial Black"/>
              </a:rPr>
              <a:t>Prof. </a:t>
            </a:r>
            <a:r>
              <a:rPr sz="1113" spc="-130" dirty="0">
                <a:solidFill>
                  <a:srgbClr val="FFFFFF"/>
                </a:solidFill>
                <a:latin typeface="Arial Black"/>
                <a:cs typeface="Arial Black"/>
              </a:rPr>
              <a:t>Paulo </a:t>
            </a:r>
            <a:r>
              <a:rPr sz="1113" spc="-148" dirty="0">
                <a:solidFill>
                  <a:srgbClr val="FFFFFF"/>
                </a:solidFill>
                <a:latin typeface="Arial Black"/>
                <a:cs typeface="Arial Black"/>
              </a:rPr>
              <a:t>Justiniano </a:t>
            </a:r>
            <a:r>
              <a:rPr sz="1113" spc="-121" dirty="0">
                <a:solidFill>
                  <a:srgbClr val="FFFFFF"/>
                </a:solidFill>
                <a:latin typeface="Arial Black"/>
                <a:cs typeface="Arial Black"/>
              </a:rPr>
              <a:t>Ribeiro</a:t>
            </a:r>
            <a:r>
              <a:rPr sz="1113" spc="93" dirty="0">
                <a:solidFill>
                  <a:srgbClr val="FFFFFF"/>
                </a:solidFill>
                <a:latin typeface="Arial Black"/>
                <a:cs typeface="Arial Black"/>
              </a:rPr>
              <a:t> </a:t>
            </a:r>
            <a:r>
              <a:rPr sz="1113" spc="-148" dirty="0">
                <a:solidFill>
                  <a:srgbClr val="FFFFFF"/>
                </a:solidFill>
                <a:latin typeface="Arial Black"/>
                <a:cs typeface="Arial Black"/>
              </a:rPr>
              <a:t>Junior</a:t>
            </a:r>
            <a:endParaRPr sz="1113">
              <a:solidFill>
                <a:prstClr val="black"/>
              </a:solidFill>
              <a:latin typeface="Arial Black"/>
              <a:cs typeface="Arial Black"/>
            </a:endParaRPr>
          </a:p>
        </p:txBody>
      </p:sp>
      <p:sp>
        <p:nvSpPr>
          <p:cNvPr id="20" name="object 20"/>
          <p:cNvSpPr/>
          <p:nvPr/>
        </p:nvSpPr>
        <p:spPr>
          <a:xfrm>
            <a:off x="3204815" y="6646887"/>
            <a:ext cx="6410150" cy="240246"/>
          </a:xfrm>
          <a:custGeom>
            <a:avLst/>
            <a:gdLst/>
            <a:ahLst/>
            <a:cxnLst/>
            <a:rect l="l" t="t" r="r" b="b"/>
            <a:pathLst>
              <a:path w="3456304" h="129539">
                <a:moveTo>
                  <a:pt x="3456038" y="0"/>
                </a:moveTo>
                <a:lnTo>
                  <a:pt x="0" y="0"/>
                </a:lnTo>
                <a:lnTo>
                  <a:pt x="0" y="129031"/>
                </a:lnTo>
                <a:lnTo>
                  <a:pt x="3456038" y="129031"/>
                </a:lnTo>
                <a:lnTo>
                  <a:pt x="3456038" y="0"/>
                </a:lnTo>
                <a:close/>
              </a:path>
            </a:pathLst>
          </a:custGeom>
          <a:solidFill>
            <a:srgbClr val="CECAC5"/>
          </a:solidFill>
        </p:spPr>
        <p:txBody>
          <a:bodyPr wrap="square" lIns="0" tIns="0" rIns="0" bIns="0" rtlCol="0"/>
          <a:lstStyle/>
          <a:p>
            <a:pPr defTabSz="1695846"/>
            <a:endParaRPr sz="3338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3278469" y="6648214"/>
            <a:ext cx="3560148" cy="193860"/>
          </a:xfrm>
          <a:prstGeom prst="rect">
            <a:avLst/>
          </a:prstGeom>
        </p:spPr>
        <p:txBody>
          <a:bodyPr vert="horz" wrap="square" lIns="0" tIns="22376" rIns="0" bIns="0" rtlCol="0">
            <a:spAutoFit/>
          </a:bodyPr>
          <a:lstStyle/>
          <a:p>
            <a:pPr defTabSz="1695846">
              <a:spcBef>
                <a:spcPts val="176"/>
              </a:spcBef>
            </a:pPr>
            <a:r>
              <a:rPr sz="1113" spc="-185" dirty="0">
                <a:solidFill>
                  <a:srgbClr val="005B93"/>
                </a:solidFill>
                <a:latin typeface="Arial Black"/>
                <a:cs typeface="Arial Black"/>
                <a:hlinkClick r:id="rId3" action="ppaction://hlinksldjump"/>
              </a:rPr>
              <a:t>Testes </a:t>
            </a:r>
            <a:r>
              <a:rPr sz="1113" spc="-130" dirty="0">
                <a:solidFill>
                  <a:srgbClr val="005B93"/>
                </a:solidFill>
                <a:latin typeface="Arial Black"/>
                <a:cs typeface="Arial Black"/>
                <a:hlinkClick r:id="rId3" action="ppaction://hlinksldjump"/>
              </a:rPr>
              <a:t>de hipótese </a:t>
            </a:r>
            <a:r>
              <a:rPr sz="1113" spc="-139" dirty="0">
                <a:solidFill>
                  <a:srgbClr val="005B93"/>
                </a:solidFill>
                <a:latin typeface="Arial Black"/>
                <a:cs typeface="Arial Black"/>
                <a:hlinkClick r:id="rId3" action="ppaction://hlinksldjump"/>
              </a:rPr>
              <a:t>para médias, proporções</a:t>
            </a:r>
            <a:r>
              <a:rPr sz="1113" spc="65" dirty="0">
                <a:solidFill>
                  <a:srgbClr val="005B93"/>
                </a:solidFill>
                <a:latin typeface="Arial Black"/>
                <a:cs typeface="Arial Black"/>
                <a:hlinkClick r:id="rId3" action="ppaction://hlinksldjump"/>
              </a:rPr>
              <a:t> </a:t>
            </a:r>
            <a:r>
              <a:rPr sz="1113" spc="-158" dirty="0">
                <a:solidFill>
                  <a:srgbClr val="005B93"/>
                </a:solidFill>
                <a:latin typeface="Arial Black"/>
                <a:cs typeface="Arial Black"/>
                <a:hlinkClick r:id="rId3" action="ppaction://hlinksldjump"/>
              </a:rPr>
              <a:t>e </a:t>
            </a:r>
            <a:r>
              <a:rPr sz="1113" spc="-139" dirty="0">
                <a:solidFill>
                  <a:srgbClr val="005B93"/>
                </a:solidFill>
                <a:latin typeface="Arial Black"/>
                <a:cs typeface="Arial Black"/>
                <a:hlinkClick r:id="rId3" action="ppaction://hlinksldjump"/>
              </a:rPr>
              <a:t>variâncias</a:t>
            </a:r>
            <a:endParaRPr sz="1113">
              <a:solidFill>
                <a:prstClr val="black"/>
              </a:solidFill>
              <a:latin typeface="Arial Black"/>
              <a:cs typeface="Arial Black"/>
            </a:endParaRPr>
          </a:p>
        </p:txBody>
      </p:sp>
      <p:sp>
        <p:nvSpPr>
          <p:cNvPr id="22" name="object 22"/>
          <p:cNvSpPr/>
          <p:nvPr/>
        </p:nvSpPr>
        <p:spPr>
          <a:xfrm>
            <a:off x="9614473" y="6646887"/>
            <a:ext cx="1069340" cy="240246"/>
          </a:xfrm>
          <a:custGeom>
            <a:avLst/>
            <a:gdLst/>
            <a:ahLst/>
            <a:cxnLst/>
            <a:rect l="l" t="t" r="r" b="b"/>
            <a:pathLst>
              <a:path w="576579" h="129539">
                <a:moveTo>
                  <a:pt x="576033" y="0"/>
                </a:moveTo>
                <a:lnTo>
                  <a:pt x="0" y="0"/>
                </a:lnTo>
                <a:lnTo>
                  <a:pt x="0" y="129031"/>
                </a:lnTo>
                <a:lnTo>
                  <a:pt x="576033" y="129031"/>
                </a:lnTo>
                <a:lnTo>
                  <a:pt x="576033" y="0"/>
                </a:lnTo>
                <a:close/>
              </a:path>
            </a:pathLst>
          </a:custGeom>
          <a:solidFill>
            <a:srgbClr val="CECAC5"/>
          </a:solidFill>
        </p:spPr>
        <p:txBody>
          <a:bodyPr wrap="square" lIns="0" tIns="0" rIns="0" bIns="0" rtlCol="0"/>
          <a:lstStyle/>
          <a:p>
            <a:pPr defTabSz="1695846"/>
            <a:endParaRPr sz="3338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10418669" y="6648214"/>
            <a:ext cx="141322" cy="193860"/>
          </a:xfrm>
          <a:prstGeom prst="rect">
            <a:avLst/>
          </a:prstGeom>
        </p:spPr>
        <p:txBody>
          <a:bodyPr vert="horz" wrap="square" lIns="0" tIns="22376" rIns="0" bIns="0" rtlCol="0">
            <a:spAutoFit/>
          </a:bodyPr>
          <a:lstStyle/>
          <a:p>
            <a:pPr defTabSz="1695846">
              <a:spcBef>
                <a:spcPts val="176"/>
              </a:spcBef>
            </a:pPr>
            <a:r>
              <a:rPr sz="1113" spc="28" dirty="0">
                <a:solidFill>
                  <a:srgbClr val="005B93"/>
                </a:solidFill>
                <a:latin typeface="Arial Black"/>
                <a:cs typeface="Arial Black"/>
              </a:rPr>
              <a:t>{</a:t>
            </a:r>
            <a:r>
              <a:rPr sz="1113" spc="-297" dirty="0">
                <a:solidFill>
                  <a:srgbClr val="005B93"/>
                </a:solidFill>
                <a:latin typeface="Arial Black"/>
                <a:cs typeface="Arial Black"/>
              </a:rPr>
              <a:t>1</a:t>
            </a:r>
            <a:endParaRPr sz="1113">
              <a:solidFill>
                <a:prstClr val="black"/>
              </a:solidFill>
              <a:latin typeface="Arial Black"/>
              <a:cs typeface="Arial Black"/>
            </a:endParaRPr>
          </a:p>
        </p:txBody>
      </p:sp>
    </p:spTree>
    <p:extLst>
      <p:ext uri="{BB962C8B-B14F-4D97-AF65-F5344CB8AC3E}">
        <p14:creationId xmlns:p14="http://schemas.microsoft.com/office/powerpoint/2010/main" val="629000913"/>
      </p:ext>
    </p:extLst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/>
          <p:nvPr/>
        </p:nvSpPr>
        <p:spPr>
          <a:xfrm>
            <a:off x="162732" y="813306"/>
            <a:ext cx="9615816" cy="2551743"/>
          </a:xfrm>
          <a:prstGeom prst="rect">
            <a:avLst/>
          </a:prstGeom>
        </p:spPr>
        <p:txBody>
          <a:bodyPr vert="horz" wrap="square" lIns="0" tIns="173120" rIns="0" bIns="0" rtlCol="0">
            <a:spAutoFit/>
          </a:bodyPr>
          <a:lstStyle/>
          <a:p>
            <a:pPr marL="47107" defTabSz="1695846">
              <a:spcBef>
                <a:spcPts val="1363"/>
              </a:spcBef>
            </a:pPr>
            <a:r>
              <a:rPr lang="pt-BR" sz="2040" spc="-150" dirty="0" smtClean="0">
                <a:solidFill>
                  <a:srgbClr val="353334"/>
                </a:solidFill>
                <a:latin typeface="Arial Black" panose="020B0A04020102020204" pitchFamily="34" charset="0"/>
                <a:cs typeface="Arial Black"/>
              </a:rPr>
              <a:t>Para o teste é necessário</a:t>
            </a:r>
            <a:r>
              <a:rPr sz="2040" spc="-150" dirty="0" smtClean="0">
                <a:solidFill>
                  <a:srgbClr val="353334"/>
                </a:solidFill>
                <a:latin typeface="Arial Black" panose="020B0A04020102020204" pitchFamily="34" charset="0"/>
                <a:cs typeface="Arial Black"/>
              </a:rPr>
              <a:t> </a:t>
            </a:r>
            <a:r>
              <a:rPr sz="2040" spc="-150" dirty="0">
                <a:solidFill>
                  <a:srgbClr val="353334"/>
                </a:solidFill>
                <a:latin typeface="Arial Black" panose="020B0A04020102020204" pitchFamily="34" charset="0"/>
                <a:cs typeface="Arial Black"/>
              </a:rPr>
              <a:t>os seguintes requisitos:</a:t>
            </a:r>
            <a:endParaRPr sz="2040" spc="-150" dirty="0">
              <a:solidFill>
                <a:prstClr val="black"/>
              </a:solidFill>
              <a:latin typeface="Arial Black" panose="020B0A04020102020204" pitchFamily="34" charset="0"/>
              <a:cs typeface="Arial Black"/>
            </a:endParaRPr>
          </a:p>
          <a:p>
            <a:pPr marL="560571" indent="-275575" defTabSz="1695846">
              <a:spcBef>
                <a:spcPts val="1168"/>
              </a:spcBef>
              <a:buClr>
                <a:srgbClr val="005B93"/>
              </a:buClr>
              <a:buSzPct val="72727"/>
              <a:buFont typeface="Arial"/>
              <a:buChar char="►"/>
              <a:tabLst>
                <a:tab pos="561749" algn="l"/>
              </a:tabLst>
            </a:pPr>
            <a:r>
              <a:rPr sz="2040" spc="-150" dirty="0">
                <a:solidFill>
                  <a:srgbClr val="353334"/>
                </a:solidFill>
                <a:latin typeface="Arial Black" panose="020B0A04020102020204" pitchFamily="34" charset="0"/>
                <a:cs typeface="Arial Black"/>
              </a:rPr>
              <a:t>Temos uma AAS.</a:t>
            </a:r>
            <a:endParaRPr sz="2040" spc="-150" dirty="0">
              <a:solidFill>
                <a:prstClr val="black"/>
              </a:solidFill>
              <a:latin typeface="Arial Black" panose="020B0A04020102020204" pitchFamily="34" charset="0"/>
              <a:cs typeface="Arial Black"/>
            </a:endParaRPr>
          </a:p>
          <a:p>
            <a:pPr marL="560571" indent="-275575" defTabSz="1695846">
              <a:spcBef>
                <a:spcPts val="695"/>
              </a:spcBef>
              <a:buClr>
                <a:srgbClr val="005B93"/>
              </a:buClr>
              <a:buSzPct val="72727"/>
              <a:buFont typeface="Arial"/>
              <a:buChar char="►"/>
              <a:tabLst>
                <a:tab pos="561749" algn="l"/>
              </a:tabLst>
            </a:pPr>
            <a:r>
              <a:rPr sz="2040" spc="-150" dirty="0">
                <a:solidFill>
                  <a:srgbClr val="353334"/>
                </a:solidFill>
                <a:latin typeface="Arial Black" panose="020B0A04020102020204" pitchFamily="34" charset="0"/>
                <a:cs typeface="Arial Black"/>
              </a:rPr>
              <a:t>As duas </a:t>
            </a:r>
            <a:r>
              <a:rPr sz="2040" spc="-150" dirty="0" err="1">
                <a:solidFill>
                  <a:srgbClr val="353334"/>
                </a:solidFill>
                <a:latin typeface="Arial Black" panose="020B0A04020102020204" pitchFamily="34" charset="0"/>
                <a:cs typeface="Arial Black"/>
              </a:rPr>
              <a:t>populações</a:t>
            </a:r>
            <a:r>
              <a:rPr sz="2040" spc="-150" dirty="0">
                <a:solidFill>
                  <a:srgbClr val="353334"/>
                </a:solidFill>
                <a:latin typeface="Arial Black" panose="020B0A04020102020204" pitchFamily="34" charset="0"/>
                <a:cs typeface="Arial Black"/>
              </a:rPr>
              <a:t> </a:t>
            </a:r>
            <a:r>
              <a:rPr sz="2040" spc="-150" dirty="0" smtClean="0">
                <a:solidFill>
                  <a:srgbClr val="353334"/>
                </a:solidFill>
                <a:latin typeface="Arial Black" panose="020B0A04020102020204" pitchFamily="34" charset="0"/>
                <a:cs typeface="Arial Black"/>
              </a:rPr>
              <a:t>s</a:t>
            </a:r>
            <a:r>
              <a:rPr lang="pt-BR" sz="2040" spc="-150" dirty="0" smtClean="0">
                <a:solidFill>
                  <a:srgbClr val="353334"/>
                </a:solidFill>
                <a:latin typeface="Arial Black" panose="020B0A04020102020204" pitchFamily="34" charset="0"/>
                <a:cs typeface="Arial Black"/>
              </a:rPr>
              <a:t>erem</a:t>
            </a:r>
            <a:r>
              <a:rPr sz="2040" spc="-150" dirty="0" smtClean="0">
                <a:solidFill>
                  <a:srgbClr val="353334"/>
                </a:solidFill>
                <a:latin typeface="Arial Black" panose="020B0A04020102020204" pitchFamily="34" charset="0"/>
                <a:cs typeface="Arial Black"/>
              </a:rPr>
              <a:t> </a:t>
            </a:r>
            <a:r>
              <a:rPr sz="2040" spc="-150" dirty="0">
                <a:solidFill>
                  <a:srgbClr val="353334"/>
                </a:solidFill>
                <a:latin typeface="Arial Black" panose="020B0A04020102020204" pitchFamily="34" charset="0"/>
                <a:cs typeface="Arial Black"/>
              </a:rPr>
              <a:t>independentes.</a:t>
            </a:r>
            <a:endParaRPr sz="2040" spc="-150" dirty="0">
              <a:solidFill>
                <a:prstClr val="black"/>
              </a:solidFill>
              <a:latin typeface="Arial Black" panose="020B0A04020102020204" pitchFamily="34" charset="0"/>
              <a:cs typeface="Arial Black"/>
            </a:endParaRPr>
          </a:p>
          <a:p>
            <a:pPr marL="560571" marR="32975" indent="-275575" defTabSz="1695846">
              <a:lnSpc>
                <a:spcPct val="102699"/>
              </a:lnSpc>
              <a:spcBef>
                <a:spcPts val="621"/>
              </a:spcBef>
              <a:buClr>
                <a:srgbClr val="005B93"/>
              </a:buClr>
              <a:buSzPct val="72727"/>
              <a:buFont typeface="Arial"/>
              <a:buChar char="►"/>
              <a:tabLst>
                <a:tab pos="561749" algn="l"/>
              </a:tabLst>
            </a:pPr>
            <a:r>
              <a:rPr sz="2040" spc="-150" dirty="0">
                <a:solidFill>
                  <a:srgbClr val="353334"/>
                </a:solidFill>
                <a:latin typeface="Arial Black" panose="020B0A04020102020204" pitchFamily="34" charset="0"/>
                <a:cs typeface="Arial Black"/>
              </a:rPr>
              <a:t>As duas </a:t>
            </a:r>
            <a:r>
              <a:rPr sz="2040" spc="-150" dirty="0" err="1">
                <a:solidFill>
                  <a:srgbClr val="353334"/>
                </a:solidFill>
                <a:latin typeface="Arial Black" panose="020B0A04020102020204" pitchFamily="34" charset="0"/>
                <a:cs typeface="Arial Black"/>
              </a:rPr>
              <a:t>populações</a:t>
            </a:r>
            <a:r>
              <a:rPr sz="2040" spc="-150" dirty="0">
                <a:solidFill>
                  <a:srgbClr val="353334"/>
                </a:solidFill>
                <a:latin typeface="Arial Black" panose="020B0A04020102020204" pitchFamily="34" charset="0"/>
                <a:cs typeface="Arial Black"/>
              </a:rPr>
              <a:t> </a:t>
            </a:r>
            <a:r>
              <a:rPr sz="2040" spc="-150" dirty="0" smtClean="0">
                <a:solidFill>
                  <a:srgbClr val="353334"/>
                </a:solidFill>
                <a:latin typeface="Arial Black" panose="020B0A04020102020204" pitchFamily="34" charset="0"/>
                <a:cs typeface="Arial Black"/>
              </a:rPr>
              <a:t>t</a:t>
            </a:r>
            <a:r>
              <a:rPr lang="pt-BR" sz="2040" spc="-150" dirty="0" smtClean="0">
                <a:solidFill>
                  <a:srgbClr val="353334"/>
                </a:solidFill>
                <a:latin typeface="Arial Black" panose="020B0A04020102020204" pitchFamily="34" charset="0"/>
                <a:cs typeface="Arial Black"/>
              </a:rPr>
              <a:t>erem</a:t>
            </a:r>
            <a:r>
              <a:rPr sz="2040" spc="-150" dirty="0" smtClean="0">
                <a:solidFill>
                  <a:srgbClr val="353334"/>
                </a:solidFill>
                <a:latin typeface="Arial Black" panose="020B0A04020102020204" pitchFamily="34" charset="0"/>
                <a:cs typeface="Arial Black"/>
              </a:rPr>
              <a:t>, </a:t>
            </a:r>
            <a:r>
              <a:rPr sz="2040" b="1" spc="-150" dirty="0">
                <a:solidFill>
                  <a:srgbClr val="353334"/>
                </a:solidFill>
                <a:latin typeface="Arial Black" panose="020B0A04020102020204" pitchFamily="34" charset="0"/>
                <a:cs typeface="Trebuchet MS"/>
              </a:rPr>
              <a:t>cada uma</a:t>
            </a:r>
            <a:r>
              <a:rPr sz="2040" spc="-150" dirty="0">
                <a:solidFill>
                  <a:srgbClr val="353334"/>
                </a:solidFill>
                <a:latin typeface="Arial Black" panose="020B0A04020102020204" pitchFamily="34" charset="0"/>
                <a:cs typeface="Arial Black"/>
              </a:rPr>
              <a:t>, distribuição Normal (essa é uma exigência  estrita).</a:t>
            </a:r>
            <a:endParaRPr sz="2040" spc="-150" dirty="0">
              <a:solidFill>
                <a:prstClr val="black"/>
              </a:solidFill>
              <a:latin typeface="Arial Black" panose="020B0A04020102020204" pitchFamily="34" charset="0"/>
              <a:cs typeface="Arial Black"/>
            </a:endParaRPr>
          </a:p>
          <a:p>
            <a:pPr marL="47107" defTabSz="1695846">
              <a:spcBef>
                <a:spcPts val="1178"/>
              </a:spcBef>
            </a:pPr>
            <a:r>
              <a:rPr sz="2040" spc="-150" dirty="0">
                <a:solidFill>
                  <a:srgbClr val="353334"/>
                </a:solidFill>
                <a:latin typeface="Arial Black" panose="020B0A04020102020204" pitchFamily="34" charset="0"/>
                <a:cs typeface="Arial Black"/>
              </a:rPr>
              <a:t>Sendo assim, usamos a </a:t>
            </a:r>
            <a:r>
              <a:rPr sz="2040" b="1" spc="-150" dirty="0">
                <a:solidFill>
                  <a:srgbClr val="353334"/>
                </a:solidFill>
                <a:latin typeface="Arial Black" panose="020B0A04020102020204" pitchFamily="34" charset="0"/>
                <a:cs typeface="Trebuchet MS"/>
              </a:rPr>
              <a:t>estatística de teste</a:t>
            </a:r>
            <a:endParaRPr sz="2040" spc="-150" dirty="0">
              <a:solidFill>
                <a:prstClr val="black"/>
              </a:solidFill>
              <a:latin typeface="Arial Black" panose="020B0A04020102020204" pitchFamily="34" charset="0"/>
              <a:cs typeface="Trebuchet MS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5471676" y="3966571"/>
            <a:ext cx="1876427" cy="335337"/>
          </a:xfrm>
          <a:prstGeom prst="rect">
            <a:avLst/>
          </a:prstGeom>
        </p:spPr>
        <p:txBody>
          <a:bodyPr vert="horz" wrap="square" lIns="0" tIns="21198" rIns="0" bIns="0" rtlCol="0">
            <a:spAutoFit/>
          </a:bodyPr>
          <a:lstStyle/>
          <a:p>
            <a:pPr marL="70660" defTabSz="1695846">
              <a:spcBef>
                <a:spcPts val="167"/>
              </a:spcBef>
            </a:pPr>
            <a:r>
              <a:rPr sz="2000" i="1" spc="-139" dirty="0" smtClean="0">
                <a:solidFill>
                  <a:srgbClr val="353334"/>
                </a:solidFill>
                <a:latin typeface="DejaVu Sans"/>
                <a:cs typeface="DejaVu Sans"/>
              </a:rPr>
              <a:t>∼ </a:t>
            </a:r>
            <a:r>
              <a:rPr sz="2000" i="1" spc="-46" dirty="0">
                <a:solidFill>
                  <a:srgbClr val="353334"/>
                </a:solidFill>
                <a:latin typeface="DejaVu Sans"/>
                <a:cs typeface="DejaVu Sans"/>
              </a:rPr>
              <a:t>F</a:t>
            </a:r>
            <a:r>
              <a:rPr sz="2000" i="1" spc="-69" baseline="-10416" dirty="0">
                <a:solidFill>
                  <a:srgbClr val="353334"/>
                </a:solidFill>
                <a:latin typeface="DejaVu Sans"/>
                <a:cs typeface="DejaVu Sans"/>
              </a:rPr>
              <a:t>ν</a:t>
            </a:r>
            <a:r>
              <a:rPr sz="1600" spc="-69" baseline="-27777" dirty="0">
                <a:solidFill>
                  <a:srgbClr val="353334"/>
                </a:solidFill>
                <a:latin typeface="Arial"/>
                <a:cs typeface="Arial"/>
              </a:rPr>
              <a:t>1</a:t>
            </a:r>
            <a:r>
              <a:rPr sz="2000" i="1" spc="-69" baseline="-10416" dirty="0">
                <a:solidFill>
                  <a:srgbClr val="353334"/>
                </a:solidFill>
                <a:latin typeface="DejaVu Sans"/>
                <a:cs typeface="DejaVu Sans"/>
              </a:rPr>
              <a:t>,ν</a:t>
            </a:r>
            <a:r>
              <a:rPr sz="1600" spc="-69" baseline="-27777" dirty="0">
                <a:solidFill>
                  <a:srgbClr val="353334"/>
                </a:solidFill>
                <a:latin typeface="Arial"/>
                <a:cs typeface="Arial"/>
              </a:rPr>
              <a:t>2</a:t>
            </a:r>
            <a:r>
              <a:rPr sz="1600" spc="-362" baseline="-27777" dirty="0">
                <a:solidFill>
                  <a:srgbClr val="353334"/>
                </a:solidFill>
                <a:latin typeface="Arial"/>
                <a:cs typeface="Arial"/>
              </a:rPr>
              <a:t> </a:t>
            </a:r>
            <a:r>
              <a:rPr sz="2040" i="1" spc="-93" dirty="0">
                <a:solidFill>
                  <a:srgbClr val="353334"/>
                </a:solidFill>
                <a:latin typeface="DejaVu Sans"/>
                <a:cs typeface="DejaVu Sans"/>
              </a:rPr>
              <a:t>,</a:t>
            </a:r>
            <a:endParaRPr sz="2040" dirty="0">
              <a:solidFill>
                <a:prstClr val="black"/>
              </a:solidFill>
              <a:latin typeface="DejaVu Sans"/>
              <a:cs typeface="DejaVu Sans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1308100" y="5172871"/>
            <a:ext cx="6477000" cy="250990"/>
          </a:xfrm>
          <a:prstGeom prst="rect">
            <a:avLst/>
          </a:prstGeom>
        </p:spPr>
        <p:txBody>
          <a:bodyPr vert="horz" wrap="square" lIns="0" tIns="22376" rIns="0" bIns="0" rtlCol="0">
            <a:spAutoFit/>
          </a:bodyPr>
          <a:lstStyle/>
          <a:p>
            <a:pPr marL="23553" defTabSz="1695846">
              <a:spcBef>
                <a:spcPts val="176"/>
              </a:spcBef>
              <a:tabLst>
                <a:tab pos="619455" algn="l"/>
                <a:tab pos="5499724" algn="l"/>
                <a:tab pos="6096803" algn="l"/>
              </a:tabLst>
            </a:pPr>
            <a:r>
              <a:rPr sz="1484" spc="-83" dirty="0" smtClean="0">
                <a:solidFill>
                  <a:srgbClr val="353334"/>
                </a:solidFill>
                <a:latin typeface="Arial"/>
                <a:cs typeface="Arial"/>
              </a:rPr>
              <a:t>1</a:t>
            </a:r>
            <a:r>
              <a:rPr lang="pt-BR" sz="1484" spc="-83" dirty="0" smtClean="0">
                <a:solidFill>
                  <a:srgbClr val="353334"/>
                </a:solidFill>
                <a:latin typeface="Arial"/>
                <a:cs typeface="Arial"/>
              </a:rPr>
              <a:t>          </a:t>
            </a:r>
            <a:r>
              <a:rPr sz="1484" spc="-83" dirty="0" smtClean="0">
                <a:solidFill>
                  <a:srgbClr val="353334"/>
                </a:solidFill>
                <a:latin typeface="Arial"/>
                <a:cs typeface="Arial"/>
              </a:rPr>
              <a:t>1</a:t>
            </a:r>
            <a:r>
              <a:rPr sz="1484" spc="-83" dirty="0">
                <a:solidFill>
                  <a:srgbClr val="353334"/>
                </a:solidFill>
                <a:latin typeface="Arial"/>
                <a:cs typeface="Arial"/>
              </a:rPr>
              <a:t>	</a:t>
            </a:r>
            <a:r>
              <a:rPr lang="pt-BR" sz="1484" spc="-83" dirty="0" smtClean="0">
                <a:solidFill>
                  <a:srgbClr val="353334"/>
                </a:solidFill>
                <a:latin typeface="Arial"/>
                <a:cs typeface="Arial"/>
              </a:rPr>
              <a:t>   </a:t>
            </a:r>
            <a:r>
              <a:rPr sz="1484" spc="-83" dirty="0" smtClean="0">
                <a:solidFill>
                  <a:srgbClr val="353334"/>
                </a:solidFill>
                <a:latin typeface="Arial"/>
                <a:cs typeface="Arial"/>
              </a:rPr>
              <a:t>2</a:t>
            </a:r>
            <a:r>
              <a:rPr sz="1484" spc="-83" dirty="0">
                <a:solidFill>
                  <a:srgbClr val="353334"/>
                </a:solidFill>
                <a:latin typeface="Arial"/>
                <a:cs typeface="Arial"/>
              </a:rPr>
              <a:t>	2</a:t>
            </a:r>
            <a:endParaRPr sz="1484" dirty="0">
              <a:solidFill>
                <a:prstClr val="black"/>
              </a:solidFill>
              <a:latin typeface="Arial"/>
              <a:cs typeface="Arial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233393" y="4944203"/>
            <a:ext cx="10167682" cy="335337"/>
          </a:xfrm>
          <a:prstGeom prst="rect">
            <a:avLst/>
          </a:prstGeom>
        </p:spPr>
        <p:txBody>
          <a:bodyPr vert="horz" wrap="square" lIns="0" tIns="21198" rIns="0" bIns="0" rtlCol="0">
            <a:spAutoFit/>
          </a:bodyPr>
          <a:lstStyle/>
          <a:p>
            <a:pPr marL="23553" defTabSz="1695846">
              <a:spcBef>
                <a:spcPts val="167"/>
              </a:spcBef>
            </a:pPr>
            <a:r>
              <a:rPr sz="2040" spc="-150" dirty="0">
                <a:solidFill>
                  <a:srgbClr val="353334"/>
                </a:solidFill>
                <a:latin typeface="Arial Black" panose="020B0A04020102020204" pitchFamily="34" charset="0"/>
                <a:cs typeface="Arial Black"/>
              </a:rPr>
              <a:t>em que </a:t>
            </a:r>
            <a:r>
              <a:rPr sz="2040" i="1" spc="-150" dirty="0">
                <a:solidFill>
                  <a:srgbClr val="353334"/>
                </a:solidFill>
                <a:latin typeface="Arial Black" panose="020B0A04020102020204" pitchFamily="34" charset="0"/>
                <a:cs typeface="DejaVu Sans"/>
              </a:rPr>
              <a:t>ν </a:t>
            </a:r>
            <a:r>
              <a:rPr sz="2040" spc="-150" dirty="0">
                <a:solidFill>
                  <a:srgbClr val="353334"/>
                </a:solidFill>
                <a:latin typeface="Arial Black" panose="020B0A04020102020204" pitchFamily="34" charset="0"/>
                <a:cs typeface="Arial"/>
              </a:rPr>
              <a:t>= </a:t>
            </a:r>
            <a:r>
              <a:rPr sz="2040" i="1" spc="-150" dirty="0">
                <a:solidFill>
                  <a:srgbClr val="353334"/>
                </a:solidFill>
                <a:latin typeface="Arial Black" panose="020B0A04020102020204" pitchFamily="34" charset="0"/>
                <a:cs typeface="DejaVu Sans"/>
              </a:rPr>
              <a:t>n  − </a:t>
            </a:r>
            <a:r>
              <a:rPr sz="2040" spc="-150" dirty="0">
                <a:solidFill>
                  <a:srgbClr val="353334"/>
                </a:solidFill>
                <a:latin typeface="Arial Black" panose="020B0A04020102020204" pitchFamily="34" charset="0"/>
                <a:cs typeface="Arial"/>
              </a:rPr>
              <a:t>1 </a:t>
            </a:r>
            <a:r>
              <a:rPr sz="2040" spc="-150" dirty="0">
                <a:solidFill>
                  <a:srgbClr val="353334"/>
                </a:solidFill>
                <a:latin typeface="Arial Black" panose="020B0A04020102020204" pitchFamily="34" charset="0"/>
                <a:cs typeface="Arial Black"/>
              </a:rPr>
              <a:t>graus de liberdade no numerador e </a:t>
            </a:r>
            <a:r>
              <a:rPr sz="2040" i="1" spc="-150" dirty="0">
                <a:solidFill>
                  <a:srgbClr val="353334"/>
                </a:solidFill>
                <a:latin typeface="Arial Black" panose="020B0A04020102020204" pitchFamily="34" charset="0"/>
                <a:cs typeface="DejaVu Sans"/>
              </a:rPr>
              <a:t>ν </a:t>
            </a:r>
            <a:r>
              <a:rPr sz="2040" spc="-150" dirty="0">
                <a:solidFill>
                  <a:srgbClr val="353334"/>
                </a:solidFill>
                <a:latin typeface="Arial Black" panose="020B0A04020102020204" pitchFamily="34" charset="0"/>
                <a:cs typeface="Arial"/>
              </a:rPr>
              <a:t>= </a:t>
            </a:r>
            <a:r>
              <a:rPr sz="2040" i="1" spc="-150" dirty="0">
                <a:solidFill>
                  <a:srgbClr val="353334"/>
                </a:solidFill>
                <a:latin typeface="Arial Black" panose="020B0A04020102020204" pitchFamily="34" charset="0"/>
                <a:cs typeface="DejaVu Sans"/>
              </a:rPr>
              <a:t>n  − </a:t>
            </a:r>
            <a:r>
              <a:rPr sz="2040" spc="-150" dirty="0">
                <a:solidFill>
                  <a:srgbClr val="353334"/>
                </a:solidFill>
                <a:latin typeface="Arial Black" panose="020B0A04020102020204" pitchFamily="34" charset="0"/>
                <a:cs typeface="Arial"/>
              </a:rPr>
              <a:t>1 </a:t>
            </a:r>
            <a:r>
              <a:rPr sz="2040" spc="-150" dirty="0">
                <a:solidFill>
                  <a:srgbClr val="353334"/>
                </a:solidFill>
                <a:latin typeface="Arial Black" panose="020B0A04020102020204" pitchFamily="34" charset="0"/>
                <a:cs typeface="Arial Black"/>
              </a:rPr>
              <a:t>graus de liberdade</a:t>
            </a:r>
            <a:endParaRPr sz="2040" spc="-150" dirty="0">
              <a:solidFill>
                <a:prstClr val="black"/>
              </a:solidFill>
              <a:latin typeface="Arial Black" panose="020B0A04020102020204" pitchFamily="34" charset="0"/>
              <a:cs typeface="Arial Black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162732" y="5279540"/>
            <a:ext cx="8352158" cy="1270495"/>
          </a:xfrm>
          <a:prstGeom prst="rect">
            <a:avLst/>
          </a:prstGeom>
        </p:spPr>
        <p:txBody>
          <a:bodyPr vert="horz" wrap="square" lIns="0" tIns="173120" rIns="0" bIns="0" rtlCol="0">
            <a:spAutoFit/>
          </a:bodyPr>
          <a:lstStyle/>
          <a:p>
            <a:pPr marL="94214" defTabSz="1695846">
              <a:spcBef>
                <a:spcPts val="1363"/>
              </a:spcBef>
            </a:pPr>
            <a:r>
              <a:rPr sz="2040" spc="-150" dirty="0">
                <a:solidFill>
                  <a:srgbClr val="353334"/>
                </a:solidFill>
                <a:latin typeface="Arial Black"/>
                <a:cs typeface="Arial Black"/>
              </a:rPr>
              <a:t>no denominador.</a:t>
            </a:r>
            <a:endParaRPr sz="2040" spc="-150" dirty="0">
              <a:solidFill>
                <a:prstClr val="black"/>
              </a:solidFill>
              <a:latin typeface="Arial Black"/>
              <a:cs typeface="Arial Black"/>
            </a:endParaRPr>
          </a:p>
          <a:p>
            <a:pPr marL="94214" defTabSz="1695846">
              <a:spcBef>
                <a:spcPts val="1168"/>
              </a:spcBef>
            </a:pPr>
            <a:r>
              <a:rPr sz="2040" b="1" spc="-150" dirty="0">
                <a:solidFill>
                  <a:srgbClr val="353334"/>
                </a:solidFill>
                <a:latin typeface="Arial Black" panose="020B0A04020102020204" pitchFamily="34" charset="0"/>
                <a:cs typeface="Trebuchet MS"/>
              </a:rPr>
              <a:t>Importante</a:t>
            </a:r>
            <a:r>
              <a:rPr sz="2040" spc="-150" dirty="0">
                <a:solidFill>
                  <a:srgbClr val="353334"/>
                </a:solidFill>
                <a:latin typeface="Arial Black" panose="020B0A04020102020204" pitchFamily="34" charset="0"/>
                <a:cs typeface="Arial Black"/>
              </a:rPr>
              <a:t>: </a:t>
            </a:r>
            <a:r>
              <a:rPr sz="2040" i="1" spc="-150" dirty="0">
                <a:solidFill>
                  <a:srgbClr val="353334"/>
                </a:solidFill>
                <a:latin typeface="Arial Black" panose="020B0A04020102020204" pitchFamily="34" charset="0"/>
                <a:cs typeface="DejaVu Sans"/>
              </a:rPr>
              <a:t>s</a:t>
            </a:r>
            <a:r>
              <a:rPr sz="2226" spc="-150" baseline="27777" dirty="0">
                <a:solidFill>
                  <a:srgbClr val="353334"/>
                </a:solidFill>
                <a:latin typeface="Arial Black" panose="020B0A04020102020204" pitchFamily="34" charset="0"/>
                <a:cs typeface="Arial"/>
              </a:rPr>
              <a:t>2</a:t>
            </a:r>
            <a:r>
              <a:rPr sz="2226" spc="-150" baseline="-24305" dirty="0">
                <a:solidFill>
                  <a:srgbClr val="353334"/>
                </a:solidFill>
                <a:latin typeface="Arial Black" panose="020B0A04020102020204" pitchFamily="34" charset="0"/>
                <a:cs typeface="Arial"/>
              </a:rPr>
              <a:t>1 </a:t>
            </a:r>
            <a:r>
              <a:rPr sz="2040" spc="-150" dirty="0">
                <a:solidFill>
                  <a:srgbClr val="353334"/>
                </a:solidFill>
                <a:latin typeface="Arial Black" panose="020B0A04020102020204" pitchFamily="34" charset="0"/>
                <a:cs typeface="Arial Black"/>
              </a:rPr>
              <a:t>deve ser sempre a </a:t>
            </a:r>
            <a:r>
              <a:rPr sz="2040" b="1" spc="-150" dirty="0">
                <a:solidFill>
                  <a:srgbClr val="353334"/>
                </a:solidFill>
                <a:latin typeface="Arial Black" panose="020B0A04020102020204" pitchFamily="34" charset="0"/>
                <a:cs typeface="Trebuchet MS"/>
              </a:rPr>
              <a:t>maior </a:t>
            </a:r>
            <a:r>
              <a:rPr sz="2040" spc="-150" dirty="0">
                <a:solidFill>
                  <a:srgbClr val="353334"/>
                </a:solidFill>
                <a:latin typeface="Arial Black" panose="020B0A04020102020204" pitchFamily="34" charset="0"/>
                <a:cs typeface="Arial Black"/>
              </a:rPr>
              <a:t>das duas variâncias amostrais.</a:t>
            </a:r>
            <a:endParaRPr sz="2040" spc="-150" dirty="0">
              <a:solidFill>
                <a:prstClr val="black"/>
              </a:solidFill>
              <a:latin typeface="Arial Black" panose="020B0A04020102020204" pitchFamily="34" charset="0"/>
              <a:cs typeface="Arial Black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0" y="6646887"/>
            <a:ext cx="3205665" cy="195049"/>
          </a:xfrm>
          <a:prstGeom prst="rect">
            <a:avLst/>
          </a:prstGeom>
          <a:solidFill>
            <a:srgbClr val="005B93"/>
          </a:solidFill>
        </p:spPr>
        <p:txBody>
          <a:bodyPr vert="horz" wrap="square" lIns="0" tIns="23554" rIns="0" bIns="0" rtlCol="0">
            <a:spAutoFit/>
          </a:bodyPr>
          <a:lstStyle/>
          <a:p>
            <a:pPr marL="899741" defTabSz="1695846">
              <a:spcBef>
                <a:spcPts val="185"/>
              </a:spcBef>
            </a:pPr>
            <a:r>
              <a:rPr sz="1113" spc="-139" dirty="0">
                <a:solidFill>
                  <a:srgbClr val="FFFFFF"/>
                </a:solidFill>
                <a:latin typeface="Arial Black"/>
                <a:cs typeface="Arial Black"/>
              </a:rPr>
              <a:t>Prof. </a:t>
            </a:r>
            <a:r>
              <a:rPr sz="1113" spc="-130" dirty="0">
                <a:solidFill>
                  <a:srgbClr val="FFFFFF"/>
                </a:solidFill>
                <a:latin typeface="Arial Black"/>
                <a:cs typeface="Arial Black"/>
              </a:rPr>
              <a:t>Paulo </a:t>
            </a:r>
            <a:r>
              <a:rPr sz="1113" spc="-148" dirty="0">
                <a:solidFill>
                  <a:srgbClr val="FFFFFF"/>
                </a:solidFill>
                <a:latin typeface="Arial Black"/>
                <a:cs typeface="Arial Black"/>
              </a:rPr>
              <a:t>Justiniano </a:t>
            </a:r>
            <a:r>
              <a:rPr sz="1113" spc="-121" dirty="0">
                <a:solidFill>
                  <a:srgbClr val="FFFFFF"/>
                </a:solidFill>
                <a:latin typeface="Arial Black"/>
                <a:cs typeface="Arial Black"/>
              </a:rPr>
              <a:t>Ribeiro</a:t>
            </a:r>
            <a:r>
              <a:rPr sz="1113" spc="93" dirty="0">
                <a:solidFill>
                  <a:srgbClr val="FFFFFF"/>
                </a:solidFill>
                <a:latin typeface="Arial Black"/>
                <a:cs typeface="Arial Black"/>
              </a:rPr>
              <a:t> </a:t>
            </a:r>
            <a:r>
              <a:rPr sz="1113" spc="-148" dirty="0">
                <a:solidFill>
                  <a:srgbClr val="FFFFFF"/>
                </a:solidFill>
                <a:latin typeface="Arial Black"/>
                <a:cs typeface="Arial Black"/>
              </a:rPr>
              <a:t>Junior</a:t>
            </a:r>
            <a:endParaRPr sz="1113">
              <a:solidFill>
                <a:prstClr val="black"/>
              </a:solidFill>
              <a:latin typeface="Arial Black"/>
              <a:cs typeface="Arial Black"/>
            </a:endParaRPr>
          </a:p>
        </p:txBody>
      </p:sp>
      <p:sp>
        <p:nvSpPr>
          <p:cNvPr id="12" name="object 12"/>
          <p:cNvSpPr/>
          <p:nvPr/>
        </p:nvSpPr>
        <p:spPr>
          <a:xfrm>
            <a:off x="3204815" y="6646887"/>
            <a:ext cx="6410150" cy="240246"/>
          </a:xfrm>
          <a:custGeom>
            <a:avLst/>
            <a:gdLst/>
            <a:ahLst/>
            <a:cxnLst/>
            <a:rect l="l" t="t" r="r" b="b"/>
            <a:pathLst>
              <a:path w="3456304" h="129539">
                <a:moveTo>
                  <a:pt x="3456038" y="0"/>
                </a:moveTo>
                <a:lnTo>
                  <a:pt x="0" y="0"/>
                </a:lnTo>
                <a:lnTo>
                  <a:pt x="0" y="129031"/>
                </a:lnTo>
                <a:lnTo>
                  <a:pt x="3456038" y="129031"/>
                </a:lnTo>
                <a:lnTo>
                  <a:pt x="3456038" y="0"/>
                </a:lnTo>
                <a:close/>
              </a:path>
            </a:pathLst>
          </a:custGeom>
          <a:solidFill>
            <a:srgbClr val="CECAC5"/>
          </a:solidFill>
        </p:spPr>
        <p:txBody>
          <a:bodyPr wrap="square" lIns="0" tIns="0" rIns="0" bIns="0" rtlCol="0"/>
          <a:lstStyle/>
          <a:p>
            <a:pPr defTabSz="1695846"/>
            <a:endParaRPr sz="3338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3278469" y="6648214"/>
            <a:ext cx="3560148" cy="193860"/>
          </a:xfrm>
          <a:prstGeom prst="rect">
            <a:avLst/>
          </a:prstGeom>
        </p:spPr>
        <p:txBody>
          <a:bodyPr vert="horz" wrap="square" lIns="0" tIns="22376" rIns="0" bIns="0" rtlCol="0">
            <a:spAutoFit/>
          </a:bodyPr>
          <a:lstStyle/>
          <a:p>
            <a:pPr defTabSz="1695846">
              <a:spcBef>
                <a:spcPts val="176"/>
              </a:spcBef>
            </a:pPr>
            <a:r>
              <a:rPr sz="1113" spc="-185" dirty="0">
                <a:solidFill>
                  <a:srgbClr val="005B93"/>
                </a:solidFill>
                <a:latin typeface="Arial Black"/>
                <a:cs typeface="Arial Black"/>
                <a:hlinkClick r:id="rId2" action="ppaction://hlinksldjump"/>
              </a:rPr>
              <a:t>Testes </a:t>
            </a:r>
            <a:r>
              <a:rPr sz="1113" spc="-130" dirty="0">
                <a:solidFill>
                  <a:srgbClr val="005B93"/>
                </a:solidFill>
                <a:latin typeface="Arial Black"/>
                <a:cs typeface="Arial Black"/>
                <a:hlinkClick r:id="rId2" action="ppaction://hlinksldjump"/>
              </a:rPr>
              <a:t>de hipótese </a:t>
            </a:r>
            <a:r>
              <a:rPr sz="1113" spc="-139" dirty="0">
                <a:solidFill>
                  <a:srgbClr val="005B93"/>
                </a:solidFill>
                <a:latin typeface="Arial Black"/>
                <a:cs typeface="Arial Black"/>
                <a:hlinkClick r:id="rId2" action="ppaction://hlinksldjump"/>
              </a:rPr>
              <a:t>para médias, proporções</a:t>
            </a:r>
            <a:r>
              <a:rPr sz="1113" spc="65" dirty="0">
                <a:solidFill>
                  <a:srgbClr val="005B93"/>
                </a:solidFill>
                <a:latin typeface="Arial Black"/>
                <a:cs typeface="Arial Black"/>
                <a:hlinkClick r:id="rId2" action="ppaction://hlinksldjump"/>
              </a:rPr>
              <a:t> </a:t>
            </a:r>
            <a:r>
              <a:rPr sz="1113" spc="-158" dirty="0">
                <a:solidFill>
                  <a:srgbClr val="005B93"/>
                </a:solidFill>
                <a:latin typeface="Arial Black"/>
                <a:cs typeface="Arial Black"/>
                <a:hlinkClick r:id="rId2" action="ppaction://hlinksldjump"/>
              </a:rPr>
              <a:t>e </a:t>
            </a:r>
            <a:r>
              <a:rPr sz="1113" spc="-139" dirty="0">
                <a:solidFill>
                  <a:srgbClr val="005B93"/>
                </a:solidFill>
                <a:latin typeface="Arial Black"/>
                <a:cs typeface="Arial Black"/>
                <a:hlinkClick r:id="rId2" action="ppaction://hlinksldjump"/>
              </a:rPr>
              <a:t>variâncias</a:t>
            </a:r>
            <a:endParaRPr sz="1113">
              <a:solidFill>
                <a:prstClr val="black"/>
              </a:solidFill>
              <a:latin typeface="Arial Black"/>
              <a:cs typeface="Arial Black"/>
            </a:endParaRPr>
          </a:p>
        </p:txBody>
      </p:sp>
      <p:sp>
        <p:nvSpPr>
          <p:cNvPr id="14" name="object 14"/>
          <p:cNvSpPr/>
          <p:nvPr/>
        </p:nvSpPr>
        <p:spPr>
          <a:xfrm>
            <a:off x="9614473" y="6646887"/>
            <a:ext cx="1069340" cy="240246"/>
          </a:xfrm>
          <a:custGeom>
            <a:avLst/>
            <a:gdLst/>
            <a:ahLst/>
            <a:cxnLst/>
            <a:rect l="l" t="t" r="r" b="b"/>
            <a:pathLst>
              <a:path w="576579" h="129539">
                <a:moveTo>
                  <a:pt x="576033" y="0"/>
                </a:moveTo>
                <a:lnTo>
                  <a:pt x="0" y="0"/>
                </a:lnTo>
                <a:lnTo>
                  <a:pt x="0" y="129031"/>
                </a:lnTo>
                <a:lnTo>
                  <a:pt x="576033" y="129031"/>
                </a:lnTo>
                <a:lnTo>
                  <a:pt x="576033" y="0"/>
                </a:lnTo>
                <a:close/>
              </a:path>
            </a:pathLst>
          </a:custGeom>
          <a:solidFill>
            <a:srgbClr val="CECAC5"/>
          </a:solidFill>
        </p:spPr>
        <p:txBody>
          <a:bodyPr wrap="square" lIns="0" tIns="0" rIns="0" bIns="0" rtlCol="0"/>
          <a:lstStyle/>
          <a:p>
            <a:pPr defTabSz="1695846"/>
            <a:endParaRPr sz="3338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10401075" y="6648214"/>
            <a:ext cx="158988" cy="193860"/>
          </a:xfrm>
          <a:prstGeom prst="rect">
            <a:avLst/>
          </a:prstGeom>
        </p:spPr>
        <p:txBody>
          <a:bodyPr vert="horz" wrap="square" lIns="0" tIns="22376" rIns="0" bIns="0" rtlCol="0">
            <a:spAutoFit/>
          </a:bodyPr>
          <a:lstStyle/>
          <a:p>
            <a:pPr defTabSz="1695846">
              <a:spcBef>
                <a:spcPts val="176"/>
              </a:spcBef>
            </a:pPr>
            <a:r>
              <a:rPr sz="1113" spc="-65" dirty="0">
                <a:solidFill>
                  <a:srgbClr val="005B93"/>
                </a:solidFill>
                <a:latin typeface="Arial Black"/>
                <a:cs typeface="Arial Black"/>
              </a:rPr>
              <a:t>{2</a:t>
            </a:r>
            <a:endParaRPr sz="1113">
              <a:solidFill>
                <a:prstClr val="black"/>
              </a:solidFill>
              <a:latin typeface="Arial Black"/>
              <a:cs typeface="Arial Black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CaixaDeTexto 1"/>
              <p:cNvSpPr txBox="1"/>
              <p:nvPr/>
            </p:nvSpPr>
            <p:spPr>
              <a:xfrm>
                <a:off x="4356100" y="3820593"/>
                <a:ext cx="1344612" cy="83522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pt-BR" sz="2400" b="0" i="1" smtClean="0">
                          <a:latin typeface="Cambria Math" panose="02040503050406030204" pitchFamily="18" charset="0"/>
                        </a:rPr>
                        <m:t>𝐹</m:t>
                      </m:r>
                      <m:r>
                        <a:rPr lang="pt-BR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pt-BR" sz="2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Sup>
                            <m:sSubSupPr>
                              <m:ctrlPr>
                                <a:rPr lang="pt-BR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pt-BR" sz="2400" b="0" i="1" smtClean="0"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e>
                            <m:sub>
                              <m:r>
                                <a:rPr lang="pt-BR" sz="2400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  <m:sup>
                              <m:r>
                                <a:rPr lang="pt-BR" sz="24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</m:num>
                        <m:den>
                          <m:sSubSup>
                            <m:sSubSupPr>
                              <m:ctrlPr>
                                <a:rPr lang="pt-BR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pt-BR" sz="2400" b="0" i="1" smtClean="0"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e>
                            <m:sub>
                              <m:r>
                                <a:rPr lang="pt-BR" sz="24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  <m:sup>
                              <m:r>
                                <a:rPr lang="pt-BR" sz="24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</m:den>
                      </m:f>
                    </m:oMath>
                  </m:oMathPara>
                </a14:m>
                <a:endParaRPr lang="pt-BR" dirty="0"/>
              </a:p>
            </p:txBody>
          </p:sp>
        </mc:Choice>
        <mc:Fallback xmlns="">
          <p:sp>
            <p:nvSpPr>
              <p:cNvPr id="2" name="CaixaDeTexto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56100" y="3820593"/>
                <a:ext cx="1344612" cy="835229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pt-B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374668193"/>
      </p:ext>
    </p:extLst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/>
          <p:nvPr/>
        </p:nvSpPr>
        <p:spPr>
          <a:xfrm>
            <a:off x="139179" y="1216156"/>
            <a:ext cx="10263591" cy="2576335"/>
          </a:xfrm>
          <a:prstGeom prst="rect">
            <a:avLst/>
          </a:prstGeom>
        </p:spPr>
        <p:txBody>
          <a:bodyPr vert="horz" wrap="square" lIns="0" tIns="21198" rIns="0" bIns="0" rtlCol="0">
            <a:spAutoFit/>
          </a:bodyPr>
          <a:lstStyle/>
          <a:p>
            <a:pPr marL="117767" defTabSz="1695846">
              <a:spcBef>
                <a:spcPts val="167"/>
              </a:spcBef>
            </a:pPr>
            <a:r>
              <a:rPr sz="2400" b="1" spc="-150" dirty="0">
                <a:solidFill>
                  <a:schemeClr val="tx2"/>
                </a:solidFill>
                <a:latin typeface="Arial Black" panose="020B0A04020102020204" pitchFamily="34" charset="0"/>
                <a:cs typeface="Trebuchet MS"/>
              </a:rPr>
              <a:t>Procedimentos gerais </a:t>
            </a:r>
            <a:r>
              <a:rPr sz="2400" spc="-150" dirty="0">
                <a:solidFill>
                  <a:schemeClr val="tx2"/>
                </a:solidFill>
                <a:latin typeface="Arial Black" panose="020B0A04020102020204" pitchFamily="34" charset="0"/>
                <a:cs typeface="Arial Black"/>
              </a:rPr>
              <a:t>para um teste de hipótese para a diferença de duas variâncias</a:t>
            </a:r>
          </a:p>
          <a:p>
            <a:pPr marL="325037" marR="3871005" indent="18843" defTabSz="1695846">
              <a:lnSpc>
                <a:spcPct val="128299"/>
              </a:lnSpc>
              <a:spcBef>
                <a:spcPts val="1586"/>
              </a:spcBef>
            </a:pPr>
            <a:r>
              <a:rPr sz="2040" spc="-150" dirty="0">
                <a:solidFill>
                  <a:srgbClr val="005B93"/>
                </a:solidFill>
                <a:latin typeface="Arial Black" panose="020B0A04020102020204" pitchFamily="34" charset="0"/>
                <a:cs typeface="Arial Black"/>
              </a:rPr>
              <a:t>1.</a:t>
            </a:r>
            <a:r>
              <a:rPr sz="2040" spc="-150" dirty="0">
                <a:solidFill>
                  <a:srgbClr val="353334"/>
                </a:solidFill>
                <a:latin typeface="Arial Black" panose="020B0A04020102020204" pitchFamily="34" charset="0"/>
                <a:cs typeface="Arial Black"/>
              </a:rPr>
              <a:t>Definir a hipótese nula ( </a:t>
            </a:r>
            <a:r>
              <a:rPr sz="2040" i="1" spc="-150" dirty="0">
                <a:solidFill>
                  <a:srgbClr val="353334"/>
                </a:solidFill>
                <a:latin typeface="Arial Black" panose="020B0A04020102020204" pitchFamily="34" charset="0"/>
                <a:cs typeface="DejaVu Sans"/>
              </a:rPr>
              <a:t>H</a:t>
            </a:r>
            <a:r>
              <a:rPr sz="2226" spc="-150" baseline="-10416" dirty="0">
                <a:solidFill>
                  <a:srgbClr val="353334"/>
                </a:solidFill>
                <a:latin typeface="Arial Black" panose="020B0A04020102020204" pitchFamily="34" charset="0"/>
                <a:cs typeface="Arial"/>
              </a:rPr>
              <a:t>0</a:t>
            </a:r>
            <a:r>
              <a:rPr sz="2040" spc="-150" dirty="0">
                <a:solidFill>
                  <a:srgbClr val="353334"/>
                </a:solidFill>
                <a:latin typeface="Arial Black" panose="020B0A04020102020204" pitchFamily="34" charset="0"/>
                <a:cs typeface="Arial Black"/>
              </a:rPr>
              <a:t>) e a alternativa (</a:t>
            </a:r>
            <a:r>
              <a:rPr sz="2040" i="1" spc="-150" dirty="0">
                <a:solidFill>
                  <a:srgbClr val="353334"/>
                </a:solidFill>
                <a:latin typeface="Arial Black" panose="020B0A04020102020204" pitchFamily="34" charset="0"/>
                <a:cs typeface="DejaVu Sans"/>
              </a:rPr>
              <a:t>H</a:t>
            </a:r>
            <a:r>
              <a:rPr sz="2226" i="1" spc="-150" baseline="-10416" dirty="0">
                <a:solidFill>
                  <a:srgbClr val="353334"/>
                </a:solidFill>
                <a:latin typeface="Arial Black" panose="020B0A04020102020204" pitchFamily="34" charset="0"/>
                <a:cs typeface="DejaVu Sans"/>
              </a:rPr>
              <a:t>a</a:t>
            </a:r>
            <a:r>
              <a:rPr sz="2040" spc="-150" dirty="0">
                <a:solidFill>
                  <a:srgbClr val="353334"/>
                </a:solidFill>
                <a:latin typeface="Arial Black" panose="020B0A04020102020204" pitchFamily="34" charset="0"/>
                <a:cs typeface="Arial Black"/>
              </a:rPr>
              <a:t>). </a:t>
            </a:r>
            <a:r>
              <a:rPr sz="2040" spc="-150" dirty="0">
                <a:solidFill>
                  <a:srgbClr val="005B93"/>
                </a:solidFill>
                <a:latin typeface="Arial Black" panose="020B0A04020102020204" pitchFamily="34" charset="0"/>
                <a:cs typeface="Arial Black"/>
              </a:rPr>
              <a:t> 2.</a:t>
            </a:r>
            <a:r>
              <a:rPr sz="2040" spc="-150" dirty="0">
                <a:solidFill>
                  <a:srgbClr val="353334"/>
                </a:solidFill>
                <a:latin typeface="Arial Black" panose="020B0A04020102020204" pitchFamily="34" charset="0"/>
                <a:cs typeface="Arial Black"/>
              </a:rPr>
              <a:t>Definir o nível de significância </a:t>
            </a:r>
            <a:r>
              <a:rPr sz="2040" i="1" spc="-150" dirty="0">
                <a:solidFill>
                  <a:srgbClr val="353334"/>
                </a:solidFill>
                <a:latin typeface="Arial Black" panose="020B0A04020102020204" pitchFamily="34" charset="0"/>
                <a:cs typeface="DejaVu Sans"/>
              </a:rPr>
              <a:t>α</a:t>
            </a:r>
            <a:r>
              <a:rPr sz="2040" spc="-150" dirty="0">
                <a:solidFill>
                  <a:srgbClr val="353334"/>
                </a:solidFill>
                <a:latin typeface="Arial Black" panose="020B0A04020102020204" pitchFamily="34" charset="0"/>
                <a:cs typeface="Arial Black"/>
              </a:rPr>
              <a:t>.</a:t>
            </a:r>
            <a:endParaRPr sz="2040" spc="-150" dirty="0">
              <a:solidFill>
                <a:prstClr val="black"/>
              </a:solidFill>
              <a:latin typeface="Arial Black" panose="020B0A04020102020204" pitchFamily="34" charset="0"/>
              <a:cs typeface="Arial Black"/>
            </a:endParaRPr>
          </a:p>
          <a:p>
            <a:pPr marL="325037" defTabSz="1695846">
              <a:spcBef>
                <a:spcPts val="695"/>
              </a:spcBef>
            </a:pPr>
            <a:r>
              <a:rPr sz="2040" spc="-150" dirty="0">
                <a:solidFill>
                  <a:srgbClr val="005B93"/>
                </a:solidFill>
                <a:latin typeface="Arial Black" panose="020B0A04020102020204" pitchFamily="34" charset="0"/>
                <a:cs typeface="Arial Black"/>
              </a:rPr>
              <a:t>Σ.</a:t>
            </a:r>
            <a:r>
              <a:rPr sz="2040" spc="-150" dirty="0">
                <a:solidFill>
                  <a:srgbClr val="353334"/>
                </a:solidFill>
                <a:latin typeface="Arial Black" panose="020B0A04020102020204" pitchFamily="34" charset="0"/>
                <a:cs typeface="Arial Black"/>
              </a:rPr>
              <a:t>Definir o tipo de teste, com base na hipótese alternativa.</a:t>
            </a:r>
            <a:endParaRPr sz="2040" spc="-150" dirty="0">
              <a:solidFill>
                <a:prstClr val="black"/>
              </a:solidFill>
              <a:latin typeface="Arial Black" panose="020B0A04020102020204" pitchFamily="34" charset="0"/>
              <a:cs typeface="Arial Black"/>
            </a:endParaRPr>
          </a:p>
          <a:p>
            <a:pPr marL="323860" defTabSz="1695846">
              <a:spcBef>
                <a:spcPts val="695"/>
              </a:spcBef>
            </a:pPr>
            <a:r>
              <a:rPr sz="2040" spc="-150" dirty="0">
                <a:solidFill>
                  <a:srgbClr val="005B93"/>
                </a:solidFill>
                <a:latin typeface="Arial Black" panose="020B0A04020102020204" pitchFamily="34" charset="0"/>
                <a:cs typeface="Arial Black"/>
              </a:rPr>
              <a:t>{.</a:t>
            </a:r>
            <a:r>
              <a:rPr sz="2040" spc="-150" dirty="0">
                <a:solidFill>
                  <a:srgbClr val="353334"/>
                </a:solidFill>
                <a:latin typeface="Arial Black" panose="020B0A04020102020204" pitchFamily="34" charset="0"/>
                <a:cs typeface="Arial Black"/>
              </a:rPr>
              <a:t>Calcular a estatística de teste</a:t>
            </a:r>
            <a:endParaRPr sz="2040" spc="-150" dirty="0">
              <a:solidFill>
                <a:prstClr val="black"/>
              </a:solidFill>
              <a:latin typeface="Arial Black" panose="020B0A04020102020204" pitchFamily="34" charset="0"/>
              <a:cs typeface="Arial Black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410751" y="4869322"/>
            <a:ext cx="10375900" cy="1223471"/>
          </a:xfrm>
          <a:prstGeom prst="rect">
            <a:avLst/>
          </a:prstGeom>
        </p:spPr>
        <p:txBody>
          <a:bodyPr vert="horz" wrap="square" lIns="0" tIns="23554" rIns="0" bIns="0" rtlCol="0">
            <a:spAutoFit/>
          </a:bodyPr>
          <a:lstStyle/>
          <a:p>
            <a:pPr marL="23553" marR="9421" indent="10599" defTabSz="1695846">
              <a:lnSpc>
                <a:spcPct val="128299"/>
              </a:lnSpc>
              <a:spcBef>
                <a:spcPts val="185"/>
              </a:spcBef>
            </a:pPr>
            <a:r>
              <a:rPr sz="2040" spc="-150" dirty="0">
                <a:solidFill>
                  <a:srgbClr val="005B93"/>
                </a:solidFill>
                <a:latin typeface="Arial Black"/>
                <a:cs typeface="Arial Black"/>
              </a:rPr>
              <a:t>$.</a:t>
            </a:r>
            <a:r>
              <a:rPr sz="2040" spc="-150" dirty="0">
                <a:solidFill>
                  <a:srgbClr val="353334"/>
                </a:solidFill>
                <a:latin typeface="Arial Black"/>
                <a:cs typeface="Arial Black"/>
              </a:rPr>
              <a:t>Determinar a região crítica (região de rejeição), com base no nível de significância </a:t>
            </a:r>
            <a:r>
              <a:rPr sz="2040" i="1" spc="-150" dirty="0">
                <a:solidFill>
                  <a:srgbClr val="353334"/>
                </a:solidFill>
                <a:latin typeface="DejaVu Sans"/>
                <a:cs typeface="DejaVu Sans"/>
              </a:rPr>
              <a:t>α</a:t>
            </a:r>
            <a:r>
              <a:rPr sz="2040" spc="-150" dirty="0">
                <a:solidFill>
                  <a:srgbClr val="353334"/>
                </a:solidFill>
                <a:latin typeface="Arial Black"/>
                <a:cs typeface="Arial Black"/>
              </a:rPr>
              <a:t>.  </a:t>
            </a:r>
            <a:endParaRPr lang="pt-BR" sz="2040" spc="-150" dirty="0" smtClean="0">
              <a:solidFill>
                <a:srgbClr val="353334"/>
              </a:solidFill>
              <a:latin typeface="Arial Black"/>
              <a:cs typeface="Arial Black"/>
            </a:endParaRPr>
          </a:p>
          <a:p>
            <a:pPr marL="23553" marR="9421" indent="10599" defTabSz="1695846">
              <a:lnSpc>
                <a:spcPct val="128299"/>
              </a:lnSpc>
              <a:spcBef>
                <a:spcPts val="185"/>
              </a:spcBef>
            </a:pPr>
            <a:r>
              <a:rPr sz="2040" spc="-150" dirty="0" err="1" smtClean="0">
                <a:solidFill>
                  <a:srgbClr val="005B93"/>
                </a:solidFill>
                <a:latin typeface="Arial Black"/>
                <a:cs typeface="Arial Black"/>
              </a:rPr>
              <a:t>ð.</a:t>
            </a:r>
            <a:r>
              <a:rPr sz="2040" spc="-150" dirty="0" err="1" smtClean="0">
                <a:solidFill>
                  <a:srgbClr val="353334"/>
                </a:solidFill>
                <a:latin typeface="Arial Black"/>
                <a:cs typeface="Arial Black"/>
              </a:rPr>
              <a:t>Conclusão</a:t>
            </a:r>
            <a:r>
              <a:rPr sz="2040" spc="-150" dirty="0" smtClean="0">
                <a:solidFill>
                  <a:srgbClr val="353334"/>
                </a:solidFill>
                <a:latin typeface="Arial Black"/>
                <a:cs typeface="Arial Black"/>
              </a:rPr>
              <a:t> </a:t>
            </a:r>
            <a:r>
              <a:rPr sz="2040" spc="-150" dirty="0">
                <a:solidFill>
                  <a:srgbClr val="353334"/>
                </a:solidFill>
                <a:latin typeface="Arial Black"/>
                <a:cs typeface="Arial Black"/>
              </a:rPr>
              <a:t>do teste.</a:t>
            </a:r>
            <a:endParaRPr sz="2040" spc="-150" dirty="0">
              <a:solidFill>
                <a:prstClr val="black"/>
              </a:solidFill>
              <a:latin typeface="Arial Black"/>
              <a:cs typeface="Arial Black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0" y="6646887"/>
            <a:ext cx="3205665" cy="195049"/>
          </a:xfrm>
          <a:prstGeom prst="rect">
            <a:avLst/>
          </a:prstGeom>
          <a:solidFill>
            <a:srgbClr val="005B93"/>
          </a:solidFill>
        </p:spPr>
        <p:txBody>
          <a:bodyPr vert="horz" wrap="square" lIns="0" tIns="23554" rIns="0" bIns="0" rtlCol="0">
            <a:spAutoFit/>
          </a:bodyPr>
          <a:lstStyle/>
          <a:p>
            <a:pPr marL="899741" defTabSz="1695846">
              <a:spcBef>
                <a:spcPts val="185"/>
              </a:spcBef>
            </a:pPr>
            <a:r>
              <a:rPr sz="1113" spc="-139" dirty="0">
                <a:solidFill>
                  <a:srgbClr val="FFFFFF"/>
                </a:solidFill>
                <a:latin typeface="Arial Black"/>
                <a:cs typeface="Arial Black"/>
              </a:rPr>
              <a:t>Prof. </a:t>
            </a:r>
            <a:r>
              <a:rPr sz="1113" spc="-130" dirty="0">
                <a:solidFill>
                  <a:srgbClr val="FFFFFF"/>
                </a:solidFill>
                <a:latin typeface="Arial Black"/>
                <a:cs typeface="Arial Black"/>
              </a:rPr>
              <a:t>Paulo </a:t>
            </a:r>
            <a:r>
              <a:rPr sz="1113" spc="-148" dirty="0">
                <a:solidFill>
                  <a:srgbClr val="FFFFFF"/>
                </a:solidFill>
                <a:latin typeface="Arial Black"/>
                <a:cs typeface="Arial Black"/>
              </a:rPr>
              <a:t>Justiniano </a:t>
            </a:r>
            <a:r>
              <a:rPr sz="1113" spc="-121" dirty="0">
                <a:solidFill>
                  <a:srgbClr val="FFFFFF"/>
                </a:solidFill>
                <a:latin typeface="Arial Black"/>
                <a:cs typeface="Arial Black"/>
              </a:rPr>
              <a:t>Ribeiro</a:t>
            </a:r>
            <a:r>
              <a:rPr sz="1113" spc="93" dirty="0">
                <a:solidFill>
                  <a:srgbClr val="FFFFFF"/>
                </a:solidFill>
                <a:latin typeface="Arial Black"/>
                <a:cs typeface="Arial Black"/>
              </a:rPr>
              <a:t> </a:t>
            </a:r>
            <a:r>
              <a:rPr sz="1113" spc="-148" dirty="0">
                <a:solidFill>
                  <a:srgbClr val="FFFFFF"/>
                </a:solidFill>
                <a:latin typeface="Arial Black"/>
                <a:cs typeface="Arial Black"/>
              </a:rPr>
              <a:t>Junior</a:t>
            </a:r>
            <a:endParaRPr sz="1113">
              <a:solidFill>
                <a:prstClr val="black"/>
              </a:solidFill>
              <a:latin typeface="Arial Black"/>
              <a:cs typeface="Arial Black"/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3204815" y="6646887"/>
            <a:ext cx="6410150" cy="240246"/>
          </a:xfrm>
          <a:custGeom>
            <a:avLst/>
            <a:gdLst/>
            <a:ahLst/>
            <a:cxnLst/>
            <a:rect l="l" t="t" r="r" b="b"/>
            <a:pathLst>
              <a:path w="3456304" h="129539">
                <a:moveTo>
                  <a:pt x="3456038" y="0"/>
                </a:moveTo>
                <a:lnTo>
                  <a:pt x="0" y="0"/>
                </a:lnTo>
                <a:lnTo>
                  <a:pt x="0" y="129031"/>
                </a:lnTo>
                <a:lnTo>
                  <a:pt x="3456038" y="129031"/>
                </a:lnTo>
                <a:lnTo>
                  <a:pt x="3456038" y="0"/>
                </a:lnTo>
                <a:close/>
              </a:path>
            </a:pathLst>
          </a:custGeom>
          <a:solidFill>
            <a:srgbClr val="CECAC5"/>
          </a:solidFill>
        </p:spPr>
        <p:txBody>
          <a:bodyPr wrap="square" lIns="0" tIns="0" rIns="0" bIns="0" rtlCol="0"/>
          <a:lstStyle/>
          <a:p>
            <a:pPr defTabSz="1695846"/>
            <a:endParaRPr sz="3338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3278469" y="6648214"/>
            <a:ext cx="3560148" cy="193860"/>
          </a:xfrm>
          <a:prstGeom prst="rect">
            <a:avLst/>
          </a:prstGeom>
        </p:spPr>
        <p:txBody>
          <a:bodyPr vert="horz" wrap="square" lIns="0" tIns="22376" rIns="0" bIns="0" rtlCol="0">
            <a:spAutoFit/>
          </a:bodyPr>
          <a:lstStyle/>
          <a:p>
            <a:pPr defTabSz="1695846">
              <a:spcBef>
                <a:spcPts val="176"/>
              </a:spcBef>
            </a:pPr>
            <a:r>
              <a:rPr sz="1113" spc="-185" dirty="0">
                <a:solidFill>
                  <a:srgbClr val="005B93"/>
                </a:solidFill>
                <a:latin typeface="Arial Black"/>
                <a:cs typeface="Arial Black"/>
                <a:hlinkClick r:id="rId2" action="ppaction://hlinksldjump"/>
              </a:rPr>
              <a:t>Testes </a:t>
            </a:r>
            <a:r>
              <a:rPr sz="1113" spc="-130" dirty="0">
                <a:solidFill>
                  <a:srgbClr val="005B93"/>
                </a:solidFill>
                <a:latin typeface="Arial Black"/>
                <a:cs typeface="Arial Black"/>
                <a:hlinkClick r:id="rId2" action="ppaction://hlinksldjump"/>
              </a:rPr>
              <a:t>de hipótese </a:t>
            </a:r>
            <a:r>
              <a:rPr sz="1113" spc="-139" dirty="0">
                <a:solidFill>
                  <a:srgbClr val="005B93"/>
                </a:solidFill>
                <a:latin typeface="Arial Black"/>
                <a:cs typeface="Arial Black"/>
                <a:hlinkClick r:id="rId2" action="ppaction://hlinksldjump"/>
              </a:rPr>
              <a:t>para médias, proporções</a:t>
            </a:r>
            <a:r>
              <a:rPr sz="1113" spc="65" dirty="0">
                <a:solidFill>
                  <a:srgbClr val="005B93"/>
                </a:solidFill>
                <a:latin typeface="Arial Black"/>
                <a:cs typeface="Arial Black"/>
                <a:hlinkClick r:id="rId2" action="ppaction://hlinksldjump"/>
              </a:rPr>
              <a:t> </a:t>
            </a:r>
            <a:r>
              <a:rPr sz="1113" spc="-158" dirty="0">
                <a:solidFill>
                  <a:srgbClr val="005B93"/>
                </a:solidFill>
                <a:latin typeface="Arial Black"/>
                <a:cs typeface="Arial Black"/>
                <a:hlinkClick r:id="rId2" action="ppaction://hlinksldjump"/>
              </a:rPr>
              <a:t>e </a:t>
            </a:r>
            <a:r>
              <a:rPr sz="1113" spc="-139" dirty="0">
                <a:solidFill>
                  <a:srgbClr val="005B93"/>
                </a:solidFill>
                <a:latin typeface="Arial Black"/>
                <a:cs typeface="Arial Black"/>
                <a:hlinkClick r:id="rId2" action="ppaction://hlinksldjump"/>
              </a:rPr>
              <a:t>variâncias</a:t>
            </a:r>
            <a:endParaRPr sz="1113">
              <a:solidFill>
                <a:prstClr val="black"/>
              </a:solidFill>
              <a:latin typeface="Arial Black"/>
              <a:cs typeface="Arial Black"/>
            </a:endParaRPr>
          </a:p>
        </p:txBody>
      </p:sp>
      <p:sp>
        <p:nvSpPr>
          <p:cNvPr id="12" name="object 12"/>
          <p:cNvSpPr/>
          <p:nvPr/>
        </p:nvSpPr>
        <p:spPr>
          <a:xfrm>
            <a:off x="9614473" y="6646887"/>
            <a:ext cx="1069340" cy="240246"/>
          </a:xfrm>
          <a:custGeom>
            <a:avLst/>
            <a:gdLst/>
            <a:ahLst/>
            <a:cxnLst/>
            <a:rect l="l" t="t" r="r" b="b"/>
            <a:pathLst>
              <a:path w="576579" h="129539">
                <a:moveTo>
                  <a:pt x="576033" y="0"/>
                </a:moveTo>
                <a:lnTo>
                  <a:pt x="0" y="0"/>
                </a:lnTo>
                <a:lnTo>
                  <a:pt x="0" y="129031"/>
                </a:lnTo>
                <a:lnTo>
                  <a:pt x="576033" y="129031"/>
                </a:lnTo>
                <a:lnTo>
                  <a:pt x="576033" y="0"/>
                </a:lnTo>
                <a:close/>
              </a:path>
            </a:pathLst>
          </a:custGeom>
          <a:solidFill>
            <a:srgbClr val="CECAC5"/>
          </a:solidFill>
        </p:spPr>
        <p:txBody>
          <a:bodyPr wrap="square" lIns="0" tIns="0" rIns="0" bIns="0" rtlCol="0"/>
          <a:lstStyle/>
          <a:p>
            <a:pPr defTabSz="1695846"/>
            <a:endParaRPr sz="3338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10402770" y="6648214"/>
            <a:ext cx="156632" cy="193860"/>
          </a:xfrm>
          <a:prstGeom prst="rect">
            <a:avLst/>
          </a:prstGeom>
        </p:spPr>
        <p:txBody>
          <a:bodyPr vert="horz" wrap="square" lIns="0" tIns="22376" rIns="0" bIns="0" rtlCol="0">
            <a:spAutoFit/>
          </a:bodyPr>
          <a:lstStyle/>
          <a:p>
            <a:pPr defTabSz="1695846">
              <a:spcBef>
                <a:spcPts val="176"/>
              </a:spcBef>
            </a:pPr>
            <a:r>
              <a:rPr sz="1113" spc="65" dirty="0">
                <a:solidFill>
                  <a:srgbClr val="005B93"/>
                </a:solidFill>
                <a:latin typeface="Arial Black"/>
                <a:cs typeface="Arial Black"/>
              </a:rPr>
              <a:t>{</a:t>
            </a:r>
            <a:r>
              <a:rPr sz="1113" spc="-269" dirty="0">
                <a:solidFill>
                  <a:srgbClr val="005B93"/>
                </a:solidFill>
                <a:latin typeface="Arial Black"/>
                <a:cs typeface="Arial Black"/>
              </a:rPr>
              <a:t>Σ</a:t>
            </a:r>
            <a:endParaRPr sz="1113">
              <a:solidFill>
                <a:prstClr val="black"/>
              </a:solidFill>
              <a:latin typeface="Arial Black"/>
              <a:cs typeface="Arial Black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Retângulo 1"/>
              <p:cNvSpPr/>
              <p:nvPr/>
            </p:nvSpPr>
            <p:spPr>
              <a:xfrm>
                <a:off x="4356236" y="3966258"/>
                <a:ext cx="1371464" cy="71878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pt-BR" i="1">
                          <a:latin typeface="Cambria Math" panose="02040503050406030204" pitchFamily="18" charset="0"/>
                        </a:rPr>
                        <m:t>𝐹</m:t>
                      </m:r>
                      <m:r>
                        <a:rPr lang="pt-BR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pt-BR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Sup>
                            <m:sSubSupPr>
                              <m:ctrlPr>
                                <a:rPr lang="pt-BR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pt-BR" i="1"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e>
                            <m:sub>
                              <m:r>
                                <a:rPr lang="pt-BR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  <m:sup>
                              <m:r>
                                <a:rPr lang="pt-BR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</m:num>
                        <m:den>
                          <m:sSubSup>
                            <m:sSubSupPr>
                              <m:ctrlPr>
                                <a:rPr lang="pt-BR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pt-BR" i="1"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e>
                            <m:sub>
                              <m:r>
                                <a:rPr lang="pt-BR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  <m:sup>
                              <m:r>
                                <a:rPr lang="pt-BR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</m:den>
                      </m:f>
                    </m:oMath>
                  </m:oMathPara>
                </a14:m>
                <a:endParaRPr lang="pt-BR" dirty="0"/>
              </a:p>
            </p:txBody>
          </p:sp>
        </mc:Choice>
        <mc:Fallback xmlns="">
          <p:sp>
            <p:nvSpPr>
              <p:cNvPr id="2" name="Retângulo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56236" y="3966258"/>
                <a:ext cx="1371464" cy="718787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pt-B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518585016"/>
      </p:ext>
    </p:extLst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368808" y="368808"/>
            <a:ext cx="9968484" cy="682447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898956" y="752983"/>
            <a:ext cx="4457065" cy="5137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200" spc="-145" dirty="0">
                <a:solidFill>
                  <a:srgbClr val="515151"/>
                </a:solidFill>
                <a:latin typeface="Arial"/>
                <a:cs typeface="Arial"/>
              </a:rPr>
              <a:t>Conceitos</a:t>
            </a:r>
            <a:r>
              <a:rPr sz="3200" spc="-575" dirty="0">
                <a:solidFill>
                  <a:srgbClr val="515151"/>
                </a:solidFill>
                <a:latin typeface="Arial"/>
                <a:cs typeface="Arial"/>
              </a:rPr>
              <a:t> </a:t>
            </a:r>
            <a:r>
              <a:rPr sz="3200" spc="-45" dirty="0">
                <a:solidFill>
                  <a:srgbClr val="515151"/>
                </a:solidFill>
                <a:latin typeface="Arial"/>
                <a:cs typeface="Arial"/>
              </a:rPr>
              <a:t>fundamentais</a:t>
            </a:r>
            <a:endParaRPr sz="3200">
              <a:latin typeface="Arial"/>
              <a:cs typeface="Arial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911352" y="6739128"/>
            <a:ext cx="272796" cy="272795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/>
          <p:nvPr/>
        </p:nvSpPr>
        <p:spPr>
          <a:xfrm>
            <a:off x="898956" y="1700911"/>
            <a:ext cx="8649335" cy="34290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295910" marR="212090" indent="-236220">
              <a:lnSpc>
                <a:spcPct val="100000"/>
              </a:lnSpc>
              <a:spcBef>
                <a:spcPts val="95"/>
              </a:spcBef>
              <a:buChar char="·"/>
              <a:tabLst>
                <a:tab pos="295910" algn="l"/>
                <a:tab pos="296545" algn="l"/>
              </a:tabLst>
            </a:pPr>
            <a:r>
              <a:rPr sz="1850" spc="15" dirty="0">
                <a:solidFill>
                  <a:srgbClr val="535353"/>
                </a:solidFill>
                <a:latin typeface="Arial"/>
                <a:cs typeface="Arial"/>
              </a:rPr>
              <a:t>Deste </a:t>
            </a:r>
            <a:r>
              <a:rPr sz="1850" spc="60" dirty="0">
                <a:solidFill>
                  <a:srgbClr val="535353"/>
                </a:solidFill>
                <a:latin typeface="Arial"/>
                <a:cs typeface="Arial"/>
              </a:rPr>
              <a:t>modo, </a:t>
            </a:r>
            <a:r>
              <a:rPr sz="1850" spc="25" dirty="0">
                <a:solidFill>
                  <a:srgbClr val="535353"/>
                </a:solidFill>
                <a:latin typeface="Arial"/>
                <a:cs typeface="Arial"/>
              </a:rPr>
              <a:t>precisamos de </a:t>
            </a:r>
            <a:r>
              <a:rPr sz="1850" spc="5" dirty="0">
                <a:solidFill>
                  <a:srgbClr val="535353"/>
                </a:solidFill>
                <a:latin typeface="Arial"/>
                <a:cs typeface="Arial"/>
              </a:rPr>
              <a:t>técnicas </a:t>
            </a:r>
            <a:r>
              <a:rPr sz="1850" spc="30" dirty="0">
                <a:solidFill>
                  <a:srgbClr val="535353"/>
                </a:solidFill>
                <a:latin typeface="Arial"/>
                <a:cs typeface="Arial"/>
              </a:rPr>
              <a:t>para </a:t>
            </a:r>
            <a:r>
              <a:rPr sz="1850" spc="35" dirty="0">
                <a:solidFill>
                  <a:srgbClr val="535353"/>
                </a:solidFill>
                <a:latin typeface="Arial"/>
                <a:cs typeface="Arial"/>
              </a:rPr>
              <a:t>nos </a:t>
            </a:r>
            <a:r>
              <a:rPr sz="1850" spc="45" dirty="0">
                <a:solidFill>
                  <a:srgbClr val="535353"/>
                </a:solidFill>
                <a:latin typeface="Arial"/>
                <a:cs typeface="Arial"/>
              </a:rPr>
              <a:t>dizer </a:t>
            </a:r>
            <a:r>
              <a:rPr sz="1850" spc="-15" dirty="0">
                <a:solidFill>
                  <a:srgbClr val="535353"/>
                </a:solidFill>
                <a:latin typeface="Arial"/>
                <a:cs typeface="Arial"/>
              </a:rPr>
              <a:t>se </a:t>
            </a:r>
            <a:r>
              <a:rPr sz="1850" spc="65" dirty="0">
                <a:solidFill>
                  <a:srgbClr val="535353"/>
                </a:solidFill>
                <a:latin typeface="Arial"/>
                <a:cs typeface="Arial"/>
              </a:rPr>
              <a:t>refutamos </a:t>
            </a:r>
            <a:r>
              <a:rPr sz="1850" spc="50" dirty="0">
                <a:solidFill>
                  <a:srgbClr val="535353"/>
                </a:solidFill>
                <a:latin typeface="Arial"/>
                <a:cs typeface="Arial"/>
              </a:rPr>
              <a:t>ou </a:t>
            </a:r>
            <a:r>
              <a:rPr sz="1850" spc="35" dirty="0">
                <a:solidFill>
                  <a:srgbClr val="535353"/>
                </a:solidFill>
                <a:latin typeface="Arial"/>
                <a:cs typeface="Arial"/>
              </a:rPr>
              <a:t>não </a:t>
            </a:r>
            <a:r>
              <a:rPr sz="1850" spc="-5" dirty="0">
                <a:solidFill>
                  <a:srgbClr val="535353"/>
                </a:solidFill>
                <a:latin typeface="Arial"/>
                <a:cs typeface="Arial"/>
              </a:rPr>
              <a:t>a  </a:t>
            </a:r>
            <a:r>
              <a:rPr sz="1850" spc="50" dirty="0">
                <a:solidFill>
                  <a:srgbClr val="535353"/>
                </a:solidFill>
                <a:latin typeface="Arial"/>
                <a:cs typeface="Arial"/>
              </a:rPr>
              <a:t>hipótese</a:t>
            </a:r>
            <a:r>
              <a:rPr sz="1850" spc="85" dirty="0">
                <a:solidFill>
                  <a:srgbClr val="535353"/>
                </a:solidFill>
                <a:latin typeface="Arial"/>
                <a:cs typeface="Arial"/>
              </a:rPr>
              <a:t> </a:t>
            </a:r>
            <a:r>
              <a:rPr sz="1850" spc="15" dirty="0">
                <a:solidFill>
                  <a:srgbClr val="535353"/>
                </a:solidFill>
                <a:latin typeface="Arial"/>
                <a:cs typeface="Arial"/>
              </a:rPr>
              <a:t>levantada.</a:t>
            </a:r>
            <a:endParaRPr sz="1850">
              <a:latin typeface="Arial"/>
              <a:cs typeface="Arial"/>
            </a:endParaRPr>
          </a:p>
          <a:p>
            <a:pPr marL="295910" indent="-236854">
              <a:lnSpc>
                <a:spcPct val="100000"/>
              </a:lnSpc>
              <a:spcBef>
                <a:spcPts val="905"/>
              </a:spcBef>
              <a:buChar char="·"/>
              <a:tabLst>
                <a:tab pos="295910" algn="l"/>
                <a:tab pos="296545" algn="l"/>
              </a:tabLst>
            </a:pPr>
            <a:r>
              <a:rPr sz="1850" spc="60" dirty="0">
                <a:solidFill>
                  <a:srgbClr val="535353"/>
                </a:solidFill>
                <a:latin typeface="Arial"/>
                <a:cs typeface="Arial"/>
              </a:rPr>
              <a:t>Naturalmente </a:t>
            </a:r>
            <a:r>
              <a:rPr sz="1850" spc="45" dirty="0">
                <a:solidFill>
                  <a:srgbClr val="535353"/>
                </a:solidFill>
                <a:latin typeface="Arial"/>
                <a:cs typeface="Arial"/>
              </a:rPr>
              <a:t>surgem </a:t>
            </a:r>
            <a:r>
              <a:rPr sz="1850" spc="25" dirty="0">
                <a:solidFill>
                  <a:srgbClr val="535353"/>
                </a:solidFill>
                <a:latin typeface="Arial"/>
                <a:cs typeface="Arial"/>
              </a:rPr>
              <a:t>duas</a:t>
            </a:r>
            <a:r>
              <a:rPr sz="1850" spc="-55" dirty="0">
                <a:solidFill>
                  <a:srgbClr val="535353"/>
                </a:solidFill>
                <a:latin typeface="Arial"/>
                <a:cs typeface="Arial"/>
              </a:rPr>
              <a:t> </a:t>
            </a:r>
            <a:r>
              <a:rPr sz="1850" spc="35" dirty="0">
                <a:solidFill>
                  <a:srgbClr val="535353"/>
                </a:solidFill>
                <a:latin typeface="Arial"/>
                <a:cs typeface="Arial"/>
              </a:rPr>
              <a:t>hipóteses:</a:t>
            </a:r>
            <a:endParaRPr sz="185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55"/>
              </a:spcBef>
            </a:pPr>
            <a:endParaRPr sz="1600">
              <a:latin typeface="Arial"/>
              <a:cs typeface="Arial"/>
            </a:endParaRPr>
          </a:p>
          <a:p>
            <a:pPr marL="12700" marR="5080">
              <a:lnSpc>
                <a:spcPct val="100000"/>
              </a:lnSpc>
            </a:pPr>
            <a:r>
              <a:rPr sz="1850" spc="-5" dirty="0">
                <a:solidFill>
                  <a:srgbClr val="4385FB"/>
                </a:solidFill>
                <a:latin typeface="Arial"/>
                <a:cs typeface="Arial"/>
              </a:rPr>
              <a:t>A </a:t>
            </a:r>
            <a:r>
              <a:rPr sz="1850" b="1" spc="5" dirty="0">
                <a:solidFill>
                  <a:srgbClr val="4385FB"/>
                </a:solidFill>
                <a:latin typeface="Arial"/>
                <a:cs typeface="Arial"/>
              </a:rPr>
              <a:t>hipótese </a:t>
            </a:r>
            <a:r>
              <a:rPr sz="1850" b="1" spc="30" dirty="0">
                <a:solidFill>
                  <a:srgbClr val="4385FB"/>
                </a:solidFill>
                <a:latin typeface="Arial"/>
                <a:cs typeface="Arial"/>
              </a:rPr>
              <a:t>nula </a:t>
            </a:r>
            <a:r>
              <a:rPr sz="1850" b="1" spc="-5" dirty="0">
                <a:solidFill>
                  <a:srgbClr val="4385FB"/>
                </a:solidFill>
                <a:latin typeface="Arial"/>
                <a:cs typeface="Arial"/>
              </a:rPr>
              <a:t>(ou </a:t>
            </a:r>
            <a:r>
              <a:rPr sz="1850" b="1" spc="5" dirty="0">
                <a:solidFill>
                  <a:srgbClr val="4385FB"/>
                </a:solidFill>
                <a:latin typeface="Arial"/>
                <a:cs typeface="Arial"/>
              </a:rPr>
              <a:t>da </a:t>
            </a:r>
            <a:r>
              <a:rPr sz="1850" b="1" spc="-5" dirty="0">
                <a:solidFill>
                  <a:srgbClr val="4385FB"/>
                </a:solidFill>
                <a:latin typeface="Arial"/>
                <a:cs typeface="Arial"/>
              </a:rPr>
              <a:t>existência) </a:t>
            </a:r>
            <a:r>
              <a:rPr sz="1850" spc="45" dirty="0">
                <a:solidFill>
                  <a:srgbClr val="4385FB"/>
                </a:solidFill>
                <a:latin typeface="Arial"/>
                <a:cs typeface="Arial"/>
              </a:rPr>
              <a:t>que </a:t>
            </a:r>
            <a:r>
              <a:rPr sz="1850" spc="-5" dirty="0">
                <a:solidFill>
                  <a:srgbClr val="4385FB"/>
                </a:solidFill>
                <a:latin typeface="Arial"/>
                <a:cs typeface="Arial"/>
              </a:rPr>
              <a:t>é </a:t>
            </a:r>
            <a:r>
              <a:rPr sz="1850" spc="50" dirty="0">
                <a:solidFill>
                  <a:srgbClr val="4385FB"/>
                </a:solidFill>
                <a:latin typeface="Arial"/>
                <a:cs typeface="Arial"/>
              </a:rPr>
              <a:t>uma </a:t>
            </a:r>
            <a:r>
              <a:rPr sz="1850" spc="15" dirty="0">
                <a:solidFill>
                  <a:srgbClr val="4385FB"/>
                </a:solidFill>
                <a:latin typeface="Arial"/>
                <a:cs typeface="Arial"/>
              </a:rPr>
              <a:t>declaração </a:t>
            </a:r>
            <a:r>
              <a:rPr sz="1850" spc="40" dirty="0">
                <a:solidFill>
                  <a:srgbClr val="4385FB"/>
                </a:solidFill>
                <a:latin typeface="Arial"/>
                <a:cs typeface="Arial"/>
              </a:rPr>
              <a:t>sobre </a:t>
            </a:r>
            <a:r>
              <a:rPr sz="1850" spc="15" dirty="0">
                <a:solidFill>
                  <a:srgbClr val="4385FB"/>
                </a:solidFill>
                <a:latin typeface="Arial"/>
                <a:cs typeface="Arial"/>
              </a:rPr>
              <a:t>os </a:t>
            </a:r>
            <a:r>
              <a:rPr sz="1850" spc="25" dirty="0">
                <a:solidFill>
                  <a:srgbClr val="4385FB"/>
                </a:solidFill>
                <a:latin typeface="Arial"/>
                <a:cs typeface="Arial"/>
              </a:rPr>
              <a:t>valores </a:t>
            </a:r>
            <a:r>
              <a:rPr sz="1850" spc="55" dirty="0">
                <a:solidFill>
                  <a:srgbClr val="4385FB"/>
                </a:solidFill>
                <a:latin typeface="Arial"/>
                <a:cs typeface="Arial"/>
              </a:rPr>
              <a:t>de  </a:t>
            </a:r>
            <a:r>
              <a:rPr sz="1850" spc="70" dirty="0">
                <a:solidFill>
                  <a:srgbClr val="4385FB"/>
                </a:solidFill>
                <a:latin typeface="Arial"/>
                <a:cs typeface="Arial"/>
              </a:rPr>
              <a:t>um </a:t>
            </a:r>
            <a:r>
              <a:rPr sz="1850" spc="50" dirty="0">
                <a:solidFill>
                  <a:srgbClr val="4385FB"/>
                </a:solidFill>
                <a:latin typeface="Arial"/>
                <a:cs typeface="Arial"/>
              </a:rPr>
              <a:t>ou </a:t>
            </a:r>
            <a:r>
              <a:rPr sz="1850" spc="30" dirty="0">
                <a:solidFill>
                  <a:srgbClr val="4385FB"/>
                </a:solidFill>
                <a:latin typeface="Arial"/>
                <a:cs typeface="Arial"/>
              </a:rPr>
              <a:t>mais </a:t>
            </a:r>
            <a:r>
              <a:rPr sz="1850" spc="50" dirty="0">
                <a:solidFill>
                  <a:srgbClr val="4385FB"/>
                </a:solidFill>
                <a:latin typeface="Arial"/>
                <a:cs typeface="Arial"/>
              </a:rPr>
              <a:t>parâmetros. </a:t>
            </a:r>
            <a:r>
              <a:rPr sz="1850" spc="-40" dirty="0">
                <a:solidFill>
                  <a:srgbClr val="4385FB"/>
                </a:solidFill>
                <a:latin typeface="Arial"/>
                <a:cs typeface="Arial"/>
              </a:rPr>
              <a:t>Esta </a:t>
            </a:r>
            <a:r>
              <a:rPr sz="1850" spc="50" dirty="0">
                <a:solidFill>
                  <a:srgbClr val="4385FB"/>
                </a:solidFill>
                <a:latin typeface="Arial"/>
                <a:cs typeface="Arial"/>
              </a:rPr>
              <a:t>hipótese representa </a:t>
            </a:r>
            <a:r>
              <a:rPr sz="1850" spc="-5" dirty="0">
                <a:solidFill>
                  <a:srgbClr val="4385FB"/>
                </a:solidFill>
                <a:latin typeface="Arial"/>
                <a:cs typeface="Arial"/>
              </a:rPr>
              <a:t>o </a:t>
            </a:r>
            <a:r>
              <a:rPr sz="1850" i="1" spc="-15" dirty="0">
                <a:solidFill>
                  <a:srgbClr val="4385FB"/>
                </a:solidFill>
                <a:latin typeface="Arial"/>
                <a:cs typeface="Arial"/>
              </a:rPr>
              <a:t>status </a:t>
            </a:r>
            <a:r>
              <a:rPr sz="1850" i="1" spc="15" dirty="0">
                <a:solidFill>
                  <a:srgbClr val="4385FB"/>
                </a:solidFill>
                <a:latin typeface="Arial"/>
                <a:cs typeface="Arial"/>
              </a:rPr>
              <a:t>quo </a:t>
            </a:r>
            <a:r>
              <a:rPr sz="1850" spc="15" dirty="0">
                <a:solidFill>
                  <a:srgbClr val="4385FB"/>
                </a:solidFill>
                <a:latin typeface="Arial"/>
                <a:cs typeface="Arial"/>
              </a:rPr>
              <a:t>(estado atual) </a:t>
            </a:r>
            <a:r>
              <a:rPr sz="1850" spc="-10" dirty="0">
                <a:solidFill>
                  <a:srgbClr val="4385FB"/>
                </a:solidFill>
                <a:latin typeface="Arial"/>
                <a:cs typeface="Arial"/>
              </a:rPr>
              <a:t>e,  </a:t>
            </a:r>
            <a:r>
              <a:rPr sz="1850" spc="45" dirty="0">
                <a:solidFill>
                  <a:srgbClr val="4385FB"/>
                </a:solidFill>
                <a:latin typeface="Arial"/>
                <a:cs typeface="Arial"/>
              </a:rPr>
              <a:t>geralmente, </a:t>
            </a:r>
            <a:r>
              <a:rPr sz="1850" spc="35" dirty="0">
                <a:solidFill>
                  <a:srgbClr val="4385FB"/>
                </a:solidFill>
                <a:latin typeface="Arial"/>
                <a:cs typeface="Arial"/>
              </a:rPr>
              <a:t>não </a:t>
            </a:r>
            <a:r>
              <a:rPr sz="1850" spc="-5" dirty="0">
                <a:solidFill>
                  <a:srgbClr val="4385FB"/>
                </a:solidFill>
                <a:latin typeface="Arial"/>
                <a:cs typeface="Arial"/>
              </a:rPr>
              <a:t>é </a:t>
            </a:r>
            <a:r>
              <a:rPr sz="1850" spc="50" dirty="0">
                <a:solidFill>
                  <a:srgbClr val="4385FB"/>
                </a:solidFill>
                <a:latin typeface="Arial"/>
                <a:cs typeface="Arial"/>
              </a:rPr>
              <a:t>rejeitada </a:t>
            </a:r>
            <a:r>
              <a:rPr sz="1850" spc="-5" dirty="0">
                <a:solidFill>
                  <a:srgbClr val="4385FB"/>
                </a:solidFill>
                <a:latin typeface="Arial"/>
                <a:cs typeface="Arial"/>
              </a:rPr>
              <a:t>a </a:t>
            </a:r>
            <a:r>
              <a:rPr sz="1850" spc="50" dirty="0">
                <a:solidFill>
                  <a:srgbClr val="4385FB"/>
                </a:solidFill>
                <a:latin typeface="Arial"/>
                <a:cs typeface="Arial"/>
              </a:rPr>
              <a:t>menos </a:t>
            </a:r>
            <a:r>
              <a:rPr sz="1850" spc="45" dirty="0">
                <a:solidFill>
                  <a:srgbClr val="4385FB"/>
                </a:solidFill>
                <a:latin typeface="Arial"/>
                <a:cs typeface="Arial"/>
              </a:rPr>
              <a:t>que </a:t>
            </a:r>
            <a:r>
              <a:rPr sz="1850" spc="-5" dirty="0">
                <a:solidFill>
                  <a:srgbClr val="4385FB"/>
                </a:solidFill>
                <a:latin typeface="Arial"/>
                <a:cs typeface="Arial"/>
              </a:rPr>
              <a:t>o </a:t>
            </a:r>
            <a:r>
              <a:rPr sz="1850" spc="50" dirty="0">
                <a:solidFill>
                  <a:srgbClr val="4385FB"/>
                </a:solidFill>
                <a:latin typeface="Arial"/>
                <a:cs typeface="Arial"/>
              </a:rPr>
              <a:t>resultado </a:t>
            </a:r>
            <a:r>
              <a:rPr sz="1850" spc="25" dirty="0">
                <a:solidFill>
                  <a:srgbClr val="4385FB"/>
                </a:solidFill>
                <a:latin typeface="Arial"/>
                <a:cs typeface="Arial"/>
              </a:rPr>
              <a:t>da </a:t>
            </a:r>
            <a:r>
              <a:rPr sz="1850" spc="45" dirty="0">
                <a:solidFill>
                  <a:srgbClr val="4385FB"/>
                </a:solidFill>
                <a:latin typeface="Arial"/>
                <a:cs typeface="Arial"/>
              </a:rPr>
              <a:t>amostra implica  </a:t>
            </a:r>
            <a:r>
              <a:rPr sz="1850" spc="80" dirty="0">
                <a:solidFill>
                  <a:srgbClr val="4385FB"/>
                </a:solidFill>
                <a:latin typeface="Arial"/>
                <a:cs typeface="Arial"/>
              </a:rPr>
              <a:t>fortemente </a:t>
            </a:r>
            <a:r>
              <a:rPr sz="1850" spc="45" dirty="0">
                <a:solidFill>
                  <a:srgbClr val="4385FB"/>
                </a:solidFill>
                <a:latin typeface="Arial"/>
                <a:cs typeface="Arial"/>
              </a:rPr>
              <a:t>que </a:t>
            </a:r>
            <a:r>
              <a:rPr sz="1850" spc="20" dirty="0">
                <a:solidFill>
                  <a:srgbClr val="4385FB"/>
                </a:solidFill>
                <a:latin typeface="Arial"/>
                <a:cs typeface="Arial"/>
              </a:rPr>
              <a:t>ela </a:t>
            </a:r>
            <a:r>
              <a:rPr sz="1850" spc="-5" dirty="0">
                <a:solidFill>
                  <a:srgbClr val="4385FB"/>
                </a:solidFill>
                <a:latin typeface="Arial"/>
                <a:cs typeface="Arial"/>
              </a:rPr>
              <a:t>é</a:t>
            </a:r>
            <a:r>
              <a:rPr sz="1850" spc="60" dirty="0">
                <a:solidFill>
                  <a:srgbClr val="4385FB"/>
                </a:solidFill>
                <a:latin typeface="Arial"/>
                <a:cs typeface="Arial"/>
              </a:rPr>
              <a:t> </a:t>
            </a:r>
            <a:r>
              <a:rPr sz="1850" dirty="0">
                <a:solidFill>
                  <a:srgbClr val="4385FB"/>
                </a:solidFill>
                <a:latin typeface="Arial"/>
                <a:cs typeface="Arial"/>
              </a:rPr>
              <a:t>falsa.</a:t>
            </a:r>
            <a:endParaRPr sz="185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20"/>
              </a:spcBef>
            </a:pPr>
            <a:endParaRPr sz="1550">
              <a:latin typeface="Arial"/>
              <a:cs typeface="Arial"/>
            </a:endParaRPr>
          </a:p>
          <a:p>
            <a:pPr marL="12700" marR="14604" algn="just">
              <a:lnSpc>
                <a:spcPct val="100000"/>
              </a:lnSpc>
            </a:pPr>
            <a:r>
              <a:rPr sz="1850" spc="-5" dirty="0">
                <a:solidFill>
                  <a:srgbClr val="F4483D"/>
                </a:solidFill>
                <a:latin typeface="Arial"/>
                <a:cs typeface="Arial"/>
              </a:rPr>
              <a:t>A </a:t>
            </a:r>
            <a:r>
              <a:rPr sz="1850" b="1" spc="5" dirty="0">
                <a:solidFill>
                  <a:srgbClr val="F4483D"/>
                </a:solidFill>
                <a:latin typeface="Arial"/>
                <a:cs typeface="Arial"/>
              </a:rPr>
              <a:t>hipótese </a:t>
            </a:r>
            <a:r>
              <a:rPr sz="1850" b="1" spc="25" dirty="0">
                <a:solidFill>
                  <a:srgbClr val="F4483D"/>
                </a:solidFill>
                <a:latin typeface="Arial"/>
                <a:cs typeface="Arial"/>
              </a:rPr>
              <a:t>alternativa </a:t>
            </a:r>
            <a:r>
              <a:rPr sz="1850" spc="-5" dirty="0">
                <a:solidFill>
                  <a:srgbClr val="F4483D"/>
                </a:solidFill>
                <a:latin typeface="Arial"/>
                <a:cs typeface="Arial"/>
              </a:rPr>
              <a:t>é </a:t>
            </a:r>
            <a:r>
              <a:rPr sz="1850" spc="50" dirty="0">
                <a:solidFill>
                  <a:srgbClr val="F4483D"/>
                </a:solidFill>
                <a:latin typeface="Arial"/>
                <a:cs typeface="Arial"/>
              </a:rPr>
              <a:t>uma </a:t>
            </a:r>
            <a:r>
              <a:rPr sz="1850" spc="15" dirty="0">
                <a:solidFill>
                  <a:srgbClr val="F4483D"/>
                </a:solidFill>
                <a:latin typeface="Arial"/>
                <a:cs typeface="Arial"/>
              </a:rPr>
              <a:t>declaração </a:t>
            </a:r>
            <a:r>
              <a:rPr sz="1850" spc="45" dirty="0">
                <a:solidFill>
                  <a:srgbClr val="F4483D"/>
                </a:solidFill>
                <a:latin typeface="Arial"/>
                <a:cs typeface="Arial"/>
              </a:rPr>
              <a:t>que contradiz </a:t>
            </a:r>
            <a:r>
              <a:rPr sz="1850" spc="-5" dirty="0">
                <a:solidFill>
                  <a:srgbClr val="F4483D"/>
                </a:solidFill>
                <a:latin typeface="Arial"/>
                <a:cs typeface="Arial"/>
              </a:rPr>
              <a:t>a </a:t>
            </a:r>
            <a:r>
              <a:rPr sz="1850" spc="50" dirty="0">
                <a:solidFill>
                  <a:srgbClr val="F4483D"/>
                </a:solidFill>
                <a:latin typeface="Arial"/>
                <a:cs typeface="Arial"/>
              </a:rPr>
              <a:t>hipótese </a:t>
            </a:r>
            <a:r>
              <a:rPr sz="1850" spc="35" dirty="0">
                <a:solidFill>
                  <a:srgbClr val="F4483D"/>
                </a:solidFill>
                <a:latin typeface="Arial"/>
                <a:cs typeface="Arial"/>
              </a:rPr>
              <a:t>nula.</a:t>
            </a:r>
            <a:r>
              <a:rPr sz="1850" spc="-150" dirty="0">
                <a:solidFill>
                  <a:srgbClr val="F4483D"/>
                </a:solidFill>
                <a:latin typeface="Arial"/>
                <a:cs typeface="Arial"/>
              </a:rPr>
              <a:t> </a:t>
            </a:r>
            <a:r>
              <a:rPr sz="1850" spc="45" dirty="0">
                <a:solidFill>
                  <a:srgbClr val="F4483D"/>
                </a:solidFill>
                <a:latin typeface="Arial"/>
                <a:cs typeface="Arial"/>
              </a:rPr>
              <a:t>Muitas  </a:t>
            </a:r>
            <a:r>
              <a:rPr sz="1850" spc="-15" dirty="0">
                <a:solidFill>
                  <a:srgbClr val="F4483D"/>
                </a:solidFill>
                <a:latin typeface="Arial"/>
                <a:cs typeface="Arial"/>
              </a:rPr>
              <a:t>vezes </a:t>
            </a:r>
            <a:r>
              <a:rPr sz="1850" spc="15" dirty="0">
                <a:solidFill>
                  <a:srgbClr val="F4483D"/>
                </a:solidFill>
                <a:latin typeface="Arial"/>
                <a:cs typeface="Arial"/>
              </a:rPr>
              <a:t>esta </a:t>
            </a:r>
            <a:r>
              <a:rPr sz="1850" spc="50" dirty="0">
                <a:solidFill>
                  <a:srgbClr val="F4483D"/>
                </a:solidFill>
                <a:latin typeface="Arial"/>
                <a:cs typeface="Arial"/>
              </a:rPr>
              <a:t>hipótese </a:t>
            </a:r>
            <a:r>
              <a:rPr sz="1850" spc="-5" dirty="0">
                <a:solidFill>
                  <a:srgbClr val="F4483D"/>
                </a:solidFill>
                <a:latin typeface="Arial"/>
                <a:cs typeface="Arial"/>
              </a:rPr>
              <a:t>é </a:t>
            </a:r>
            <a:r>
              <a:rPr sz="1850" spc="25" dirty="0">
                <a:solidFill>
                  <a:srgbClr val="F4483D"/>
                </a:solidFill>
                <a:latin typeface="Arial"/>
                <a:cs typeface="Arial"/>
              </a:rPr>
              <a:t>chamada de </a:t>
            </a:r>
            <a:r>
              <a:rPr sz="1850" i="1" spc="-15" dirty="0">
                <a:solidFill>
                  <a:srgbClr val="F4483D"/>
                </a:solidFill>
                <a:latin typeface="Arial"/>
                <a:cs typeface="Arial"/>
              </a:rPr>
              <a:t>hipótese </a:t>
            </a:r>
            <a:r>
              <a:rPr sz="1850" i="1" spc="-20" dirty="0">
                <a:solidFill>
                  <a:srgbClr val="F4483D"/>
                </a:solidFill>
                <a:latin typeface="Arial"/>
                <a:cs typeface="Arial"/>
              </a:rPr>
              <a:t>de </a:t>
            </a:r>
            <a:r>
              <a:rPr sz="1850" i="1" spc="-25" dirty="0">
                <a:solidFill>
                  <a:srgbClr val="F4483D"/>
                </a:solidFill>
                <a:latin typeface="Arial"/>
                <a:cs typeface="Arial"/>
              </a:rPr>
              <a:t>pesquisa</a:t>
            </a:r>
            <a:r>
              <a:rPr sz="1850" spc="-25" dirty="0">
                <a:solidFill>
                  <a:srgbClr val="F4483D"/>
                </a:solidFill>
                <a:latin typeface="Arial"/>
                <a:cs typeface="Arial"/>
              </a:rPr>
              <a:t>, </a:t>
            </a:r>
            <a:r>
              <a:rPr sz="1850" spc="50" dirty="0">
                <a:solidFill>
                  <a:srgbClr val="F4483D"/>
                </a:solidFill>
                <a:latin typeface="Arial"/>
                <a:cs typeface="Arial"/>
              </a:rPr>
              <a:t>ou </a:t>
            </a:r>
            <a:r>
              <a:rPr sz="1850" spc="-10" dirty="0">
                <a:solidFill>
                  <a:srgbClr val="F4483D"/>
                </a:solidFill>
                <a:latin typeface="Arial"/>
                <a:cs typeface="Arial"/>
              </a:rPr>
              <a:t>seja, </a:t>
            </a:r>
            <a:r>
              <a:rPr sz="1850" spc="-5" dirty="0">
                <a:solidFill>
                  <a:srgbClr val="F4483D"/>
                </a:solidFill>
                <a:latin typeface="Arial"/>
                <a:cs typeface="Arial"/>
              </a:rPr>
              <a:t>é </a:t>
            </a:r>
            <a:r>
              <a:rPr sz="1850" spc="55" dirty="0">
                <a:solidFill>
                  <a:srgbClr val="F4483D"/>
                </a:solidFill>
                <a:latin typeface="Arial"/>
                <a:cs typeface="Arial"/>
              </a:rPr>
              <a:t>aquilo </a:t>
            </a:r>
            <a:r>
              <a:rPr sz="1850" spc="45" dirty="0">
                <a:solidFill>
                  <a:srgbClr val="F4483D"/>
                </a:solidFill>
                <a:latin typeface="Arial"/>
                <a:cs typeface="Arial"/>
              </a:rPr>
              <a:t>que </a:t>
            </a:r>
            <a:r>
              <a:rPr sz="1850" spc="-5" dirty="0">
                <a:solidFill>
                  <a:srgbClr val="F4483D"/>
                </a:solidFill>
                <a:latin typeface="Arial"/>
                <a:cs typeface="Arial"/>
              </a:rPr>
              <a:t>o  </a:t>
            </a:r>
            <a:r>
              <a:rPr sz="1850" spc="45" dirty="0">
                <a:solidFill>
                  <a:srgbClr val="F4483D"/>
                </a:solidFill>
                <a:latin typeface="Arial"/>
                <a:cs typeface="Arial"/>
              </a:rPr>
              <a:t>pesquisador </a:t>
            </a:r>
            <a:r>
              <a:rPr sz="1850" spc="70" dirty="0">
                <a:solidFill>
                  <a:srgbClr val="F4483D"/>
                </a:solidFill>
                <a:latin typeface="Arial"/>
                <a:cs typeface="Arial"/>
              </a:rPr>
              <a:t>quer</a:t>
            </a:r>
            <a:r>
              <a:rPr sz="1850" spc="75" dirty="0">
                <a:solidFill>
                  <a:srgbClr val="F4483D"/>
                </a:solidFill>
                <a:latin typeface="Arial"/>
                <a:cs typeface="Arial"/>
              </a:rPr>
              <a:t> </a:t>
            </a:r>
            <a:r>
              <a:rPr sz="1850" spc="30" dirty="0">
                <a:solidFill>
                  <a:srgbClr val="F4483D"/>
                </a:solidFill>
                <a:latin typeface="Arial"/>
                <a:cs typeface="Arial"/>
              </a:rPr>
              <a:t>provar.</a:t>
            </a:r>
            <a:endParaRPr sz="185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9376536" y="6781739"/>
            <a:ext cx="431165" cy="1892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375"/>
              </a:lnSpc>
            </a:pPr>
            <a:fld id="{81D60167-4931-47E6-BA6A-407CBD079E47}" type="slidenum">
              <a:rPr sz="1150" dirty="0">
                <a:solidFill>
                  <a:srgbClr val="535353"/>
                </a:solidFill>
                <a:latin typeface="Arial"/>
                <a:cs typeface="Arial"/>
              </a:rPr>
              <a:t>3</a:t>
            </a:fld>
            <a:r>
              <a:rPr sz="1150" dirty="0">
                <a:solidFill>
                  <a:srgbClr val="535353"/>
                </a:solidFill>
                <a:latin typeface="Arial"/>
                <a:cs typeface="Arial"/>
              </a:rPr>
              <a:t>/</a:t>
            </a:r>
            <a:r>
              <a:rPr sz="1150" spc="-265" dirty="0">
                <a:solidFill>
                  <a:srgbClr val="535353"/>
                </a:solidFill>
                <a:latin typeface="Arial"/>
                <a:cs typeface="Arial"/>
              </a:rPr>
              <a:t> </a:t>
            </a:r>
            <a:r>
              <a:rPr sz="1150" spc="-5" dirty="0">
                <a:solidFill>
                  <a:srgbClr val="535353"/>
                </a:solidFill>
                <a:latin typeface="Arial"/>
                <a:cs typeface="Arial"/>
              </a:rPr>
              <a:t>15</a:t>
            </a:r>
            <a:endParaRPr sz="1150">
              <a:latin typeface="Arial"/>
              <a:cs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368808" y="643128"/>
            <a:ext cx="9968484" cy="682447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898956" y="752297"/>
            <a:ext cx="4752975" cy="51435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3200" spc="-125" dirty="0">
                <a:solidFill>
                  <a:srgbClr val="515151"/>
                </a:solidFill>
                <a:latin typeface="Arial"/>
                <a:cs typeface="Arial"/>
              </a:rPr>
              <a:t>Formulação</a:t>
            </a:r>
            <a:r>
              <a:rPr sz="3200" spc="-385" dirty="0">
                <a:solidFill>
                  <a:srgbClr val="515151"/>
                </a:solidFill>
                <a:latin typeface="Arial"/>
                <a:cs typeface="Arial"/>
              </a:rPr>
              <a:t> </a:t>
            </a:r>
            <a:r>
              <a:rPr sz="3200" spc="-65" dirty="0">
                <a:solidFill>
                  <a:srgbClr val="515151"/>
                </a:solidFill>
                <a:latin typeface="Arial"/>
                <a:cs typeface="Arial"/>
              </a:rPr>
              <a:t>das</a:t>
            </a:r>
            <a:r>
              <a:rPr sz="3200" spc="-565" dirty="0">
                <a:solidFill>
                  <a:srgbClr val="515151"/>
                </a:solidFill>
                <a:latin typeface="Arial"/>
                <a:cs typeface="Arial"/>
              </a:rPr>
              <a:t> </a:t>
            </a:r>
            <a:r>
              <a:rPr sz="3200" spc="-100" dirty="0">
                <a:solidFill>
                  <a:srgbClr val="515151"/>
                </a:solidFill>
                <a:latin typeface="Arial"/>
                <a:cs typeface="Arial"/>
              </a:rPr>
              <a:t>hipóteses</a:t>
            </a:r>
            <a:endParaRPr sz="3200">
              <a:latin typeface="Arial"/>
              <a:cs typeface="Arial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911352" y="6739128"/>
            <a:ext cx="272796" cy="272795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 txBox="1"/>
          <p:nvPr/>
        </p:nvSpPr>
        <p:spPr>
          <a:xfrm>
            <a:off x="946246" y="1700911"/>
            <a:ext cx="7853680" cy="3073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248285" indent="-236220">
              <a:lnSpc>
                <a:spcPct val="100000"/>
              </a:lnSpc>
              <a:spcBef>
                <a:spcPts val="95"/>
              </a:spcBef>
              <a:buFont typeface="Arial"/>
              <a:buChar char="·"/>
              <a:tabLst>
                <a:tab pos="248285" algn="l"/>
                <a:tab pos="248920" algn="l"/>
              </a:tabLst>
            </a:pPr>
            <a:r>
              <a:rPr sz="1850" spc="35" dirty="0">
                <a:solidFill>
                  <a:srgbClr val="535353"/>
                </a:solidFill>
                <a:latin typeface="Arial"/>
                <a:cs typeface="Arial"/>
              </a:rPr>
              <a:t>Genericamente </a:t>
            </a:r>
            <a:r>
              <a:rPr sz="1850" spc="70" dirty="0">
                <a:solidFill>
                  <a:srgbClr val="535353"/>
                </a:solidFill>
                <a:latin typeface="Arial"/>
                <a:cs typeface="Arial"/>
              </a:rPr>
              <a:t>podemos </a:t>
            </a:r>
            <a:r>
              <a:rPr sz="1850" spc="25" dirty="0">
                <a:solidFill>
                  <a:srgbClr val="535353"/>
                </a:solidFill>
                <a:latin typeface="Arial"/>
                <a:cs typeface="Arial"/>
              </a:rPr>
              <a:t>estar interessados </a:t>
            </a:r>
            <a:r>
              <a:rPr sz="1850" spc="5" dirty="0">
                <a:solidFill>
                  <a:srgbClr val="535353"/>
                </a:solidFill>
                <a:latin typeface="Arial"/>
                <a:cs typeface="Arial"/>
              </a:rPr>
              <a:t>nas </a:t>
            </a:r>
            <a:r>
              <a:rPr sz="1850" spc="25" dirty="0">
                <a:solidFill>
                  <a:srgbClr val="535353"/>
                </a:solidFill>
                <a:latin typeface="Arial"/>
                <a:cs typeface="Arial"/>
              </a:rPr>
              <a:t>seguintes</a:t>
            </a:r>
            <a:r>
              <a:rPr sz="1850" spc="90" dirty="0">
                <a:solidFill>
                  <a:srgbClr val="535353"/>
                </a:solidFill>
                <a:latin typeface="Arial"/>
                <a:cs typeface="Arial"/>
              </a:rPr>
              <a:t> </a:t>
            </a:r>
            <a:r>
              <a:rPr sz="1850" spc="35" dirty="0">
                <a:solidFill>
                  <a:srgbClr val="535353"/>
                </a:solidFill>
                <a:latin typeface="Arial"/>
                <a:cs typeface="Arial"/>
              </a:rPr>
              <a:t>hipóteses:</a:t>
            </a:r>
            <a:endParaRPr sz="185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9376536" y="6781739"/>
            <a:ext cx="431165" cy="1892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375"/>
              </a:lnSpc>
            </a:pPr>
            <a:fld id="{81D60167-4931-47E6-BA6A-407CBD079E47}" type="slidenum">
              <a:rPr sz="1150" dirty="0">
                <a:solidFill>
                  <a:srgbClr val="535353"/>
                </a:solidFill>
                <a:latin typeface="Arial"/>
                <a:cs typeface="Arial"/>
              </a:rPr>
              <a:t>4</a:t>
            </a:fld>
            <a:r>
              <a:rPr sz="1150" dirty="0">
                <a:solidFill>
                  <a:srgbClr val="535353"/>
                </a:solidFill>
                <a:latin typeface="Arial"/>
                <a:cs typeface="Arial"/>
              </a:rPr>
              <a:t>/</a:t>
            </a:r>
            <a:r>
              <a:rPr sz="1150" spc="-265" dirty="0">
                <a:solidFill>
                  <a:srgbClr val="535353"/>
                </a:solidFill>
                <a:latin typeface="Arial"/>
                <a:cs typeface="Arial"/>
              </a:rPr>
              <a:t> </a:t>
            </a:r>
            <a:r>
              <a:rPr sz="1150" spc="-5" dirty="0">
                <a:solidFill>
                  <a:srgbClr val="535353"/>
                </a:solidFill>
                <a:latin typeface="Arial"/>
                <a:cs typeface="Arial"/>
              </a:rPr>
              <a:t>15</a:t>
            </a:r>
            <a:endParaRPr sz="1150">
              <a:latin typeface="Arial"/>
              <a:cs typeface="Arial"/>
            </a:endParaRPr>
          </a:p>
        </p:txBody>
      </p:sp>
      <p:pic>
        <p:nvPicPr>
          <p:cNvPr id="9" name="Imagem 8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954" t="9196" r="30386" b="8024"/>
          <a:stretch/>
        </p:blipFill>
        <p:spPr>
          <a:xfrm>
            <a:off x="4546175" y="2598750"/>
            <a:ext cx="2722835" cy="4520716"/>
          </a:xfrm>
          <a:prstGeom prst="rect">
            <a:avLst/>
          </a:prstGeom>
        </p:spPr>
      </p:pic>
      <p:pic>
        <p:nvPicPr>
          <p:cNvPr id="11" name="Imagem 10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824"/>
          <a:stretch/>
        </p:blipFill>
        <p:spPr>
          <a:xfrm>
            <a:off x="2772957" y="2598750"/>
            <a:ext cx="1702494" cy="4276775"/>
          </a:xfrm>
          <a:prstGeom prst="rect">
            <a:avLst/>
          </a:prstGeom>
        </p:spPr>
      </p:pic>
      <p:sp>
        <p:nvSpPr>
          <p:cNvPr id="12" name="CaixaDeTexto 11"/>
          <p:cNvSpPr txBox="1"/>
          <p:nvPr/>
        </p:nvSpPr>
        <p:spPr>
          <a:xfrm>
            <a:off x="3570014" y="2211682"/>
            <a:ext cx="4419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dirty="0" smtClean="0"/>
              <a:t>HIPÓTESE BILATERAL</a:t>
            </a:r>
            <a:endParaRPr lang="pt-BR" sz="2400" dirty="0"/>
          </a:p>
        </p:txBody>
      </p:sp>
      <p:sp>
        <p:nvSpPr>
          <p:cNvPr id="13" name="CaixaDeTexto 12"/>
          <p:cNvSpPr txBox="1"/>
          <p:nvPr/>
        </p:nvSpPr>
        <p:spPr>
          <a:xfrm>
            <a:off x="2780402" y="3822068"/>
            <a:ext cx="457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dirty="0" smtClean="0"/>
              <a:t>HIPÓTESE UNILATERAL Á DIREITA</a:t>
            </a:r>
            <a:endParaRPr lang="pt-BR" sz="2400" dirty="0"/>
          </a:p>
        </p:txBody>
      </p:sp>
      <p:sp>
        <p:nvSpPr>
          <p:cNvPr id="15" name="CaixaDeTexto 14"/>
          <p:cNvSpPr txBox="1"/>
          <p:nvPr/>
        </p:nvSpPr>
        <p:spPr>
          <a:xfrm>
            <a:off x="2764636" y="5470767"/>
            <a:ext cx="5105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dirty="0" smtClean="0"/>
              <a:t>HIPÓTESE UNILATERAL Á ESQUERDA</a:t>
            </a:r>
            <a:endParaRPr lang="pt-BR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368808" y="368808"/>
            <a:ext cx="9968484" cy="682447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898956" y="752601"/>
            <a:ext cx="5845810" cy="5137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200" spc="-180" dirty="0">
                <a:solidFill>
                  <a:srgbClr val="515151"/>
                </a:solidFill>
                <a:latin typeface="Arial"/>
                <a:cs typeface="Arial"/>
              </a:rPr>
              <a:t>Regra</a:t>
            </a:r>
            <a:r>
              <a:rPr sz="3200" spc="-270" dirty="0">
                <a:solidFill>
                  <a:srgbClr val="515151"/>
                </a:solidFill>
                <a:latin typeface="Arial"/>
                <a:cs typeface="Arial"/>
              </a:rPr>
              <a:t> </a:t>
            </a:r>
            <a:r>
              <a:rPr sz="3200" spc="-75" dirty="0">
                <a:solidFill>
                  <a:srgbClr val="515151"/>
                </a:solidFill>
                <a:latin typeface="Arial"/>
                <a:cs typeface="Arial"/>
              </a:rPr>
              <a:t>para</a:t>
            </a:r>
            <a:r>
              <a:rPr sz="3200" spc="-270" dirty="0">
                <a:solidFill>
                  <a:srgbClr val="515151"/>
                </a:solidFill>
                <a:latin typeface="Arial"/>
                <a:cs typeface="Arial"/>
              </a:rPr>
              <a:t> </a:t>
            </a:r>
            <a:r>
              <a:rPr sz="3200" spc="-45" dirty="0">
                <a:solidFill>
                  <a:srgbClr val="515151"/>
                </a:solidFill>
                <a:latin typeface="Arial"/>
                <a:cs typeface="Arial"/>
              </a:rPr>
              <a:t>tomadas</a:t>
            </a:r>
            <a:r>
              <a:rPr sz="3200" spc="-565" dirty="0">
                <a:solidFill>
                  <a:srgbClr val="515151"/>
                </a:solidFill>
                <a:latin typeface="Arial"/>
                <a:cs typeface="Arial"/>
              </a:rPr>
              <a:t> </a:t>
            </a:r>
            <a:r>
              <a:rPr sz="3200" spc="-55" dirty="0">
                <a:solidFill>
                  <a:srgbClr val="515151"/>
                </a:solidFill>
                <a:latin typeface="Arial"/>
                <a:cs typeface="Arial"/>
              </a:rPr>
              <a:t>de</a:t>
            </a:r>
            <a:r>
              <a:rPr sz="3200" spc="-260" dirty="0">
                <a:solidFill>
                  <a:srgbClr val="515151"/>
                </a:solidFill>
                <a:latin typeface="Arial"/>
                <a:cs typeface="Arial"/>
              </a:rPr>
              <a:t> </a:t>
            </a:r>
            <a:r>
              <a:rPr sz="3200" spc="-165" dirty="0">
                <a:solidFill>
                  <a:srgbClr val="515151"/>
                </a:solidFill>
                <a:latin typeface="Arial"/>
                <a:cs typeface="Arial"/>
              </a:rPr>
              <a:t>decisões</a:t>
            </a:r>
            <a:endParaRPr sz="3200">
              <a:latin typeface="Arial"/>
              <a:cs typeface="Arial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911352" y="6739128"/>
            <a:ext cx="272796" cy="272795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/>
          <p:nvPr/>
        </p:nvSpPr>
        <p:spPr>
          <a:xfrm>
            <a:off x="849375" y="1700911"/>
            <a:ext cx="8915400" cy="253301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345440" marR="967105" indent="-236220">
              <a:lnSpc>
                <a:spcPct val="100000"/>
              </a:lnSpc>
              <a:spcBef>
                <a:spcPts val="95"/>
              </a:spcBef>
              <a:buFont typeface="Arial"/>
              <a:buChar char="·"/>
              <a:tabLst>
                <a:tab pos="344805" algn="l"/>
                <a:tab pos="345440" algn="l"/>
              </a:tabLst>
            </a:pPr>
            <a:r>
              <a:rPr sz="1850" spc="40" dirty="0">
                <a:solidFill>
                  <a:srgbClr val="535353"/>
                </a:solidFill>
                <a:latin typeface="Arial"/>
                <a:cs typeface="Arial"/>
              </a:rPr>
              <a:t>Um </a:t>
            </a:r>
            <a:r>
              <a:rPr sz="1850" spc="-10" dirty="0">
                <a:solidFill>
                  <a:srgbClr val="535353"/>
                </a:solidFill>
                <a:latin typeface="Arial"/>
                <a:cs typeface="Arial"/>
              </a:rPr>
              <a:t>vez </a:t>
            </a:r>
            <a:r>
              <a:rPr sz="1850" spc="80" dirty="0">
                <a:solidFill>
                  <a:srgbClr val="535353"/>
                </a:solidFill>
                <a:latin typeface="Arial"/>
                <a:cs typeface="Arial"/>
              </a:rPr>
              <a:t>formulado </a:t>
            </a:r>
            <a:r>
              <a:rPr sz="1850" spc="-20" dirty="0">
                <a:solidFill>
                  <a:srgbClr val="535353"/>
                </a:solidFill>
                <a:latin typeface="Arial"/>
                <a:cs typeface="Arial"/>
              </a:rPr>
              <a:t>as </a:t>
            </a:r>
            <a:r>
              <a:rPr sz="1850" spc="25" dirty="0">
                <a:solidFill>
                  <a:srgbClr val="535353"/>
                </a:solidFill>
                <a:latin typeface="Arial"/>
                <a:cs typeface="Arial"/>
              </a:rPr>
              <a:t>hipóteses, </a:t>
            </a:r>
            <a:r>
              <a:rPr sz="1850" spc="-5" dirty="0">
                <a:solidFill>
                  <a:srgbClr val="535353"/>
                </a:solidFill>
                <a:latin typeface="Arial"/>
                <a:cs typeface="Arial"/>
              </a:rPr>
              <a:t>o </a:t>
            </a:r>
            <a:r>
              <a:rPr sz="1850" spc="35" dirty="0">
                <a:solidFill>
                  <a:srgbClr val="535353"/>
                </a:solidFill>
                <a:latin typeface="Arial"/>
                <a:cs typeface="Arial"/>
              </a:rPr>
              <a:t>teste </a:t>
            </a:r>
            <a:r>
              <a:rPr sz="1850" spc="15" dirty="0">
                <a:solidFill>
                  <a:srgbClr val="535353"/>
                </a:solidFill>
                <a:latin typeface="Arial"/>
                <a:cs typeface="Arial"/>
              </a:rPr>
              <a:t>estatístico </a:t>
            </a:r>
            <a:r>
              <a:rPr sz="1850" spc="40" dirty="0">
                <a:solidFill>
                  <a:srgbClr val="535353"/>
                </a:solidFill>
                <a:latin typeface="Arial"/>
                <a:cs typeface="Arial"/>
              </a:rPr>
              <a:t>irá </a:t>
            </a:r>
            <a:r>
              <a:rPr sz="1850" spc="75" dirty="0">
                <a:solidFill>
                  <a:srgbClr val="535353"/>
                </a:solidFill>
                <a:latin typeface="Arial"/>
                <a:cs typeface="Arial"/>
              </a:rPr>
              <a:t>definir  </a:t>
            </a:r>
            <a:r>
              <a:rPr sz="1850" spc="60" dirty="0">
                <a:solidFill>
                  <a:srgbClr val="535353"/>
                </a:solidFill>
                <a:latin typeface="Arial"/>
                <a:cs typeface="Arial"/>
              </a:rPr>
              <a:t>apropriadamente </a:t>
            </a:r>
            <a:r>
              <a:rPr sz="1850" spc="30" dirty="0">
                <a:solidFill>
                  <a:srgbClr val="535353"/>
                </a:solidFill>
                <a:latin typeface="Arial"/>
                <a:cs typeface="Arial"/>
              </a:rPr>
              <a:t>quais regiões </a:t>
            </a:r>
            <a:r>
              <a:rPr sz="1850" spc="55" dirty="0">
                <a:solidFill>
                  <a:srgbClr val="535353"/>
                </a:solidFill>
                <a:latin typeface="Arial"/>
                <a:cs typeface="Arial"/>
              </a:rPr>
              <a:t>representam </a:t>
            </a:r>
            <a:r>
              <a:rPr sz="1850" dirty="0">
                <a:solidFill>
                  <a:srgbClr val="535353"/>
                </a:solidFill>
                <a:latin typeface="Arial"/>
                <a:cs typeface="Arial"/>
              </a:rPr>
              <a:t>cada </a:t>
            </a:r>
            <a:r>
              <a:rPr sz="1850" spc="50" dirty="0">
                <a:solidFill>
                  <a:srgbClr val="535353"/>
                </a:solidFill>
                <a:latin typeface="Arial"/>
                <a:cs typeface="Arial"/>
              </a:rPr>
              <a:t>uma </a:t>
            </a:r>
            <a:r>
              <a:rPr sz="1850" spc="5" dirty="0">
                <a:solidFill>
                  <a:srgbClr val="535353"/>
                </a:solidFill>
                <a:latin typeface="Arial"/>
                <a:cs typeface="Arial"/>
              </a:rPr>
              <a:t>das </a:t>
            </a:r>
            <a:r>
              <a:rPr sz="1850" spc="45" dirty="0">
                <a:solidFill>
                  <a:srgbClr val="535353"/>
                </a:solidFill>
                <a:latin typeface="Arial"/>
                <a:cs typeface="Arial"/>
              </a:rPr>
              <a:t>hipóteses  </a:t>
            </a:r>
            <a:r>
              <a:rPr sz="1850" spc="50" dirty="0">
                <a:solidFill>
                  <a:srgbClr val="535353"/>
                </a:solidFill>
                <a:latin typeface="Arial"/>
                <a:cs typeface="Arial"/>
              </a:rPr>
              <a:t>formuladas. </a:t>
            </a:r>
            <a:r>
              <a:rPr sz="1850" spc="45" dirty="0">
                <a:solidFill>
                  <a:srgbClr val="535353"/>
                </a:solidFill>
                <a:latin typeface="Arial"/>
                <a:cs typeface="Arial"/>
              </a:rPr>
              <a:t>Geralmente </a:t>
            </a:r>
            <a:r>
              <a:rPr sz="1850" spc="70" dirty="0">
                <a:solidFill>
                  <a:srgbClr val="535353"/>
                </a:solidFill>
                <a:latin typeface="Arial"/>
                <a:cs typeface="Arial"/>
              </a:rPr>
              <a:t>definimos </a:t>
            </a:r>
            <a:r>
              <a:rPr sz="1850" spc="20" dirty="0">
                <a:solidFill>
                  <a:srgbClr val="535353"/>
                </a:solidFill>
                <a:latin typeface="Arial"/>
                <a:cs typeface="Arial"/>
              </a:rPr>
              <a:t>tais </a:t>
            </a:r>
            <a:r>
              <a:rPr sz="1850" spc="35" dirty="0">
                <a:solidFill>
                  <a:srgbClr val="535353"/>
                </a:solidFill>
                <a:latin typeface="Arial"/>
                <a:cs typeface="Arial"/>
              </a:rPr>
              <a:t>regiões</a:t>
            </a:r>
            <a:r>
              <a:rPr sz="1850" spc="-55" dirty="0">
                <a:solidFill>
                  <a:srgbClr val="535353"/>
                </a:solidFill>
                <a:latin typeface="Arial"/>
                <a:cs typeface="Arial"/>
              </a:rPr>
              <a:t> </a:t>
            </a:r>
            <a:r>
              <a:rPr sz="1850" spc="40" dirty="0">
                <a:solidFill>
                  <a:srgbClr val="535353"/>
                </a:solidFill>
                <a:latin typeface="Arial"/>
                <a:cs typeface="Arial"/>
              </a:rPr>
              <a:t>como:</a:t>
            </a:r>
            <a:endParaRPr sz="1850">
              <a:latin typeface="Arial"/>
              <a:cs typeface="Arial"/>
            </a:endParaRPr>
          </a:p>
          <a:p>
            <a:pPr marL="63500" marR="55880">
              <a:lnSpc>
                <a:spcPct val="108600"/>
              </a:lnSpc>
              <a:spcBef>
                <a:spcPts val="1435"/>
              </a:spcBef>
            </a:pPr>
            <a:r>
              <a:rPr sz="1850" b="1" spc="-35" dirty="0">
                <a:solidFill>
                  <a:srgbClr val="4385FB"/>
                </a:solidFill>
                <a:latin typeface="Arial"/>
                <a:cs typeface="Arial"/>
              </a:rPr>
              <a:t>Região </a:t>
            </a:r>
            <a:r>
              <a:rPr sz="1850" b="1" spc="5" dirty="0">
                <a:solidFill>
                  <a:srgbClr val="4385FB"/>
                </a:solidFill>
                <a:latin typeface="Arial"/>
                <a:cs typeface="Arial"/>
              </a:rPr>
              <a:t>de </a:t>
            </a:r>
            <a:r>
              <a:rPr sz="1850" b="1" spc="20" dirty="0">
                <a:solidFill>
                  <a:srgbClr val="4385FB"/>
                </a:solidFill>
                <a:latin typeface="Arial"/>
                <a:cs typeface="Arial"/>
              </a:rPr>
              <a:t>não </a:t>
            </a:r>
            <a:r>
              <a:rPr sz="1850" b="1" dirty="0">
                <a:solidFill>
                  <a:srgbClr val="4385FB"/>
                </a:solidFill>
                <a:latin typeface="Arial"/>
                <a:cs typeface="Arial"/>
              </a:rPr>
              <a:t>rejeição </a:t>
            </a:r>
            <a:r>
              <a:rPr sz="1850" b="1" spc="-5" dirty="0">
                <a:solidFill>
                  <a:srgbClr val="4385FB"/>
                </a:solidFill>
                <a:latin typeface="Arial"/>
                <a:cs typeface="Arial"/>
              </a:rPr>
              <a:t>- </a:t>
            </a:r>
            <a:r>
              <a:rPr sz="1850" b="1" spc="-50" dirty="0">
                <a:solidFill>
                  <a:srgbClr val="4385FB"/>
                </a:solidFill>
                <a:latin typeface="Arial"/>
                <a:cs typeface="Arial"/>
              </a:rPr>
              <a:t>RNR </a:t>
            </a:r>
            <a:r>
              <a:rPr sz="1850" spc="-5" dirty="0">
                <a:solidFill>
                  <a:srgbClr val="4385FB"/>
                </a:solidFill>
                <a:latin typeface="Arial"/>
                <a:cs typeface="Arial"/>
              </a:rPr>
              <a:t>é o </a:t>
            </a:r>
            <a:r>
              <a:rPr sz="1850" spc="55" dirty="0">
                <a:solidFill>
                  <a:srgbClr val="4385FB"/>
                </a:solidFill>
                <a:latin typeface="Arial"/>
                <a:cs typeface="Arial"/>
              </a:rPr>
              <a:t>intervalo </a:t>
            </a:r>
            <a:r>
              <a:rPr sz="1850" spc="25" dirty="0">
                <a:solidFill>
                  <a:srgbClr val="4385FB"/>
                </a:solidFill>
                <a:latin typeface="Arial"/>
                <a:cs typeface="Arial"/>
              </a:rPr>
              <a:t>de valores de </a:t>
            </a:r>
            <a:r>
              <a:rPr sz="1850" spc="50" dirty="0">
                <a:solidFill>
                  <a:srgbClr val="4385FB"/>
                </a:solidFill>
                <a:latin typeface="Arial"/>
                <a:cs typeface="Arial"/>
              </a:rPr>
              <a:t>uma </a:t>
            </a:r>
            <a:r>
              <a:rPr sz="1850" i="1" dirty="0">
                <a:solidFill>
                  <a:srgbClr val="4385FB"/>
                </a:solidFill>
                <a:latin typeface="Arial"/>
                <a:cs typeface="Arial"/>
              </a:rPr>
              <a:t>estimativa </a:t>
            </a:r>
            <a:r>
              <a:rPr sz="1850" spc="50" dirty="0">
                <a:solidFill>
                  <a:srgbClr val="4385FB"/>
                </a:solidFill>
                <a:latin typeface="Arial"/>
                <a:cs typeface="Arial"/>
              </a:rPr>
              <a:t>em </a:t>
            </a:r>
            <a:r>
              <a:rPr sz="1850" spc="70" dirty="0">
                <a:solidFill>
                  <a:srgbClr val="4385FB"/>
                </a:solidFill>
                <a:latin typeface="Arial"/>
                <a:cs typeface="Arial"/>
              </a:rPr>
              <a:t>que  </a:t>
            </a:r>
            <a:r>
              <a:rPr sz="1850" spc="35" dirty="0">
                <a:solidFill>
                  <a:srgbClr val="4385FB"/>
                </a:solidFill>
                <a:latin typeface="Arial"/>
                <a:cs typeface="Arial"/>
              </a:rPr>
              <a:t>não </a:t>
            </a:r>
            <a:r>
              <a:rPr sz="1850" spc="25" dirty="0">
                <a:solidFill>
                  <a:srgbClr val="4385FB"/>
                </a:solidFill>
                <a:latin typeface="Arial"/>
                <a:cs typeface="Arial"/>
              </a:rPr>
              <a:t>há </a:t>
            </a:r>
            <a:r>
              <a:rPr sz="1850" spc="15" dirty="0">
                <a:solidFill>
                  <a:srgbClr val="4385FB"/>
                </a:solidFill>
                <a:latin typeface="Arial"/>
                <a:cs typeface="Arial"/>
              </a:rPr>
              <a:t>evidências </a:t>
            </a:r>
            <a:r>
              <a:rPr sz="1850" spc="45" dirty="0">
                <a:solidFill>
                  <a:srgbClr val="4385FB"/>
                </a:solidFill>
                <a:latin typeface="Arial"/>
                <a:cs typeface="Arial"/>
              </a:rPr>
              <a:t>contra </a:t>
            </a:r>
            <a:r>
              <a:rPr sz="1850" spc="-5" dirty="0">
                <a:solidFill>
                  <a:srgbClr val="4385FB"/>
                </a:solidFill>
                <a:latin typeface="Arial"/>
                <a:cs typeface="Arial"/>
              </a:rPr>
              <a:t>a </a:t>
            </a:r>
            <a:r>
              <a:rPr sz="1850" spc="50" dirty="0">
                <a:solidFill>
                  <a:srgbClr val="4385FB"/>
                </a:solidFill>
                <a:latin typeface="Arial"/>
                <a:cs typeface="Arial"/>
              </a:rPr>
              <a:t>hipótese nula </a:t>
            </a:r>
            <a:r>
              <a:rPr sz="1850" spc="75" dirty="0">
                <a:solidFill>
                  <a:srgbClr val="4385FB"/>
                </a:solidFill>
                <a:latin typeface="Arial"/>
                <a:cs typeface="Arial"/>
              </a:rPr>
              <a:t>(</a:t>
            </a:r>
            <a:r>
              <a:rPr sz="1650" i="1" spc="75" dirty="0">
                <a:solidFill>
                  <a:srgbClr val="4385FB"/>
                </a:solidFill>
                <a:latin typeface="Times New Roman"/>
                <a:cs typeface="Times New Roman"/>
              </a:rPr>
              <a:t>H</a:t>
            </a:r>
            <a:r>
              <a:rPr sz="1425" spc="112" baseline="-17543" dirty="0">
                <a:solidFill>
                  <a:srgbClr val="4385FB"/>
                </a:solidFill>
                <a:latin typeface="Carlito"/>
                <a:cs typeface="Carlito"/>
              </a:rPr>
              <a:t>0</a:t>
            </a:r>
            <a:r>
              <a:rPr sz="1425" spc="-37" baseline="-17543" dirty="0">
                <a:solidFill>
                  <a:srgbClr val="4385FB"/>
                </a:solidFill>
                <a:latin typeface="Carlito"/>
                <a:cs typeface="Carlito"/>
              </a:rPr>
              <a:t> </a:t>
            </a:r>
            <a:r>
              <a:rPr sz="1850" spc="-45" dirty="0">
                <a:solidFill>
                  <a:srgbClr val="4385FB"/>
                </a:solidFill>
                <a:latin typeface="Arial"/>
                <a:cs typeface="Arial"/>
              </a:rPr>
              <a:t>).</a:t>
            </a:r>
            <a:endParaRPr sz="185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55"/>
              </a:spcBef>
            </a:pPr>
            <a:endParaRPr sz="1850">
              <a:latin typeface="Arial"/>
              <a:cs typeface="Arial"/>
            </a:endParaRPr>
          </a:p>
          <a:p>
            <a:pPr marL="63500">
              <a:lnSpc>
                <a:spcPct val="100000"/>
              </a:lnSpc>
            </a:pPr>
            <a:r>
              <a:rPr sz="1850" b="1" spc="-35" dirty="0">
                <a:solidFill>
                  <a:srgbClr val="F4483D"/>
                </a:solidFill>
                <a:latin typeface="Arial"/>
                <a:cs typeface="Arial"/>
              </a:rPr>
              <a:t>Região </a:t>
            </a:r>
            <a:r>
              <a:rPr sz="1850" b="1" spc="5" dirty="0">
                <a:solidFill>
                  <a:srgbClr val="F4483D"/>
                </a:solidFill>
                <a:latin typeface="Arial"/>
                <a:cs typeface="Arial"/>
              </a:rPr>
              <a:t>de </a:t>
            </a:r>
            <a:r>
              <a:rPr sz="1850" b="1" dirty="0">
                <a:solidFill>
                  <a:srgbClr val="F4483D"/>
                </a:solidFill>
                <a:latin typeface="Arial"/>
                <a:cs typeface="Arial"/>
              </a:rPr>
              <a:t>rejeição </a:t>
            </a:r>
            <a:r>
              <a:rPr sz="1850" b="1" spc="-5" dirty="0">
                <a:solidFill>
                  <a:srgbClr val="F4483D"/>
                </a:solidFill>
                <a:latin typeface="Arial"/>
                <a:cs typeface="Arial"/>
              </a:rPr>
              <a:t>(ou </a:t>
            </a:r>
            <a:r>
              <a:rPr sz="1850" b="1" spc="-15" dirty="0">
                <a:solidFill>
                  <a:srgbClr val="F4483D"/>
                </a:solidFill>
                <a:latin typeface="Arial"/>
                <a:cs typeface="Arial"/>
              </a:rPr>
              <a:t>região crítica </a:t>
            </a:r>
            <a:r>
              <a:rPr sz="1850" b="1" spc="-5" dirty="0">
                <a:solidFill>
                  <a:srgbClr val="F4483D"/>
                </a:solidFill>
                <a:latin typeface="Arial"/>
                <a:cs typeface="Arial"/>
              </a:rPr>
              <a:t>- </a:t>
            </a:r>
            <a:r>
              <a:rPr sz="1850" b="1" spc="-85" dirty="0">
                <a:solidFill>
                  <a:srgbClr val="F4483D"/>
                </a:solidFill>
                <a:latin typeface="Arial"/>
                <a:cs typeface="Arial"/>
              </a:rPr>
              <a:t>RC) </a:t>
            </a:r>
            <a:r>
              <a:rPr sz="1850" spc="-5" dirty="0">
                <a:solidFill>
                  <a:srgbClr val="F4483D"/>
                </a:solidFill>
                <a:latin typeface="Arial"/>
                <a:cs typeface="Arial"/>
              </a:rPr>
              <a:t>é o </a:t>
            </a:r>
            <a:r>
              <a:rPr sz="1850" spc="55" dirty="0">
                <a:solidFill>
                  <a:srgbClr val="F4483D"/>
                </a:solidFill>
                <a:latin typeface="Arial"/>
                <a:cs typeface="Arial"/>
              </a:rPr>
              <a:t>intervalo </a:t>
            </a:r>
            <a:r>
              <a:rPr sz="1850" spc="25" dirty="0">
                <a:solidFill>
                  <a:srgbClr val="F4483D"/>
                </a:solidFill>
                <a:latin typeface="Arial"/>
                <a:cs typeface="Arial"/>
              </a:rPr>
              <a:t>de valores de</a:t>
            </a:r>
            <a:r>
              <a:rPr sz="1850" spc="85" dirty="0">
                <a:solidFill>
                  <a:srgbClr val="F4483D"/>
                </a:solidFill>
                <a:latin typeface="Arial"/>
                <a:cs typeface="Arial"/>
              </a:rPr>
              <a:t> </a:t>
            </a:r>
            <a:r>
              <a:rPr sz="1850" spc="50" dirty="0">
                <a:solidFill>
                  <a:srgbClr val="F4483D"/>
                </a:solidFill>
                <a:latin typeface="Arial"/>
                <a:cs typeface="Arial"/>
              </a:rPr>
              <a:t>uma</a:t>
            </a:r>
            <a:endParaRPr sz="1850">
              <a:latin typeface="Arial"/>
              <a:cs typeface="Arial"/>
            </a:endParaRPr>
          </a:p>
          <a:p>
            <a:pPr marL="63500">
              <a:lnSpc>
                <a:spcPct val="100000"/>
              </a:lnSpc>
              <a:spcBef>
                <a:spcPts val="204"/>
              </a:spcBef>
            </a:pPr>
            <a:r>
              <a:rPr sz="1850" i="1" dirty="0">
                <a:solidFill>
                  <a:srgbClr val="F4483D"/>
                </a:solidFill>
                <a:latin typeface="Arial"/>
                <a:cs typeface="Arial"/>
              </a:rPr>
              <a:t>estimativa </a:t>
            </a:r>
            <a:r>
              <a:rPr sz="1850" spc="50" dirty="0">
                <a:solidFill>
                  <a:srgbClr val="F4483D"/>
                </a:solidFill>
                <a:latin typeface="Arial"/>
                <a:cs typeface="Arial"/>
              </a:rPr>
              <a:t>em </a:t>
            </a:r>
            <a:r>
              <a:rPr sz="1850" spc="45" dirty="0">
                <a:solidFill>
                  <a:srgbClr val="F4483D"/>
                </a:solidFill>
                <a:latin typeface="Arial"/>
                <a:cs typeface="Arial"/>
              </a:rPr>
              <a:t>que </a:t>
            </a:r>
            <a:r>
              <a:rPr sz="1850" spc="30" dirty="0">
                <a:solidFill>
                  <a:srgbClr val="F4483D"/>
                </a:solidFill>
                <a:latin typeface="Arial"/>
                <a:cs typeface="Arial"/>
              </a:rPr>
              <a:t>há </a:t>
            </a:r>
            <a:r>
              <a:rPr sz="1850" spc="15" dirty="0">
                <a:solidFill>
                  <a:srgbClr val="F4483D"/>
                </a:solidFill>
                <a:latin typeface="Arial"/>
                <a:cs typeface="Arial"/>
              </a:rPr>
              <a:t>evidências </a:t>
            </a:r>
            <a:r>
              <a:rPr sz="1850" spc="-5" dirty="0">
                <a:solidFill>
                  <a:srgbClr val="F4483D"/>
                </a:solidFill>
                <a:latin typeface="Arial"/>
                <a:cs typeface="Arial"/>
              </a:rPr>
              <a:t>a </a:t>
            </a:r>
            <a:r>
              <a:rPr sz="1850" spc="45" dirty="0">
                <a:solidFill>
                  <a:srgbClr val="F4483D"/>
                </a:solidFill>
                <a:latin typeface="Arial"/>
                <a:cs typeface="Arial"/>
              </a:rPr>
              <a:t>favor </a:t>
            </a:r>
            <a:r>
              <a:rPr sz="1850" spc="25" dirty="0">
                <a:solidFill>
                  <a:srgbClr val="F4483D"/>
                </a:solidFill>
                <a:latin typeface="Arial"/>
                <a:cs typeface="Arial"/>
              </a:rPr>
              <a:t>da </a:t>
            </a:r>
            <a:r>
              <a:rPr sz="1850" spc="50" dirty="0">
                <a:solidFill>
                  <a:srgbClr val="F4483D"/>
                </a:solidFill>
                <a:latin typeface="Arial"/>
                <a:cs typeface="Arial"/>
              </a:rPr>
              <a:t>hipótese alternativa </a:t>
            </a:r>
            <a:r>
              <a:rPr sz="1850" spc="75" dirty="0">
                <a:solidFill>
                  <a:srgbClr val="F4483D"/>
                </a:solidFill>
                <a:latin typeface="Arial"/>
                <a:cs typeface="Arial"/>
              </a:rPr>
              <a:t>(</a:t>
            </a:r>
            <a:r>
              <a:rPr sz="1650" i="1" spc="75" dirty="0">
                <a:solidFill>
                  <a:srgbClr val="F4483D"/>
                </a:solidFill>
                <a:latin typeface="Times New Roman"/>
                <a:cs typeface="Times New Roman"/>
              </a:rPr>
              <a:t>H</a:t>
            </a:r>
            <a:r>
              <a:rPr sz="1425" spc="112" baseline="-17543" dirty="0">
                <a:solidFill>
                  <a:srgbClr val="F4483D"/>
                </a:solidFill>
                <a:latin typeface="Carlito"/>
                <a:cs typeface="Carlito"/>
              </a:rPr>
              <a:t>1 </a:t>
            </a:r>
            <a:r>
              <a:rPr sz="1850" spc="-45" dirty="0">
                <a:solidFill>
                  <a:srgbClr val="F4483D"/>
                </a:solidFill>
                <a:latin typeface="Arial"/>
                <a:cs typeface="Arial"/>
              </a:rPr>
              <a:t>).</a:t>
            </a:r>
            <a:endParaRPr sz="185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9376536" y="6781739"/>
            <a:ext cx="431165" cy="1892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375"/>
              </a:lnSpc>
            </a:pPr>
            <a:fld id="{81D60167-4931-47E6-BA6A-407CBD079E47}" type="slidenum">
              <a:rPr sz="1150" dirty="0">
                <a:solidFill>
                  <a:srgbClr val="535353"/>
                </a:solidFill>
                <a:latin typeface="Arial"/>
                <a:cs typeface="Arial"/>
              </a:rPr>
              <a:t>5</a:t>
            </a:fld>
            <a:r>
              <a:rPr sz="1150" dirty="0">
                <a:solidFill>
                  <a:srgbClr val="535353"/>
                </a:solidFill>
                <a:latin typeface="Arial"/>
                <a:cs typeface="Arial"/>
              </a:rPr>
              <a:t>/</a:t>
            </a:r>
            <a:r>
              <a:rPr sz="1150" spc="-265" dirty="0">
                <a:solidFill>
                  <a:srgbClr val="535353"/>
                </a:solidFill>
                <a:latin typeface="Arial"/>
                <a:cs typeface="Arial"/>
              </a:rPr>
              <a:t> </a:t>
            </a:r>
            <a:r>
              <a:rPr sz="1150" spc="-5" dirty="0">
                <a:solidFill>
                  <a:srgbClr val="535353"/>
                </a:solidFill>
                <a:latin typeface="Arial"/>
                <a:cs typeface="Arial"/>
              </a:rPr>
              <a:t>15</a:t>
            </a:r>
            <a:endParaRPr sz="1150">
              <a:latin typeface="Arial"/>
              <a:cs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368808" y="368808"/>
            <a:ext cx="9968484" cy="682447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898956" y="752601"/>
            <a:ext cx="6092825" cy="5137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200" spc="-150" dirty="0">
                <a:solidFill>
                  <a:srgbClr val="515151"/>
                </a:solidFill>
                <a:latin typeface="Arial"/>
                <a:cs typeface="Arial"/>
              </a:rPr>
              <a:t>Visualização</a:t>
            </a:r>
            <a:r>
              <a:rPr sz="3200" spc="-400" dirty="0">
                <a:solidFill>
                  <a:srgbClr val="515151"/>
                </a:solidFill>
                <a:latin typeface="Arial"/>
                <a:cs typeface="Arial"/>
              </a:rPr>
              <a:t> </a:t>
            </a:r>
            <a:r>
              <a:rPr sz="3200" spc="-150" dirty="0">
                <a:solidFill>
                  <a:srgbClr val="515151"/>
                </a:solidFill>
                <a:latin typeface="Arial"/>
                <a:cs typeface="Arial"/>
              </a:rPr>
              <a:t>gráfica</a:t>
            </a:r>
            <a:r>
              <a:rPr sz="3200" spc="-315" dirty="0">
                <a:solidFill>
                  <a:srgbClr val="515151"/>
                </a:solidFill>
                <a:latin typeface="Arial"/>
                <a:cs typeface="Arial"/>
              </a:rPr>
              <a:t> </a:t>
            </a:r>
            <a:r>
              <a:rPr sz="3200" spc="-65" dirty="0">
                <a:solidFill>
                  <a:srgbClr val="515151"/>
                </a:solidFill>
                <a:latin typeface="Arial"/>
                <a:cs typeface="Arial"/>
              </a:rPr>
              <a:t>das</a:t>
            </a:r>
            <a:r>
              <a:rPr sz="3200" spc="-565" dirty="0">
                <a:solidFill>
                  <a:srgbClr val="515151"/>
                </a:solidFill>
                <a:latin typeface="Arial"/>
                <a:cs typeface="Arial"/>
              </a:rPr>
              <a:t> </a:t>
            </a:r>
            <a:r>
              <a:rPr sz="3200" spc="-100" dirty="0">
                <a:solidFill>
                  <a:srgbClr val="515151"/>
                </a:solidFill>
                <a:latin typeface="Arial"/>
                <a:cs typeface="Arial"/>
              </a:rPr>
              <a:t>hipóteses</a:t>
            </a:r>
            <a:endParaRPr sz="3200">
              <a:latin typeface="Arial"/>
              <a:cs typeface="Arial"/>
            </a:endParaRPr>
          </a:p>
        </p:txBody>
      </p:sp>
      <p:grpSp>
        <p:nvGrpSpPr>
          <p:cNvPr id="4" name="object 4"/>
          <p:cNvGrpSpPr/>
          <p:nvPr/>
        </p:nvGrpSpPr>
        <p:grpSpPr>
          <a:xfrm>
            <a:off x="911352" y="2968751"/>
            <a:ext cx="6525895" cy="4043679"/>
            <a:chOff x="911352" y="2968751"/>
            <a:chExt cx="6525895" cy="4043679"/>
          </a:xfrm>
        </p:grpSpPr>
        <p:sp>
          <p:nvSpPr>
            <p:cNvPr id="5" name="object 5"/>
            <p:cNvSpPr/>
            <p:nvPr/>
          </p:nvSpPr>
          <p:spPr>
            <a:xfrm>
              <a:off x="911352" y="2968751"/>
              <a:ext cx="6525768" cy="3916679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911352" y="6739127"/>
              <a:ext cx="272796" cy="272795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7" name="object 7"/>
          <p:cNvSpPr txBox="1"/>
          <p:nvPr/>
        </p:nvSpPr>
        <p:spPr>
          <a:xfrm>
            <a:off x="945896" y="1689049"/>
            <a:ext cx="8436610" cy="104076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48920" marR="5080" indent="-236854">
              <a:lnSpc>
                <a:spcPct val="105900"/>
              </a:lnSpc>
              <a:spcBef>
                <a:spcPts val="100"/>
              </a:spcBef>
              <a:buChar char="·"/>
              <a:tabLst>
                <a:tab pos="248920" algn="l"/>
                <a:tab pos="249554" algn="l"/>
              </a:tabLst>
            </a:pPr>
            <a:r>
              <a:rPr sz="1850" spc="35" dirty="0">
                <a:solidFill>
                  <a:srgbClr val="535353"/>
                </a:solidFill>
                <a:latin typeface="Arial"/>
                <a:cs typeface="Arial"/>
              </a:rPr>
              <a:t>Lembrem-se </a:t>
            </a:r>
            <a:r>
              <a:rPr sz="1850" spc="45" dirty="0">
                <a:solidFill>
                  <a:srgbClr val="535353"/>
                </a:solidFill>
                <a:latin typeface="Arial"/>
                <a:cs typeface="Arial"/>
              </a:rPr>
              <a:t>que </a:t>
            </a:r>
            <a:r>
              <a:rPr sz="1850" spc="65" dirty="0">
                <a:solidFill>
                  <a:srgbClr val="535353"/>
                </a:solidFill>
                <a:latin typeface="Arial"/>
                <a:cs typeface="Arial"/>
              </a:rPr>
              <a:t>tanto </a:t>
            </a:r>
            <a:r>
              <a:rPr sz="1850" spc="-5" dirty="0">
                <a:solidFill>
                  <a:srgbClr val="535353"/>
                </a:solidFill>
                <a:latin typeface="Arial"/>
                <a:cs typeface="Arial"/>
              </a:rPr>
              <a:t>o </a:t>
            </a:r>
            <a:r>
              <a:rPr sz="1850" spc="60" dirty="0">
                <a:solidFill>
                  <a:srgbClr val="535353"/>
                </a:solidFill>
                <a:latin typeface="Arial"/>
                <a:cs typeface="Arial"/>
              </a:rPr>
              <a:t>estimador </a:t>
            </a:r>
            <a:r>
              <a:rPr sz="1650" i="1" dirty="0">
                <a:solidFill>
                  <a:srgbClr val="535353"/>
                </a:solidFill>
                <a:latin typeface="Times New Roman"/>
                <a:cs typeface="Times New Roman"/>
              </a:rPr>
              <a:t>x </a:t>
            </a:r>
            <a:r>
              <a:rPr sz="1850" spc="65" dirty="0">
                <a:solidFill>
                  <a:srgbClr val="535353"/>
                </a:solidFill>
                <a:latin typeface="Arial"/>
                <a:cs typeface="Arial"/>
              </a:rPr>
              <a:t>quanto </a:t>
            </a:r>
            <a:r>
              <a:rPr sz="1650" i="1" dirty="0">
                <a:solidFill>
                  <a:srgbClr val="535353"/>
                </a:solidFill>
                <a:latin typeface="Times New Roman"/>
                <a:cs typeface="Times New Roman"/>
              </a:rPr>
              <a:t>p </a:t>
            </a:r>
            <a:r>
              <a:rPr sz="1850" spc="70" dirty="0">
                <a:solidFill>
                  <a:srgbClr val="535353"/>
                </a:solidFill>
                <a:latin typeface="Arial"/>
                <a:cs typeface="Arial"/>
              </a:rPr>
              <a:t>tem </a:t>
            </a:r>
            <a:r>
              <a:rPr sz="1850" spc="50" dirty="0">
                <a:solidFill>
                  <a:srgbClr val="535353"/>
                </a:solidFill>
                <a:latin typeface="Arial"/>
                <a:cs typeface="Arial"/>
              </a:rPr>
              <a:t>distribuição </a:t>
            </a:r>
            <a:r>
              <a:rPr sz="1850" spc="75" dirty="0">
                <a:solidFill>
                  <a:srgbClr val="535353"/>
                </a:solidFill>
                <a:latin typeface="Arial"/>
                <a:cs typeface="Arial"/>
              </a:rPr>
              <a:t>normal </a:t>
            </a:r>
            <a:r>
              <a:rPr sz="1850" spc="55" dirty="0">
                <a:solidFill>
                  <a:srgbClr val="535353"/>
                </a:solidFill>
                <a:latin typeface="Arial"/>
                <a:cs typeface="Arial"/>
              </a:rPr>
              <a:t>de  </a:t>
            </a:r>
            <a:r>
              <a:rPr sz="1850" spc="60" dirty="0">
                <a:solidFill>
                  <a:srgbClr val="535353"/>
                </a:solidFill>
                <a:latin typeface="Arial"/>
                <a:cs typeface="Arial"/>
              </a:rPr>
              <a:t>probabilidade.</a:t>
            </a:r>
            <a:endParaRPr sz="1850">
              <a:latin typeface="Arial"/>
              <a:cs typeface="Arial"/>
            </a:endParaRPr>
          </a:p>
          <a:p>
            <a:pPr marL="248920" indent="-236854">
              <a:lnSpc>
                <a:spcPct val="100000"/>
              </a:lnSpc>
              <a:spcBef>
                <a:spcPts val="1070"/>
              </a:spcBef>
              <a:buChar char="·"/>
              <a:tabLst>
                <a:tab pos="248920" algn="l"/>
                <a:tab pos="249554" algn="l"/>
              </a:tabLst>
            </a:pPr>
            <a:r>
              <a:rPr sz="1850" spc="50" dirty="0">
                <a:solidFill>
                  <a:srgbClr val="535353"/>
                </a:solidFill>
                <a:latin typeface="Arial"/>
                <a:cs typeface="Arial"/>
              </a:rPr>
              <a:t>Portanto, </a:t>
            </a:r>
            <a:r>
              <a:rPr sz="1850" spc="-20" dirty="0">
                <a:solidFill>
                  <a:srgbClr val="535353"/>
                </a:solidFill>
                <a:latin typeface="Arial"/>
                <a:cs typeface="Arial"/>
              </a:rPr>
              <a:t>as </a:t>
            </a:r>
            <a:r>
              <a:rPr sz="1850" spc="45" dirty="0">
                <a:solidFill>
                  <a:srgbClr val="535353"/>
                </a:solidFill>
                <a:latin typeface="Arial"/>
                <a:cs typeface="Arial"/>
              </a:rPr>
              <a:t>hipóteses </a:t>
            </a:r>
            <a:r>
              <a:rPr sz="1850" spc="-5" dirty="0">
                <a:solidFill>
                  <a:srgbClr val="535353"/>
                </a:solidFill>
                <a:latin typeface="Arial"/>
                <a:cs typeface="Arial"/>
              </a:rPr>
              <a:t>são </a:t>
            </a:r>
            <a:r>
              <a:rPr sz="1850" spc="5" dirty="0">
                <a:solidFill>
                  <a:srgbClr val="535353"/>
                </a:solidFill>
                <a:latin typeface="Arial"/>
                <a:cs typeface="Arial"/>
              </a:rPr>
              <a:t>visualizadas </a:t>
            </a:r>
            <a:r>
              <a:rPr sz="1850" spc="25" dirty="0">
                <a:solidFill>
                  <a:srgbClr val="535353"/>
                </a:solidFill>
                <a:latin typeface="Arial"/>
                <a:cs typeface="Arial"/>
              </a:rPr>
              <a:t>da </a:t>
            </a:r>
            <a:r>
              <a:rPr sz="1850" spc="35" dirty="0">
                <a:solidFill>
                  <a:srgbClr val="535353"/>
                </a:solidFill>
                <a:latin typeface="Arial"/>
                <a:cs typeface="Arial"/>
              </a:rPr>
              <a:t>seguinte</a:t>
            </a:r>
            <a:r>
              <a:rPr sz="1850" spc="-210" dirty="0">
                <a:solidFill>
                  <a:srgbClr val="535353"/>
                </a:solidFill>
                <a:latin typeface="Arial"/>
                <a:cs typeface="Arial"/>
              </a:rPr>
              <a:t> </a:t>
            </a:r>
            <a:r>
              <a:rPr sz="1850" spc="45" dirty="0">
                <a:solidFill>
                  <a:srgbClr val="535353"/>
                </a:solidFill>
                <a:latin typeface="Arial"/>
                <a:cs typeface="Arial"/>
              </a:rPr>
              <a:t>maneira:</a:t>
            </a:r>
            <a:endParaRPr sz="1850">
              <a:latin typeface="Arial"/>
              <a:cs typeface="Aria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9376536" y="6781739"/>
            <a:ext cx="431165" cy="1892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375"/>
              </a:lnSpc>
            </a:pPr>
            <a:fld id="{81D60167-4931-47E6-BA6A-407CBD079E47}" type="slidenum">
              <a:rPr sz="1150" dirty="0">
                <a:solidFill>
                  <a:srgbClr val="535353"/>
                </a:solidFill>
                <a:latin typeface="Arial"/>
                <a:cs typeface="Arial"/>
              </a:rPr>
              <a:t>6</a:t>
            </a:fld>
            <a:r>
              <a:rPr sz="1150" dirty="0">
                <a:solidFill>
                  <a:srgbClr val="535353"/>
                </a:solidFill>
                <a:latin typeface="Arial"/>
                <a:cs typeface="Arial"/>
              </a:rPr>
              <a:t>/</a:t>
            </a:r>
            <a:r>
              <a:rPr sz="1150" spc="-265" dirty="0">
                <a:solidFill>
                  <a:srgbClr val="535353"/>
                </a:solidFill>
                <a:latin typeface="Arial"/>
                <a:cs typeface="Arial"/>
              </a:rPr>
              <a:t> </a:t>
            </a:r>
            <a:r>
              <a:rPr sz="1150" spc="-5" dirty="0">
                <a:solidFill>
                  <a:srgbClr val="535353"/>
                </a:solidFill>
                <a:latin typeface="Arial"/>
                <a:cs typeface="Arial"/>
              </a:rPr>
              <a:t>15</a:t>
            </a:r>
            <a:endParaRPr sz="1150">
              <a:latin typeface="Arial"/>
              <a:cs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368808" y="368808"/>
            <a:ext cx="9968484" cy="682447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911352" y="1138427"/>
            <a:ext cx="6525768" cy="3915155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911352" y="6739128"/>
            <a:ext cx="272796" cy="272795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/>
          <p:nvPr/>
        </p:nvSpPr>
        <p:spPr>
          <a:xfrm>
            <a:off x="9376536" y="6781739"/>
            <a:ext cx="431165" cy="1892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375"/>
              </a:lnSpc>
            </a:pPr>
            <a:fld id="{81D60167-4931-47E6-BA6A-407CBD079E47}" type="slidenum">
              <a:rPr sz="1150" dirty="0">
                <a:solidFill>
                  <a:srgbClr val="535353"/>
                </a:solidFill>
                <a:latin typeface="Arial"/>
                <a:cs typeface="Arial"/>
              </a:rPr>
              <a:t>7</a:t>
            </a:fld>
            <a:r>
              <a:rPr sz="1150" dirty="0">
                <a:solidFill>
                  <a:srgbClr val="535353"/>
                </a:solidFill>
                <a:latin typeface="Arial"/>
                <a:cs typeface="Arial"/>
              </a:rPr>
              <a:t>/</a:t>
            </a:r>
            <a:r>
              <a:rPr sz="1150" spc="-265" dirty="0">
                <a:solidFill>
                  <a:srgbClr val="535353"/>
                </a:solidFill>
                <a:latin typeface="Arial"/>
                <a:cs typeface="Arial"/>
              </a:rPr>
              <a:t> </a:t>
            </a:r>
            <a:r>
              <a:rPr sz="1150" spc="-5" dirty="0">
                <a:solidFill>
                  <a:srgbClr val="535353"/>
                </a:solidFill>
                <a:latin typeface="Arial"/>
                <a:cs typeface="Arial"/>
              </a:rPr>
              <a:t>15</a:t>
            </a:r>
            <a:endParaRPr sz="1150">
              <a:latin typeface="Arial"/>
              <a:cs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368808" y="368808"/>
            <a:ext cx="9968484" cy="682447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911352" y="1138427"/>
            <a:ext cx="6525768" cy="3915155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911352" y="6739128"/>
            <a:ext cx="272796" cy="272795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/>
          <p:nvPr/>
        </p:nvSpPr>
        <p:spPr>
          <a:xfrm>
            <a:off x="9376536" y="6781739"/>
            <a:ext cx="431165" cy="1892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375"/>
              </a:lnSpc>
            </a:pPr>
            <a:fld id="{81D60167-4931-47E6-BA6A-407CBD079E47}" type="slidenum">
              <a:rPr sz="1150" dirty="0">
                <a:solidFill>
                  <a:srgbClr val="535353"/>
                </a:solidFill>
                <a:latin typeface="Arial"/>
                <a:cs typeface="Arial"/>
              </a:rPr>
              <a:t>8</a:t>
            </a:fld>
            <a:r>
              <a:rPr sz="1150" dirty="0">
                <a:solidFill>
                  <a:srgbClr val="535353"/>
                </a:solidFill>
                <a:latin typeface="Arial"/>
                <a:cs typeface="Arial"/>
              </a:rPr>
              <a:t>/</a:t>
            </a:r>
            <a:r>
              <a:rPr sz="1150" spc="-265" dirty="0">
                <a:solidFill>
                  <a:srgbClr val="535353"/>
                </a:solidFill>
                <a:latin typeface="Arial"/>
                <a:cs typeface="Arial"/>
              </a:rPr>
              <a:t> </a:t>
            </a:r>
            <a:r>
              <a:rPr sz="1150" spc="-5" dirty="0">
                <a:solidFill>
                  <a:srgbClr val="535353"/>
                </a:solidFill>
                <a:latin typeface="Arial"/>
                <a:cs typeface="Arial"/>
              </a:rPr>
              <a:t>15</a:t>
            </a:r>
            <a:endParaRPr sz="1150">
              <a:latin typeface="Arial"/>
              <a:cs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368808" y="368808"/>
            <a:ext cx="9968484" cy="682447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898956" y="752297"/>
            <a:ext cx="4656455" cy="51435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3200" spc="-195" dirty="0">
                <a:solidFill>
                  <a:srgbClr val="515151"/>
                </a:solidFill>
                <a:latin typeface="Arial"/>
                <a:cs typeface="Arial"/>
              </a:rPr>
              <a:t>Possíveis</a:t>
            </a:r>
            <a:r>
              <a:rPr sz="3200" spc="-560" dirty="0">
                <a:solidFill>
                  <a:srgbClr val="515151"/>
                </a:solidFill>
                <a:latin typeface="Arial"/>
                <a:cs typeface="Arial"/>
              </a:rPr>
              <a:t> </a:t>
            </a:r>
            <a:r>
              <a:rPr sz="3200" spc="-85" dirty="0">
                <a:solidFill>
                  <a:srgbClr val="515151"/>
                </a:solidFill>
                <a:latin typeface="Arial"/>
                <a:cs typeface="Arial"/>
              </a:rPr>
              <a:t>erros</a:t>
            </a:r>
            <a:r>
              <a:rPr sz="3200" spc="-545" dirty="0">
                <a:solidFill>
                  <a:srgbClr val="515151"/>
                </a:solidFill>
                <a:latin typeface="Arial"/>
                <a:cs typeface="Arial"/>
              </a:rPr>
              <a:t> </a:t>
            </a:r>
            <a:r>
              <a:rPr sz="3200" spc="-55" dirty="0">
                <a:solidFill>
                  <a:srgbClr val="515151"/>
                </a:solidFill>
                <a:latin typeface="Arial"/>
                <a:cs typeface="Arial"/>
              </a:rPr>
              <a:t>de</a:t>
            </a:r>
            <a:r>
              <a:rPr sz="3200" spc="-270" dirty="0">
                <a:solidFill>
                  <a:srgbClr val="515151"/>
                </a:solidFill>
                <a:latin typeface="Arial"/>
                <a:cs typeface="Arial"/>
              </a:rPr>
              <a:t> </a:t>
            </a:r>
            <a:r>
              <a:rPr sz="3200" spc="-160" dirty="0">
                <a:solidFill>
                  <a:srgbClr val="515151"/>
                </a:solidFill>
                <a:latin typeface="Arial"/>
                <a:cs typeface="Arial"/>
              </a:rPr>
              <a:t>decisão</a:t>
            </a:r>
            <a:endParaRPr sz="3200">
              <a:latin typeface="Arial"/>
              <a:cs typeface="Arial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911352" y="6739128"/>
            <a:ext cx="272796" cy="272795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/>
          <p:nvPr/>
        </p:nvSpPr>
        <p:spPr>
          <a:xfrm>
            <a:off x="849375" y="1700911"/>
            <a:ext cx="8794750" cy="254381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345440" indent="-234950">
              <a:lnSpc>
                <a:spcPct val="100000"/>
              </a:lnSpc>
              <a:spcBef>
                <a:spcPts val="95"/>
              </a:spcBef>
              <a:buFont typeface="Arial"/>
              <a:buChar char="·"/>
              <a:tabLst>
                <a:tab pos="344805" algn="l"/>
                <a:tab pos="345440" algn="l"/>
              </a:tabLst>
            </a:pPr>
            <a:r>
              <a:rPr sz="1850" spc="45" dirty="0">
                <a:solidFill>
                  <a:srgbClr val="535353"/>
                </a:solidFill>
                <a:latin typeface="Arial"/>
                <a:cs typeface="Arial"/>
              </a:rPr>
              <a:t>Quando </a:t>
            </a:r>
            <a:r>
              <a:rPr sz="1850" spc="35" dirty="0">
                <a:solidFill>
                  <a:srgbClr val="535353"/>
                </a:solidFill>
                <a:latin typeface="Arial"/>
                <a:cs typeface="Arial"/>
              </a:rPr>
              <a:t>realizamos teste </a:t>
            </a:r>
            <a:r>
              <a:rPr sz="1850" spc="25" dirty="0">
                <a:solidFill>
                  <a:srgbClr val="535353"/>
                </a:solidFill>
                <a:latin typeface="Arial"/>
                <a:cs typeface="Arial"/>
              </a:rPr>
              <a:t>de </a:t>
            </a:r>
            <a:r>
              <a:rPr sz="1850" spc="35" dirty="0">
                <a:solidFill>
                  <a:srgbClr val="535353"/>
                </a:solidFill>
                <a:latin typeface="Arial"/>
                <a:cs typeface="Arial"/>
              </a:rPr>
              <a:t>hipótese, </a:t>
            </a:r>
            <a:r>
              <a:rPr sz="1850" spc="70" dirty="0">
                <a:solidFill>
                  <a:srgbClr val="535353"/>
                </a:solidFill>
                <a:latin typeface="Arial"/>
                <a:cs typeface="Arial"/>
              </a:rPr>
              <a:t>podemos </a:t>
            </a:r>
            <a:r>
              <a:rPr sz="1850" spc="55" dirty="0">
                <a:solidFill>
                  <a:srgbClr val="535353"/>
                </a:solidFill>
                <a:latin typeface="Arial"/>
                <a:cs typeface="Arial"/>
              </a:rPr>
              <a:t>cometer </a:t>
            </a:r>
            <a:r>
              <a:rPr sz="1850" spc="40" dirty="0">
                <a:solidFill>
                  <a:srgbClr val="535353"/>
                </a:solidFill>
                <a:latin typeface="Arial"/>
                <a:cs typeface="Arial"/>
              </a:rPr>
              <a:t>dois </a:t>
            </a:r>
            <a:r>
              <a:rPr sz="1850" spc="50" dirty="0">
                <a:solidFill>
                  <a:srgbClr val="535353"/>
                </a:solidFill>
                <a:latin typeface="Arial"/>
                <a:cs typeface="Arial"/>
              </a:rPr>
              <a:t>tipos </a:t>
            </a:r>
            <a:r>
              <a:rPr sz="1850" spc="25" dirty="0">
                <a:solidFill>
                  <a:srgbClr val="535353"/>
                </a:solidFill>
                <a:latin typeface="Arial"/>
                <a:cs typeface="Arial"/>
              </a:rPr>
              <a:t>de</a:t>
            </a:r>
            <a:r>
              <a:rPr sz="1850" spc="50" dirty="0">
                <a:solidFill>
                  <a:srgbClr val="535353"/>
                </a:solidFill>
                <a:latin typeface="Arial"/>
                <a:cs typeface="Arial"/>
              </a:rPr>
              <a:t> </a:t>
            </a:r>
            <a:r>
              <a:rPr sz="1850" spc="45" dirty="0">
                <a:solidFill>
                  <a:srgbClr val="535353"/>
                </a:solidFill>
                <a:latin typeface="Arial"/>
                <a:cs typeface="Arial"/>
              </a:rPr>
              <a:t>erros:</a:t>
            </a:r>
            <a:endParaRPr sz="1850" dirty="0">
              <a:latin typeface="Arial"/>
              <a:cs typeface="Arial"/>
            </a:endParaRPr>
          </a:p>
          <a:p>
            <a:pPr marL="63500" marR="716915">
              <a:lnSpc>
                <a:spcPct val="107900"/>
              </a:lnSpc>
              <a:spcBef>
                <a:spcPts val="1530"/>
              </a:spcBef>
            </a:pPr>
            <a:r>
              <a:rPr sz="1850" dirty="0">
                <a:solidFill>
                  <a:srgbClr val="4385FB"/>
                </a:solidFill>
                <a:latin typeface="Arial"/>
                <a:cs typeface="Arial"/>
              </a:rPr>
              <a:t>O </a:t>
            </a:r>
            <a:r>
              <a:rPr sz="1850" b="1" spc="15" dirty="0">
                <a:solidFill>
                  <a:srgbClr val="4385FB"/>
                </a:solidFill>
                <a:latin typeface="Arial"/>
                <a:cs typeface="Arial"/>
              </a:rPr>
              <a:t>erro </a:t>
            </a:r>
            <a:r>
              <a:rPr sz="1850" b="1" spc="10" dirty="0">
                <a:solidFill>
                  <a:srgbClr val="4385FB"/>
                </a:solidFill>
                <a:latin typeface="Arial"/>
                <a:cs typeface="Arial"/>
              </a:rPr>
              <a:t>tipo </a:t>
            </a:r>
            <a:r>
              <a:rPr sz="1850" b="1" dirty="0">
                <a:solidFill>
                  <a:srgbClr val="4385FB"/>
                </a:solidFill>
                <a:latin typeface="Arial"/>
                <a:cs typeface="Arial"/>
              </a:rPr>
              <a:t>I </a:t>
            </a:r>
            <a:r>
              <a:rPr sz="1850" b="1" spc="-5" dirty="0">
                <a:solidFill>
                  <a:srgbClr val="4385FB"/>
                </a:solidFill>
                <a:latin typeface="Arial"/>
                <a:cs typeface="Arial"/>
              </a:rPr>
              <a:t>(ou </a:t>
            </a:r>
            <a:r>
              <a:rPr sz="1850" b="1" spc="5" dirty="0">
                <a:solidFill>
                  <a:srgbClr val="4385FB"/>
                </a:solidFill>
                <a:latin typeface="Arial"/>
                <a:cs typeface="Arial"/>
              </a:rPr>
              <a:t>de </a:t>
            </a:r>
            <a:r>
              <a:rPr sz="1850" b="1" dirty="0">
                <a:solidFill>
                  <a:srgbClr val="4385FB"/>
                </a:solidFill>
                <a:latin typeface="Arial"/>
                <a:cs typeface="Arial"/>
              </a:rPr>
              <a:t>1ª </a:t>
            </a:r>
            <a:r>
              <a:rPr sz="1850" b="1" spc="-25" dirty="0">
                <a:solidFill>
                  <a:srgbClr val="4385FB"/>
                </a:solidFill>
                <a:latin typeface="Arial"/>
                <a:cs typeface="Arial"/>
              </a:rPr>
              <a:t>espécie) </a:t>
            </a:r>
            <a:r>
              <a:rPr sz="1850" spc="45" dirty="0">
                <a:solidFill>
                  <a:srgbClr val="4385FB"/>
                </a:solidFill>
                <a:latin typeface="Arial"/>
                <a:cs typeface="Arial"/>
              </a:rPr>
              <a:t>que </a:t>
            </a:r>
            <a:r>
              <a:rPr sz="1850" spc="55" dirty="0">
                <a:solidFill>
                  <a:srgbClr val="4385FB"/>
                </a:solidFill>
                <a:latin typeface="Arial"/>
                <a:cs typeface="Arial"/>
              </a:rPr>
              <a:t>ocorre </a:t>
            </a:r>
            <a:r>
              <a:rPr sz="1850" spc="65" dirty="0">
                <a:solidFill>
                  <a:srgbClr val="4385FB"/>
                </a:solidFill>
                <a:latin typeface="Arial"/>
                <a:cs typeface="Arial"/>
              </a:rPr>
              <a:t>quando </a:t>
            </a:r>
            <a:r>
              <a:rPr sz="1850" spc="35" dirty="0">
                <a:solidFill>
                  <a:srgbClr val="4385FB"/>
                </a:solidFill>
                <a:latin typeface="Arial"/>
                <a:cs typeface="Arial"/>
              </a:rPr>
              <a:t>nós </a:t>
            </a:r>
            <a:r>
              <a:rPr sz="1850" spc="65" dirty="0">
                <a:solidFill>
                  <a:srgbClr val="4385FB"/>
                </a:solidFill>
                <a:latin typeface="Arial"/>
                <a:cs typeface="Arial"/>
              </a:rPr>
              <a:t>incorretamente  </a:t>
            </a:r>
            <a:r>
              <a:rPr sz="1850" spc="55" dirty="0" err="1">
                <a:solidFill>
                  <a:srgbClr val="4385FB"/>
                </a:solidFill>
                <a:latin typeface="Arial"/>
                <a:cs typeface="Arial"/>
              </a:rPr>
              <a:t>rejeitamos</a:t>
            </a:r>
            <a:r>
              <a:rPr sz="1850" spc="55" dirty="0">
                <a:solidFill>
                  <a:srgbClr val="4385FB"/>
                </a:solidFill>
                <a:latin typeface="Arial"/>
                <a:cs typeface="Arial"/>
              </a:rPr>
              <a:t> </a:t>
            </a:r>
            <a:r>
              <a:rPr sz="1650" i="1" dirty="0" smtClean="0">
                <a:solidFill>
                  <a:srgbClr val="4385FB"/>
                </a:solidFill>
                <a:latin typeface="Times New Roman"/>
                <a:cs typeface="Times New Roman"/>
              </a:rPr>
              <a:t>H</a:t>
            </a:r>
            <a:r>
              <a:rPr sz="1425" spc="-7" baseline="-17543" dirty="0" smtClean="0">
                <a:solidFill>
                  <a:srgbClr val="4385FB"/>
                </a:solidFill>
                <a:latin typeface="Carlito"/>
                <a:cs typeface="Carlito"/>
              </a:rPr>
              <a:t>0 </a:t>
            </a:r>
            <a:r>
              <a:rPr sz="1850" spc="-5" dirty="0">
                <a:solidFill>
                  <a:srgbClr val="4385FB"/>
                </a:solidFill>
                <a:latin typeface="Arial"/>
                <a:cs typeface="Arial"/>
              </a:rPr>
              <a:t>, </a:t>
            </a:r>
            <a:r>
              <a:rPr sz="1850" spc="50" dirty="0">
                <a:solidFill>
                  <a:srgbClr val="4385FB"/>
                </a:solidFill>
                <a:latin typeface="Arial"/>
                <a:cs typeface="Arial"/>
              </a:rPr>
              <a:t>ou </a:t>
            </a:r>
            <a:r>
              <a:rPr sz="1850" spc="-10" dirty="0">
                <a:solidFill>
                  <a:srgbClr val="4385FB"/>
                </a:solidFill>
                <a:latin typeface="Arial"/>
                <a:cs typeface="Arial"/>
              </a:rPr>
              <a:t>seja, </a:t>
            </a:r>
            <a:r>
              <a:rPr sz="1650" i="1" dirty="0" smtClean="0">
                <a:solidFill>
                  <a:srgbClr val="4385FB"/>
                </a:solidFill>
                <a:latin typeface="Times New Roman"/>
                <a:cs typeface="Times New Roman"/>
              </a:rPr>
              <a:t>H</a:t>
            </a:r>
            <a:r>
              <a:rPr sz="1425" spc="-7" baseline="-17543" dirty="0" smtClean="0">
                <a:solidFill>
                  <a:srgbClr val="4385FB"/>
                </a:solidFill>
                <a:latin typeface="Carlito"/>
                <a:cs typeface="Carlito"/>
              </a:rPr>
              <a:t>0 </a:t>
            </a:r>
            <a:r>
              <a:rPr sz="1850" spc="-5" dirty="0">
                <a:solidFill>
                  <a:srgbClr val="4385FB"/>
                </a:solidFill>
                <a:latin typeface="Arial"/>
                <a:cs typeface="Arial"/>
              </a:rPr>
              <a:t>é </a:t>
            </a:r>
            <a:r>
              <a:rPr sz="1850" spc="50" dirty="0">
                <a:solidFill>
                  <a:srgbClr val="4385FB"/>
                </a:solidFill>
                <a:latin typeface="Arial"/>
                <a:cs typeface="Arial"/>
              </a:rPr>
              <a:t>verdadeira </a:t>
            </a:r>
            <a:r>
              <a:rPr sz="1850" spc="-5" dirty="0">
                <a:solidFill>
                  <a:srgbClr val="4385FB"/>
                </a:solidFill>
                <a:latin typeface="Arial"/>
                <a:cs typeface="Arial"/>
              </a:rPr>
              <a:t>e </a:t>
            </a:r>
            <a:r>
              <a:rPr sz="1850" spc="15" dirty="0">
                <a:solidFill>
                  <a:srgbClr val="4385FB"/>
                </a:solidFill>
                <a:latin typeface="Arial"/>
                <a:cs typeface="Arial"/>
              </a:rPr>
              <a:t>nosso </a:t>
            </a:r>
            <a:r>
              <a:rPr sz="1850" spc="70" dirty="0">
                <a:solidFill>
                  <a:srgbClr val="4385FB"/>
                </a:solidFill>
                <a:latin typeface="Arial"/>
                <a:cs typeface="Arial"/>
              </a:rPr>
              <a:t>procedimento</a:t>
            </a:r>
            <a:r>
              <a:rPr sz="1850" spc="-330" dirty="0">
                <a:solidFill>
                  <a:srgbClr val="4385FB"/>
                </a:solidFill>
                <a:latin typeface="Arial"/>
                <a:cs typeface="Arial"/>
              </a:rPr>
              <a:t> </a:t>
            </a:r>
            <a:r>
              <a:rPr sz="1850" spc="50" dirty="0">
                <a:solidFill>
                  <a:srgbClr val="4385FB"/>
                </a:solidFill>
                <a:latin typeface="Arial"/>
                <a:cs typeface="Arial"/>
              </a:rPr>
              <a:t>inferencial  </a:t>
            </a:r>
            <a:r>
              <a:rPr sz="1850" spc="15" dirty="0">
                <a:solidFill>
                  <a:srgbClr val="4385FB"/>
                </a:solidFill>
                <a:latin typeface="Arial"/>
                <a:cs typeface="Arial"/>
              </a:rPr>
              <a:t>baseado </a:t>
            </a:r>
            <a:r>
              <a:rPr sz="1850" spc="25" dirty="0">
                <a:solidFill>
                  <a:srgbClr val="4385FB"/>
                </a:solidFill>
                <a:latin typeface="Arial"/>
                <a:cs typeface="Arial"/>
              </a:rPr>
              <a:t>na </a:t>
            </a:r>
            <a:r>
              <a:rPr sz="1850" spc="45" dirty="0">
                <a:solidFill>
                  <a:srgbClr val="4385FB"/>
                </a:solidFill>
                <a:latin typeface="Arial"/>
                <a:cs typeface="Arial"/>
              </a:rPr>
              <a:t>amostra </a:t>
            </a:r>
            <a:r>
              <a:rPr sz="1850" spc="-5" dirty="0">
                <a:solidFill>
                  <a:srgbClr val="4385FB"/>
                </a:solidFill>
                <a:latin typeface="Arial"/>
                <a:cs typeface="Arial"/>
              </a:rPr>
              <a:t>a</a:t>
            </a:r>
            <a:r>
              <a:rPr sz="1850" spc="-114" dirty="0">
                <a:solidFill>
                  <a:srgbClr val="4385FB"/>
                </a:solidFill>
                <a:latin typeface="Arial"/>
                <a:cs typeface="Arial"/>
              </a:rPr>
              <a:t> </a:t>
            </a:r>
            <a:r>
              <a:rPr sz="1850" spc="45" dirty="0">
                <a:solidFill>
                  <a:srgbClr val="4385FB"/>
                </a:solidFill>
                <a:latin typeface="Arial"/>
                <a:cs typeface="Arial"/>
              </a:rPr>
              <a:t>rejeita.</a:t>
            </a:r>
            <a:endParaRPr sz="1850" dirty="0">
              <a:latin typeface="Arial"/>
              <a:cs typeface="Arial"/>
            </a:endParaRPr>
          </a:p>
          <a:p>
            <a:pPr marL="63500" marR="240029" algn="just">
              <a:lnSpc>
                <a:spcPct val="107900"/>
              </a:lnSpc>
              <a:spcBef>
                <a:spcPts val="1710"/>
              </a:spcBef>
            </a:pPr>
            <a:r>
              <a:rPr sz="1850" spc="-5" dirty="0">
                <a:solidFill>
                  <a:srgbClr val="F4483D"/>
                </a:solidFill>
                <a:latin typeface="Arial"/>
                <a:cs typeface="Arial"/>
              </a:rPr>
              <a:t>O </a:t>
            </a:r>
            <a:r>
              <a:rPr sz="1850" b="1" spc="15" dirty="0">
                <a:solidFill>
                  <a:srgbClr val="F4483D"/>
                </a:solidFill>
                <a:latin typeface="Arial"/>
                <a:cs typeface="Arial"/>
              </a:rPr>
              <a:t>erro </a:t>
            </a:r>
            <a:r>
              <a:rPr sz="1850" b="1" spc="10" dirty="0">
                <a:solidFill>
                  <a:srgbClr val="F4483D"/>
                </a:solidFill>
                <a:latin typeface="Arial"/>
                <a:cs typeface="Arial"/>
              </a:rPr>
              <a:t>tipo </a:t>
            </a:r>
            <a:r>
              <a:rPr sz="1850" b="1" spc="20" dirty="0">
                <a:solidFill>
                  <a:srgbClr val="F4483D"/>
                </a:solidFill>
                <a:latin typeface="Arial"/>
                <a:cs typeface="Arial"/>
              </a:rPr>
              <a:t>II </a:t>
            </a:r>
            <a:r>
              <a:rPr sz="1850" b="1" spc="-5" dirty="0">
                <a:solidFill>
                  <a:srgbClr val="F4483D"/>
                </a:solidFill>
                <a:latin typeface="Arial"/>
                <a:cs typeface="Arial"/>
              </a:rPr>
              <a:t>(ou </a:t>
            </a:r>
            <a:r>
              <a:rPr sz="1850" b="1" spc="5" dirty="0">
                <a:solidFill>
                  <a:srgbClr val="F4483D"/>
                </a:solidFill>
                <a:latin typeface="Arial"/>
                <a:cs typeface="Arial"/>
              </a:rPr>
              <a:t>de </a:t>
            </a:r>
            <a:r>
              <a:rPr sz="1850" b="1" dirty="0">
                <a:solidFill>
                  <a:srgbClr val="F4483D"/>
                </a:solidFill>
                <a:latin typeface="Arial"/>
                <a:cs typeface="Arial"/>
              </a:rPr>
              <a:t>2ª </a:t>
            </a:r>
            <a:r>
              <a:rPr sz="1850" b="1" spc="-25" dirty="0">
                <a:solidFill>
                  <a:srgbClr val="F4483D"/>
                </a:solidFill>
                <a:latin typeface="Arial"/>
                <a:cs typeface="Arial"/>
              </a:rPr>
              <a:t>espécie) </a:t>
            </a:r>
            <a:r>
              <a:rPr sz="1850" spc="45" dirty="0">
                <a:solidFill>
                  <a:srgbClr val="F4483D"/>
                </a:solidFill>
                <a:latin typeface="Arial"/>
                <a:cs typeface="Arial"/>
              </a:rPr>
              <a:t>que </a:t>
            </a:r>
            <a:r>
              <a:rPr sz="1850" spc="55" dirty="0">
                <a:solidFill>
                  <a:srgbClr val="F4483D"/>
                </a:solidFill>
                <a:latin typeface="Arial"/>
                <a:cs typeface="Arial"/>
              </a:rPr>
              <a:t>ocorre </a:t>
            </a:r>
            <a:r>
              <a:rPr sz="1850" spc="65" dirty="0">
                <a:solidFill>
                  <a:srgbClr val="F4483D"/>
                </a:solidFill>
                <a:latin typeface="Arial"/>
                <a:cs typeface="Arial"/>
              </a:rPr>
              <a:t>quando </a:t>
            </a:r>
            <a:r>
              <a:rPr sz="1850" spc="35" dirty="0">
                <a:solidFill>
                  <a:srgbClr val="F4483D"/>
                </a:solidFill>
                <a:latin typeface="Arial"/>
                <a:cs typeface="Arial"/>
              </a:rPr>
              <a:t>nós </a:t>
            </a:r>
            <a:r>
              <a:rPr sz="1850" spc="65" dirty="0">
                <a:solidFill>
                  <a:srgbClr val="F4483D"/>
                </a:solidFill>
                <a:latin typeface="Arial"/>
                <a:cs typeface="Arial"/>
              </a:rPr>
              <a:t>incorretamente </a:t>
            </a:r>
            <a:r>
              <a:rPr sz="1850" spc="55" dirty="0">
                <a:solidFill>
                  <a:srgbClr val="F4483D"/>
                </a:solidFill>
                <a:latin typeface="Arial"/>
                <a:cs typeface="Arial"/>
              </a:rPr>
              <a:t>não  </a:t>
            </a:r>
            <a:r>
              <a:rPr sz="1850" spc="60" dirty="0" err="1">
                <a:solidFill>
                  <a:srgbClr val="F4483D"/>
                </a:solidFill>
                <a:latin typeface="Arial"/>
                <a:cs typeface="Arial"/>
              </a:rPr>
              <a:t>rejeitamos</a:t>
            </a:r>
            <a:r>
              <a:rPr sz="1850" spc="60" dirty="0">
                <a:solidFill>
                  <a:srgbClr val="F4483D"/>
                </a:solidFill>
                <a:latin typeface="Arial"/>
                <a:cs typeface="Arial"/>
              </a:rPr>
              <a:t> </a:t>
            </a:r>
            <a:r>
              <a:rPr sz="1650" i="1" spc="5" dirty="0" smtClean="0">
                <a:solidFill>
                  <a:srgbClr val="F4483D"/>
                </a:solidFill>
                <a:latin typeface="Times New Roman"/>
                <a:cs typeface="Times New Roman"/>
              </a:rPr>
              <a:t>H</a:t>
            </a:r>
            <a:r>
              <a:rPr sz="1425" spc="-7" baseline="-17543" dirty="0" smtClean="0">
                <a:solidFill>
                  <a:srgbClr val="F4483D"/>
                </a:solidFill>
                <a:latin typeface="Carlito"/>
                <a:cs typeface="Carlito"/>
              </a:rPr>
              <a:t>0 </a:t>
            </a:r>
            <a:r>
              <a:rPr sz="1850" dirty="0">
                <a:solidFill>
                  <a:srgbClr val="F4483D"/>
                </a:solidFill>
                <a:latin typeface="Arial"/>
                <a:cs typeface="Arial"/>
              </a:rPr>
              <a:t>, </a:t>
            </a:r>
            <a:r>
              <a:rPr sz="1850" spc="50" dirty="0">
                <a:solidFill>
                  <a:srgbClr val="F4483D"/>
                </a:solidFill>
                <a:latin typeface="Arial"/>
                <a:cs typeface="Arial"/>
              </a:rPr>
              <a:t>ou </a:t>
            </a:r>
            <a:r>
              <a:rPr sz="1850" spc="-10" dirty="0">
                <a:solidFill>
                  <a:srgbClr val="F4483D"/>
                </a:solidFill>
                <a:latin typeface="Arial"/>
                <a:cs typeface="Arial"/>
              </a:rPr>
              <a:t>seja, </a:t>
            </a:r>
            <a:r>
              <a:rPr sz="1650" i="1" spc="5" dirty="0" smtClean="0">
                <a:solidFill>
                  <a:srgbClr val="F4483D"/>
                </a:solidFill>
                <a:latin typeface="Times New Roman"/>
                <a:cs typeface="Times New Roman"/>
              </a:rPr>
              <a:t>H</a:t>
            </a:r>
            <a:r>
              <a:rPr sz="1425" spc="-7" baseline="-17543" dirty="0" smtClean="0">
                <a:solidFill>
                  <a:srgbClr val="F4483D"/>
                </a:solidFill>
                <a:latin typeface="Carlito"/>
                <a:cs typeface="Carlito"/>
              </a:rPr>
              <a:t>0</a:t>
            </a:r>
            <a:r>
              <a:rPr lang="pt-BR" sz="1425" spc="-7" baseline="-17543" dirty="0" smtClean="0">
                <a:solidFill>
                  <a:srgbClr val="F4483D"/>
                </a:solidFill>
                <a:latin typeface="Carlito"/>
                <a:cs typeface="Carlito"/>
              </a:rPr>
              <a:t>  </a:t>
            </a:r>
            <a:r>
              <a:rPr sz="1425" spc="-7" baseline="-17543" dirty="0" smtClean="0">
                <a:solidFill>
                  <a:srgbClr val="F4483D"/>
                </a:solidFill>
                <a:latin typeface="Carlito"/>
                <a:cs typeface="Carlito"/>
              </a:rPr>
              <a:t> </a:t>
            </a:r>
            <a:r>
              <a:rPr sz="1850" spc="35" dirty="0">
                <a:solidFill>
                  <a:srgbClr val="F4483D"/>
                </a:solidFill>
                <a:latin typeface="Arial"/>
                <a:cs typeface="Arial"/>
              </a:rPr>
              <a:t>não </a:t>
            </a:r>
            <a:r>
              <a:rPr sz="1850" spc="-5" dirty="0">
                <a:solidFill>
                  <a:srgbClr val="F4483D"/>
                </a:solidFill>
                <a:latin typeface="Arial"/>
                <a:cs typeface="Arial"/>
              </a:rPr>
              <a:t>é </a:t>
            </a:r>
            <a:r>
              <a:rPr sz="1850" spc="50" dirty="0">
                <a:solidFill>
                  <a:srgbClr val="F4483D"/>
                </a:solidFill>
                <a:latin typeface="Arial"/>
                <a:cs typeface="Arial"/>
              </a:rPr>
              <a:t>verdadeira </a:t>
            </a:r>
            <a:r>
              <a:rPr sz="1850" spc="-5" dirty="0">
                <a:solidFill>
                  <a:srgbClr val="F4483D"/>
                </a:solidFill>
                <a:latin typeface="Arial"/>
                <a:cs typeface="Arial"/>
              </a:rPr>
              <a:t>e </a:t>
            </a:r>
            <a:r>
              <a:rPr sz="1850" spc="15" dirty="0">
                <a:solidFill>
                  <a:srgbClr val="F4483D"/>
                </a:solidFill>
                <a:latin typeface="Arial"/>
                <a:cs typeface="Arial"/>
              </a:rPr>
              <a:t>nosso </a:t>
            </a:r>
            <a:r>
              <a:rPr sz="1850" spc="70" dirty="0">
                <a:solidFill>
                  <a:srgbClr val="F4483D"/>
                </a:solidFill>
                <a:latin typeface="Arial"/>
                <a:cs typeface="Arial"/>
              </a:rPr>
              <a:t>procedimento</a:t>
            </a:r>
            <a:r>
              <a:rPr sz="1850" spc="-204" dirty="0">
                <a:solidFill>
                  <a:srgbClr val="F4483D"/>
                </a:solidFill>
                <a:latin typeface="Arial"/>
                <a:cs typeface="Arial"/>
              </a:rPr>
              <a:t> </a:t>
            </a:r>
            <a:r>
              <a:rPr sz="1850" spc="50" dirty="0">
                <a:solidFill>
                  <a:srgbClr val="F4483D"/>
                </a:solidFill>
                <a:latin typeface="Arial"/>
                <a:cs typeface="Arial"/>
              </a:rPr>
              <a:t>inferencial  </a:t>
            </a:r>
            <a:r>
              <a:rPr sz="1850" spc="35" dirty="0">
                <a:solidFill>
                  <a:srgbClr val="F4483D"/>
                </a:solidFill>
                <a:latin typeface="Arial"/>
                <a:cs typeface="Arial"/>
              </a:rPr>
              <a:t>não </a:t>
            </a:r>
            <a:r>
              <a:rPr sz="1850" spc="15" dirty="0">
                <a:solidFill>
                  <a:srgbClr val="F4483D"/>
                </a:solidFill>
                <a:latin typeface="Arial"/>
                <a:cs typeface="Arial"/>
              </a:rPr>
              <a:t>consegue </a:t>
            </a:r>
            <a:r>
              <a:rPr sz="1850" spc="45" dirty="0">
                <a:solidFill>
                  <a:srgbClr val="F4483D"/>
                </a:solidFill>
                <a:latin typeface="Arial"/>
                <a:cs typeface="Arial"/>
              </a:rPr>
              <a:t>detectar </a:t>
            </a:r>
            <a:r>
              <a:rPr sz="1850" spc="-20" dirty="0">
                <a:solidFill>
                  <a:srgbClr val="F4483D"/>
                </a:solidFill>
                <a:latin typeface="Arial"/>
                <a:cs typeface="Arial"/>
              </a:rPr>
              <a:t>esse</a:t>
            </a:r>
            <a:r>
              <a:rPr sz="1850" spc="-35" dirty="0">
                <a:solidFill>
                  <a:srgbClr val="F4483D"/>
                </a:solidFill>
                <a:latin typeface="Arial"/>
                <a:cs typeface="Arial"/>
              </a:rPr>
              <a:t> </a:t>
            </a:r>
            <a:r>
              <a:rPr sz="1850" spc="45" dirty="0">
                <a:solidFill>
                  <a:srgbClr val="F4483D"/>
                </a:solidFill>
                <a:latin typeface="Arial"/>
                <a:cs typeface="Arial"/>
              </a:rPr>
              <a:t>fato.</a:t>
            </a:r>
            <a:endParaRPr sz="1850" dirty="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9376536" y="6781739"/>
            <a:ext cx="431165" cy="1892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375"/>
              </a:lnSpc>
            </a:pPr>
            <a:fld id="{81D60167-4931-47E6-BA6A-407CBD079E47}" type="slidenum">
              <a:rPr sz="1150" dirty="0">
                <a:solidFill>
                  <a:srgbClr val="535353"/>
                </a:solidFill>
                <a:latin typeface="Arial"/>
                <a:cs typeface="Arial"/>
              </a:rPr>
              <a:t>9</a:t>
            </a:fld>
            <a:r>
              <a:rPr sz="1150" dirty="0">
                <a:solidFill>
                  <a:srgbClr val="535353"/>
                </a:solidFill>
                <a:latin typeface="Arial"/>
                <a:cs typeface="Arial"/>
              </a:rPr>
              <a:t>/</a:t>
            </a:r>
            <a:r>
              <a:rPr sz="1150" spc="-265" dirty="0">
                <a:solidFill>
                  <a:srgbClr val="535353"/>
                </a:solidFill>
                <a:latin typeface="Arial"/>
                <a:cs typeface="Arial"/>
              </a:rPr>
              <a:t> </a:t>
            </a:r>
            <a:r>
              <a:rPr sz="1150" spc="-5" dirty="0">
                <a:solidFill>
                  <a:srgbClr val="535353"/>
                </a:solidFill>
                <a:latin typeface="Arial"/>
                <a:cs typeface="Arial"/>
              </a:rPr>
              <a:t>15</a:t>
            </a:r>
            <a:endParaRPr sz="1150">
              <a:latin typeface="Arial"/>
              <a:cs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297BDE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988</TotalTime>
  <Words>1453</Words>
  <Application>Microsoft Office PowerPoint</Application>
  <PresentationFormat>Personalizar</PresentationFormat>
  <Paragraphs>202</Paragraphs>
  <Slides>26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11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26</vt:i4>
      </vt:variant>
    </vt:vector>
  </HeadingPairs>
  <TitlesOfParts>
    <vt:vector size="38" baseType="lpstr">
      <vt:lpstr>SimSun</vt:lpstr>
      <vt:lpstr>Arial</vt:lpstr>
      <vt:lpstr>Arial Black</vt:lpstr>
      <vt:lpstr>Calibri</vt:lpstr>
      <vt:lpstr>Cambria Math</vt:lpstr>
      <vt:lpstr>Carlito</vt:lpstr>
      <vt:lpstr>Courier New</vt:lpstr>
      <vt:lpstr>DejaVu Sans</vt:lpstr>
      <vt:lpstr>Times New Roman</vt:lpstr>
      <vt:lpstr>Trebuchet MS</vt:lpstr>
      <vt:lpstr>Verdana</vt:lpstr>
      <vt:lpstr>Office Theme</vt:lpstr>
      <vt:lpstr>Teste de Hipótese para Médias, Desvio padrão e Variâncias</vt:lpstr>
      <vt:lpstr>Introdução</vt:lpstr>
      <vt:lpstr>Conceitos fundamentais</vt:lpstr>
      <vt:lpstr>Formulação das hipóteses</vt:lpstr>
      <vt:lpstr>Regra para tomadas de decisões</vt:lpstr>
      <vt:lpstr>Visualização gráfica das hipóteses</vt:lpstr>
      <vt:lpstr>Apresentação do PowerPoint</vt:lpstr>
      <vt:lpstr>Apresentação do PowerPoint</vt:lpstr>
      <vt:lpstr>Possíveis erros de decisão</vt:lpstr>
      <vt:lpstr>Apresentação do PowerPoint</vt:lpstr>
      <vt:lpstr>Quantificando os tipos de erros</vt:lpstr>
      <vt:lpstr>Apresentação do PowerPoint</vt:lpstr>
      <vt:lpstr>Apresentação do PowerPoint</vt:lpstr>
      <vt:lpstr>Considerando variância conhecida</vt:lpstr>
      <vt:lpstr>Introdução</vt:lpstr>
      <vt:lpstr>Regra baseada no critério do valor crítico</vt:lpstr>
      <vt:lpstr>Regra baseada no p-valor</vt:lpstr>
      <vt:lpstr>Considerando variância  desconhecida</vt:lpstr>
      <vt:lpstr>Introdução</vt:lpstr>
      <vt:lpstr>Aplicação</vt:lpstr>
      <vt:lpstr>Apresentação do PowerPoint</vt:lpstr>
      <vt:lpstr>Apresentação do PowerPoint</vt:lpstr>
      <vt:lpstr>Para a razão de variâncias de duas populações 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User</dc:creator>
  <cp:lastModifiedBy>Marim Bosetti</cp:lastModifiedBy>
  <cp:revision>45</cp:revision>
  <dcterms:created xsi:type="dcterms:W3CDTF">2021-11-15T16:49:00Z</dcterms:created>
  <dcterms:modified xsi:type="dcterms:W3CDTF">2021-12-09T20:37:43Z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2021-11-07T00:00:00Z</vt:filetime>
  </property>
  <property fmtid="{D5CDD505-2E9C-101B-9397-08002B2CF9AE}" pid="3" name="Creator">
    <vt:lpwstr>Microsoft® PowerPoint® 2016</vt:lpwstr>
  </property>
  <property fmtid="{D5CDD505-2E9C-101B-9397-08002B2CF9AE}" pid="4" name="LastSaved">
    <vt:filetime>2021-11-15T00:00:00Z</vt:filetime>
  </property>
</Properties>
</file>