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slideMaster3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10.png" ContentType="image/png"/>
  <Override PartName="/ppt/media/image5.png" ContentType="image/png"/>
  <Override PartName="/ppt/media/image11.png" ContentType="image/png"/>
  <Override PartName="/ppt/media/image6.png" ContentType="image/png"/>
  <Override PartName="/ppt/media/image7.png" ContentType="image/png"/>
  <Override PartName="/ppt/media/image12.png" ContentType="image/png"/>
  <Override PartName="/ppt/media/image8.png" ContentType="image/png"/>
  <Override PartName="/ppt/media/image13.png" ContentType="image/png"/>
  <Override PartName="/ppt/media/image9.png" ContentType="image/png"/>
  <Override PartName="/ppt/media/image14.png" ContentType="image/png"/>
  <Override PartName="/ppt/media/image15.png" ContentType="image/png"/>
  <Override PartName="/ppt/media/image16.png" ContentType="image/png"/>
  <Override PartName="/ppt/media/image17.png" ContentType="image/png"/>
  <Override PartName="/ppt/media/image18.png" ContentType="image/png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</p:sldIdLst>
  <p:sldSz cx="12192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41A83C6-0296-49ED-95B6-3394F8E5B2F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BA7FB73A-5E6D-452B-B4DD-72650033DC4D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D535C26B-B957-4D05-9FDB-88480A65E244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34FAEE6C-B4FF-4A08-BA78-576B5AECC098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460616CA-C424-4725-BCCA-85823FCDA42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692DE2C8-8221-4FB1-A97B-940C952869C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9ADBE04A-063C-4C01-8E61-1AAB9C2437A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26AF2012-EA0F-4EC4-AFAC-E90733C5BAF6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5F6843D5-31F9-4646-AB62-EE3E1EC98E64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EEE66DCE-C696-492B-8777-2896F99EF237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DF774A4C-3FA8-4B07-939E-3672B38F35F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886B649-A942-406B-8D87-FC38D5F239E0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425FF51E-E40F-4B7A-A9D1-74D3277553B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A7D69637-F4F4-4514-8434-BB25D058E354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5D737C05-375A-4AA8-B4C9-2643400B1926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9B5CAB5B-29BC-446D-80ED-0A84B97A55C8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4C52A16C-AB11-443F-A883-6FE2EA86B92C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1A921C8B-3B09-45F7-AAE6-6609E579197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29864F12-E512-4DAF-9900-B47430DBD424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4000CD07-3A2C-4BCA-A472-52C503B2564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400520AF-C9E2-4665-8AE0-CD04531464D8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44D1254F-4152-4677-87A5-FD753C2E5DDE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5C838BF-BC1E-4E47-8982-9DAE2C7C956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70DE9DBE-E716-4573-AE9F-3F7B8663713F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71615A58-DCFC-4AAE-8D85-45DA195F87B4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060003F2-0C4E-4FAC-A3A0-116C6606ED0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5F8EB883-110B-4FE2-B114-1053F4B5810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C7E9F70E-4684-4DEB-B90B-A9576E13159A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25A0046F-9A01-4142-89A9-F5B1404D2398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EB640022-A73E-4F05-8C5D-BD84FE283FBC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D4D03CF-BC70-4727-88B7-E4DA70AC1287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7F308456-4EBC-471D-A9AE-D922FCFCC62F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84BDDC9F-7890-4A03-B090-4D115077664E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51AE9D07-811F-4CC4-816C-6291092D800B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175B9E67-B89B-4510-B718-110BCF7BAFC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134C7FA9-7BE2-4D26-A544-4DA83929A33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pt-BR" sz="4400" spc="-1" strike="noStrike">
                <a:solidFill>
                  <a:srgbClr val="000000"/>
                </a:solidFill>
                <a:latin typeface="Arial"/>
              </a:rPr>
              <a:t>Clique para editar o formato do texto do título</a:t>
            </a: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08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800" spc="-1" strike="noStrike">
                <a:solidFill>
                  <a:srgbClr val="000000"/>
                </a:solidFill>
                <a:latin typeface="Arial"/>
              </a:rPr>
              <a:t>Clique para editar o formato do texto da estrutura de tópicos</a:t>
            </a: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800" spc="-1" strike="noStrike">
                <a:solidFill>
                  <a:srgbClr val="000000"/>
                </a:solidFill>
                <a:latin typeface="Arial"/>
              </a:rPr>
              <a:t>2.º nível da estrutura de tópicos</a:t>
            </a: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800" spc="-1" strike="noStrike">
                <a:solidFill>
                  <a:srgbClr val="000000"/>
                </a:solidFill>
                <a:latin typeface="Arial"/>
              </a:rPr>
              <a:t>3.º nível da estrutura de tópicos</a:t>
            </a: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800" spc="-1" strike="noStrike">
                <a:solidFill>
                  <a:srgbClr val="000000"/>
                </a:solidFill>
                <a:latin typeface="Arial"/>
              </a:rPr>
              <a:t>4.º nível da estrutura de tópicos</a:t>
            </a: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800" spc="-1" strike="noStrike">
                <a:solidFill>
                  <a:srgbClr val="000000"/>
                </a:solidFill>
                <a:latin typeface="Arial"/>
              </a:rPr>
              <a:t>5.º nível da estrutura de tópicos</a:t>
            </a: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800" spc="-1" strike="noStrike">
                <a:solidFill>
                  <a:srgbClr val="000000"/>
                </a:solidFill>
                <a:latin typeface="Arial"/>
              </a:rPr>
              <a:t>6.º nível da estrutura de tópicos</a:t>
            </a: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800" spc="-1" strike="noStrike">
                <a:solidFill>
                  <a:srgbClr val="000000"/>
                </a:solidFill>
                <a:latin typeface="Arial"/>
              </a:rPr>
              <a:t>7.º nível da estrutura de tópicos</a:t>
            </a: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1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defRPr b="0" lang="pt-BR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buNone/>
            </a:pPr>
            <a:r>
              <a:rPr b="0" lang="pt-BR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&lt;rodapé&gt;</a:t>
            </a:r>
            <a:endParaRPr b="0" lang="pt-B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2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pt-BR" sz="1200" spc="-1" strike="noStrike">
                <a:solidFill>
                  <a:srgbClr val="8b8b8b"/>
                </a:solidFill>
                <a:latin typeface="Calibri"/>
                <a:ea typeface="DejaVu Sans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834D9EFD-38B2-4107-9562-C8A48FA09C7B}" type="slidenum">
              <a:rPr b="0" lang="pt-BR" sz="1200" spc="-1" strike="noStrike">
                <a:solidFill>
                  <a:srgbClr val="8b8b8b"/>
                </a:solidFill>
                <a:latin typeface="Calibri"/>
                <a:ea typeface="DejaVu Sans"/>
              </a:rPr>
              <a:t>&lt;número&gt;</a:t>
            </a:fld>
            <a:endParaRPr b="0" lang="pt-B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dt" idx="3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buNone/>
              <a:defRPr b="0" lang="pt-B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pt-BR" sz="1400" spc="-1" strike="noStrike">
                <a:solidFill>
                  <a:srgbClr val="000000"/>
                </a:solidFill>
                <a:latin typeface="Times New Roman"/>
              </a:rPr>
              <a:t>&lt;data/hora&gt;</a:t>
            </a:r>
            <a:endParaRPr b="0" lang="pt-BR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ftr" idx="4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defRPr b="0" lang="pt-BR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buNone/>
            </a:pPr>
            <a:r>
              <a:rPr b="0" lang="pt-BR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&lt;rodapé&gt;</a:t>
            </a:r>
            <a:endParaRPr b="0" lang="pt-B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sldNum" idx="5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pt-BR" sz="1200" spc="-1" strike="noStrike">
                <a:solidFill>
                  <a:srgbClr val="8b8b8b"/>
                </a:solidFill>
                <a:latin typeface="Calibri"/>
                <a:ea typeface="DejaVu Sans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39556FF6-0B14-4735-9138-81CD0DB77A3C}" type="slidenum">
              <a:rPr b="0" lang="pt-BR" sz="1200" spc="-1" strike="noStrike">
                <a:solidFill>
                  <a:srgbClr val="8b8b8b"/>
                </a:solidFill>
                <a:latin typeface="Calibri"/>
                <a:ea typeface="DejaVu Sans"/>
              </a:rPr>
              <a:t>&lt;número&gt;</a:t>
            </a:fld>
            <a:endParaRPr b="0" lang="pt-B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 idx="6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buNone/>
              <a:defRPr b="0" lang="pt-B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pt-BR" sz="1400" spc="-1" strike="noStrike">
                <a:solidFill>
                  <a:srgbClr val="000000"/>
                </a:solidFill>
                <a:latin typeface="Times New Roman"/>
              </a:rPr>
              <a:t>&lt;data/hora&gt;</a:t>
            </a:r>
            <a:endParaRPr b="0" lang="pt-B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</a:rPr>
              <a:t>Clique para editar o formato do texto do título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800" spc="-1" strike="noStrike">
                <a:solidFill>
                  <a:srgbClr val="000000"/>
                </a:solidFill>
                <a:latin typeface="Arial"/>
              </a:rPr>
              <a:t>Clique para editar o formato do texto da estrutura de tópicos</a:t>
            </a: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2.º nível da estrutura de tópicos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</a:rPr>
              <a:t>3.º nível da estrutura de tópicos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</a:rPr>
              <a:t>4.º nível da estrutura de tópicos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5.º nível da estrutura de tópicos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6.º nível da estrutura de tópicos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7.º nível da estrutura de tópicos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pt-BR" sz="4400" spc="-1" strike="noStrike">
                <a:solidFill>
                  <a:srgbClr val="000000"/>
                </a:solidFill>
                <a:latin typeface="Arial"/>
              </a:rPr>
              <a:t>Clique para editar o formato do texto do título</a:t>
            </a: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08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800" spc="-1" strike="noStrike">
                <a:solidFill>
                  <a:srgbClr val="000000"/>
                </a:solidFill>
                <a:latin typeface="Arial"/>
              </a:rPr>
              <a:t>Clique para editar o formato do texto da estrutura de tópicos</a:t>
            </a: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800" spc="-1" strike="noStrike">
                <a:solidFill>
                  <a:srgbClr val="000000"/>
                </a:solidFill>
                <a:latin typeface="Arial"/>
              </a:rPr>
              <a:t>2.º nível da estrutura de tópicos</a:t>
            </a: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800" spc="-1" strike="noStrike">
                <a:solidFill>
                  <a:srgbClr val="000000"/>
                </a:solidFill>
                <a:latin typeface="Arial"/>
              </a:rPr>
              <a:t>3.º nível da estrutura de tópicos</a:t>
            </a: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800" spc="-1" strike="noStrike">
                <a:solidFill>
                  <a:srgbClr val="000000"/>
                </a:solidFill>
                <a:latin typeface="Arial"/>
              </a:rPr>
              <a:t>4.º nível da estrutura de tópicos</a:t>
            </a: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800" spc="-1" strike="noStrike">
                <a:solidFill>
                  <a:srgbClr val="000000"/>
                </a:solidFill>
                <a:latin typeface="Arial"/>
              </a:rPr>
              <a:t>5.º nível da estrutura de tópicos</a:t>
            </a: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800" spc="-1" strike="noStrike">
                <a:solidFill>
                  <a:srgbClr val="000000"/>
                </a:solidFill>
                <a:latin typeface="Arial"/>
              </a:rPr>
              <a:t>6.º nível da estrutura de tópicos</a:t>
            </a: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800" spc="-1" strike="noStrike">
                <a:solidFill>
                  <a:srgbClr val="000000"/>
                </a:solidFill>
                <a:latin typeface="Arial"/>
              </a:rPr>
              <a:t>7.º nível da estrutura de tópicos</a:t>
            </a: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ftr" idx="7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defRPr b="0" lang="pt-BR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buNone/>
            </a:pPr>
            <a:r>
              <a:rPr b="0" lang="pt-BR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&lt;rodapé&gt;</a:t>
            </a:r>
            <a:endParaRPr b="0" lang="pt-B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sldNum" idx="8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pt-BR" sz="1200" spc="-1" strike="noStrike">
                <a:solidFill>
                  <a:srgbClr val="8b8b8b"/>
                </a:solidFill>
                <a:latin typeface="Calibri"/>
                <a:ea typeface="DejaVu Sans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589F806B-54E1-4046-81D7-385148703A40}" type="slidenum">
              <a:rPr b="0" lang="pt-BR" sz="1200" spc="-1" strike="noStrike">
                <a:solidFill>
                  <a:srgbClr val="8b8b8b"/>
                </a:solidFill>
                <a:latin typeface="Calibri"/>
                <a:ea typeface="DejaVu Sans"/>
              </a:rPr>
              <a:t>&lt;número&gt;</a:t>
            </a:fld>
            <a:endParaRPr b="0" lang="pt-B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dt" idx="9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buNone/>
              <a:defRPr b="0" lang="pt-B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pt-BR" sz="1400" spc="-1" strike="noStrike">
                <a:solidFill>
                  <a:srgbClr val="000000"/>
                </a:solidFill>
                <a:latin typeface="Times New Roman"/>
              </a:rPr>
              <a:t>&lt;data/hora&gt;</a:t>
            </a:r>
            <a:endParaRPr b="0" lang="pt-BR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image" Target="../media/image10.png"/><Relationship Id="rId3" Type="http://schemas.openxmlformats.org/officeDocument/2006/relationships/image" Target="../media/image10.png"/><Relationship Id="rId4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image" Target="../media/image13.png"/><Relationship Id="rId3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image" Target="../media/image15.png"/><Relationship Id="rId3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rmAutofit/>
          </a:bodyPr>
          <a:p>
            <a:pPr indent="0" algn="ctr">
              <a:lnSpc>
                <a:spcPct val="90000"/>
              </a:lnSpc>
              <a:buNone/>
            </a:pPr>
            <a:r>
              <a:rPr b="0" lang="pt-BR" sz="60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Algoritmo de Skott Knott </a:t>
            </a:r>
            <a:r>
              <a:rPr b="0" i="1" lang="pt-BR" sz="60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vs.</a:t>
            </a:r>
            <a:r>
              <a:rPr b="0" lang="pt-BR" sz="60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Testes de comparação de médias</a:t>
            </a:r>
            <a:endParaRPr b="0" lang="pt-B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subTitle"/>
          </p:nvPr>
        </p:nvSpPr>
        <p:spPr>
          <a:xfrm>
            <a:off x="1523880" y="3926160"/>
            <a:ext cx="9142920" cy="2262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228600"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Docente: J. C. Faria</a:t>
            </a:r>
            <a:endParaRPr b="0" lang="pt-BR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Disciplina: Metodologia e Estatística Experimental (CET076)</a:t>
            </a:r>
            <a:endParaRPr b="0" lang="pt-BR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Discentes: Álvaro Sena Gomes e Samuel Rubens Raabe Santos</a:t>
            </a:r>
            <a:endParaRPr b="0" lang="pt-BR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Departamento de Ciências Agrárias e Ambientais</a:t>
            </a:r>
            <a:endParaRPr b="0" lang="pt-BR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Agronomia, 2023.1</a:t>
            </a:r>
            <a:endParaRPr b="0" lang="pt-B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/>
          </p:nvPr>
        </p:nvSpPr>
        <p:spPr>
          <a:xfrm>
            <a:off x="838080" y="1904040"/>
            <a:ext cx="10514520" cy="4350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3. Para cada partição, obter a soma dos quadrados (B0) e verificar qual partição maximiza a soma dos quadrados: </a:t>
            </a: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PlaceHolder 2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>
              <a:lnSpc>
                <a:spcPct val="90000"/>
              </a:lnSpc>
              <a:buNone/>
            </a:pPr>
            <a:r>
              <a:rPr b="0" lang="pt-BR" sz="4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Skott-Knott</a:t>
            </a: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1" name="Imagem 4" descr=""/>
          <p:cNvPicPr/>
          <p:nvPr/>
        </p:nvPicPr>
        <p:blipFill>
          <a:blip r:embed="rId1"/>
          <a:srcRect l="32061" t="62574" r="46344" b="14727"/>
          <a:stretch/>
        </p:blipFill>
        <p:spPr>
          <a:xfrm>
            <a:off x="1071000" y="2917080"/>
            <a:ext cx="4509000" cy="2663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/>
          </p:nvPr>
        </p:nvSpPr>
        <p:spPr>
          <a:xfrm>
            <a:off x="838080" y="1825560"/>
            <a:ext cx="10514520" cy="4350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4. Obter o estimador de verossimelhança (     ):</a:t>
            </a: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PlaceHolder 2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>
              <a:lnSpc>
                <a:spcPct val="90000"/>
              </a:lnSpc>
              <a:buNone/>
            </a:pPr>
            <a:r>
              <a:rPr b="0" lang="pt-BR" sz="4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Skott-Knott</a:t>
            </a: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Retângulo 5"/>
          <p:cNvSpPr/>
          <p:nvPr/>
        </p:nvSpPr>
        <p:spPr>
          <a:xfrm>
            <a:off x="5257800" y="4125600"/>
            <a:ext cx="6094800" cy="1735560"/>
          </a:xfrm>
          <a:prstGeom prst="rect">
            <a:avLst/>
          </a:prstGeom>
          <a:solidFill>
            <a:srgbClr val="ffffff"/>
          </a:solidFill>
          <a:ln>
            <a:solidFill>
              <a:srgbClr val="ed7d3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pt-BR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    </a:t>
            </a:r>
            <a:r>
              <a:rPr b="0" lang="pt-BR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= estimador de máxima verossimilhança 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pt-BR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υ</a:t>
            </a:r>
            <a:r>
              <a:rPr b="0" lang="pt-BR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: graus de liberdade do resíduo; 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pt-BR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У</a:t>
            </a:r>
            <a:r>
              <a:rPr b="1" lang="pt-BR" sz="1800" spc="-1" strike="noStrike" baseline="-8000">
                <a:solidFill>
                  <a:srgbClr val="000000"/>
                </a:solidFill>
                <a:latin typeface="Times New Roman"/>
                <a:ea typeface="DejaVu Sans"/>
              </a:rPr>
              <a:t>i</a:t>
            </a:r>
            <a:r>
              <a:rPr b="0" lang="pt-BR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: média do i-ésimo tratamento; 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pt-BR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У.</a:t>
            </a:r>
            <a:r>
              <a:rPr b="0" lang="pt-BR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. : média geral; 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pt-BR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QME</a:t>
            </a:r>
            <a:r>
              <a:rPr b="0" lang="pt-BR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: quadrado médio do erro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pt-BR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r</a:t>
            </a:r>
            <a:r>
              <a:rPr b="0" lang="pt-BR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: número de repetições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65" name=""/>
              <p:cNvSpPr txBox="1"/>
              <p:nvPr/>
            </p:nvSpPr>
            <p:spPr>
              <a:xfrm>
                <a:off x="5736240" y="3245040"/>
                <a:ext cx="210240" cy="2120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sSubSup>
                      <m:e>
                        <m:d>
                          <m:dPr>
                            <m:begChr m:val=""/>
                            <m:endChr m:val="|"/>
                          </m:dPr>
                          <m:e>
                            <m:r>
                              <m:t xml:space="preserve">σ</m:t>
                            </m:r>
                          </m:e>
                        </m:d>
                      </m:e>
                      <m:sub>
                        <m:r>
                          <m:t xml:space="preserve">0</m:t>
                        </m:r>
                      </m:sub>
                      <m:sup>
                        <m:r>
                          <m:t xml:space="preserve">2</m:t>
                        </m:r>
                      </m:sup>
                    </m:sSubSup>
                  </m:oMath>
                </a14:m>
              </a:p>
            </p:txBody>
          </p:sp>
        </mc:Choice>
        <mc:Fallback/>
      </mc:AlternateContent>
      <p:pic>
        <p:nvPicPr>
          <p:cNvPr id="166" name="Imagem 1" descr=""/>
          <p:cNvPicPr/>
          <p:nvPr/>
        </p:nvPicPr>
        <p:blipFill>
          <a:blip r:embed="rId1"/>
          <a:srcRect l="30452" t="46869" r="38414" b="44187"/>
          <a:stretch/>
        </p:blipFill>
        <p:spPr>
          <a:xfrm>
            <a:off x="1685160" y="2579040"/>
            <a:ext cx="6774840" cy="1091880"/>
          </a:xfrm>
          <a:prstGeom prst="rect">
            <a:avLst/>
          </a:prstGeom>
          <a:ln w="0">
            <a:noFill/>
          </a:ln>
        </p:spPr>
      </p:pic>
      <p:pic>
        <p:nvPicPr>
          <p:cNvPr id="167" name="" descr=""/>
          <p:cNvPicPr/>
          <p:nvPr/>
        </p:nvPicPr>
        <p:blipFill>
          <a:blip r:embed="rId2"/>
          <a:stretch/>
        </p:blipFill>
        <p:spPr>
          <a:xfrm>
            <a:off x="5329800" y="4168800"/>
            <a:ext cx="252000" cy="295200"/>
          </a:xfrm>
          <a:prstGeom prst="rect">
            <a:avLst/>
          </a:prstGeom>
          <a:ln w="0">
            <a:noFill/>
          </a:ln>
        </p:spPr>
      </p:pic>
      <p:pic>
        <p:nvPicPr>
          <p:cNvPr id="168" name="" descr=""/>
          <p:cNvPicPr/>
          <p:nvPr/>
        </p:nvPicPr>
        <p:blipFill>
          <a:blip r:embed="rId3"/>
          <a:stretch/>
        </p:blipFill>
        <p:spPr>
          <a:xfrm>
            <a:off x="7177320" y="1789560"/>
            <a:ext cx="418680" cy="495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/>
          </p:nvPr>
        </p:nvSpPr>
        <p:spPr>
          <a:xfrm>
            <a:off x="838080" y="1825560"/>
            <a:ext cx="10514520" cy="4350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228600" indent="-228600" algn="just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5. Determinar o valor de λ para a partição que maximizou a soma de quadrados:</a:t>
            </a: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PlaceHolder 2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>
              <a:lnSpc>
                <a:spcPct val="90000"/>
              </a:lnSpc>
              <a:buNone/>
            </a:pPr>
            <a:r>
              <a:rPr b="0" lang="pt-BR" sz="4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Skott-Knott</a:t>
            </a: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71" name="Imagem 5" descr=""/>
          <p:cNvPicPr/>
          <p:nvPr/>
        </p:nvPicPr>
        <p:blipFill>
          <a:blip r:embed="rId1"/>
          <a:srcRect l="56236" t="49194" r="32611" b="45971"/>
          <a:stretch/>
        </p:blipFill>
        <p:spPr>
          <a:xfrm>
            <a:off x="838080" y="3047040"/>
            <a:ext cx="3922200" cy="953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Imagem 3" descr=""/>
          <p:cNvPicPr/>
          <p:nvPr/>
        </p:nvPicPr>
        <p:blipFill>
          <a:blip r:embed="rId1"/>
          <a:srcRect l="30553" t="31508" r="13419" b="29368"/>
          <a:stretch/>
        </p:blipFill>
        <p:spPr>
          <a:xfrm>
            <a:off x="838080" y="1972440"/>
            <a:ext cx="10668960" cy="4186800"/>
          </a:xfrm>
          <a:prstGeom prst="rect">
            <a:avLst/>
          </a:prstGeom>
          <a:ln w="0">
            <a:noFill/>
          </a:ln>
        </p:spPr>
      </p:pic>
      <p:sp>
        <p:nvSpPr>
          <p:cNvPr id="173" name="Retângulo 6"/>
          <p:cNvSpPr/>
          <p:nvPr/>
        </p:nvSpPr>
        <p:spPr>
          <a:xfrm>
            <a:off x="6173280" y="4527000"/>
            <a:ext cx="5334120" cy="1461240"/>
          </a:xfrm>
          <a:prstGeom prst="rect">
            <a:avLst/>
          </a:prstGeom>
          <a:solidFill>
            <a:srgbClr val="ffffff"/>
          </a:solidFill>
          <a:ln>
            <a:solidFill>
              <a:srgbClr val="ed7d3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lIns="90000" rIns="90000" tIns="45000" bIns="45000" anchor="t">
            <a:spAutoFit/>
          </a:bodyPr>
          <a:p>
            <a:pPr algn="just">
              <a:lnSpc>
                <a:spcPct val="15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A análise final do teste consiste que: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5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se </a:t>
            </a:r>
            <a:r>
              <a:rPr b="1" lang="el-GR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λ ≥ </a:t>
            </a:r>
            <a:r>
              <a:rPr b="1" lang="pt-BR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X² (</a:t>
            </a:r>
            <a:r>
              <a:rPr b="1" lang="el-GR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α, </a:t>
            </a:r>
            <a:r>
              <a:rPr b="1" lang="pt-BR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k (</a:t>
            </a:r>
            <a:r>
              <a:rPr b="1" lang="el-GR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π−2))</a:t>
            </a:r>
            <a:r>
              <a:rPr b="1" lang="pt-BR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b="0" lang="pt-BR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então rejeitamos a hipótese de que os grupos de médias são iguais (h0)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Retângulo 7"/>
          <p:cNvSpPr/>
          <p:nvPr/>
        </p:nvSpPr>
        <p:spPr>
          <a:xfrm>
            <a:off x="8438760" y="1972440"/>
            <a:ext cx="2428560" cy="351720"/>
          </a:xfrm>
          <a:prstGeom prst="rect">
            <a:avLst/>
          </a:prstGeom>
          <a:noFill/>
          <a:ln>
            <a:solidFill>
              <a:srgbClr val="ed7d3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CaixaDeTexto 8"/>
          <p:cNvSpPr/>
          <p:nvPr/>
        </p:nvSpPr>
        <p:spPr>
          <a:xfrm>
            <a:off x="8568000" y="1379880"/>
            <a:ext cx="2340000" cy="24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A¹, B², C³ ≠ A¹, C², B³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6" name="Texto Explicativo Retangular 9"/>
          <p:cNvSpPr/>
          <p:nvPr/>
        </p:nvSpPr>
        <p:spPr>
          <a:xfrm>
            <a:off x="8568000" y="1222200"/>
            <a:ext cx="2232000" cy="577800"/>
          </a:xfrm>
          <a:prstGeom prst="wedgeRectCallout">
            <a:avLst>
              <a:gd name="adj1" fmla="val -20833"/>
              <a:gd name="adj2" fmla="val 62500"/>
            </a:avLst>
          </a:prstGeom>
          <a:noFill/>
          <a:ln>
            <a:solidFill>
              <a:srgbClr val="ed7d3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CaixaDeTexto 10"/>
          <p:cNvSpPr/>
          <p:nvPr/>
        </p:nvSpPr>
        <p:spPr>
          <a:xfrm>
            <a:off x="849960" y="6281280"/>
            <a:ext cx="246168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Fonte: PINHEIRO, 2017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/>
          </p:nvPr>
        </p:nvSpPr>
        <p:spPr>
          <a:xfrm>
            <a:off x="838080" y="1825560"/>
            <a:ext cx="10514520" cy="4350240"/>
          </a:xfrm>
          <a:prstGeom prst="rect">
            <a:avLst/>
          </a:prstGeom>
          <a:solidFill>
            <a:srgbClr val="ffffff"/>
          </a:solidFill>
          <a:ln w="12600">
            <a:solidFill>
              <a:srgbClr val="ed7d31"/>
            </a:solidFill>
            <a:miter/>
          </a:ln>
        </p:spPr>
        <p:txBody>
          <a:bodyPr lIns="90000" rIns="90000" tIns="45000" bIns="45000" anchor="t">
            <a:noAutofit/>
          </a:bodyPr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Deve-se repetir o teste (realizando todo o procedimento para os respectivos subgrupos) até que não haja rejeição a hipótese nula (H0). </a:t>
            </a: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0">
              <a:lnSpc>
                <a:spcPct val="90000"/>
              </a:lnSpc>
              <a:spcBef>
                <a:spcPts val="1001"/>
              </a:spcBef>
              <a:buNone/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Daí é possível classificar todas as médias em seus respectivos grupos de acordo com a classificação de agrupamento do método Scott-Knott e a ordenação das médias.</a:t>
            </a: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9" name="CaixaDeTexto 3"/>
          <p:cNvSpPr/>
          <p:nvPr/>
        </p:nvSpPr>
        <p:spPr>
          <a:xfrm>
            <a:off x="5792400" y="5486400"/>
            <a:ext cx="5240880" cy="363960"/>
          </a:xfrm>
          <a:prstGeom prst="rect">
            <a:avLst/>
          </a:prstGeom>
          <a:solidFill>
            <a:srgbClr val="ffffff"/>
          </a:solidFill>
          <a:ln>
            <a:solidFill>
              <a:srgbClr val="ed7d3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H0 = </a:t>
            </a:r>
            <a:r>
              <a:rPr b="1" lang="pt-B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Não há</a:t>
            </a:r>
            <a:r>
              <a:rPr b="0" lang="pt-B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variação, flutuação, diferença, mudança...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>
              <a:lnSpc>
                <a:spcPct val="90000"/>
              </a:lnSpc>
              <a:buNone/>
            </a:pPr>
            <a:r>
              <a:rPr b="0" lang="pt-BR" sz="4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Para os mesmos dados..</a:t>
            </a: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1" name="Espaço Reservado para Conteúdo 3" descr=""/>
          <p:cNvPicPr/>
          <p:nvPr/>
        </p:nvPicPr>
        <p:blipFill>
          <a:blip r:embed="rId1"/>
          <a:srcRect l="26084" t="23782" r="19223" b="12869"/>
          <a:stretch/>
        </p:blipFill>
        <p:spPr>
          <a:xfrm>
            <a:off x="838080" y="2599560"/>
            <a:ext cx="5013720" cy="3264480"/>
          </a:xfrm>
          <a:prstGeom prst="rect">
            <a:avLst/>
          </a:prstGeom>
          <a:ln w="0">
            <a:noFill/>
          </a:ln>
        </p:spPr>
      </p:pic>
      <p:pic>
        <p:nvPicPr>
          <p:cNvPr id="182" name="Imagem 4" descr=""/>
          <p:cNvPicPr/>
          <p:nvPr/>
        </p:nvPicPr>
        <p:blipFill>
          <a:blip r:embed="rId2"/>
          <a:srcRect l="26537" t="13478" r="19039" b="23118"/>
          <a:stretch/>
        </p:blipFill>
        <p:spPr>
          <a:xfrm>
            <a:off x="6000120" y="2730240"/>
            <a:ext cx="5104440" cy="3342960"/>
          </a:xfrm>
          <a:prstGeom prst="rect">
            <a:avLst/>
          </a:prstGeom>
          <a:ln w="0">
            <a:noFill/>
          </a:ln>
        </p:spPr>
      </p:pic>
      <p:sp>
        <p:nvSpPr>
          <p:cNvPr id="183" name="CaixaDeTexto 5"/>
          <p:cNvSpPr/>
          <p:nvPr/>
        </p:nvSpPr>
        <p:spPr>
          <a:xfrm>
            <a:off x="1963080" y="2179080"/>
            <a:ext cx="7106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Tukey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CaixaDeTexto 6"/>
          <p:cNvSpPr/>
          <p:nvPr/>
        </p:nvSpPr>
        <p:spPr>
          <a:xfrm>
            <a:off x="7335000" y="2230200"/>
            <a:ext cx="12114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Skott-Knott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CaixaDeTexto 7"/>
          <p:cNvSpPr/>
          <p:nvPr/>
        </p:nvSpPr>
        <p:spPr>
          <a:xfrm>
            <a:off x="1035000" y="6257160"/>
            <a:ext cx="213876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Fonte: SANTOS, 2022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/>
          </p:nvPr>
        </p:nvSpPr>
        <p:spPr>
          <a:xfrm>
            <a:off x="658080" y="1425960"/>
            <a:ext cx="10514520" cy="45140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marL="228600"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pt-BR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DESVANTAGEM</a:t>
            </a:r>
            <a:r>
              <a:rPr b="0" lang="pt-BR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endParaRPr b="0" lang="pt-BR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Possui cálculos mais complexos do que os testes de comparação de médias múltiplas mais comuns (Tukey, SNK, Dunnett, etc). </a:t>
            </a:r>
            <a:endParaRPr b="0" lang="pt-BR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pt-BR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pt-BR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VANTAGENS</a:t>
            </a:r>
            <a:r>
              <a:rPr b="0" lang="pt-BR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endParaRPr b="0" lang="pt-BR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Não ocorre sobreposição dos tratamentos. </a:t>
            </a:r>
            <a:endParaRPr b="0" lang="pt-BR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O teste é mais utilizado quando se tem muitos tratamentos.</a:t>
            </a:r>
            <a:endParaRPr b="0" lang="pt-BR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Pode ser aplicado nos principais delineamentos experimentais (DIC, DBC, DQL) e esquemas experimentais (Fatorial, Parcelas subdivididas, etc).</a:t>
            </a:r>
            <a:endParaRPr b="0" lang="pt-BR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Resultados mais fáceis de serem interpretados.</a:t>
            </a:r>
            <a:endParaRPr b="0" lang="pt-B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>
              <a:lnSpc>
                <a:spcPct val="90000"/>
              </a:lnSpc>
              <a:buNone/>
            </a:pPr>
            <a:r>
              <a:rPr b="0" lang="pt-BR" sz="4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Algumas limitações do Scott-Knott</a:t>
            </a: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4520" cy="4350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pt-BR" sz="2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Sensibilidade à ordem de entrada: </a:t>
            </a:r>
            <a:endParaRPr b="0" lang="pt-BR" sz="2200" spc="-1" strike="noStrike">
              <a:solidFill>
                <a:srgbClr val="000000"/>
              </a:solidFill>
              <a:latin typeface="Arial"/>
            </a:endParaRPr>
          </a:p>
          <a:p>
            <a:pPr marL="228600" indent="-324000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pt-BR" sz="2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O Scott-Knott pode ser sensível à ordem de entrada dos dados. Dependendo da sequência dos grupos fornecidos, a ordenação final pode variar. Isso pode ser problemático, pois a reordenação dos grupos pode levar a diferentes conclusões estatísticas.</a:t>
            </a:r>
            <a:endParaRPr b="0" lang="pt-BR" sz="22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pt-BR" sz="22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pt-BR" sz="2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Requerimento de medidas independentes: </a:t>
            </a:r>
            <a:endParaRPr b="0" lang="pt-BR" sz="2200" spc="-1" strike="noStrike">
              <a:solidFill>
                <a:srgbClr val="000000"/>
              </a:solidFill>
              <a:latin typeface="Arial"/>
            </a:endParaRPr>
          </a:p>
          <a:p>
            <a:pPr marL="228600" indent="-324000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pt-BR" sz="2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O Scott-Knott assume que as medidas utilizadas para avaliar os grupos são independentes entre si. Se houver dependência entre as medidas, como por exemplo, autocorrelação temporal, a aplicação do algoritmo pode não produzir resultados válidos.</a:t>
            </a:r>
            <a:endParaRPr b="0" lang="pt-BR" sz="2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Espaço Reservado para Conteúdo 4" descr=""/>
          <p:cNvPicPr/>
          <p:nvPr/>
        </p:nvPicPr>
        <p:blipFill>
          <a:blip r:embed="rId1"/>
          <a:srcRect l="22539" t="6078" r="2348" b="8963"/>
          <a:stretch/>
        </p:blipFill>
        <p:spPr>
          <a:xfrm>
            <a:off x="185040" y="2103120"/>
            <a:ext cx="5811840" cy="3695760"/>
          </a:xfrm>
          <a:prstGeom prst="rect">
            <a:avLst/>
          </a:prstGeom>
          <a:ln w="0">
            <a:noFill/>
          </a:ln>
        </p:spPr>
      </p:pic>
      <p:pic>
        <p:nvPicPr>
          <p:cNvPr id="190" name="Imagem 5" descr=""/>
          <p:cNvPicPr/>
          <p:nvPr/>
        </p:nvPicPr>
        <p:blipFill>
          <a:blip r:embed="rId2"/>
          <a:srcRect l="20513" t="14727" r="18137" b="9553"/>
          <a:stretch/>
        </p:blipFill>
        <p:spPr>
          <a:xfrm>
            <a:off x="5867280" y="1410840"/>
            <a:ext cx="6323760" cy="4388040"/>
          </a:xfrm>
          <a:prstGeom prst="rect">
            <a:avLst/>
          </a:prstGeom>
          <a:ln w="0">
            <a:noFill/>
          </a:ln>
        </p:spPr>
      </p:pic>
      <p:sp>
        <p:nvSpPr>
          <p:cNvPr id="191" name="CaixaDeTexto 1"/>
          <p:cNvSpPr/>
          <p:nvPr/>
        </p:nvSpPr>
        <p:spPr>
          <a:xfrm>
            <a:off x="574920" y="352800"/>
            <a:ext cx="42444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pt-B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Alguns papers....</a:t>
            </a:r>
            <a:endParaRPr b="0" lang="pt-B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Imagem 3" descr=""/>
          <p:cNvPicPr/>
          <p:nvPr/>
        </p:nvPicPr>
        <p:blipFill>
          <a:blip r:embed="rId1"/>
          <a:srcRect l="10981" t="12229" r="6592" b="5979"/>
          <a:stretch/>
        </p:blipFill>
        <p:spPr>
          <a:xfrm>
            <a:off x="1018800" y="666360"/>
            <a:ext cx="10141200" cy="5656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>
              <a:lnSpc>
                <a:spcPct val="90000"/>
              </a:lnSpc>
              <a:buNone/>
            </a:pPr>
            <a:r>
              <a:rPr b="0" lang="pt-BR" sz="4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Testes de comparação de médias multiplas</a:t>
            </a: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/>
          </p:nvPr>
        </p:nvSpPr>
        <p:spPr>
          <a:xfrm>
            <a:off x="720000" y="1825560"/>
            <a:ext cx="10800000" cy="4350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Existem inúmeros testes de comparação de médias:</a:t>
            </a: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pt-BR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Tukey, Dunnet, Test t Student, Duncan, Skott-knott*...</a:t>
            </a:r>
            <a:endParaRPr b="0" lang="pt-BR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0">
              <a:lnSpc>
                <a:spcPct val="90000"/>
              </a:lnSpc>
              <a:spcBef>
                <a:spcPts val="1417"/>
              </a:spcBef>
              <a:buNone/>
              <a:tabLst>
                <a:tab algn="l" pos="0"/>
              </a:tabLst>
            </a:pPr>
            <a:endParaRPr b="0" lang="pt-BR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Realizada a ANOVA e identificado diferenças significativas pelo teste F:</a:t>
            </a: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Comparar as médias dos tratamentos para observar as diferenças entre os mesmos</a:t>
            </a:r>
            <a:endParaRPr b="0" lang="pt-BR" sz="24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O fundamento da discriminação entre grupos de tratamentos se dá pela obtenção da </a:t>
            </a:r>
            <a:r>
              <a:rPr b="0" lang="pt-BR" sz="2400" spc="-1" strike="noStrike" u="sng">
                <a:solidFill>
                  <a:srgbClr val="000000"/>
                </a:solidFill>
                <a:uFillTx/>
                <a:latin typeface="Times New Roman"/>
                <a:ea typeface="DejaVu Sans"/>
              </a:rPr>
              <a:t>diferença</a:t>
            </a:r>
            <a:r>
              <a:rPr b="0" lang="pt-BR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b="0" lang="pt-BR" sz="2400" spc="-1" strike="noStrike" u="sng">
                <a:solidFill>
                  <a:srgbClr val="000000"/>
                </a:solidFill>
                <a:uFillTx/>
                <a:latin typeface="Times New Roman"/>
                <a:ea typeface="DejaVu Sans"/>
              </a:rPr>
              <a:t>mínima</a:t>
            </a:r>
            <a:r>
              <a:rPr b="0" lang="pt-BR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b="0" lang="pt-BR" sz="2400" spc="-1" strike="noStrike" u="sng">
                <a:solidFill>
                  <a:srgbClr val="000000"/>
                </a:solidFill>
                <a:uFillTx/>
                <a:latin typeface="Times New Roman"/>
                <a:ea typeface="DejaVu Sans"/>
              </a:rPr>
              <a:t>significativa</a:t>
            </a:r>
            <a:r>
              <a:rPr b="0" lang="pt-BR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(dms)</a:t>
            </a:r>
            <a:endParaRPr b="0" lang="pt-BR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Imagem 3" descr=""/>
          <p:cNvPicPr/>
          <p:nvPr/>
        </p:nvPicPr>
        <p:blipFill>
          <a:blip r:embed="rId1"/>
          <a:srcRect l="18206" t="10089" r="13921" b="5266"/>
          <a:stretch/>
        </p:blipFill>
        <p:spPr>
          <a:xfrm>
            <a:off x="1750320" y="535680"/>
            <a:ext cx="8221320" cy="5764320"/>
          </a:xfrm>
          <a:prstGeom prst="rect">
            <a:avLst/>
          </a:prstGeom>
          <a:ln w="0">
            <a:noFill/>
          </a:ln>
        </p:spPr>
      </p:pic>
      <p:sp>
        <p:nvSpPr>
          <p:cNvPr id="194" name="CaixaDeTexto 4"/>
          <p:cNvSpPr/>
          <p:nvPr/>
        </p:nvSpPr>
        <p:spPr>
          <a:xfrm>
            <a:off x="67320" y="6357960"/>
            <a:ext cx="261252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Fonte: NEITZKE et al, 2010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Espaço Reservado para Conteúdo 3" descr=""/>
          <p:cNvPicPr/>
          <p:nvPr/>
        </p:nvPicPr>
        <p:blipFill>
          <a:blip r:embed="rId1"/>
          <a:srcRect l="23217" t="16283" r="22598" b="10162"/>
          <a:stretch/>
        </p:blipFill>
        <p:spPr>
          <a:xfrm>
            <a:off x="2521080" y="1187280"/>
            <a:ext cx="6778440" cy="5173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lnSpc>
                <a:spcPct val="90000"/>
              </a:lnSpc>
              <a:buNone/>
            </a:pPr>
            <a:r>
              <a:rPr b="0" lang="pt-BR" sz="4400" spc="-1" strike="noStrike">
                <a:solidFill>
                  <a:srgbClr val="000000"/>
                </a:solidFill>
                <a:latin typeface="Arial"/>
                <a:ea typeface="DejaVu Sans"/>
              </a:rPr>
              <a:t>Conclusão </a:t>
            </a: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PlaceHolder 2"/>
          <p:cNvSpPr>
            <a:spLocks noGrp="1"/>
          </p:cNvSpPr>
          <p:nvPr>
            <p:ph/>
          </p:nvPr>
        </p:nvSpPr>
        <p:spPr>
          <a:xfrm>
            <a:off x="609480" y="1258200"/>
            <a:ext cx="1097208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32000" indent="-324000" algn="just">
              <a:lnSpc>
                <a:spcPct val="15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O algoritmo de Scott-Knott é um método estatístico utilizado para realizar comparações múltiplas entre grupos em estudos experimentais. Ele é frequentemente aplicado para realizar análises de agrupamento (clustering) e determinar quais grupos são estatisticamente diferentes entre si.</a:t>
            </a:r>
            <a:endParaRPr b="0" lang="pt-BR" sz="22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 algn="just">
              <a:lnSpc>
                <a:spcPct val="15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É baseado em uma técnica de ordenação dos grupos, onde os grupos são inicialmente ordenados com base em uma medida de interesse, como a média dos valores observados. Em seguida, o algoritmo de Scott-Knott divide iterativamente os grupos em subgrupos menores, com base em um critério estatístico chamado Intervalo de Confiança Mínimo Quebra-Grupos (Minimum Significant Difference - MSD).</a:t>
            </a:r>
            <a:endParaRPr b="0" lang="pt-BR" sz="2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laceHolder 1"/>
          <p:cNvSpPr>
            <a:spLocks noGrp="1"/>
          </p:cNvSpPr>
          <p:nvPr>
            <p:ph/>
          </p:nvPr>
        </p:nvSpPr>
        <p:spPr>
          <a:xfrm>
            <a:off x="609480" y="1800000"/>
            <a:ext cx="10972080" cy="396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32000" indent="-324000" algn="just">
              <a:lnSpc>
                <a:spcPct val="15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O MSD é calculado com base nas diferenças entre as médias dos grupos e nas variâncias dentro dos grupos. Os grupos são divididos em subgrupos menores sempre que o MSD exceder um valor crítico pré-determinado. O processo continua até que não haja mais subdivisões possíveis, resultando em grupos que são estatisticamente distintos uns dos outros. </a:t>
            </a:r>
            <a:endParaRPr b="0" lang="pt-BR" sz="22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 algn="just">
              <a:lnSpc>
                <a:spcPct val="15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O algoritmo de Scott-Knott é útil quando se deseja identificar diferenças significativas entre grupos em um estudo experimental, permitindo a classificação e compreensão das diferenças entre os grupos com base em uma medida de interesse específica.</a:t>
            </a:r>
            <a:endParaRPr b="0" lang="pt-BR" sz="22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</a:pPr>
            <a:endParaRPr b="0" lang="pt-BR" sz="2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PlaceHolder 2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lnSpc>
                <a:spcPct val="90000"/>
              </a:lnSpc>
              <a:buNone/>
            </a:pPr>
            <a:r>
              <a:rPr b="0" lang="pt-BR" sz="4400" spc="-1" strike="noStrike">
                <a:solidFill>
                  <a:srgbClr val="000000"/>
                </a:solidFill>
                <a:latin typeface="Arial"/>
                <a:ea typeface="DejaVu Sans"/>
              </a:rPr>
              <a:t>Conclusão </a:t>
            </a: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>
              <a:lnSpc>
                <a:spcPct val="90000"/>
              </a:lnSpc>
              <a:buNone/>
            </a:pPr>
            <a:r>
              <a:rPr b="0" lang="pt-BR" sz="4400" spc="-1" strike="noStrike">
                <a:solidFill>
                  <a:srgbClr val="000000"/>
                </a:solidFill>
                <a:latin typeface="Calibri Light"/>
                <a:ea typeface="DejaVu Sans"/>
              </a:rPr>
              <a:t>REFERÊNCIAS</a:t>
            </a: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4520" cy="4350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 fontScale="74000"/>
          </a:bodyPr>
          <a:p>
            <a:pPr marL="209880" indent="-209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AZEVEDO, A. </a:t>
            </a:r>
            <a:r>
              <a:rPr b="1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Estatística Experimental</a:t>
            </a:r>
            <a:r>
              <a:rPr b="0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. Disponível em &lt;https://www.youtube.com/playlist?list=PLvth1ZcREyK7S7xVuI0mJd-eAKoLkbwTg&gt; Acesso em maio, 2023.</a:t>
            </a: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  <a:p>
            <a:pPr marL="209880" indent="-209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PINHEIRO, N. O. </a:t>
            </a:r>
            <a:r>
              <a:rPr b="1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Aplicação do método Skott Knott em estudo de Brusone no Trigo</a:t>
            </a:r>
            <a:r>
              <a:rPr b="0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. 2017. 58f. TCC (Bacharelado em Estatística) Universidade de Brasília, Brasília, 2017.</a:t>
            </a: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  <a:p>
            <a:pPr marL="209880" indent="-209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NEITZKE, R. S </a:t>
            </a:r>
            <a:r>
              <a:rPr b="0" i="1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et al</a:t>
            </a:r>
            <a:r>
              <a:rPr b="0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. Dissimilaridade genética entre acessos de pimenta com potencial ornamental. </a:t>
            </a:r>
            <a:r>
              <a:rPr b="1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Horticultura brasileira</a:t>
            </a:r>
            <a:r>
              <a:rPr b="0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, v. 28, n. 1, jan.- mar. 2010</a:t>
            </a: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  <a:p>
            <a:pPr marL="209880" indent="-209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SANTOS, L. G. </a:t>
            </a:r>
            <a:r>
              <a:rPr b="1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Adaptação do Método Aglomerativo de Skott Knott a dados de Contagem</a:t>
            </a:r>
            <a:r>
              <a:rPr b="0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. 2022. 57f. TCC (Bacharelado em Estatística) Universidade Federal de Ouro Preto: Ouro Preto, Jan. 2022</a:t>
            </a: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  <a:p>
            <a:pPr marL="209880" indent="-209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SILVA, C. M. R. </a:t>
            </a:r>
            <a:r>
              <a:rPr b="1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Uso do teste de Skott Knott e da Análise de Agrupamentos na obtenção de grupos locais para experimentos com cana de açúcar</a:t>
            </a:r>
            <a:r>
              <a:rPr b="0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. 2007. Tese (Mestrado em Agronomia) – Escola Superior de Agricultura “Luiz de Queiroz”, Universidade São Paulo: Piracicaba, 2007.</a:t>
            </a: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>
              <a:lnSpc>
                <a:spcPct val="90000"/>
              </a:lnSpc>
              <a:buNone/>
            </a:pPr>
            <a:r>
              <a:rPr b="0" lang="pt-BR" sz="4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Tukey</a:t>
            </a: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8" name="Espaço Reservado para Conteúdo 3" descr=""/>
          <p:cNvPicPr/>
          <p:nvPr/>
        </p:nvPicPr>
        <p:blipFill>
          <a:blip r:embed="rId1"/>
          <a:srcRect l="32237" t="11811" r="10137" b="0"/>
          <a:stretch/>
        </p:blipFill>
        <p:spPr>
          <a:xfrm>
            <a:off x="4770000" y="365040"/>
            <a:ext cx="6909120" cy="5944680"/>
          </a:xfrm>
          <a:prstGeom prst="rect">
            <a:avLst/>
          </a:prstGeom>
          <a:ln w="0">
            <a:noFill/>
          </a:ln>
        </p:spPr>
      </p:pic>
      <p:sp>
        <p:nvSpPr>
          <p:cNvPr id="129" name="Retângulo 4"/>
          <p:cNvSpPr/>
          <p:nvPr/>
        </p:nvSpPr>
        <p:spPr>
          <a:xfrm>
            <a:off x="7419600" y="1502280"/>
            <a:ext cx="482400" cy="37087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Retângulo 5"/>
          <p:cNvSpPr/>
          <p:nvPr/>
        </p:nvSpPr>
        <p:spPr>
          <a:xfrm>
            <a:off x="5355720" y="4781160"/>
            <a:ext cx="2546280" cy="4298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1" name="Imagem 6" descr=""/>
          <p:cNvPicPr/>
          <p:nvPr/>
        </p:nvPicPr>
        <p:blipFill>
          <a:blip r:embed="rId2"/>
          <a:srcRect l="8871" t="35439" r="55779" b="33477"/>
          <a:stretch/>
        </p:blipFill>
        <p:spPr>
          <a:xfrm>
            <a:off x="464760" y="3317760"/>
            <a:ext cx="4597200" cy="2271960"/>
          </a:xfrm>
          <a:prstGeom prst="rect">
            <a:avLst/>
          </a:prstGeom>
          <a:ln w="0">
            <a:noFill/>
          </a:ln>
        </p:spPr>
      </p:pic>
      <p:sp>
        <p:nvSpPr>
          <p:cNvPr id="132" name="Conector reto 13"/>
          <p:cNvSpPr/>
          <p:nvPr/>
        </p:nvSpPr>
        <p:spPr>
          <a:xfrm>
            <a:off x="4284360" y="4780800"/>
            <a:ext cx="485640" cy="360"/>
          </a:xfrm>
          <a:prstGeom prst="line">
            <a:avLst/>
          </a:prstGeom>
          <a:ln>
            <a:solidFill>
              <a:srgbClr val="ed7d3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/>
        </p:style>
        <p:txBody>
          <a:bodyPr lIns="90000" rIns="90000" tIns="-44640" bIns="-44640" anchor="t" anchorCtr="1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CaixaDeTexto 7"/>
          <p:cNvSpPr/>
          <p:nvPr/>
        </p:nvSpPr>
        <p:spPr>
          <a:xfrm>
            <a:off x="587880" y="1663920"/>
            <a:ext cx="418104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pt-BR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Teste de comparação de médias bem conservador e estabelecido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pt-BR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Indicado quando CV &lt; 25%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CaixaDeTexto 9"/>
          <p:cNvSpPr/>
          <p:nvPr/>
        </p:nvSpPr>
        <p:spPr>
          <a:xfrm>
            <a:off x="418320" y="5756040"/>
            <a:ext cx="246168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Fonte: AZEVEDO, 2023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>
              <a:lnSpc>
                <a:spcPct val="90000"/>
              </a:lnSpc>
              <a:buNone/>
            </a:pPr>
            <a:r>
              <a:rPr b="0" lang="pt-BR" sz="4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Tukey</a:t>
            </a: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CaixaDeTexto 4"/>
          <p:cNvSpPr/>
          <p:nvPr/>
        </p:nvSpPr>
        <p:spPr>
          <a:xfrm>
            <a:off x="3526560" y="3504960"/>
            <a:ext cx="6422760" cy="2558520"/>
          </a:xfrm>
          <a:prstGeom prst="rect">
            <a:avLst/>
          </a:prstGeom>
          <a:solidFill>
            <a:srgbClr val="ffffff"/>
          </a:solidFill>
          <a:ln>
            <a:solidFill>
              <a:srgbClr val="ed7d3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5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T2-t1 = 16.5 – 13.5 = 3 &lt; 5.42 = ns (não significativo)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T2-t3 = 4.5 &lt; 5.42 = ns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T2-t4 = 7.5 &gt; 5.42 = *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T1-t3 = 1.5 &lt; 5.42 = ns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T1-t4 = 4.5 &lt; 5.42 = ns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T3-t4 = 3 &lt; 5.42 = ns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137" name="Espaço Reservado para Conteúdo 6"/>
          <p:cNvGraphicFramePr/>
          <p:nvPr/>
        </p:nvGraphicFramePr>
        <p:xfrm>
          <a:off x="929520" y="3299400"/>
          <a:ext cx="2453040" cy="1830600"/>
        </p:xfrm>
        <a:graphic>
          <a:graphicData uri="http://schemas.openxmlformats.org/drawingml/2006/table">
            <a:tbl>
              <a:tblPr/>
              <a:tblGrid>
                <a:gridCol w="817560"/>
                <a:gridCol w="817560"/>
                <a:gridCol w="818280"/>
              </a:tblGrid>
              <a:tr h="36612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TRAT</a:t>
                      </a:r>
                      <a:endParaRPr b="0" lang="pt-BR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Média</a:t>
                      </a:r>
                      <a:endParaRPr b="0" lang="pt-BR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pt-BR" sz="1800" spc="-1" strike="noStrike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  <a:tr h="36612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T2</a:t>
                      </a:r>
                      <a:endParaRPr b="0" lang="pt-BR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16.5</a:t>
                      </a:r>
                      <a:endParaRPr b="0" lang="pt-BR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a</a:t>
                      </a:r>
                      <a:endParaRPr b="0" lang="pt-BR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  <a:tr h="36612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T1</a:t>
                      </a:r>
                      <a:endParaRPr b="0" lang="pt-BR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13.5</a:t>
                      </a:r>
                      <a:endParaRPr b="0" lang="pt-BR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a  b</a:t>
                      </a:r>
                      <a:endParaRPr b="0" lang="pt-BR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  <a:tr h="36612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T3</a:t>
                      </a:r>
                      <a:endParaRPr b="0" lang="pt-BR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12</a:t>
                      </a:r>
                      <a:endParaRPr b="0" lang="pt-BR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a  b</a:t>
                      </a:r>
                      <a:endParaRPr b="0" lang="pt-BR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  <a:tr h="36612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T4</a:t>
                      </a:r>
                      <a:endParaRPr b="0" lang="pt-BR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9</a:t>
                      </a:r>
                      <a:endParaRPr b="0" lang="pt-BR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pt-B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    </a:t>
                      </a:r>
                      <a:r>
                        <a:rPr b="0" lang="pt-BR" sz="1800" spc="-1" strike="noStrike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b</a:t>
                      </a:r>
                      <a:endParaRPr b="0" lang="pt-BR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38" name="Imagem 7" descr=""/>
          <p:cNvPicPr/>
          <p:nvPr/>
        </p:nvPicPr>
        <p:blipFill>
          <a:blip r:embed="rId1"/>
          <a:srcRect l="17300" t="33120" r="52570" b="57929"/>
          <a:stretch/>
        </p:blipFill>
        <p:spPr>
          <a:xfrm>
            <a:off x="2302560" y="1865520"/>
            <a:ext cx="6951960" cy="948240"/>
          </a:xfrm>
          <a:prstGeom prst="rect">
            <a:avLst/>
          </a:prstGeom>
          <a:ln w="0">
            <a:noFill/>
          </a:ln>
        </p:spPr>
      </p:pic>
      <p:sp>
        <p:nvSpPr>
          <p:cNvPr id="139" name="Retângulo 8"/>
          <p:cNvSpPr/>
          <p:nvPr/>
        </p:nvSpPr>
        <p:spPr>
          <a:xfrm>
            <a:off x="2468880" y="3618360"/>
            <a:ext cx="743400" cy="1508400"/>
          </a:xfrm>
          <a:prstGeom prst="rect">
            <a:avLst/>
          </a:prstGeom>
          <a:noFill/>
          <a:ln>
            <a:solidFill>
              <a:srgbClr val="ed7d3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CaixaDeTexto 9"/>
          <p:cNvSpPr/>
          <p:nvPr/>
        </p:nvSpPr>
        <p:spPr>
          <a:xfrm>
            <a:off x="849960" y="6309360"/>
            <a:ext cx="246168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Fonte: AZEVEDO, 2023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CaixaDeTexto 10"/>
          <p:cNvSpPr/>
          <p:nvPr/>
        </p:nvSpPr>
        <p:spPr>
          <a:xfrm>
            <a:off x="7458840" y="6303960"/>
            <a:ext cx="412056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  <a:ea typeface="DejaVu Sans"/>
              </a:rPr>
              <a:t>¹Álgebra para experimento balanceado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CaixaDeTexto 4"/>
          <p:cNvSpPr/>
          <p:nvPr/>
        </p:nvSpPr>
        <p:spPr>
          <a:xfrm>
            <a:off x="9126000" y="1815120"/>
            <a:ext cx="2574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  <a:ea typeface="DejaVu Sans"/>
              </a:rPr>
              <a:t>¹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>
              <a:lnSpc>
                <a:spcPct val="90000"/>
              </a:lnSpc>
              <a:buNone/>
            </a:pPr>
            <a:r>
              <a:rPr b="0" lang="pt-BR" sz="4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Tukey</a:t>
            </a: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4" name="Imagem 3" descr=""/>
          <p:cNvPicPr/>
          <p:nvPr/>
        </p:nvPicPr>
        <p:blipFill>
          <a:blip r:embed="rId1"/>
          <a:srcRect l="40088" t="16154" r="31891" b="53469"/>
          <a:stretch/>
        </p:blipFill>
        <p:spPr>
          <a:xfrm>
            <a:off x="2116080" y="1683720"/>
            <a:ext cx="7590600" cy="4624560"/>
          </a:xfrm>
          <a:prstGeom prst="rect">
            <a:avLst/>
          </a:prstGeom>
          <a:ln w="0">
            <a:noFill/>
          </a:ln>
        </p:spPr>
      </p:pic>
      <p:sp>
        <p:nvSpPr>
          <p:cNvPr id="145" name="CaixaDeTexto 2"/>
          <p:cNvSpPr/>
          <p:nvPr/>
        </p:nvSpPr>
        <p:spPr>
          <a:xfrm>
            <a:off x="849600" y="2495160"/>
            <a:ext cx="1891800" cy="363960"/>
          </a:xfrm>
          <a:prstGeom prst="rect">
            <a:avLst/>
          </a:prstGeom>
          <a:solidFill>
            <a:srgbClr val="ffffff"/>
          </a:solidFill>
          <a:ln>
            <a:solidFill>
              <a:srgbClr val="ed7d3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SOBREPOSIÇÃO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CaixaDeTexto 4"/>
          <p:cNvSpPr/>
          <p:nvPr/>
        </p:nvSpPr>
        <p:spPr>
          <a:xfrm>
            <a:off x="859680" y="6309360"/>
            <a:ext cx="316368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Fonte: RAABE, 2022 (AUTOR)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>
              <a:lnSpc>
                <a:spcPct val="90000"/>
              </a:lnSpc>
              <a:buNone/>
            </a:pPr>
            <a:r>
              <a:rPr b="0" lang="pt-BR" sz="4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Skott-Knott</a:t>
            </a: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2"/>
          <p:cNvSpPr>
            <a:spLocks noGrp="1"/>
          </p:cNvSpPr>
          <p:nvPr>
            <p:ph/>
          </p:nvPr>
        </p:nvSpPr>
        <p:spPr>
          <a:xfrm>
            <a:off x="699480" y="1423800"/>
            <a:ext cx="10514520" cy="5116680"/>
          </a:xfrm>
          <a:prstGeom prst="rect">
            <a:avLst/>
          </a:prstGeom>
          <a:solidFill>
            <a:srgbClr val="ffffff"/>
          </a:solidFill>
          <a:ln w="12600">
            <a:solidFill>
              <a:srgbClr val="ed7d31"/>
            </a:solidFill>
            <a:miter/>
          </a:ln>
        </p:spPr>
        <p:txBody>
          <a:bodyPr lIns="0" rIns="0" tIns="0" bIns="0" anchor="t">
            <a:noAutofit/>
          </a:bodyPr>
          <a:p>
            <a:pPr marL="228600" indent="-228600" algn="just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pt-BR" sz="2400" spc="-1" strike="noStrike">
                <a:solidFill>
                  <a:srgbClr val="000000"/>
                </a:solidFill>
                <a:latin typeface="Times New Roman"/>
              </a:rPr>
              <a:t>O algoritmo de Scott-Knott é uma técnica estatística usada para realizar comparações múltiplas entre grupos ou tratamentos em estudos experimentais.</a:t>
            </a:r>
            <a:endParaRPr b="0" lang="pt-BR" sz="2400" spc="-1" strike="noStrike">
              <a:solidFill>
                <a:srgbClr val="000000"/>
              </a:solidFill>
              <a:latin typeface="Times New Roman"/>
              <a:ea typeface="DejaVu Sans"/>
            </a:endParaRPr>
          </a:p>
          <a:p>
            <a:pPr marL="228600" indent="0" algn="just">
              <a:lnSpc>
                <a:spcPct val="90000"/>
              </a:lnSpc>
              <a:spcBef>
                <a:spcPts val="1001"/>
              </a:spcBef>
              <a:buNone/>
            </a:pPr>
            <a:endParaRPr b="0" lang="pt-BR" sz="2400" spc="-1" strike="noStrike">
              <a:solidFill>
                <a:srgbClr val="000000"/>
              </a:solidFill>
              <a:latin typeface="Times New Roman"/>
              <a:ea typeface="DejaVu Sans"/>
            </a:endParaRPr>
          </a:p>
          <a:p>
            <a:pPr marL="228600" indent="-228600" algn="just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pt-BR" sz="2400" spc="-1" strike="noStrike">
                <a:solidFill>
                  <a:srgbClr val="000000"/>
                </a:solidFill>
                <a:latin typeface="Times New Roman"/>
              </a:rPr>
              <a:t>É utilizado para identificar diferenças significativas entre os grupos, classificando-os em diferentes níveis ou categorias sem sobreposição. Ou seja, um tratamento não pode ser classificado em mais de um grupo.</a:t>
            </a:r>
            <a:endParaRPr b="0" lang="pt-BR" sz="2400" spc="-1" strike="noStrike">
              <a:solidFill>
                <a:srgbClr val="000000"/>
              </a:solidFill>
              <a:latin typeface="Times New Roman"/>
              <a:ea typeface="DejaVu Sans"/>
            </a:endParaRPr>
          </a:p>
          <a:p>
            <a:pPr marL="228600" indent="0" algn="just">
              <a:lnSpc>
                <a:spcPct val="90000"/>
              </a:lnSpc>
              <a:spcBef>
                <a:spcPts val="1001"/>
              </a:spcBef>
              <a:buNone/>
            </a:pPr>
            <a:endParaRPr b="0" lang="pt-BR" sz="2400" spc="-1" strike="noStrike">
              <a:solidFill>
                <a:srgbClr val="000000"/>
              </a:solidFill>
              <a:latin typeface="Times New Roman"/>
              <a:ea typeface="DejaVu Sans"/>
            </a:endParaRPr>
          </a:p>
          <a:p>
            <a:pPr marL="228600" indent="-228600" algn="just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pt-BR" sz="2400" spc="-1" strike="noStrike">
                <a:solidFill>
                  <a:srgbClr val="000000"/>
                </a:solidFill>
                <a:latin typeface="Times New Roman"/>
              </a:rPr>
              <a:t>É particularmente útil quando se deseja identificar quais grupos são estatisticamente diferentes entre si, em vez de apenas identificar se há diferenças significativas em relação a um grupo de controle ou referência. </a:t>
            </a:r>
            <a:endParaRPr b="0" lang="pt-BR" sz="2400" spc="-1" strike="noStrike">
              <a:solidFill>
                <a:srgbClr val="000000"/>
              </a:solidFill>
              <a:latin typeface="Times New Roman"/>
              <a:ea typeface="DejaVu Sans"/>
            </a:endParaRPr>
          </a:p>
          <a:p>
            <a:pPr marL="228600" indent="0" algn="just">
              <a:lnSpc>
                <a:spcPct val="90000"/>
              </a:lnSpc>
              <a:spcBef>
                <a:spcPts val="1001"/>
              </a:spcBef>
              <a:buNone/>
            </a:pPr>
            <a:endParaRPr b="0" lang="pt-BR" sz="2400" spc="-1" strike="noStrike">
              <a:solidFill>
                <a:srgbClr val="000000"/>
              </a:solidFill>
              <a:latin typeface="Times New Roman"/>
              <a:ea typeface="DejaVu Sans"/>
            </a:endParaRPr>
          </a:p>
          <a:p>
            <a:pPr marL="228600" indent="-228600" algn="just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pt-BR" sz="2400" spc="-1" strike="noStrike">
                <a:solidFill>
                  <a:srgbClr val="000000"/>
                </a:solidFill>
                <a:latin typeface="Times New Roman"/>
              </a:rPr>
              <a:t>Especialmente aplicável em experimentos com um grande número de tratamentos, onde a comparação direta entre todos os pares de grupos pode se tornar inviável ou impraticável.</a:t>
            </a:r>
            <a:endParaRPr b="0" lang="pt-BR" sz="2400" spc="-1" strike="noStrike">
              <a:solidFill>
                <a:srgbClr val="000000"/>
              </a:solidFill>
              <a:latin typeface="Times New Roman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>
              <a:lnSpc>
                <a:spcPct val="90000"/>
              </a:lnSpc>
              <a:buNone/>
            </a:pPr>
            <a:r>
              <a:rPr b="0" lang="pt-BR" sz="4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Skott-Knott</a:t>
            </a: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0" name="Imagem 3" descr=""/>
          <p:cNvPicPr/>
          <p:nvPr/>
        </p:nvPicPr>
        <p:blipFill>
          <a:blip r:embed="rId1"/>
          <a:srcRect l="32559" t="13478" r="7799" b="10267"/>
          <a:stretch/>
        </p:blipFill>
        <p:spPr>
          <a:xfrm>
            <a:off x="3907800" y="365040"/>
            <a:ext cx="7758360" cy="5576760"/>
          </a:xfrm>
          <a:prstGeom prst="rect">
            <a:avLst/>
          </a:prstGeom>
          <a:ln w="0">
            <a:noFill/>
          </a:ln>
        </p:spPr>
      </p:pic>
      <p:sp>
        <p:nvSpPr>
          <p:cNvPr id="151" name="CaixaDeTexto 4"/>
          <p:cNvSpPr/>
          <p:nvPr/>
        </p:nvSpPr>
        <p:spPr>
          <a:xfrm>
            <a:off x="838080" y="1802520"/>
            <a:ext cx="3068640" cy="2833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pt-BR" sz="20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Teste paramétrico*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pt-BR" sz="20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Objetiva separar as médias em grupos distintos, sem sobreposição;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pt-BR" sz="20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Grupo x Grupo</a:t>
            </a:r>
            <a:br>
              <a:rPr sz="2000"/>
            </a:br>
            <a:r>
              <a:rPr b="0" lang="pt-BR" sz="20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2" name="Imagem 5" descr=""/>
          <p:cNvPicPr/>
          <p:nvPr/>
        </p:nvPicPr>
        <p:blipFill>
          <a:blip r:embed="rId2"/>
          <a:srcRect l="47416" t="69181" r="30587" b="22404"/>
          <a:stretch/>
        </p:blipFill>
        <p:spPr>
          <a:xfrm>
            <a:off x="6217920" y="6087240"/>
            <a:ext cx="2859840" cy="612720"/>
          </a:xfrm>
          <a:prstGeom prst="rect">
            <a:avLst/>
          </a:prstGeom>
          <a:ln w="0">
            <a:noFill/>
          </a:ln>
        </p:spPr>
      </p:pic>
      <p:sp>
        <p:nvSpPr>
          <p:cNvPr id="153" name="CaixaDeTexto 6"/>
          <p:cNvSpPr/>
          <p:nvPr/>
        </p:nvSpPr>
        <p:spPr>
          <a:xfrm>
            <a:off x="1044000" y="6209640"/>
            <a:ext cx="246168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Fonte: PINHEIRO, 2017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/>
          </p:nvPr>
        </p:nvSpPr>
        <p:spPr>
          <a:xfrm>
            <a:off x="838080" y="1825560"/>
            <a:ext cx="10514520" cy="4350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1. Ordenar as médias</a:t>
            </a: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2. Determinar o número de partições (k-1), com dois grupos.</a:t>
            </a: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pt-BR" sz="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3. Para cada partição, obter a soma dos quadrados (B0) e verificar qual partição maximiza a soma dos quadrados</a:t>
            </a: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PlaceHolder 2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>
              <a:lnSpc>
                <a:spcPct val="90000"/>
              </a:lnSpc>
              <a:buNone/>
            </a:pPr>
            <a:r>
              <a:rPr b="0" lang="pt-BR" sz="4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Skott-Knott</a:t>
            </a: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Espaço Reservado para Conteúdo 3" descr=""/>
          <p:cNvPicPr/>
          <p:nvPr/>
        </p:nvPicPr>
        <p:blipFill>
          <a:blip r:embed="rId1"/>
          <a:srcRect l="28280" t="22582" r="13488" b="39278"/>
          <a:stretch/>
        </p:blipFill>
        <p:spPr>
          <a:xfrm>
            <a:off x="211320" y="1567440"/>
            <a:ext cx="11425320" cy="4205160"/>
          </a:xfrm>
          <a:prstGeom prst="rect">
            <a:avLst/>
          </a:prstGeom>
          <a:ln w="0">
            <a:noFill/>
          </a:ln>
        </p:spPr>
      </p:pic>
      <p:sp>
        <p:nvSpPr>
          <p:cNvPr id="157" name="CaixaDeTexto 4"/>
          <p:cNvSpPr/>
          <p:nvPr/>
        </p:nvSpPr>
        <p:spPr>
          <a:xfrm>
            <a:off x="1005480" y="6257160"/>
            <a:ext cx="229572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Fonte: PINHEIRO, 2017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Retângulo 1"/>
          <p:cNvSpPr/>
          <p:nvPr/>
        </p:nvSpPr>
        <p:spPr>
          <a:xfrm>
            <a:off x="613800" y="1567440"/>
            <a:ext cx="1109160" cy="665280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287</TotalTime>
  <Application>LibreOffice/7.5.1.2$Windows_X86_64 LibreOffice_project/fcbaee479e84c6cd81291587d2ee68cba099e129</Application>
  <AppVersion>15.0000</AppVersion>
  <Words>1195</Words>
  <Paragraphs>115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2023-05-22T14:14:49Z</dcterms:created>
  <dc:creator>Samuel Rubens</dc:creator>
  <dc:description/>
  <dc:language>pt-BR</dc:language>
  <cp:lastModifiedBy/>
  <dcterms:modified xsi:type="dcterms:W3CDTF">2023-06-15T08:25:43Z</dcterms:modified>
  <cp:revision>61</cp:revision>
  <dc:subject/>
  <dc:title>Algoritmo de Skott Knott e testes de comparação de média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Widescreen</vt:lpwstr>
  </property>
  <property fmtid="{D5CDD505-2E9C-101B-9397-08002B2CF9AE}" pid="3" name="Slides">
    <vt:i4>24</vt:i4>
  </property>
</Properties>
</file>