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330" r:id="rId6"/>
    <p:sldId id="259" r:id="rId7"/>
    <p:sldId id="261" r:id="rId8"/>
    <p:sldId id="262" r:id="rId9"/>
    <p:sldId id="263" r:id="rId10"/>
    <p:sldId id="329" r:id="rId11"/>
    <p:sldId id="265" r:id="rId12"/>
    <p:sldId id="267" r:id="rId13"/>
    <p:sldId id="331" r:id="rId14"/>
    <p:sldId id="268" r:id="rId15"/>
    <p:sldId id="269" r:id="rId16"/>
    <p:sldId id="270" r:id="rId17"/>
    <p:sldId id="271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72" r:id="rId26"/>
    <p:sldId id="280" r:id="rId27"/>
    <p:sldId id="281" r:id="rId28"/>
    <p:sldId id="284" r:id="rId29"/>
    <p:sldId id="282" r:id="rId30"/>
    <p:sldId id="283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4" r:id="rId40"/>
    <p:sldId id="297" r:id="rId41"/>
    <p:sldId id="295" r:id="rId42"/>
    <p:sldId id="296" r:id="rId43"/>
    <p:sldId id="298" r:id="rId44"/>
    <p:sldId id="299" r:id="rId45"/>
    <p:sldId id="300" r:id="rId46"/>
    <p:sldId id="293" r:id="rId47"/>
    <p:sldId id="301" r:id="rId48"/>
    <p:sldId id="302" r:id="rId49"/>
    <p:sldId id="303" r:id="rId50"/>
    <p:sldId id="304" r:id="rId51"/>
    <p:sldId id="306" r:id="rId52"/>
    <p:sldId id="307" r:id="rId53"/>
    <p:sldId id="309" r:id="rId54"/>
    <p:sldId id="305" r:id="rId55"/>
    <p:sldId id="310" r:id="rId56"/>
    <p:sldId id="311" r:id="rId57"/>
    <p:sldId id="312" r:id="rId58"/>
    <p:sldId id="314" r:id="rId59"/>
    <p:sldId id="317" r:id="rId60"/>
    <p:sldId id="315" r:id="rId61"/>
    <p:sldId id="316" r:id="rId62"/>
    <p:sldId id="318" r:id="rId63"/>
    <p:sldId id="320" r:id="rId64"/>
    <p:sldId id="319" r:id="rId65"/>
    <p:sldId id="324" r:id="rId66"/>
    <p:sldId id="335" r:id="rId67"/>
    <p:sldId id="321" r:id="rId68"/>
    <p:sldId id="325" r:id="rId69"/>
    <p:sldId id="322" r:id="rId70"/>
    <p:sldId id="323" r:id="rId71"/>
    <p:sldId id="332" r:id="rId72"/>
    <p:sldId id="333" r:id="rId73"/>
    <p:sldId id="326" r:id="rId74"/>
    <p:sldId id="334" r:id="rId75"/>
    <p:sldId id="328" r:id="rId7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>
        <p:scale>
          <a:sx n="90" d="100"/>
          <a:sy n="90" d="100"/>
        </p:scale>
        <p:origin x="-734" y="-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73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0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41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440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596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04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79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99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95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8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dirty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37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0360B40-5C80-49A3-8963-9B0A5F94AAE4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E3B7F63F-605F-4921-85F5-E3AC72AB3CD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6766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6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11.wdp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9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microsoft.com/office/2007/relationships/hdphoto" Target="../media/hdphoto17.wdp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590/s0103-84782011000400024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C5253E0-3AD2-447D-8612-DFA1B6718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802282"/>
          </a:xfrm>
        </p:spPr>
        <p:txBody>
          <a:bodyPr>
            <a:normAutofit/>
          </a:bodyPr>
          <a:lstStyle/>
          <a:p>
            <a:pPr algn="ctr"/>
            <a:r>
              <a:rPr lang="pt-BR" sz="6000" dirty="0">
                <a:latin typeface="Times New Roman" panose="02020603050405020304" pitchFamily="18" charset="0"/>
              </a:rPr>
              <a:t>Regressão Linear</a:t>
            </a:r>
            <a:endParaRPr lang="en-US" sz="6000" dirty="0">
              <a:latin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421E950-38C4-4218-BF75-849F37835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540" y="3140765"/>
            <a:ext cx="11516138" cy="3220278"/>
          </a:xfrm>
        </p:spPr>
        <p:txBody>
          <a:bodyPr>
            <a:normAutofit lnSpcReduction="10000"/>
          </a:bodyPr>
          <a:lstStyle/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UNIVERSIDADE ESTADUAL DE SANTA CRUZ</a:t>
            </a:r>
            <a:b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CURSO: AGRONOMIA</a:t>
            </a: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TURMA: 2023.2</a:t>
            </a:r>
            <a:endParaRPr lang="pt-BR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pt-BR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DISCIPLINA: METODOLOGIA E ESTATÍSTICA EXPERIMENTAL – CET 076</a:t>
            </a:r>
            <a:b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Docente: JOSÉ CLAUDIO FARIA</a:t>
            </a:r>
            <a:b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pt-BR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discentes: </a:t>
            </a:r>
            <a:r>
              <a:rPr lang="pt-BR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JÉSSICA OLIVEIRA, JUAN MAIRO E KAIQUE FÉLIX</a:t>
            </a:r>
            <a:r>
              <a:rPr lang="pt-BR" sz="2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Times New Roman" panose="02020603050405020304" pitchFamily="18" charset="0"/>
            </a:endParaRPr>
          </a:p>
        </p:txBody>
      </p:sp>
      <p:pic>
        <p:nvPicPr>
          <p:cNvPr id="4" name="Picture 2" descr="Resultado de imagem para BrasÃ£o da uesc">
            <a:extLst>
              <a:ext uri="{FF2B5EF4-FFF2-40B4-BE49-F238E27FC236}">
                <a16:creationId xmlns:a16="http://schemas.microsoft.com/office/drawing/2014/main" xmlns="" id="{57B5D64A-BF9C-4DE6-887C-CCC8B42BF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160" y="576484"/>
            <a:ext cx="2381610" cy="90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750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Regressão Linear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8491" y="2193748"/>
            <a:ext cx="9835017" cy="3678303"/>
          </a:xfrm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 a relação casual entre duas ou mais variáveis quantitativas:</a:t>
            </a:r>
            <a:b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Uma variável dependente ou resposta (Y), cujo o valor deverá ser previsto.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 uma ou mais variáveis independentes ou explicativas (X), sobre as quais existem conhecimento teórico disponível.</a:t>
            </a:r>
            <a:b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Resulta em uma equação geométrica equivalente a ajustar uma curva aos dados dispersos.</a:t>
            </a:r>
          </a:p>
        </p:txBody>
      </p:sp>
    </p:spTree>
    <p:extLst>
      <p:ext uri="{BB962C8B-B14F-4D97-AF65-F5344CB8AC3E}">
        <p14:creationId xmlns:p14="http://schemas.microsoft.com/office/powerpoint/2010/main" val="65722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Regressão Linear Simples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774" y="1835225"/>
            <a:ext cx="7324434" cy="5142044"/>
          </a:xfrm>
        </p:spPr>
        <p:txBody>
          <a:bodyPr>
            <a:noAutofit/>
          </a:bodyPr>
          <a:lstStyle/>
          <a:p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análise de regressão linear tem como resultado uma regressão matemática que descreve o relacionamento entre duas variáveis.</a:t>
            </a:r>
            <a:b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Utiliza-se a Regressão Linear para estimar o valor de uma variável com base em valores conhecidos da outra. </a:t>
            </a:r>
            <a:b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Pressupõe-se alguma relação de causa e efeito, de explanação do comportamento entre as variáveis.</a:t>
            </a:r>
            <a:b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Exemplos:</a:t>
            </a:r>
            <a:b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idade e o peso de cada bezerro;</a:t>
            </a:r>
            <a:b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alíquota de imposto e a arrecadação;</a:t>
            </a:r>
            <a:b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Preço e quantidade.</a:t>
            </a:r>
            <a:endParaRPr lang="pt-B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3E4C7B89-5DF2-4872-BB67-C1EBC35C0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0208" y="2500057"/>
            <a:ext cx="4456748" cy="357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41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Regressão Linear Múltipla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180496"/>
            <a:ext cx="5514807" cy="3678303"/>
          </a:xfrm>
        </p:spPr>
        <p:txBody>
          <a:bodyPr>
            <a:normAutofit/>
          </a:bodyPr>
          <a:lstStyle/>
          <a:p>
            <a:r>
              <a:rPr lang="pt-BR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Relação casual com mais de duas variáveis. Isto é, quando o comportamento de </a:t>
            </a:r>
            <a: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pt-BR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 explicado por mais de uma variável independente </a:t>
            </a:r>
            <a: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pt-BR" sz="225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X</a:t>
            </a:r>
            <a:r>
              <a:rPr lang="pt-BR" sz="225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..., Xn</a:t>
            </a:r>
            <a:r>
              <a:rPr lang="pt-BR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pt-BR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2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 a técnica adequada para se utilizar quando se quer investigar simultaneamente os efeitos, sobre Y, de duas ou mais variáveis preditoras.</a:t>
            </a:r>
            <a:endParaRPr lang="en-US" sz="22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m 4" descr="blog_22-01-2014.jpg">
            <a:extLst>
              <a:ext uri="{FF2B5EF4-FFF2-40B4-BE49-F238E27FC236}">
                <a16:creationId xmlns:a16="http://schemas.microsoft.com/office/drawing/2014/main" xmlns="" id="{1F6129B6-7260-4D9A-AE6B-A5717264B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633" y="2202691"/>
            <a:ext cx="5745384" cy="417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20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2BF895F-28DD-2700-744C-69B52AACC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Exemplo: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8E65CC-89DE-492B-8713-3D2D578DF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975348"/>
          </a:xfrm>
        </p:spPr>
        <p:txBody>
          <a:bodyPr numCol="2">
            <a:normAutofit lnSpcReduction="10000"/>
          </a:bodyPr>
          <a:lstStyle/>
          <a:p>
            <a:r>
              <a:rPr lang="pt-BR" dirty="0"/>
              <a:t>A análise de regressão múltipla permite investigar a relação entre a altura do milho e as variáveis independentes de quantidade de fertilizante e quantidade de luz solar em um estudo com 30 plantas.</a:t>
            </a:r>
          </a:p>
          <a:p>
            <a:r>
              <a:rPr lang="pt-BR" dirty="0"/>
              <a:t>Através da análise estatística, é possível determinar se o fertilizante e a luz solar têm efeitos significativos na altura do milho, fornecendo percepções valiosas para otimizar o crescimento das plantas.</a:t>
            </a:r>
          </a:p>
          <a:p>
            <a:r>
              <a:rPr lang="pt-BR" dirty="0"/>
              <a:t>A utilização da regressão múltipla permite construir um modelo preditivo que pode ser usado para fazer previsões sobre a altura do milho com base nos valores de fertilizante e luz solar, auxiliando no planejamento agrícola.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4514BAF2-C730-4E06-54A5-F50EABDFC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765" y="2912164"/>
            <a:ext cx="5206139" cy="28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17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Equação da regressão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774" y="1715956"/>
            <a:ext cx="11635409" cy="501222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Criar um modelo de equação de reta para fazer previsões/estimativas de valores futuros através dos pontos.</a:t>
            </a:r>
            <a:b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equação da Reta é uma </a:t>
            </a:r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equação de 1º Grau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OBJETIVO = Ajustar uma reta</a:t>
            </a:r>
          </a:p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Onde</a:t>
            </a:r>
          </a:p>
          <a:p>
            <a:pPr marL="0" indent="0">
              <a:buNone/>
            </a:pP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– é a variável explicativa ou independente;</a:t>
            </a:r>
          </a:p>
          <a:p>
            <a:pPr marL="0" indent="0">
              <a:buNone/>
            </a:pP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– é a variável explicada ou dependente (aleatória);</a:t>
            </a:r>
          </a:p>
          <a:p>
            <a:pPr marL="0" indent="0">
              <a:buNone/>
            </a:pPr>
            <a:r>
              <a:rPr lang="el-G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coeficiente linear ou constante da regressão, representa o interceptor da reta com eixo do Y;</a:t>
            </a:r>
          </a:p>
          <a:p>
            <a:pPr marL="0" indent="0">
              <a:buNone/>
            </a:pPr>
            <a:r>
              <a:rPr lang="el-G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coeficiente de regressão ou coeficiente angular da reta. Representa a variação de Y em função da variável X;</a:t>
            </a:r>
          </a:p>
          <a:p>
            <a:pPr marL="0" indent="0">
              <a:buNone/>
            </a:pPr>
            <a:r>
              <a:rPr lang="el-G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l-G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são parâmetros.</a:t>
            </a:r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1562C094-A141-4031-996D-5CF37EE6A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4070" y="3180330"/>
            <a:ext cx="3107553" cy="857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38779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Regressão Linear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5214024" cy="878792"/>
          </a:xfrm>
        </p:spPr>
        <p:txBody>
          <a:bodyPr/>
          <a:lstStyle/>
          <a:p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Padrão da variação da regressão linear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xmlns="" id="{2F1E3493-7C23-45DB-A26E-59C59F18E2F4}"/>
              </a:ext>
            </a:extLst>
          </p:cNvPr>
          <p:cNvSpPr txBox="1">
            <a:spLocks/>
          </p:cNvSpPr>
          <p:nvPr/>
        </p:nvSpPr>
        <p:spPr>
          <a:xfrm>
            <a:off x="944857" y="2718494"/>
            <a:ext cx="2393431" cy="843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Reta Ascendente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xmlns="" id="{DA28C4F9-9121-481A-AB65-DE4D52374124}"/>
              </a:ext>
            </a:extLst>
          </p:cNvPr>
          <p:cNvSpPr txBox="1">
            <a:spLocks/>
          </p:cNvSpPr>
          <p:nvPr/>
        </p:nvSpPr>
        <p:spPr>
          <a:xfrm>
            <a:off x="4899283" y="2770758"/>
            <a:ext cx="2393431" cy="7394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Reta Constante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xmlns="" id="{88ED52DD-7C3D-4C58-B3AF-B82B7CF4407E}"/>
              </a:ext>
            </a:extLst>
          </p:cNvPr>
          <p:cNvSpPr txBox="1">
            <a:spLocks/>
          </p:cNvSpPr>
          <p:nvPr/>
        </p:nvSpPr>
        <p:spPr>
          <a:xfrm>
            <a:off x="8497398" y="2739958"/>
            <a:ext cx="2596631" cy="809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Reta Descendente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721A19F6-CEEE-42E1-8B43-DFA862011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41" y="3394158"/>
            <a:ext cx="3091758" cy="306824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3ADBC636-65EA-43E6-80D9-EE2BDC193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500" y="3394158"/>
            <a:ext cx="2994996" cy="306824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12CA8760-92FE-4B0C-85D6-2C947F5E3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9834" y="3394158"/>
            <a:ext cx="3091758" cy="3083420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64F72307-323D-4677-A04B-90B479952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5998" y="2073904"/>
            <a:ext cx="3047510" cy="644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xmlns="" id="{5D666B28-948F-4482-992F-E074428E8944}"/>
              </a:ext>
            </a:extLst>
          </p:cNvPr>
          <p:cNvSpPr/>
          <p:nvPr/>
        </p:nvSpPr>
        <p:spPr>
          <a:xfrm>
            <a:off x="8097078" y="2039956"/>
            <a:ext cx="400320" cy="660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4200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31625A6A-7AC3-4B82-9C92-078A9B6A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566" y="2410893"/>
            <a:ext cx="6284536" cy="340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7AF28942-BC45-4976-8110-77AD5A895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xmlns="" id="{1F388B6A-5F80-4A43-8AD1-53FB4621068C}"/>
              </a:ext>
            </a:extLst>
          </p:cNvPr>
          <p:cNvSpPr/>
          <p:nvPr/>
        </p:nvSpPr>
        <p:spPr>
          <a:xfrm>
            <a:off x="291548" y="250097"/>
            <a:ext cx="11502886" cy="16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6" y="425348"/>
            <a:ext cx="11029615" cy="1567415"/>
          </a:xfrm>
        </p:spPr>
        <p:txBody>
          <a:bodyPr>
            <a:noAutofit/>
          </a:bodyPr>
          <a:lstStyle/>
          <a:p>
            <a:r>
              <a:rPr lang="pt-BR" sz="225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Exemplo</a:t>
            </a:r>
          </a:p>
          <a:p>
            <a:pPr marL="0" indent="0">
              <a:buNone/>
            </a:pPr>
            <a:r>
              <a:rPr lang="pt-BR" sz="22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 dos destinos das sementes após a colheita são as UBSs, nelas os lotes serão avaliadas para determinar se vai haver necessidade de submeter as sementes a algum tipo de beneficiamento, com o objetivo de melhorar suas qualidade físicas e capacidade de armazenamento.</a:t>
            </a:r>
            <a:endParaRPr lang="en-US" sz="22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2C74CA53-3ADF-44AA-A6CC-E31790E36616}"/>
              </a:ext>
            </a:extLst>
          </p:cNvPr>
          <p:cNvSpPr txBox="1"/>
          <p:nvPr/>
        </p:nvSpPr>
        <p:spPr>
          <a:xfrm rot="16200000">
            <a:off x="-507087" y="3582797"/>
            <a:ext cx="2638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Taxa de respiração. 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3C6577EE-1A7D-4B7C-80AB-FC61A12233B7}"/>
              </a:ext>
            </a:extLst>
          </p:cNvPr>
          <p:cNvSpPr txBox="1"/>
          <p:nvPr/>
        </p:nvSpPr>
        <p:spPr>
          <a:xfrm>
            <a:off x="1889382" y="5356457"/>
            <a:ext cx="3300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Redução do teor de água.</a:t>
            </a:r>
          </a:p>
        </p:txBody>
      </p:sp>
      <p:sp>
        <p:nvSpPr>
          <p:cNvPr id="16" name="Espaço Reservado para Conteúdo 5">
            <a:extLst>
              <a:ext uri="{FF2B5EF4-FFF2-40B4-BE49-F238E27FC236}">
                <a16:creationId xmlns:a16="http://schemas.microsoft.com/office/drawing/2014/main" xmlns="" id="{531B2372-A0A4-41DE-9502-ED986810F9C2}"/>
              </a:ext>
            </a:extLst>
          </p:cNvPr>
          <p:cNvSpPr txBox="1">
            <a:spLocks/>
          </p:cNvSpPr>
          <p:nvPr/>
        </p:nvSpPr>
        <p:spPr>
          <a:xfrm>
            <a:off x="6682102" y="2444822"/>
            <a:ext cx="5112332" cy="9841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pt-BR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(Y) Variável dependente – Taxa de Respiração</a:t>
            </a:r>
          </a:p>
          <a:p>
            <a:pPr>
              <a:buFont typeface="Wingdings 2" panose="05020102010507070707" pitchFamily="18" charset="2"/>
              <a:buNone/>
            </a:pPr>
            <a:r>
              <a:rPr lang="pt-BR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 Variável Independente – Teor de água</a:t>
            </a:r>
          </a:p>
        </p:txBody>
      </p:sp>
    </p:spTree>
    <p:extLst>
      <p:ext uri="{BB962C8B-B14F-4D97-AF65-F5344CB8AC3E}">
        <p14:creationId xmlns:p14="http://schemas.microsoft.com/office/powerpoint/2010/main" val="508091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F0D87659-E43C-4F0A-8C0B-2B8B92159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17297"/>
            <a:ext cx="4861560" cy="273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30E5F535-5B4D-4ABF-B3C4-A2C89F77D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8936" y="4083839"/>
            <a:ext cx="4920360" cy="277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702156"/>
            <a:ext cx="11317357" cy="835096"/>
          </a:xfrm>
        </p:spPr>
        <p:txBody>
          <a:bodyPr>
            <a:noAutofit/>
          </a:bodyPr>
          <a:lstStyle/>
          <a:p>
            <a:pPr algn="ctr"/>
            <a:r>
              <a:rPr lang="pt-B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Qual a melhor representação da reta?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0BC5FB4D-420E-40B8-B350-D9BE66469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8156" y="1804045"/>
            <a:ext cx="5217657" cy="295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38466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Porque devo ajustar a reta?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5648944"/>
            <a:ext cx="11029615" cy="1013800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Temos que reduzir a distância entre as observações e a reta.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2C9B8F0-DA48-455D-AC45-C69120277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3345" y="1985163"/>
            <a:ext cx="6035040" cy="3462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DCFE0491-0B24-48F0-96FD-39DC7B4CCC84}"/>
              </a:ext>
            </a:extLst>
          </p:cNvPr>
          <p:cNvSpPr txBox="1"/>
          <p:nvPr/>
        </p:nvSpPr>
        <p:spPr>
          <a:xfrm>
            <a:off x="4277982" y="4986026"/>
            <a:ext cx="3275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Redução do teor de água</a:t>
            </a:r>
            <a:r>
              <a:rPr lang="pt-BR" dirty="0"/>
              <a:t>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5BBFE9BE-89FE-4163-95FC-8F0368B295F5}"/>
              </a:ext>
            </a:extLst>
          </p:cNvPr>
          <p:cNvSpPr txBox="1"/>
          <p:nvPr/>
        </p:nvSpPr>
        <p:spPr>
          <a:xfrm rot="16200000">
            <a:off x="1681084" y="3345981"/>
            <a:ext cx="2638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Taxa de respiração. </a:t>
            </a:r>
          </a:p>
        </p:txBody>
      </p:sp>
    </p:spTree>
    <p:extLst>
      <p:ext uri="{BB962C8B-B14F-4D97-AF65-F5344CB8AC3E}">
        <p14:creationId xmlns:p14="http://schemas.microsoft.com/office/powerpoint/2010/main" val="1570608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Regressão Linear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7A89822E-304E-49B0-BC52-DB0FE7FBD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414" y="1847364"/>
            <a:ext cx="4906201" cy="232595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5BBF5F39-0DEE-4FA0-A988-088CCBFAC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4384" y="1847364"/>
            <a:ext cx="4906201" cy="2366827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FCC895B4-13C4-4156-B6A3-3C002311AB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0218" y="4173322"/>
            <a:ext cx="5334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06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Introdução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estudo de regressão exerce um papel relevante dentro do campo da estatística experimental devido à sua ampla aplicação na interpretação de resultados experimentais. Seu objetivo é determinar a relação existente entre uma característica qualquer de interesse experimental, que é a variável dependente, e outra característica independente, quando consideradas em conjunto.</a:t>
            </a:r>
          </a:p>
          <a:p>
            <a:pPr algn="just" fontAlgn="base"/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pesquisador seleciona os valores da variável independente e, em seguida, estabelece a relação existente entre os valores das duas variáveis. Essa relação é expressa por uma função matemática, conhecida como equação de regressão, na qual a variável dependente (Y) é considerada uma função da variável independente (X).</a:t>
            </a:r>
          </a:p>
        </p:txBody>
      </p:sp>
    </p:spTree>
    <p:extLst>
      <p:ext uri="{BB962C8B-B14F-4D97-AF65-F5344CB8AC3E}">
        <p14:creationId xmlns:p14="http://schemas.microsoft.com/office/powerpoint/2010/main" val="3659513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71561F8A-9803-4D84-A77D-0D9FA12B7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5044" y="2809462"/>
            <a:ext cx="4484377" cy="332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Critérios para o ajustamento da reta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790949"/>
            <a:ext cx="11029615" cy="120825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que é um bom ajustamento?</a:t>
            </a:r>
            <a:b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 aquele ajuste que causa pequeno erro total.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xmlns="" id="{90EA00D3-34CB-4938-9996-7AA63EF8A13F}"/>
              </a:ext>
            </a:extLst>
          </p:cNvPr>
          <p:cNvSpPr/>
          <p:nvPr/>
        </p:nvSpPr>
        <p:spPr>
          <a:xfrm>
            <a:off x="5538619" y="3438984"/>
            <a:ext cx="623737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erro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falta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ajustamento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definido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distância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vertical entre o valor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observado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(Y</a:t>
            </a:r>
            <a:r>
              <a:rPr lang="en-US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e o valor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ajustado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  )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é: 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     (erro)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8EA2801C-0D3B-4BC3-9B6E-6F4F112DC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141" y="4301306"/>
            <a:ext cx="853874" cy="34455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90347471-00E5-4339-869F-A9ADEB7BFF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853" y="4288055"/>
            <a:ext cx="203485" cy="371061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56652712-FB58-4C2D-B003-FD9C44F72E94}"/>
              </a:ext>
            </a:extLst>
          </p:cNvPr>
          <p:cNvSpPr/>
          <p:nvPr/>
        </p:nvSpPr>
        <p:spPr>
          <a:xfrm>
            <a:off x="809315" y="6137710"/>
            <a:ext cx="39401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Figura 2 - Erro típico no ajustamento de uma reta</a:t>
            </a:r>
            <a:r>
              <a:rPr lang="pt-BR" dirty="0">
                <a:latin typeface="Microsoft PhagsPa" panose="020B0502040204020203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6900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Método dos mínimos quadrados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17" y="1868557"/>
            <a:ext cx="11410121" cy="4837043"/>
          </a:xfrm>
        </p:spPr>
        <p:txBody>
          <a:bodyPr>
            <a:normAutofit/>
          </a:bodyPr>
          <a:lstStyle/>
          <a:p>
            <a:pPr marL="0" indent="0" algn="just">
              <a:buClrTx/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Arial" pitchFamily="34" charset="0"/>
              </a:rPr>
              <a:t>     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O método mais utilizado para ajustar uma reta aos pontos dispersos é o que    </a:t>
            </a:r>
            <a:b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minimiza a soma de quadrados dos erros:</a:t>
            </a:r>
          </a:p>
          <a:p>
            <a:pPr marL="0" indent="0" algn="just">
              <a:buClrTx/>
              <a:buNone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quadrado elimina o problema do sinal, pois torna positivos todos os erros;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álgebra dos mínimos quadrados é de manejo relativamente fácil;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método dos mínimos quadrados permite encontrar as estimativas de </a:t>
            </a:r>
            <a:r>
              <a:rPr lang="el-G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l-G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Minimizando a soma do quadrado de erros, encontraremos </a:t>
            </a:r>
            <a:r>
              <a:rPr lang="el-G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l-G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que trarão a menor diferença entre a previsão de  Y</a:t>
            </a:r>
            <a:r>
              <a:rPr lang="pt-BR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    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7AD70B8-5D14-4291-BBEB-4D2F38326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0331" t="11576" r="17947" b="5414"/>
          <a:stretch/>
        </p:blipFill>
        <p:spPr bwMode="auto">
          <a:xfrm>
            <a:off x="5143769" y="3076464"/>
            <a:ext cx="1944216" cy="864096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F4AEEC13-F8B6-4730-94BF-05F34B394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278" y="6023321"/>
            <a:ext cx="203485" cy="371061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F1AA0A97-5A8E-4056-944E-DB3EF0A5578E}"/>
              </a:ext>
            </a:extLst>
          </p:cNvPr>
          <p:cNvSpPr txBox="1"/>
          <p:nvPr/>
        </p:nvSpPr>
        <p:spPr>
          <a:xfrm>
            <a:off x="2260180" y="3244334"/>
            <a:ext cx="30359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 de quadrado dos erros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77866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2AA99E89-08AA-4C91-9A01-DBD62AA71CB1}"/>
              </a:ext>
            </a:extLst>
          </p:cNvPr>
          <p:cNvSpPr/>
          <p:nvPr/>
        </p:nvSpPr>
        <p:spPr>
          <a:xfrm>
            <a:off x="291548" y="250097"/>
            <a:ext cx="11502886" cy="16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81C2BB95-2821-4A8F-BA99-4AADE25E643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/>
          <a:srcRect l="3473" t="3091" r="6040" b="3063"/>
          <a:stretch/>
        </p:blipFill>
        <p:spPr bwMode="auto">
          <a:xfrm>
            <a:off x="679943" y="2051600"/>
            <a:ext cx="3400738" cy="398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C6B13432-F8AE-4418-8B42-58F5A10926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855" t="5030" r="7129"/>
          <a:stretch/>
        </p:blipFill>
        <p:spPr bwMode="auto">
          <a:xfrm>
            <a:off x="5650174" y="1350310"/>
            <a:ext cx="5020454" cy="404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632704EF-52CE-430D-9E82-CD8FBEC40B7C}"/>
              </a:ext>
            </a:extLst>
          </p:cNvPr>
          <p:cNvSpPr/>
          <p:nvPr/>
        </p:nvSpPr>
        <p:spPr>
          <a:xfrm>
            <a:off x="646868" y="1372875"/>
            <a:ext cx="35491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Quadro 1. Relação observada entre </a:t>
            </a:r>
          </a:p>
          <a:p>
            <a:pPr algn="just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safra e a aplicação de Nitrogênio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xmlns="" id="{688F56F0-83CA-463E-9114-ABF711ED5A77}"/>
              </a:ext>
            </a:extLst>
          </p:cNvPr>
          <p:cNvSpPr/>
          <p:nvPr/>
        </p:nvSpPr>
        <p:spPr>
          <a:xfrm>
            <a:off x="6190510" y="5710570"/>
            <a:ext cx="4312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Figura 3 - Dados e reta ajustada a olho aos dados apresentados.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xmlns="" id="{DEC4BE33-48F9-4618-BA19-298F2B542112}"/>
              </a:ext>
            </a:extLst>
          </p:cNvPr>
          <p:cNvSpPr txBox="1">
            <a:spLocks/>
          </p:cNvSpPr>
          <p:nvPr/>
        </p:nvSpPr>
        <p:spPr>
          <a:xfrm>
            <a:off x="559558" y="293564"/>
            <a:ext cx="10514099" cy="7436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t-BR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Exemplo:</a:t>
            </a:r>
          </a:p>
        </p:txBody>
      </p:sp>
    </p:spTree>
    <p:extLst>
      <p:ext uri="{BB962C8B-B14F-4D97-AF65-F5344CB8AC3E}">
        <p14:creationId xmlns:p14="http://schemas.microsoft.com/office/powerpoint/2010/main" val="425196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Translação de Eixos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89400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iniciarmos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ajuste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devemos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translação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eixos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conservando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valores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originais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1E95C69-A4C4-4653-B127-506CC71D3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4470" y="3429000"/>
            <a:ext cx="4986337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35776663-1A45-48A1-A7AB-623C7CE96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194" y="3340791"/>
            <a:ext cx="4986337" cy="283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3C306B8C-6EF6-40F2-A3D4-EC13BDC3F7C5}"/>
              </a:ext>
            </a:extLst>
          </p:cNvPr>
          <p:cNvSpPr txBox="1"/>
          <p:nvPr/>
        </p:nvSpPr>
        <p:spPr>
          <a:xfrm>
            <a:off x="675861" y="3077381"/>
            <a:ext cx="954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0FCA29F5-285D-4148-987B-0C1134F353D1}"/>
              </a:ext>
            </a:extLst>
          </p:cNvPr>
          <p:cNvSpPr txBox="1"/>
          <p:nvPr/>
        </p:nvSpPr>
        <p:spPr>
          <a:xfrm>
            <a:off x="6624470" y="3109958"/>
            <a:ext cx="954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5324F2AD-AA18-4667-8460-8EAD08778F26}"/>
              </a:ext>
            </a:extLst>
          </p:cNvPr>
          <p:cNvSpPr txBox="1"/>
          <p:nvPr/>
        </p:nvSpPr>
        <p:spPr>
          <a:xfrm>
            <a:off x="4618381" y="6176962"/>
            <a:ext cx="29602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 isso é feito? </a:t>
            </a:r>
          </a:p>
        </p:txBody>
      </p:sp>
    </p:spTree>
    <p:extLst>
      <p:ext uri="{BB962C8B-B14F-4D97-AF65-F5344CB8AC3E}">
        <p14:creationId xmlns:p14="http://schemas.microsoft.com/office/powerpoint/2010/main" val="3996259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Estágio 1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81810"/>
            <a:ext cx="11029615" cy="1126434"/>
          </a:xfrm>
        </p:spPr>
        <p:txBody>
          <a:bodyPr>
            <a:norm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Exprimir X em termos de desvios a contar de sua média, isto é, definir uma nova variável x (minúsculo), tal que: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1A46045-56D8-4161-955E-DCDF0EB1E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7512" t="20160" r="21194" b="8324"/>
          <a:stretch/>
        </p:blipFill>
        <p:spPr bwMode="auto">
          <a:xfrm>
            <a:off x="1573875" y="3429000"/>
            <a:ext cx="2016224" cy="51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727651F2-0392-474D-8656-E94CDEF28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461" y="2959236"/>
            <a:ext cx="4978444" cy="343734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A95B5B35-F50E-498F-8946-E1F382DAB0E7}"/>
              </a:ext>
            </a:extLst>
          </p:cNvPr>
          <p:cNvSpPr txBox="1"/>
          <p:nvPr/>
        </p:nvSpPr>
        <p:spPr>
          <a:xfrm>
            <a:off x="3046760" y="3059668"/>
            <a:ext cx="813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média</a:t>
            </a:r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2A5C2384-7122-4024-BE85-67C5160301C6}"/>
              </a:ext>
            </a:extLst>
          </p:cNvPr>
          <p:cNvSpPr txBox="1"/>
          <p:nvPr/>
        </p:nvSpPr>
        <p:spPr>
          <a:xfrm>
            <a:off x="1959951" y="3939896"/>
            <a:ext cx="1244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tratamento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2427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A18FEC69-9810-4B66-BD9C-6EB3B2B1D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061" y="4764162"/>
            <a:ext cx="10210800" cy="19431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69843"/>
            <a:ext cx="11029616" cy="1232453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equivale a uma translação</a:t>
            </a:r>
            <a:b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geométrica de eixos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8B7486B-DBA5-4668-9A52-78B195476A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068" t="8376" r="6535" b="4170"/>
          <a:stretch/>
        </p:blipFill>
        <p:spPr bwMode="auto">
          <a:xfrm>
            <a:off x="6096000" y="1861365"/>
            <a:ext cx="5514806" cy="291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6B2509E-3701-4467-89B9-59E59BBDD1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990" t="4139" r="4735"/>
          <a:stretch/>
        </p:blipFill>
        <p:spPr bwMode="auto">
          <a:xfrm>
            <a:off x="581191" y="1875484"/>
            <a:ext cx="5170251" cy="292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6FF3D43F-9FE6-481F-AE78-F97EFCCA9710}"/>
              </a:ext>
            </a:extLst>
          </p:cNvPr>
          <p:cNvSpPr txBox="1"/>
          <p:nvPr/>
        </p:nvSpPr>
        <p:spPr>
          <a:xfrm>
            <a:off x="2397403" y="5366380"/>
            <a:ext cx="12999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(média)</a:t>
            </a:r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41318449-6590-484F-A909-6643217F11E1}"/>
              </a:ext>
            </a:extLst>
          </p:cNvPr>
          <p:cNvSpPr txBox="1"/>
          <p:nvPr/>
        </p:nvSpPr>
        <p:spPr>
          <a:xfrm>
            <a:off x="8645803" y="4764162"/>
            <a:ext cx="12999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(média)</a:t>
            </a:r>
            <a:endParaRPr lang="pt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F7CEBC40-258A-DE62-5E44-3A80E9B92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976" y="5735712"/>
            <a:ext cx="203485" cy="37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126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xmlns="" id="{2052C81C-3358-41A2-A95D-289FD7C0335F}"/>
              </a:ext>
            </a:extLst>
          </p:cNvPr>
          <p:cNvSpPr/>
          <p:nvPr/>
        </p:nvSpPr>
        <p:spPr>
          <a:xfrm>
            <a:off x="364435" y="357809"/>
            <a:ext cx="11463130" cy="1524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808382"/>
            <a:ext cx="11029615" cy="1630018"/>
          </a:xfrm>
        </p:spPr>
        <p:txBody>
          <a:bodyPr>
            <a:normAutofit/>
          </a:bodyPr>
          <a:lstStyle/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Medir X como desvio a contar de X simplifica os cálculos porque a soma dos novos valores x é igual a zero, isto é: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A09686A4-DDA6-4C11-A09B-3FBFB1228A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576" t="20095" r="5022" b="12707"/>
          <a:stretch/>
        </p:blipFill>
        <p:spPr bwMode="auto">
          <a:xfrm>
            <a:off x="897835" y="3061253"/>
            <a:ext cx="10167730" cy="9838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83E68C62-DF34-4DC1-9940-496847AB9AAB}"/>
              </a:ext>
            </a:extLst>
          </p:cNvPr>
          <p:cNvSpPr txBox="1"/>
          <p:nvPr/>
        </p:nvSpPr>
        <p:spPr>
          <a:xfrm>
            <a:off x="738808" y="4045079"/>
            <a:ext cx="1673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Somatório de x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91260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Estágio 2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81809"/>
            <a:ext cx="11029615" cy="1669773"/>
          </a:xfrm>
        </p:spPr>
        <p:txBody>
          <a:bodyPr>
            <a:normAutofit/>
          </a:bodyPr>
          <a:lstStyle/>
          <a:p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Devemos ajustar a reta aos dados, escolhendo valores para     e     ,que satisfaçam o critério dos mínimos quadrados. Ou seja, escolher valores de      e      que minimizem: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8679C8A2-3E59-482E-8AE4-B725FC464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8152691" y="2388472"/>
            <a:ext cx="285752" cy="35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8469E1B7-8131-4144-88BB-17B3D5FC8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8464947" y="2756451"/>
            <a:ext cx="285752" cy="35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xmlns="" id="{34E6AEAC-DA82-425B-A3D4-2DF4CC402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8697691" y="2362228"/>
            <a:ext cx="292517" cy="38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3BB684D2-BEB7-4F7B-8E95-FCFFF5093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9036451" y="2729281"/>
            <a:ext cx="292517" cy="38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D73702B0-3C69-49DC-BF2F-1EEFD9089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399" y="3551582"/>
            <a:ext cx="5289200" cy="105310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AD1E29F6-3B96-47AA-AE92-DA95ADDDC968}"/>
              </a:ext>
            </a:extLst>
          </p:cNvPr>
          <p:cNvSpPr txBox="1"/>
          <p:nvPr/>
        </p:nvSpPr>
        <p:spPr>
          <a:xfrm>
            <a:off x="2523746" y="4604689"/>
            <a:ext cx="3115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 de quadrado dos erros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8090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D27C2BB0-2F97-4BC0-ACDD-B506741BA869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BA001173-10A0-4B8C-AF7E-749AEE5FE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371061"/>
            <a:ext cx="11029615" cy="6115878"/>
          </a:xfrm>
        </p:spPr>
        <p:txBody>
          <a:bodyPr>
            <a:no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Cada valor ajustado de     estará sobre a reta estimada: </a:t>
            </a:r>
          </a:p>
          <a:p>
            <a:pPr marL="0" indent="0">
              <a:buNone/>
            </a:pPr>
            <a:endParaRPr lang="pt-BR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Assim, estamos diante da seguinte situação: devemos encontrar os valores      e     de modo a minimizar a soma de quadrado dos erros.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Considerando a equação 1 e 2, isto pode ser expresso algebricamente como:  </a:t>
            </a:r>
          </a:p>
          <a:p>
            <a:pPr>
              <a:buClrTx/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Usa-se a notação           , para enfatizar que a expressão tem dependência dos valores de      e     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29BE7D3F-BC99-41B9-91CE-A64245232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132" y="5579257"/>
            <a:ext cx="743054" cy="33342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F35F6926-14BE-438E-8A75-C2EC02C9B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96" y="5990252"/>
            <a:ext cx="254220" cy="25422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22F230B6-820E-487A-8125-055589E6C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685" y="5964940"/>
            <a:ext cx="181000" cy="30484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64ABD26B-DB18-4E6A-8A61-8EAF75272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10594" b="13807"/>
          <a:stretch/>
        </p:blipFill>
        <p:spPr bwMode="auto">
          <a:xfrm>
            <a:off x="2067902" y="4859801"/>
            <a:ext cx="80827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180C0389-DD56-4045-ADA2-4B2935330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9495" y="3948516"/>
            <a:ext cx="32575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F82806A2-B91F-4D8E-9A5D-26C5A07BD6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74409" y="1350127"/>
            <a:ext cx="4187722" cy="77495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81913AF-1A6B-4B0F-8BC4-951C78CC65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185" y="547548"/>
            <a:ext cx="268989" cy="345512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329A71C1-0593-4E37-AC09-88A3DF1C5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93" y="2683834"/>
            <a:ext cx="254220" cy="25422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7C660193-6409-4360-B9F6-68A8E283D1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482" y="2658522"/>
            <a:ext cx="181000" cy="30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12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xmlns="" id="{EC705D8B-DE15-4376-BD29-714B7F390AD4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Espaço Reservado para Conteúdo 2">
            <a:extLst>
              <a:ext uri="{FF2B5EF4-FFF2-40B4-BE49-F238E27FC236}">
                <a16:creationId xmlns:a16="http://schemas.microsoft.com/office/drawing/2014/main" xmlns="" id="{B805D859-F6A6-46AB-94AB-95DE20DDBA2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79498" y="408796"/>
            <a:ext cx="10459508" cy="4338687"/>
          </a:xfrm>
        </p:spPr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Pergunta-se então, para que valores de    e     haverá um mínimo de erros? 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 resposta a essa pergunta nos fornecerá a reta “ótima” (de mínimos quadrados</a:t>
            </a:r>
            <a:b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dos erros).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técnica de minimização mais simples é fornecida pelo cálculo.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       minimização de exige o anulamento simultâneo de suas derivadas parciais.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Igualando a zero a derivada parcial em relação a     :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xmlns="" id="{987C5962-2207-4C43-B2DF-1BD83CCFE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052" y="2927925"/>
            <a:ext cx="743054" cy="33342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A66F96B1-BA24-42AD-B609-F2A7D7A76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676" y="3870145"/>
            <a:ext cx="219106" cy="21910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C43E6527-DADE-41C8-96B1-792713B149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75" y="1020395"/>
            <a:ext cx="181000" cy="30484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247E7202-3B26-43F6-960E-8301BD7D4B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42" y="1076515"/>
            <a:ext cx="219106" cy="219106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xmlns="" id="{1423D582-3DB4-4C8E-ABF2-0BBD3A9A6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669" y="4788410"/>
            <a:ext cx="7447847" cy="96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0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Correlação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4011"/>
            <a:ext cx="10934947" cy="3354138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análise de correlação linear simples (Pearson 1896). 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Essa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técnica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empregada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especificamente, para se avaliar o grau de covariância entre as variáveis aleatórias.</a:t>
            </a: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Quando duas variáveis (Y</a:t>
            </a:r>
            <a:r>
              <a:rPr lang="en-US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Y</a:t>
            </a:r>
            <a:r>
              <a:rPr lang="en-US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estão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ligadas por uma relação estatística, dizemos que existe correlação entre elas.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Utilizando duas variáveis dependentes,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função de ambas estão sujeitas a grandes variações e erros experimentais ponderáveis, como por exemplo: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8E3AC9DA-AD3A-47B6-B402-A5902D1935BA}"/>
              </a:ext>
            </a:extLst>
          </p:cNvPr>
          <p:cNvSpPr txBox="1"/>
          <p:nvPr/>
        </p:nvSpPr>
        <p:spPr>
          <a:xfrm>
            <a:off x="581192" y="5248149"/>
            <a:ext cx="95832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Comprimento e largura de folhas de plantas.</a:t>
            </a:r>
          </a:p>
          <a:p>
            <a:pPr fontAlgn="base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Teor de potássio do solo e aumento de produção de cana-de-açúcar.</a:t>
            </a:r>
          </a:p>
          <a:p>
            <a:pPr fontAlgn="base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Ganho de peso e rendimento de carcaça em frangos de corte.</a:t>
            </a:r>
          </a:p>
        </p:txBody>
      </p:sp>
    </p:spTree>
    <p:extLst>
      <p:ext uri="{BB962C8B-B14F-4D97-AF65-F5344CB8AC3E}">
        <p14:creationId xmlns:p14="http://schemas.microsoft.com/office/powerpoint/2010/main" val="22598254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C4E94374-9CF4-4008-8D40-F8CFF5C442E0}"/>
              </a:ext>
            </a:extLst>
          </p:cNvPr>
          <p:cNvSpPr txBox="1"/>
          <p:nvPr/>
        </p:nvSpPr>
        <p:spPr>
          <a:xfrm>
            <a:off x="2491409" y="544204"/>
            <a:ext cx="68911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Dividindo ambos os termos por (-2) e reagrupando: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357726F7-8577-4FDE-8F68-A16B369F8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121" y="1119809"/>
            <a:ext cx="7937966" cy="51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xmlns="" id="{6F18CBA2-126C-4634-ADF1-E70E690529C4}"/>
              </a:ext>
            </a:extLst>
          </p:cNvPr>
          <p:cNvSpPr/>
          <p:nvPr/>
        </p:nvSpPr>
        <p:spPr>
          <a:xfrm>
            <a:off x="5221357" y="3272151"/>
            <a:ext cx="4161182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Verifica-se que isto assegura que a reta de regressão ajustada deve passar pelo ponto (x,   ), que pode ser interpretado como o centro de gravidade da amostra de n pontos.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82F6D5A9-8F14-482E-AF1B-098C0FB16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480" y="4091466"/>
            <a:ext cx="229342" cy="317952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09332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D420DAA-76C9-4F86-AED7-F195AD4D2828}"/>
              </a:ext>
            </a:extLst>
          </p:cNvPr>
          <p:cNvSpPr txBox="1"/>
          <p:nvPr/>
        </p:nvSpPr>
        <p:spPr>
          <a:xfrm>
            <a:off x="1192695" y="751344"/>
            <a:ext cx="98331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 preciso também anular a derivada parcial em relação a      :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Dividindo ambos os termos por (-2):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82153BC6-8C77-4202-9E9D-F3A0ECC2C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36915" y="1614643"/>
            <a:ext cx="6809822" cy="95105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BC0E97AE-401E-4CEA-8B42-1E4F3DFD2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2556" y="3809283"/>
            <a:ext cx="3278540" cy="77865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50CD314E-B487-4598-9CC2-F012C07517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3369" y="764596"/>
            <a:ext cx="341406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043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C4E94374-9CF4-4008-8D40-F8CFF5C442E0}"/>
              </a:ext>
            </a:extLst>
          </p:cNvPr>
          <p:cNvSpPr txBox="1"/>
          <p:nvPr/>
        </p:nvSpPr>
        <p:spPr>
          <a:xfrm>
            <a:off x="2491409" y="544204"/>
            <a:ext cx="68911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Reagrupando: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3BBC3F6D-80AA-4CE6-9587-2A69276D5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834" y="1418284"/>
            <a:ext cx="7626757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205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C4E94374-9CF4-4008-8D40-F8CFF5C442E0}"/>
              </a:ext>
            </a:extLst>
          </p:cNvPr>
          <p:cNvSpPr txBox="1"/>
          <p:nvPr/>
        </p:nvSpPr>
        <p:spPr>
          <a:xfrm>
            <a:off x="2777583" y="596589"/>
            <a:ext cx="62933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Podemos sintetizar da seguinte forma: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9F2BD827-8740-4358-9331-BD12B3419FCC}"/>
              </a:ext>
            </a:extLst>
          </p:cNvPr>
          <p:cNvSpPr txBox="1"/>
          <p:nvPr/>
        </p:nvSpPr>
        <p:spPr>
          <a:xfrm>
            <a:off x="1404730" y="1249251"/>
            <a:ext cx="9039104" cy="4708981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 os valores x medidos como desvios a contar de sua média, os valores      e       de mínimos quadrados dos erros são: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E4D50640-C86C-4F7C-971B-B9E1FDE8B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765" y="2239237"/>
            <a:ext cx="2628470" cy="136450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73F6486F-7B72-489B-9EF7-3FBB37CDF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69" y="3964002"/>
            <a:ext cx="2601966" cy="163397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3D0A253C-9B6F-4938-A706-DF147E791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409" y="1715213"/>
            <a:ext cx="253669" cy="35969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xmlns="" id="{524D8445-249F-4EC4-8AE4-3F9578ABE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5842" y="1672888"/>
            <a:ext cx="341406" cy="43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0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xmlns="" id="{0D2ED2C3-E10F-4552-9815-83ADEBCB175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69848" y="180304"/>
            <a:ext cx="10058400" cy="1497496"/>
          </a:xfrm>
        </p:spPr>
        <p:txBody>
          <a:bodyPr>
            <a:normAutofit/>
          </a:bodyPr>
          <a:lstStyle/>
          <a:p>
            <a:r>
              <a:rPr lang="pt-BR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Dados do exemplo: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610C6663-504A-4F0E-9FF3-FA7174C89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295" y="1440924"/>
            <a:ext cx="7167988" cy="4177998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C661A82A-95CD-4AE4-ADD9-D2C68CDB1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7271" y="1677801"/>
            <a:ext cx="4495800" cy="98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3560441A-F03E-4574-8E8D-30A2E7CE2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7271" y="3175295"/>
            <a:ext cx="4500594" cy="98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xmlns="" id="{65F7AD76-AE00-4B95-806C-4CC1337DC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0943" y="4672788"/>
            <a:ext cx="2848455" cy="744288"/>
          </a:xfrm>
          <a:prstGeom prst="rect">
            <a:avLst/>
          </a:prstGeom>
          <a:noFill/>
          <a:ln w="76200">
            <a:solidFill>
              <a:srgbClr val="2DA2BF">
                <a:lumMod val="75000"/>
              </a:srgb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45601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5" name="Espaço Reservado para Conteúdo 3">
            <a:extLst>
              <a:ext uri="{FF2B5EF4-FFF2-40B4-BE49-F238E27FC236}">
                <a16:creationId xmlns:a16="http://schemas.microsoft.com/office/drawing/2014/main" xmlns="" id="{3AAFFDE2-3AE5-4A96-BC1C-608767E8BCE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57641" y="847966"/>
            <a:ext cx="7876715" cy="466994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9885063A-1367-4715-B1A4-21D512764182}"/>
              </a:ext>
            </a:extLst>
          </p:cNvPr>
          <p:cNvSpPr/>
          <p:nvPr/>
        </p:nvSpPr>
        <p:spPr>
          <a:xfrm>
            <a:off x="2420154" y="5287075"/>
            <a:ext cx="7351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40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Figura 6 - Equação da reta com o eixo X transladado</a:t>
            </a:r>
            <a:r>
              <a:rPr lang="pt-BR" dirty="0">
                <a:latin typeface="Microsoft PhagsPa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45932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>
            <a:extLst>
              <a:ext uri="{FF2B5EF4-FFF2-40B4-BE49-F238E27FC236}">
                <a16:creationId xmlns:a16="http://schemas.microsoft.com/office/drawing/2014/main" xmlns="" id="{2A63DFB5-BCD0-4E05-97AC-F8022E5C1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7089914" y="5174445"/>
            <a:ext cx="318051" cy="41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397565" y="596348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33568CD4-B501-49EF-8A4F-9F02AC787925}"/>
              </a:ext>
            </a:extLst>
          </p:cNvPr>
          <p:cNvSpPr txBox="1"/>
          <p:nvPr/>
        </p:nvSpPr>
        <p:spPr>
          <a:xfrm>
            <a:off x="4598504" y="437324"/>
            <a:ext cx="26636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Estágio 3</a:t>
            </a:r>
            <a:r>
              <a:rPr lang="pt-BR" dirty="0"/>
              <a:t>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7A81B81C-F0F4-4C9C-8EEF-BF3B9408642F}"/>
              </a:ext>
            </a:extLst>
          </p:cNvPr>
          <p:cNvSpPr txBox="1"/>
          <p:nvPr/>
        </p:nvSpPr>
        <p:spPr>
          <a:xfrm>
            <a:off x="563218" y="1215313"/>
            <a:ext cx="110655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regressão pode agora ser transformada para o sistema original de referência: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8AB28329-9B67-4F58-8D9C-410DE5901F31}"/>
              </a:ext>
            </a:extLst>
          </p:cNvPr>
          <p:cNvSpPr txBox="1"/>
          <p:nvPr/>
        </p:nvSpPr>
        <p:spPr>
          <a:xfrm>
            <a:off x="523462" y="5132049"/>
            <a:ext cx="110655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coeficiente angular da reta de regressão ajustada (  = 95X) permanece inalterado;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única diferença é o intercepto,     , onde a reta tangencia o eixo Y;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intercepto original foi facilmente reobtido.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6F3F6A28-6F93-4B1E-A05B-9860A12A1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4866447" y="5594605"/>
            <a:ext cx="285752" cy="35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CD166A13-AEF5-4626-9C10-F69E5837B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4327" y="1852640"/>
            <a:ext cx="5500726" cy="315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xmlns="" id="{11CCB356-7483-447D-AF2F-04C2423FE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07965" y="3124199"/>
            <a:ext cx="3023123" cy="609601"/>
          </a:xfrm>
          <a:prstGeom prst="rect">
            <a:avLst/>
          </a:prstGeom>
          <a:noFill/>
          <a:ln w="76200">
            <a:solidFill>
              <a:srgbClr val="2DA2BF">
                <a:lumMod val="75000"/>
              </a:srgb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921792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5" name="Espaço Reservado para Conteúdo 3">
            <a:extLst>
              <a:ext uri="{FF2B5EF4-FFF2-40B4-BE49-F238E27FC236}">
                <a16:creationId xmlns:a16="http://schemas.microsoft.com/office/drawing/2014/main" xmlns="" id="{C4C44EC7-EF51-4AD9-AFAA-E6A27A67A16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384313" y="919207"/>
            <a:ext cx="7614564" cy="429195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20E131AF-E7D7-4229-A475-A222E8D9A835}"/>
              </a:ext>
            </a:extLst>
          </p:cNvPr>
          <p:cNvSpPr/>
          <p:nvPr/>
        </p:nvSpPr>
        <p:spPr>
          <a:xfrm>
            <a:off x="410817" y="5211163"/>
            <a:ext cx="7447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Figura 7 - Gráfico dos pontos dispersos com a reta ajustada.</a:t>
            </a:r>
          </a:p>
        </p:txBody>
      </p:sp>
      <p:pic>
        <p:nvPicPr>
          <p:cNvPr id="2" name="ajuste modelo">
            <a:hlinkClick r:id="" action="ppaction://media"/>
            <a:extLst>
              <a:ext uri="{FF2B5EF4-FFF2-40B4-BE49-F238E27FC236}">
                <a16:creationId xmlns:a16="http://schemas.microsoft.com/office/drawing/2014/main" xmlns="" id="{9E32414D-0085-4118-975C-12A5F5128E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2266" y="602974"/>
            <a:ext cx="2861352" cy="565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6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7B16F2-C2E5-4288-9218-65B83DA61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de Variância da Regressão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ACF78D2-D79C-4830-A4C3-03C222F15545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0712" y="2160103"/>
            <a:ext cx="9928123" cy="426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304793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7B16F2-C2E5-4288-9218-65B83DA61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de Variância da Regressão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809F0C94-49A0-4C7B-9B6A-4382F4FB9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9112" y="1867108"/>
            <a:ext cx="11153775" cy="4767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039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Correlação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276748"/>
          </a:xfrm>
        </p:spPr>
        <p:txBody>
          <a:bodyPr>
            <a:normAutofit fontScale="92500" lnSpcReduction="20000"/>
          </a:bodyPr>
          <a:lstStyle/>
          <a:p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Coeficiente de Correlação de Pearson</a:t>
            </a:r>
          </a:p>
          <a:p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 um valor que informa a intensidade e a forma da correlação linear entre duas variáveis.</a:t>
            </a:r>
            <a:b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partir da análise do resultado podemos determinar se é adequado ou não a utilização do modelo linear para modelagem do fenômeno.</a:t>
            </a:r>
          </a:p>
          <a:p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Modelo matemático:</a:t>
            </a:r>
          </a:p>
          <a:p>
            <a:pPr marL="0" indent="0"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Onde </a:t>
            </a:r>
            <a:r>
              <a:rPr lang="pt-BR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B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 o número de termos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Resumo sobre Correlação Linear e Regressão para ISS-BH - Estatíst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308" y="4287836"/>
            <a:ext cx="56007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71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67CD83B8-4692-49BA-9D86-7A853B3C8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0447" y="166703"/>
            <a:ext cx="9117494" cy="4602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xmlns="" id="{63163777-6145-4323-835E-353BF3525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0447" y="4973173"/>
            <a:ext cx="911749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837200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7B16F2-C2E5-4288-9218-65B83DA61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de resíduos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xmlns="" id="{37068B5D-D7B4-4334-8CE6-5E2CC3ACD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975348"/>
          </a:xfrm>
        </p:spPr>
        <p:txBody>
          <a:bodyPr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 importante, após a análise de regressão, testar se os pressupostos do modelo linear se aplicam aos dados estudados;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Resíduos representam a diferença entre o valor observado de Y e o que foi predito pelo modelo de regressão;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primeira forma de se avaliar resíduos é plotar um gráfico no qual os resíduos (Y -   ) são colocados no eixo vertical (Y) e os valores esperados de Y (β Y) no eixo horizontal (x).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205AC1DB-E063-4C25-B04D-6527D1555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82099" y="5022574"/>
            <a:ext cx="257537" cy="3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388761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7B16F2-C2E5-4288-9218-65B83DA61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7" y="702156"/>
            <a:ext cx="11304105" cy="1013800"/>
          </a:xfrm>
        </p:spPr>
        <p:txBody>
          <a:bodyPr>
            <a:noAutofit/>
          </a:bodyPr>
          <a:lstStyle/>
          <a:p>
            <a:r>
              <a:rPr lang="pt-BR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Observações a respeito da regressão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xmlns="" id="{9F8A15F9-47CE-45D8-B66A-0F780D877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Quando os dados provêm de um delineamento experimental, onde são observadas repetições, e por conseguinte existe um erro experimental, além do erro devido a falta de ajuste do modelo: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lvl="1" algn="just"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ajustamento segue os mesmos princípios, ou seja, geralmente, é realizado observando-se as médias de cada tratamento;</a:t>
            </a:r>
          </a:p>
          <a:p>
            <a:pPr marL="274320" lvl="1" algn="just"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Ø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lvl="1" algn="just"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análise de variância sofre ligeiras alterações;</a:t>
            </a:r>
          </a:p>
        </p:txBody>
      </p:sp>
    </p:spTree>
    <p:extLst>
      <p:ext uri="{BB962C8B-B14F-4D97-AF65-F5344CB8AC3E}">
        <p14:creationId xmlns:p14="http://schemas.microsoft.com/office/powerpoint/2010/main" val="22701507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3CF4D09F-838F-4557-A401-EF4BAFD2BFEF}"/>
              </a:ext>
            </a:extLst>
          </p:cNvPr>
          <p:cNvSpPr txBox="1"/>
          <p:nvPr/>
        </p:nvSpPr>
        <p:spPr>
          <a:xfrm>
            <a:off x="993913" y="59658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Exemplo de Análise completa: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xmlns="" id="{B8A083C5-5C8B-4D7E-AE41-F62DDBDCEF4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03582" y="1066801"/>
            <a:ext cx="10986052" cy="2060712"/>
          </a:xfrm>
        </p:spPr>
        <p:txBody>
          <a:bodyPr/>
          <a:lstStyle/>
          <a:p>
            <a:pPr algn="just">
              <a:buNone/>
            </a:pPr>
            <a:r>
              <a:rPr lang="pt-BR" dirty="0"/>
              <a:t>	  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 dados abaixo são provenientes de um ensaio experimental em que foram utilizadas sete doses de nitrogênio aplicado em cobertura sobre a produtividade de milho. O Experimento foi montado no delineamento inteiramente casualizado, DIC, com cinco repetições. Os dados são fornecidos abaixo: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DCA74FAA-9376-4722-A820-1670CEA57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357" y="2990180"/>
            <a:ext cx="9350502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900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F4056770-DE4A-4521-B04D-3920D4E4E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150" y="384728"/>
            <a:ext cx="6534150" cy="193357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C35C9C64-F263-478E-B9D8-0847DEE12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952" y="2833127"/>
            <a:ext cx="3276600" cy="885825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A08B9065-2E8D-4CF5-810A-AEDC287E01A0}"/>
              </a:ext>
            </a:extLst>
          </p:cNvPr>
          <p:cNvSpPr txBox="1"/>
          <p:nvPr/>
        </p:nvSpPr>
        <p:spPr>
          <a:xfrm>
            <a:off x="5232123" y="2337369"/>
            <a:ext cx="1727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Hipóteses:</a:t>
            </a: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xmlns="" id="{34D1DE1C-2BCD-49A7-9E0D-0BB5903C4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6017" y="3771960"/>
            <a:ext cx="8028415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tângulo 16">
            <a:extLst>
              <a:ext uri="{FF2B5EF4-FFF2-40B4-BE49-F238E27FC236}">
                <a16:creationId xmlns:a16="http://schemas.microsoft.com/office/drawing/2014/main" xmlns="" id="{64BB2B95-2586-4800-A77E-53FFF73F9DC0}"/>
              </a:ext>
            </a:extLst>
          </p:cNvPr>
          <p:cNvSpPr/>
          <p:nvPr/>
        </p:nvSpPr>
        <p:spPr>
          <a:xfrm>
            <a:off x="1683024" y="5986537"/>
            <a:ext cx="882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Conclusão: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rejeita-se H</a:t>
            </a:r>
            <a:r>
              <a:rPr lang="pt-BR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ao nível de significância de 5% pelo teste F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58710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20E131AF-E7D7-4229-A475-A222E8D9A835}"/>
              </a:ext>
            </a:extLst>
          </p:cNvPr>
          <p:cNvSpPr/>
          <p:nvPr/>
        </p:nvSpPr>
        <p:spPr>
          <a:xfrm>
            <a:off x="2120418" y="5224415"/>
            <a:ext cx="797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visualização dos dados experimentais em um gráfico de dispersão auxilia na escolha do modelo a ser ajustado.</a:t>
            </a:r>
          </a:p>
        </p:txBody>
      </p:sp>
      <p:pic>
        <p:nvPicPr>
          <p:cNvPr id="7" name="Espaço Reservado para Conteúdo 3">
            <a:extLst>
              <a:ext uri="{FF2B5EF4-FFF2-40B4-BE49-F238E27FC236}">
                <a16:creationId xmlns:a16="http://schemas.microsoft.com/office/drawing/2014/main" xmlns="" id="{B7EEAA1D-EAE7-4924-9DE5-2BEC0EFDE6A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19200" y="484110"/>
            <a:ext cx="7553599" cy="45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814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03BE712-79D8-4BA6-8FCB-859FB9111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Ajustando a Reta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2C0984BD-986C-404C-B291-CE20166E493E}"/>
              </a:ext>
            </a:extLst>
          </p:cNvPr>
          <p:cNvSpPr txBox="1"/>
          <p:nvPr/>
        </p:nvSpPr>
        <p:spPr>
          <a:xfrm>
            <a:off x="581192" y="1903201"/>
            <a:ext cx="77544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Ajustando o modelo linear:</a:t>
            </a:r>
          </a:p>
          <a:p>
            <a:pPr lvl="1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Valores necessários para o ajustamento do modo linear: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A9428A85-D2F1-4BA9-AD6B-21AED27D66C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4783281" y="1895714"/>
            <a:ext cx="1603484" cy="42298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D52B51F1-0FE1-463C-923D-82066B3F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3437" y="2734198"/>
            <a:ext cx="9020250" cy="331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573FD761-67E1-465F-8941-1477F8DB72B2}"/>
              </a:ext>
            </a:extLst>
          </p:cNvPr>
          <p:cNvSpPr txBox="1"/>
          <p:nvPr/>
        </p:nvSpPr>
        <p:spPr>
          <a:xfrm>
            <a:off x="1051402" y="6042455"/>
            <a:ext cx="9444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Recomenda-se trabalhar com o máximo possíveis de casas decimais;</a:t>
            </a:r>
          </a:p>
        </p:txBody>
      </p:sp>
    </p:spTree>
    <p:extLst>
      <p:ext uri="{BB962C8B-B14F-4D97-AF65-F5344CB8AC3E}">
        <p14:creationId xmlns:p14="http://schemas.microsoft.com/office/powerpoint/2010/main" val="29752079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630D7E30-D5D3-4044-A142-426B7467E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278" y="333918"/>
            <a:ext cx="5751444" cy="89550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A9096BC8-9E51-4476-9514-D2E34675F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278" y="1427922"/>
            <a:ext cx="5751444" cy="881270"/>
          </a:xfrm>
          <a:prstGeom prst="rect">
            <a:avLst/>
          </a:prstGeom>
        </p:spPr>
      </p:pic>
      <p:pic>
        <p:nvPicPr>
          <p:cNvPr id="11" name="Espaço Reservado para Conteúdo 4">
            <a:extLst>
              <a:ext uri="{FF2B5EF4-FFF2-40B4-BE49-F238E27FC236}">
                <a16:creationId xmlns:a16="http://schemas.microsoft.com/office/drawing/2014/main" xmlns="" id="{29FA158F-8DDB-4238-BFAE-93F4AD88F22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4612994" y="2506476"/>
            <a:ext cx="3023878" cy="56697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xmlns="" id="{DAC239DF-6730-4A16-B553-2A483AB1A2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0939" y="3270737"/>
            <a:ext cx="3816626" cy="1952625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CFA1A060-4203-4A15-8BD3-E390E1CEB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63519" y="5644423"/>
            <a:ext cx="3308091" cy="667064"/>
          </a:xfrm>
          <a:prstGeom prst="rect">
            <a:avLst/>
          </a:prstGeom>
          <a:noFill/>
          <a:ln w="762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05199AE0-3918-4657-B055-214C30543283}"/>
              </a:ext>
            </a:extLst>
          </p:cNvPr>
          <p:cNvSpPr/>
          <p:nvPr/>
        </p:nvSpPr>
        <p:spPr>
          <a:xfrm>
            <a:off x="2933394" y="5750539"/>
            <a:ext cx="3315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Equação da reta ajustada:</a:t>
            </a:r>
          </a:p>
        </p:txBody>
      </p:sp>
    </p:spTree>
    <p:extLst>
      <p:ext uri="{BB962C8B-B14F-4D97-AF65-F5344CB8AC3E}">
        <p14:creationId xmlns:p14="http://schemas.microsoft.com/office/powerpoint/2010/main" val="6127656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122408A1-7C24-497B-90D0-66063BD39550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/>
              <a:t>Dividindo ambos os termos por (-2) e reagrupando: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ED4315-913D-44E2-872D-0A0649C03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79514"/>
            <a:ext cx="11370366" cy="748748"/>
          </a:xfrm>
        </p:spPr>
        <p:txBody>
          <a:bodyPr>
            <a:normAutofit/>
          </a:bodyPr>
          <a:lstStyle/>
          <a:p>
            <a:pPr algn="ctr"/>
            <a:r>
              <a:rPr lang="pt-B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Análise de Variância da Regressão: ANOVAR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3FBDF185-970B-4BAF-9AC3-063548FE4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2" y="2697331"/>
            <a:ext cx="11688416" cy="2868582"/>
          </a:xfrm>
        </p:spPr>
        <p:txBody>
          <a:bodyPr>
            <a:noAutofit/>
          </a:bodyPr>
          <a:lstStyle/>
          <a:p>
            <a:pPr algn="just"/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se decidir quão bem o modelo ajustado é adequado à natureza dos dados experimentais, pode-se lançar mão da análise de variância da regressão (ANOVAR).</a:t>
            </a:r>
          </a:p>
          <a:p>
            <a:pPr algn="just"/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o caso em estudo, a ANOVAR irá particionar a variação total (</a:t>
            </a:r>
            <a:r>
              <a:rPr lang="pt-B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SQDtot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da variável dependente - ou fator resposta - em função das variações nos níveis da variável independente - ou </a:t>
            </a:r>
            <a:r>
              <a:rPr lang="pt-B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regressor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em duas partes: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Uma parte associada ao modelo ajustado (</a:t>
            </a:r>
            <a:r>
              <a:rPr lang="pt-B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SQDDreg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 do quadrado dos desvio devido à regressão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Uma outra parte associada à falta de ajuste (</a:t>
            </a:r>
            <a:r>
              <a:rPr lang="pt-B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SQDDerr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 do quadrado dos desvios devido ao erro</a:t>
            </a:r>
            <a:endParaRPr lang="pt-B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583A3D41-0011-416F-BF1D-ECC789F7A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692" y="822456"/>
            <a:ext cx="6639119" cy="1908213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D31F7B58-1F9E-4A2B-A0C8-FA12AF0474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14944" b="10288"/>
          <a:stretch/>
        </p:blipFill>
        <p:spPr bwMode="auto">
          <a:xfrm>
            <a:off x="820681" y="5685183"/>
            <a:ext cx="10247002" cy="8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38769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DB32A111-CB54-402B-AB96-8105D9B1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7" y="1391480"/>
            <a:ext cx="5583228" cy="432771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A88A4E0B-BACC-40AA-8A6E-F682B7EA3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983" y="1987826"/>
            <a:ext cx="6059426" cy="373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86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Correlação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23956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t-BR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Pressuposições de Correlação </a:t>
            </a: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relacionamento entre as variáveis tem forma linear.</a:t>
            </a:r>
            <a:b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duas variáveis são aleatórias por natureza e medidas em escalas intervalares ou proporcionais, não podendo ser categóricas ou nominais.</a:t>
            </a:r>
            <a:b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variáveis apresentam distribuição normal bivariada.</a:t>
            </a:r>
          </a:p>
        </p:txBody>
      </p:sp>
    </p:spTree>
    <p:extLst>
      <p:ext uri="{BB962C8B-B14F-4D97-AF65-F5344CB8AC3E}">
        <p14:creationId xmlns:p14="http://schemas.microsoft.com/office/powerpoint/2010/main" val="36700304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869FE83-43AB-4754-AA13-F95CBA37F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234" y="163045"/>
            <a:ext cx="9356036" cy="341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92C6E1B-9E79-4F11-AC52-B6D305AC5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7738" y="3480245"/>
            <a:ext cx="930302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85887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6643CA33-89EB-4F34-8D24-413C680CD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0307" y="186966"/>
            <a:ext cx="8287417" cy="378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BD8EB16B-4657-4487-9D57-F748C9BD5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1092" y="4041914"/>
            <a:ext cx="8545848" cy="209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736597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2D2E1070-79E5-4DD0-879F-694339BD9809}"/>
              </a:ext>
            </a:extLst>
          </p:cNvPr>
          <p:cNvSpPr txBox="1"/>
          <p:nvPr/>
        </p:nvSpPr>
        <p:spPr>
          <a:xfrm>
            <a:off x="1934817" y="371061"/>
            <a:ext cx="7765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Cálculos alternativos da soma de quadrados dos desvios: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43341208-AD61-46F3-B2A2-12976DFCF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817" y="939754"/>
            <a:ext cx="4785775" cy="2704594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xmlns="" id="{DD322344-FB94-45C8-8894-F067502FD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4817" y="3816626"/>
            <a:ext cx="7765776" cy="285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868200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74E51045-43A5-4C0B-AFFA-EDB0D3D71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609" y="761776"/>
            <a:ext cx="8407285" cy="533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840942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A86DE9-8469-47DD-8F85-2D8429F79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Ilustração da </a:t>
            </a:r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ANOVAR</a:t>
            </a:r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apenas para </a:t>
            </a:r>
            <a:b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efeito de comparação com a </a:t>
            </a:r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ANOVA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C303AD8-4975-4153-AA93-F96CFE317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264" y="4470074"/>
            <a:ext cx="9011472" cy="238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39C4B035-ED34-4041-BF89-2C275F27F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0264" y="1985726"/>
            <a:ext cx="9011472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914201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C986348-2F85-49ED-BE94-D2DE32BAC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70" y="702156"/>
            <a:ext cx="11343860" cy="888105"/>
          </a:xfrm>
        </p:spPr>
        <p:txBody>
          <a:bodyPr>
            <a:no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Coeficiente de determinação da regressão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F910A554-D958-4A90-895A-5AF7CFAC0872}"/>
              </a:ext>
            </a:extLst>
          </p:cNvPr>
          <p:cNvSpPr txBox="1"/>
          <p:nvPr/>
        </p:nvSpPr>
        <p:spPr>
          <a:xfrm>
            <a:off x="581192" y="2011021"/>
            <a:ext cx="110296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coeficiente de determinação do modelo de regressão, </a:t>
            </a:r>
            <a:r>
              <a:rPr lang="pt-B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r²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é uma medida do grau de ajuste do modelo aos dados experimentais: 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coeficiente, nos dá uma informação do quão bem, ou não, o modelo utilizado se ajusta a natureza dos dados experimentais. Para o exemplo em análise: 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Interpretação: 97,96% da variação total da safra, em decorrência da variação da dose de nitrogênio, é explicada pelo modelo de regressão (Ŷ = 142,86 + 95N ) ajustado.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099035D2-6472-4334-ABAD-B66B3AC9A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9361" y="2915478"/>
            <a:ext cx="4153278" cy="84151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CB046134-AB40-4159-9277-3E3DD7DB4C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6052" y="4725407"/>
            <a:ext cx="5459896" cy="8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550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AB294E-7FF7-4FA9-A850-535E86C1F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Considerações Sobre a Anovar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97F6432-680D-476D-B12A-6584623D2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46" y="1962814"/>
            <a:ext cx="11726307" cy="4664766"/>
          </a:xfrm>
        </p:spPr>
        <p:txBody>
          <a:bodyPr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Observa-se que a soma de quadrados, e os respectivos graus de liberdade, associados aos tratamentos foram desdobrados em duas partes: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Uma parte associada ao modelo de regressão utilizado (</a:t>
            </a:r>
            <a:r>
              <a:rPr lang="pt-BR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SQDDreg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(Ŷ = 142,86 + 95N).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Uma parte associada à falta de ajuste ou erro de ajustamento (</a:t>
            </a:r>
            <a:r>
              <a:rPr lang="pt-BR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SQDDerr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 análise de regressão em um experimento com repetições utiliza-se a ANOVA , sendo que:</a:t>
            </a:r>
          </a:p>
          <a:p>
            <a:pPr algn="just">
              <a:buClr>
                <a:srgbClr val="C00000"/>
              </a:buCl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Para a obtenção da </a:t>
            </a:r>
            <a:r>
              <a:rPr lang="pt-BR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soma de quadrados do desvio devido à regressão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ao </a:t>
            </a:r>
            <a:r>
              <a:rPr lang="pt-BR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independente da </a:t>
            </a:r>
            <a:r>
              <a:rPr lang="pt-BR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regressão</a:t>
            </a:r>
            <a:r>
              <a:rPr lang="pt-B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tem-se duas opções: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Realizar todos os cálculos das somas de quadrados dos desvios considerando agora todas as repetições, o que embora possa ser feito, é um processo mais trabalhoso.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Utilizar o teorema do limite central (que facilita bastante os cálculos).</a:t>
            </a:r>
          </a:p>
        </p:txBody>
      </p:sp>
    </p:spTree>
    <p:extLst>
      <p:ext uri="{BB962C8B-B14F-4D97-AF65-F5344CB8AC3E}">
        <p14:creationId xmlns:p14="http://schemas.microsoft.com/office/powerpoint/2010/main" val="12087115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89D7BF3-522A-41BD-AC91-8DCB27A07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Teorema do Limite Central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081695FA-953B-41DC-8C10-633EBC69F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374" y="4484050"/>
            <a:ext cx="7501252" cy="216903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2ECF2905-7CD3-463B-A4E7-E106ADB4F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744" y="2110100"/>
            <a:ext cx="8276512" cy="23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735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0E310623-A0C6-4130-B0B0-FA4977768115}"/>
              </a:ext>
            </a:extLst>
          </p:cNvPr>
          <p:cNvSpPr txBox="1"/>
          <p:nvPr/>
        </p:nvSpPr>
        <p:spPr>
          <a:xfrm>
            <a:off x="901148" y="596589"/>
            <a:ext cx="10416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Critérios para decisão de um modelo ajustado e considerações finais</a:t>
            </a:r>
            <a:endParaRPr lang="pt-BR" sz="180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162C0F36-0584-4B53-8B59-A075A79A8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647" y="1345337"/>
            <a:ext cx="7905750" cy="2286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24265E52-B7A9-4611-8B16-72FDA31A0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054" y="3936377"/>
            <a:ext cx="9730936" cy="25687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39592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0E310623-A0C6-4130-B0B0-FA4977768115}"/>
              </a:ext>
            </a:extLst>
          </p:cNvPr>
          <p:cNvSpPr txBox="1"/>
          <p:nvPr/>
        </p:nvSpPr>
        <p:spPr>
          <a:xfrm>
            <a:off x="901148" y="596589"/>
            <a:ext cx="10416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Critérios para decisão de um modelo ajustado e considerações finais</a:t>
            </a:r>
            <a:endParaRPr lang="pt-BR" sz="1800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4909EBA4-A5DE-415F-8830-D22988728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702" y="1786112"/>
            <a:ext cx="9563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74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</a:rPr>
              <a:t>Correlação</a:t>
            </a:r>
            <a:endParaRPr 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785051"/>
            <a:ext cx="11029615" cy="720288"/>
          </a:xfrm>
        </p:spPr>
        <p:txBody>
          <a:bodyPr>
            <a:normAutofit/>
          </a:bodyPr>
          <a:lstStyle/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Tipos de Diagramas de Dispersão: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xmlns="" id="{B1838A2C-EDB2-47C0-BCE2-328C52BF8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12" y="2348089"/>
            <a:ext cx="10233044" cy="450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114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B40265A-AD13-4941-8C29-B16B15B0D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linear múltipla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0CD66255-1C34-43BD-B0BD-0DDB18434B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análise de uma regressão múltipla segue, basicamente, os mesmos critérios  da análise de uma regressão simples.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regressão múltipla envolve três ou mais variáveis, portanto, estimadores. Ou seja, </a:t>
            </a:r>
            <a:r>
              <a:rPr lang="pt-B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uma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única variável dependente, porém duas ou mais variáveis independentes 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finalidade das variáveis independentes adicionais é melhorar a capacidade de predição em confronto com a regressão linear simples. </a:t>
            </a:r>
          </a:p>
        </p:txBody>
      </p:sp>
    </p:spTree>
    <p:extLst>
      <p:ext uri="{BB962C8B-B14F-4D97-AF65-F5344CB8AC3E}">
        <p14:creationId xmlns:p14="http://schemas.microsoft.com/office/powerpoint/2010/main" val="10561940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D4C5D-FC35-4537-8848-BB7AFE79A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USOS DA REGRESSÃO MÚLTIPLA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DCAFDD6C-F37E-497A-B341-91D60EFF7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Obter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uma equação para predizer valores de Y a partir dos valores de várias variáveis X1, X2, ..., </a:t>
            </a:r>
            <a:r>
              <a:rPr lang="pt-BR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Xk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Explorar as relações entre múltiplas variáveis (X1, X2,..., </a:t>
            </a:r>
            <a:r>
              <a:rPr lang="pt-BR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Xk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para determinar que variáveis influenciam Y. </a:t>
            </a:r>
          </a:p>
        </p:txBody>
      </p:sp>
    </p:spTree>
    <p:extLst>
      <p:ext uri="{BB962C8B-B14F-4D97-AF65-F5344CB8AC3E}">
        <p14:creationId xmlns:p14="http://schemas.microsoft.com/office/powerpoint/2010/main" val="34226277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CFDCE3E-55AC-4481-9474-57839EAFC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 MATEMÁTICO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D02AFD8A-9ACB-4ED2-B110-9BA744B5B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339574"/>
          </a:xfrm>
        </p:spPr>
        <p:txBody>
          <a:bodyPr>
            <a:noAutofit/>
          </a:bodyPr>
          <a:lstStyle/>
          <a:p>
            <a:pPr marL="425196" indent="-342900" algn="just">
              <a:lnSpc>
                <a:spcPct val="150000"/>
              </a:lnSpc>
              <a:spcBef>
                <a:spcPts val="580"/>
              </a:spcBef>
              <a:buClr>
                <a:srgbClr val="2DA2BF"/>
              </a:buClr>
              <a:buSzPct val="80000"/>
              <a:defRPr/>
            </a:pP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Onde:</a:t>
            </a:r>
          </a:p>
          <a:p>
            <a:pPr marL="82296" lvl="0" indent="0" algn="just">
              <a:lnSpc>
                <a:spcPct val="150000"/>
              </a:lnSpc>
              <a:spcBef>
                <a:spcPts val="580"/>
              </a:spcBef>
              <a:buClr>
                <a:srgbClr val="2DA2BF"/>
              </a:buClr>
              <a:buSzPct val="80000"/>
              <a:buNone/>
              <a:defRPr/>
            </a:pP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= é a variável dependente;</a:t>
            </a:r>
          </a:p>
          <a:p>
            <a:pPr marL="82296" lvl="0" indent="0" algn="just">
              <a:lnSpc>
                <a:spcPct val="150000"/>
              </a:lnSpc>
              <a:spcBef>
                <a:spcPts val="580"/>
              </a:spcBef>
              <a:buClr>
                <a:srgbClr val="2DA2BF"/>
              </a:buClr>
              <a:buSzPct val="80000"/>
              <a:buNone/>
              <a:defRPr/>
            </a:pPr>
            <a:r>
              <a:rPr lang="el-G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...</a:t>
            </a:r>
            <a:r>
              <a:rPr lang="pt-BR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são parâmetros a serem estimados;</a:t>
            </a:r>
          </a:p>
          <a:p>
            <a:pPr marL="82296" lvl="0" indent="0" algn="just">
              <a:lnSpc>
                <a:spcPct val="150000"/>
              </a:lnSpc>
              <a:spcBef>
                <a:spcPts val="580"/>
              </a:spcBef>
              <a:buClr>
                <a:srgbClr val="2DA2BF"/>
              </a:buClr>
              <a:buSzPct val="80000"/>
              <a:buNone/>
              <a:defRPr/>
            </a:pP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...</a:t>
            </a:r>
            <a:r>
              <a:rPr lang="pt-BR" sz="24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pt-BR" sz="2400" baseline="-25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são as variáveis independentes;</a:t>
            </a:r>
          </a:p>
          <a:p>
            <a:pPr marL="82296" lvl="0" indent="0" algn="just">
              <a:lnSpc>
                <a:spcPct val="150000"/>
              </a:lnSpc>
              <a:spcBef>
                <a:spcPts val="580"/>
              </a:spcBef>
              <a:buClr>
                <a:srgbClr val="2DA2BF"/>
              </a:buClr>
              <a:buSzPct val="80000"/>
              <a:buNone/>
              <a:defRPr/>
            </a:pP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 = é o erro aleatório referente a variabilidade em y quem não pode ser explicada pelas variáveis </a:t>
            </a:r>
            <a:r>
              <a:rPr lang="pt-B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x’s</a:t>
            </a:r>
            <a:r>
              <a:rPr lang="pt-B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3007A1E9-88D3-4C02-AFFE-5D46297A1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90646" y="2064026"/>
            <a:ext cx="5610705" cy="559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15291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DDD40213-9B0E-483C-8338-144549C3A37B}"/>
              </a:ext>
            </a:extLst>
          </p:cNvPr>
          <p:cNvSpPr/>
          <p:nvPr/>
        </p:nvSpPr>
        <p:spPr>
          <a:xfrm>
            <a:off x="410817" y="371061"/>
            <a:ext cx="11396870" cy="1497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/>
              <a:t>Dividindo ambos os termos por (-2) e reagrupando: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05C3A6DA-667C-4958-8692-749892426656}"/>
              </a:ext>
            </a:extLst>
          </p:cNvPr>
          <p:cNvSpPr txBox="1"/>
          <p:nvPr/>
        </p:nvSpPr>
        <p:spPr>
          <a:xfrm>
            <a:off x="768626" y="519644"/>
            <a:ext cx="106547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Enquanto uma regressão simples de duas variáveis resulta na equação de uma reta, um problema de três variáveis implica </a:t>
            </a:r>
            <a:r>
              <a:rPr lang="pt-B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numa superfície de resposta,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um problema de k variáveis implica em </a:t>
            </a:r>
            <a:r>
              <a:rPr lang="pt-B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 volume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resposta;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4AE5B0D1-1DB6-4481-818B-A6A73A62A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17" y="2402911"/>
            <a:ext cx="5247864" cy="3490022"/>
          </a:xfrm>
          <a:prstGeom prst="rect">
            <a:avLst/>
          </a:prstGeom>
        </p:spPr>
      </p:pic>
      <p:pic>
        <p:nvPicPr>
          <p:cNvPr id="11" name="Imagem 10" descr="blog_22-01-2014.jpg">
            <a:extLst>
              <a:ext uri="{FF2B5EF4-FFF2-40B4-BE49-F238E27FC236}">
                <a16:creationId xmlns:a16="http://schemas.microsoft.com/office/drawing/2014/main" xmlns="" id="{4E118FB5-CEDC-49BF-8B88-F82E3FC2A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70147" y="2085875"/>
            <a:ext cx="5745384" cy="417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514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7539C2B-2C64-4A95-89D9-83F6E60AC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t-B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Solução dos mínimos quadrados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F1A1BB14-6FEB-4050-9895-1B0E42050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2298739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Também na regressão múltipla, as estimativas dos mínimos quadrados são obtidas </a:t>
            </a:r>
            <a:r>
              <a:rPr lang="pt-B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pela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escolha dos estimadores que minimizam a soma dos quadrados dos desvios entre os valores observados Yi e os valores ajustados </a:t>
            </a:r>
            <a:r>
              <a:rPr lang="pt-BR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Yc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 solução dos mínimos quadrados é a que minimiza a soma dos quadrados dos desvios entre os valores observados e a superfície de regressão ajustada.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997075" y="4481512"/>
            <a:ext cx="8261350" cy="1185863"/>
            <a:chOff x="1258" y="2823"/>
            <a:chExt cx="5204" cy="747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58" y="2823"/>
              <a:ext cx="5204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429" y="3146"/>
              <a:ext cx="24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å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2441" y="3324"/>
              <a:ext cx="21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247" y="3105"/>
              <a:ext cx="21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762" y="3105"/>
              <a:ext cx="21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-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5345" y="3074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+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5009" y="3074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+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179" y="3082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+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3393" y="3074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+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876" y="3074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-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264" y="3062"/>
              <a:ext cx="355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å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339" y="3329"/>
              <a:ext cx="12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=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2448" y="3004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380" y="3342"/>
              <a:ext cx="12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6029" y="3222"/>
              <a:ext cx="207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ki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5694" y="3247"/>
              <a:ext cx="15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k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943" y="3222"/>
              <a:ext cx="12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091" y="3222"/>
              <a:ext cx="12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789" y="3234"/>
              <a:ext cx="12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5819" y="3134"/>
              <a:ext cx="2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647" y="3134"/>
              <a:ext cx="2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828" y="3134"/>
              <a:ext cx="2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660" y="3101"/>
              <a:ext cx="26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Y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872" y="3104"/>
              <a:ext cx="26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Y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1521" y="3104"/>
              <a:ext cx="26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Y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1332" y="3019"/>
              <a:ext cx="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1287" y="3340"/>
              <a:ext cx="7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2049" y="3245"/>
              <a:ext cx="7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1698" y="3245"/>
              <a:ext cx="7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i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528" y="3342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6259" y="3064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5880" y="2945"/>
              <a:ext cx="160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^</a:t>
              </a:r>
              <a:endParaRPr kumimoji="0" lang="pt-BR" altLang="pt-B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4857" y="3222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4414" y="2945"/>
              <a:ext cx="22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^</a:t>
              </a:r>
              <a:endParaRPr kumimoji="0" lang="pt-BR" altLang="pt-B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4528" y="3247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3891" y="2945"/>
              <a:ext cx="160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^</a:t>
              </a:r>
              <a:endParaRPr kumimoji="0" lang="pt-BR" altLang="pt-B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4019" y="3222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3723" y="3247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3210" y="2945"/>
              <a:ext cx="160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^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3303" y="3247"/>
              <a:ext cx="166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0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2085" y="3123"/>
              <a:ext cx="13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)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1475" y="3123"/>
              <a:ext cx="135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6160" y="3100"/>
              <a:ext cx="19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)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5152" y="3100"/>
              <a:ext cx="31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...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3028" y="3100"/>
              <a:ext cx="19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2587" y="3100"/>
              <a:ext cx="19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390" y="3340"/>
              <a:ext cx="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53" y="3112"/>
              <a:ext cx="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1960" y="3027"/>
              <a:ext cx="9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^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5509" y="3082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b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4343" y="3082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b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3557" y="3082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b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3121" y="3082"/>
              <a:ext cx="312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BR" altLang="pt-BR" sz="3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b</a:t>
              </a:r>
              <a:endParaRPr kumimoji="0" lang="pt-BR" alt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3905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EE0EE3C-6F6C-40A2-984E-0A34359F4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Coeficiente de determinação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A82CE5C-68F4-427D-ADD0-9FE0A0505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2054088"/>
            <a:ext cx="11290852" cy="4452730"/>
          </a:xfrm>
        </p:spPr>
        <p:txBody>
          <a:bodyPr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coeficiente de determinação múltipla é uma medida de quão bem a equação e regressão múltipla se ajusta aos dados amostrais: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Ajuste perfeito: R²= 1.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Ajuste bom: R²= prox. de 1.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Ajuste pobre: R²= prox. 0. </a:t>
            </a:r>
          </a:p>
        </p:txBody>
      </p:sp>
    </p:spTree>
    <p:extLst>
      <p:ext uri="{BB962C8B-B14F-4D97-AF65-F5344CB8AC3E}">
        <p14:creationId xmlns:p14="http://schemas.microsoft.com/office/powerpoint/2010/main" val="29947219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EE0EE3C-6F6C-40A2-984E-0A34359F4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Coeficiente de determinação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A82CE5C-68F4-427D-ADD0-9FE0A0505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2054088"/>
            <a:ext cx="11290852" cy="4452730"/>
          </a:xfrm>
        </p:spPr>
        <p:txBody>
          <a:bodyPr anchor="t"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Defeito: Na medida em que mais variáveis são incluídas, R² cresce (pela simples inclusão das variáveis X independentes);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 causa dessa falha, a comparação de diferentes equações é feita mais adequadamente com o ajuste do coeficiente de determinação para o número de variáveis e o tamanho amostral.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960" y="4665001"/>
            <a:ext cx="4934639" cy="102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932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05BF9A3-DD83-46FF-BC92-3B06848F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não linear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BD2AF68-BDE8-4969-97AA-6B3344A9A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975348"/>
          </a:xfrm>
        </p:spPr>
        <p:txBody>
          <a:bodyPr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 dados são modelados por uma função que é uma combinação não-linear de parâmetros do modelo e depende de uma ou mais variáveis independentes.</a:t>
            </a:r>
          </a:p>
          <a:p>
            <a:pPr marL="0" indent="0" algn="just"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Pode-se 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partir de suposições importantes sobre o problema trabalhar no sentido de obter uma relação teórica entre as variáveis observáveis de interesse.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Diferentemente do caso linear, os parâmetros entram na equação de forma não linear, assim, nós não podemos simplesmente aplicar fórmulas para estimar os parâmetros do modelo. </a:t>
            </a:r>
          </a:p>
        </p:txBody>
      </p:sp>
    </p:spTree>
    <p:extLst>
      <p:ext uri="{BB962C8B-B14F-4D97-AF65-F5344CB8AC3E}">
        <p14:creationId xmlns:p14="http://schemas.microsoft.com/office/powerpoint/2010/main" val="34234084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05BF9A3-DD83-46FF-BC92-3B06848F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não linear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E609A6CB-4AD6-4FC4-AB0D-CB69EA330FD9}"/>
              </a:ext>
            </a:extLst>
          </p:cNvPr>
          <p:cNvSpPr txBox="1"/>
          <p:nvPr/>
        </p:nvSpPr>
        <p:spPr>
          <a:xfrm>
            <a:off x="581192" y="2090172"/>
            <a:ext cx="6096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 LINEAR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 NÃO-LINEAR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C3ADF744-3736-4FAC-B07A-6474B83FC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4688" y="2725449"/>
            <a:ext cx="3107553" cy="857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Imagem 6" descr="ex3.jpg">
            <a:extLst>
              <a:ext uri="{FF2B5EF4-FFF2-40B4-BE49-F238E27FC236}">
                <a16:creationId xmlns:a16="http://schemas.microsoft.com/office/drawing/2014/main" xmlns="" id="{E214C540-C7CC-451E-AF4D-A4F9BC69C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7235" y="5142044"/>
            <a:ext cx="3022457" cy="92998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00B894A1-B95E-4C4C-BDAF-443D0FBEB2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301" y="2304326"/>
            <a:ext cx="4800600" cy="14097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C02D8889-1CF0-4874-800C-B6322E83F6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4301" y="4302396"/>
            <a:ext cx="44958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215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72EC129-7463-4683-9BE4-0B374FF3A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Exemplo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687AAE6E-CE9B-4938-9B85-1E8B3516D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5314321"/>
            <a:ext cx="11029615" cy="1311764"/>
          </a:xfrm>
        </p:spPr>
        <p:txBody>
          <a:bodyPr>
            <a:noAutofit/>
          </a:bodyPr>
          <a:lstStyle/>
          <a:p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Valores observados e preditos para o conteúdo acumulado liberado de potássio em função dos dias após a incubação do esterco de codorna em </a:t>
            </a:r>
            <a:r>
              <a:rPr lang="pt-BR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LVdf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 destaque para a predição a nível populacional e de unidade experimental.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F28D6873-95C3-4EF3-8B39-5AE9D9EA3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414" y="1882538"/>
            <a:ext cx="7103170" cy="353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65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xmlns="" id="{55CBCBCF-3E19-4C5C-9918-CE6976A27B11}"/>
              </a:ext>
            </a:extLst>
          </p:cNvPr>
          <p:cNvSpPr/>
          <p:nvPr/>
        </p:nvSpPr>
        <p:spPr>
          <a:xfrm>
            <a:off x="291548" y="541867"/>
            <a:ext cx="116089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295216"/>
            <a:ext cx="11029616" cy="1013800"/>
          </a:xfrm>
        </p:spPr>
        <p:txBody>
          <a:bodyPr>
            <a:normAutofit/>
          </a:bodyPr>
          <a:lstStyle/>
          <a:p>
            <a:pPr algn="ctr"/>
            <a:r>
              <a:rPr lang="pt-BR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Grau de Correlação</a:t>
            </a:r>
            <a:endParaRPr lang="en-US" sz="4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103" y="1202267"/>
            <a:ext cx="6073424" cy="2964314"/>
          </a:xfrm>
        </p:spPr>
        <p:txBody>
          <a:bodyPr>
            <a:normAutofit fontScale="92500"/>
          </a:bodyPr>
          <a:lstStyle/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 valores limites de </a:t>
            </a:r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são de -1 até +1</a:t>
            </a:r>
          </a:p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a correlação é perfeita e positiva o valor do </a:t>
            </a:r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+1</a:t>
            </a:r>
          </a:p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a correlação é perfeita e negativa o valor do </a:t>
            </a:r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-1</a:t>
            </a:r>
          </a:p>
          <a:p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não há correlação então </a:t>
            </a:r>
            <a:r>
              <a:rPr lang="pt-BR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</a:t>
            </a:r>
            <a:b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 que as duas variáveis não</a:t>
            </a:r>
            <a:b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estão linearmente associadas</a:t>
            </a:r>
            <a:endParaRPr lang="pt-B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xmlns="" id="{69614BDD-7014-4D61-9802-ACA86AEA5555}"/>
              </a:ext>
            </a:extLst>
          </p:cNvPr>
          <p:cNvSpPr txBox="1">
            <a:spLocks/>
          </p:cNvSpPr>
          <p:nvPr/>
        </p:nvSpPr>
        <p:spPr>
          <a:xfrm>
            <a:off x="6744376" y="1136007"/>
            <a:ext cx="5156076" cy="2292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Intervalos</a:t>
            </a:r>
          </a:p>
          <a:p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|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R|</a:t>
            </a:r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0,3 a correlação NÃO EXISTE;</a:t>
            </a:r>
          </a:p>
          <a:p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0,3 ≤|R|≤ 0,6</a:t>
            </a:r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correlação é FRACA;</a:t>
            </a:r>
          </a:p>
          <a:p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0,6 ≤ |R| ≤1</a:t>
            </a:r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correlação é BOA;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BDC1BFD5-F508-4EF3-8605-CA50E0A1B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3" y="3810110"/>
            <a:ext cx="11002002" cy="2873718"/>
          </a:xfrm>
          <a:prstGeom prst="rect">
            <a:avLst/>
          </a:prstGeom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xmlns="" id="{951FF82B-C403-4727-AB72-1B6EAC1510BE}"/>
              </a:ext>
            </a:extLst>
          </p:cNvPr>
          <p:cNvCxnSpPr>
            <a:cxnSpLocks/>
          </p:cNvCxnSpPr>
          <p:nvPr/>
        </p:nvCxnSpPr>
        <p:spPr>
          <a:xfrm flipV="1">
            <a:off x="6466081" y="1309016"/>
            <a:ext cx="0" cy="25010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45072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0E941-A76B-4D21-881A-3AFC2576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não linear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7D503E2C-0CDB-46D4-933D-962BB4F96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080592"/>
            <a:ext cx="11029615" cy="45852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Métodos de Estimação:</a:t>
            </a:r>
          </a:p>
          <a:p>
            <a:pPr>
              <a:buNone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 dos Mínimos Quadrados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 dos Mínimos Quadrados Generalizados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 da Máxima Verossimilhança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Métodos Iterativos de Gauss-Newton</a:t>
            </a:r>
          </a:p>
        </p:txBody>
      </p:sp>
    </p:spTree>
    <p:extLst>
      <p:ext uri="{BB962C8B-B14F-4D97-AF65-F5344CB8AC3E}">
        <p14:creationId xmlns:p14="http://schemas.microsoft.com/office/powerpoint/2010/main" val="33006678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0E941-A76B-4D21-881A-3AFC2576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Modelos de regressão não-linear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2282" y="2081213"/>
            <a:ext cx="7407436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4060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0E941-A76B-4D21-881A-3AFC2576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Vantagens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xmlns="" id="{7D503E2C-0CDB-46D4-933D-962BB4F96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b">
            <a:noAutofit/>
          </a:bodyPr>
          <a:lstStyle/>
          <a:p>
            <a:pPr algn="just">
              <a:buNone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/>
          </a:p>
          <a:p>
            <a:pPr marL="0" indent="0" algn="just">
              <a:buClr>
                <a:srgbClr val="C00000"/>
              </a:buClr>
              <a:buNone/>
            </a:pPr>
            <a:endParaRPr lang="pt-BR" sz="2400" dirty="0"/>
          </a:p>
          <a:p>
            <a:pPr marL="0" indent="0" algn="just">
              <a:buClr>
                <a:srgbClr val="C00000"/>
              </a:buClr>
              <a:buNone/>
            </a:pPr>
            <a:endParaRPr lang="pt-BR" sz="2400" dirty="0"/>
          </a:p>
          <a:p>
            <a:pPr marL="0" indent="0" algn="just">
              <a:buClr>
                <a:srgbClr val="C00000"/>
              </a:buClr>
              <a:buNone/>
            </a:pPr>
            <a:endParaRPr lang="pt-BR" sz="2400" dirty="0"/>
          </a:p>
          <a:p>
            <a:pPr marL="0" indent="0" algn="just">
              <a:buClr>
                <a:srgbClr val="C00000"/>
              </a:buClr>
              <a:buNone/>
            </a:pPr>
            <a:endParaRPr lang="pt-BR" sz="2400" dirty="0"/>
          </a:p>
          <a:p>
            <a:pPr marL="0" indent="0" algn="just">
              <a:buClr>
                <a:srgbClr val="C00000"/>
              </a:buClr>
              <a:buNone/>
            </a:pPr>
            <a:endParaRPr lang="pt-BR" sz="2400" dirty="0"/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 escolha têm sustentação baseada em teoria ou princípios mecanísticos (físicos, químicos ou biológicos) ou qualquer outra informação prévia.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Certos parâmetros são quantidade de interesse para o pesquisador.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Podem ser feitas predições fora do domínio observado de x.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São parcimoniosos pois tipicamente possuem menos parâmetros.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Partem do conhecimento do pesquisador sobre o fenômeno alvo.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pt-B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6797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D7389A1-5B59-46AA-90C5-9C285465B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desvantagens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4AA534CE-78D2-4CDE-BEB6-403F5930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286513"/>
            <a:ext cx="11029615" cy="3678303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Requerem procedimentos iterativos de estimação baseados no fornecimento de valores iniciais para os parâmetros.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Métodos de inferência são aproximados.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Exigem conhecimento do pesquisador sobre o fenômeno alvo. </a:t>
            </a:r>
            <a:endParaRPr lang="pt-B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4566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D7389A1-5B59-46AA-90C5-9C285465B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Referências bibliográficas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4AA534CE-78D2-4CDE-BEB6-403F5930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286513"/>
            <a:ext cx="11029615" cy="3678303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FARIA, J.C. 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Notas de aulas expandidas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Ilhéus, UESC, 2006.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Wonnacott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Thomas H. 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Estatística aplicada a economia e a administração 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Thomas H 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Wonnacott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Ronald J. 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Wonnacott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1981.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ALLAMAN, Ivan Bezerra. 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linear múltipla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UESC. &lt;http://nbcgib.uesc.br/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lec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/download/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material_didatico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pdf_files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est_infer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/reg_linear_multipla.pdf&gt;. Acesso dia 23 de novembro de 2020.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THOMAS, Gustavo. 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Regressão Não Linear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BR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Piracicaba-SP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ESALQ, 2019. &lt;https://edisciplinas.usp.br/pluginfile.php/2340838/mod_resource/content/0/Gustavo_Relatorio.pdf&gt;. Acesso dia 23 de novembro de 2020.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ZEVIANI, W.M.; JÚNIOR, P.J.R.; BONAT, W.H. 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Curso: Modelos de regressão não linear.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58° RBRAS E 15° SEAGRO, Universidade Federal do Paraná, 2013.</a:t>
            </a:r>
          </a:p>
          <a:p>
            <a:pPr marL="457200" indent="-457200">
              <a:buClr>
                <a:srgbClr val="C00000"/>
              </a:buClr>
              <a:buFont typeface="Wingdings" pitchFamily="2" charset="2"/>
              <a:buChar char="Ø"/>
            </a:pP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SILVEIRA, Fernanda Gomes da </a:t>
            </a:r>
            <a:r>
              <a:rPr lang="pt-BR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 al.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pt-B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de agrupamento na seleção de modelos de regressão não-lineares para curvas de crescimento de ovinos cruzados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Ciência Rural, v. 41, n. 4, p. 692-698, abr. 2011. Disponível em: 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https://doi.org/10.1590/s0103-84782011000400024</a:t>
            </a:r>
            <a:r>
              <a:rPr lang="pt-BR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Acesso em: 29 jun. 2023.</a:t>
            </a:r>
          </a:p>
          <a:p>
            <a:pPr marL="0" indent="0">
              <a:buClr>
                <a:srgbClr val="C00000"/>
              </a:buClr>
              <a:buNone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389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C5253E0-3AD2-447D-8612-DFA1B6718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868543"/>
          </a:xfrm>
        </p:spPr>
        <p:txBody>
          <a:bodyPr>
            <a:normAutofit/>
          </a:bodyPr>
          <a:lstStyle/>
          <a:p>
            <a:pPr algn="ctr"/>
            <a:r>
              <a:rPr lang="pt-BR" sz="10000" dirty="0">
                <a:latin typeface="Times New Roman" panose="02020603050405020304" pitchFamily="18" charset="0"/>
              </a:rPr>
              <a:t>Muito</a:t>
            </a:r>
            <a:endParaRPr lang="en-US" sz="10000" dirty="0">
              <a:latin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421E950-38C4-4218-BF75-849F37835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540" y="3140765"/>
            <a:ext cx="11516138" cy="3220278"/>
          </a:xfrm>
        </p:spPr>
        <p:txBody>
          <a:bodyPr>
            <a:normAutofit/>
          </a:bodyPr>
          <a:lstStyle/>
          <a:p>
            <a:pPr marL="22860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Obrigado!</a:t>
            </a:r>
          </a:p>
          <a:p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24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40B1D9E1-CA5A-40C8-BCF0-31D9FA37CE70}"/>
              </a:ext>
            </a:extLst>
          </p:cNvPr>
          <p:cNvSpPr/>
          <p:nvPr/>
        </p:nvSpPr>
        <p:spPr>
          <a:xfrm>
            <a:off x="291548" y="250097"/>
            <a:ext cx="11502886" cy="16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" name="Espaço Reservado para Conteúdo 1">
            <a:extLst>
              <a:ext uri="{FF2B5EF4-FFF2-40B4-BE49-F238E27FC236}">
                <a16:creationId xmlns:a16="http://schemas.microsoft.com/office/drawing/2014/main" xmlns="" id="{D8DBA2B5-5102-46FC-B70D-2BDFF92F1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5686" y="1524001"/>
            <a:ext cx="9655864" cy="363537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66744F61-FE92-4AED-A0BF-8592610EB2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788" y="5920609"/>
            <a:ext cx="7784139" cy="75985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E8E350A6-741C-4E37-9A68-9FD896B03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1549" y="4995334"/>
            <a:ext cx="7779378" cy="768573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5D9F1E3-E593-4A53-AE2D-955E490DB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802" y="137781"/>
            <a:ext cx="7779378" cy="1612570"/>
          </a:xfrm>
        </p:spPr>
        <p:txBody>
          <a:bodyPr>
            <a:normAutofit/>
          </a:bodyPr>
          <a:lstStyle/>
          <a:p>
            <a:r>
              <a:rPr lang="pt-BR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Exemplo: </a:t>
            </a: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Considerando duas variáveis aleatórias</a:t>
            </a:r>
          </a:p>
          <a:p>
            <a:pPr marL="0" indent="0">
              <a:buNone/>
            </a:pP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Rendimento acadêmico em matemática.</a:t>
            </a:r>
          </a:p>
          <a:p>
            <a:pPr marL="0" indent="0">
              <a:buNone/>
            </a:pPr>
            <a:r>
              <a:rPr lang="pt-B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L: Rendimento acadêmico em línguas.</a:t>
            </a:r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007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56D81E-1574-4657-B484-6A3838614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D54D63F6-B20D-4315-BC5E-ABA8CECB7107}"/>
              </a:ext>
            </a:extLst>
          </p:cNvPr>
          <p:cNvSpPr/>
          <p:nvPr/>
        </p:nvSpPr>
        <p:spPr>
          <a:xfrm>
            <a:off x="291548" y="210340"/>
            <a:ext cx="11502886" cy="16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xmlns="" id="{BA8B1195-6F13-4913-B6D7-D276811B45C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126"/>
            <a:ext cx="8044066" cy="5905748"/>
          </a:xfrm>
          <a:prstGeom prst="rect">
            <a:avLst/>
          </a:prstGeom>
        </p:spPr>
      </p:pic>
      <p:cxnSp>
        <p:nvCxnSpPr>
          <p:cNvPr id="5" name="Conector de seta reta 6">
            <a:extLst>
              <a:ext uri="{FF2B5EF4-FFF2-40B4-BE49-F238E27FC236}">
                <a16:creationId xmlns:a16="http://schemas.microsoft.com/office/drawing/2014/main" xmlns="" id="{8E0A8246-1C74-48B0-A020-052D01605EAD}"/>
              </a:ext>
            </a:extLst>
          </p:cNvPr>
          <p:cNvCxnSpPr/>
          <p:nvPr/>
        </p:nvCxnSpPr>
        <p:spPr>
          <a:xfrm rot="16200000" flipV="1">
            <a:off x="5932314" y="3758172"/>
            <a:ext cx="359227" cy="2721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283077A3-F4E1-4AFB-8363-3AB37354671D}"/>
              </a:ext>
            </a:extLst>
          </p:cNvPr>
          <p:cNvSpPr txBox="1"/>
          <p:nvPr/>
        </p:nvSpPr>
        <p:spPr>
          <a:xfrm>
            <a:off x="6151683" y="4099465"/>
            <a:ext cx="69668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0,63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B18B58E9-19D8-49A9-B0B7-7566B6A68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200" y="1715956"/>
            <a:ext cx="3620608" cy="301178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1950850A-EB85-42C0-BD95-92E44572D4DD}"/>
              </a:ext>
            </a:extLst>
          </p:cNvPr>
          <p:cNvSpPr txBox="1"/>
          <p:nvPr/>
        </p:nvSpPr>
        <p:spPr>
          <a:xfrm>
            <a:off x="8070577" y="4727745"/>
            <a:ext cx="3723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0" i="0" u="none" strike="noStrike" baseline="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Figura 1 - Gráfico da dispersão entre </a:t>
            </a:r>
            <a:r>
              <a:rPr lang="pt-BR" sz="200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m</a:t>
            </a:r>
            <a:r>
              <a:rPr lang="pt-BR" sz="2000" b="0" i="0" u="none" strike="noStrike" baseline="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 e </a:t>
            </a:r>
            <a:r>
              <a:rPr lang="pt-BR" sz="200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l</a:t>
            </a:r>
            <a:r>
              <a:rPr lang="pt-BR" sz="2000" b="0" i="0" u="none" strike="noStrike" baseline="0" dirty="0">
                <a:latin typeface="Microsoft PhagsPa" panose="020B0502040204020203" pitchFamily="34" charset="0"/>
                <a:cs typeface="Times New Roman" panose="02020603050405020304" pitchFamily="18" charset="0"/>
              </a:rPr>
              <a:t> com as médias transladadas.</a:t>
            </a:r>
            <a:endParaRPr lang="pt-BR" sz="2000" dirty="0">
              <a:latin typeface="Microsoft PhagsPa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47710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o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Dividend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66F1C100-1D2B-4BEA-AD01-C4F230B3B9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Dividendo</Template>
  <TotalTime>3327</TotalTime>
  <Words>2812</Words>
  <Application>Microsoft Office PowerPoint</Application>
  <PresentationFormat>Personalizar</PresentationFormat>
  <Paragraphs>386</Paragraphs>
  <Slides>75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75</vt:i4>
      </vt:variant>
    </vt:vector>
  </HeadingPairs>
  <TitlesOfParts>
    <vt:vector size="76" baseType="lpstr">
      <vt:lpstr>Dividendo</vt:lpstr>
      <vt:lpstr>Regressão Linear</vt:lpstr>
      <vt:lpstr>Introdução</vt:lpstr>
      <vt:lpstr>Correlação</vt:lpstr>
      <vt:lpstr>Correlação</vt:lpstr>
      <vt:lpstr>Correlação</vt:lpstr>
      <vt:lpstr>Correlação</vt:lpstr>
      <vt:lpstr>Grau de Correlação</vt:lpstr>
      <vt:lpstr>Apresentação do PowerPoint</vt:lpstr>
      <vt:lpstr>Apresentação do PowerPoint</vt:lpstr>
      <vt:lpstr>Regressão Linear</vt:lpstr>
      <vt:lpstr>Regressão Linear Simples</vt:lpstr>
      <vt:lpstr>Regressão Linear Múltipla</vt:lpstr>
      <vt:lpstr>Exemplo: </vt:lpstr>
      <vt:lpstr>Equação da regressão</vt:lpstr>
      <vt:lpstr>Regressão Linear</vt:lpstr>
      <vt:lpstr>Apresentação do PowerPoint</vt:lpstr>
      <vt:lpstr>Qual a melhor representação da reta?</vt:lpstr>
      <vt:lpstr>Porque devo ajustar a reta?</vt:lpstr>
      <vt:lpstr>Regressão Linear</vt:lpstr>
      <vt:lpstr>Critérios para o ajustamento da reta</vt:lpstr>
      <vt:lpstr>Método dos mínimos quadrados</vt:lpstr>
      <vt:lpstr>Apresentação do PowerPoint</vt:lpstr>
      <vt:lpstr>Translação de Eixos</vt:lpstr>
      <vt:lpstr>Estágio 1</vt:lpstr>
      <vt:lpstr>equivale a uma translação  geométrica de eixos</vt:lpstr>
      <vt:lpstr>Apresentação do PowerPoint</vt:lpstr>
      <vt:lpstr>Estágio 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Análise de Variância da Regressão</vt:lpstr>
      <vt:lpstr>Análise de Variância da Regressão</vt:lpstr>
      <vt:lpstr>Apresentação do PowerPoint</vt:lpstr>
      <vt:lpstr>Análise de resíduos</vt:lpstr>
      <vt:lpstr>Observações a respeito da regressão</vt:lpstr>
      <vt:lpstr>Apresentação do PowerPoint</vt:lpstr>
      <vt:lpstr>Apresentação do PowerPoint</vt:lpstr>
      <vt:lpstr>Apresentação do PowerPoint</vt:lpstr>
      <vt:lpstr>Ajustando a Reta</vt:lpstr>
      <vt:lpstr>Apresentação do PowerPoint</vt:lpstr>
      <vt:lpstr>Análise de Variância da Regressão: ANOVAR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Ilustração da ANOVAR apenas para  efeito de comparação com a ANOVA</vt:lpstr>
      <vt:lpstr>Coeficiente de determinação da regressão</vt:lpstr>
      <vt:lpstr>Considerações Sobre a Anovar</vt:lpstr>
      <vt:lpstr>Teorema do Limite Central</vt:lpstr>
      <vt:lpstr>Apresentação do PowerPoint</vt:lpstr>
      <vt:lpstr>Apresentação do PowerPoint</vt:lpstr>
      <vt:lpstr>Regressão linear múltipla </vt:lpstr>
      <vt:lpstr>USOS DA REGRESSÃO MÚLTIPLA</vt:lpstr>
      <vt:lpstr>MODELO MATEMÁTICO</vt:lpstr>
      <vt:lpstr>Apresentação do PowerPoint</vt:lpstr>
      <vt:lpstr>Solução dos mínimos quadrados</vt:lpstr>
      <vt:lpstr>Coeficiente de determinação</vt:lpstr>
      <vt:lpstr>Coeficiente de determinação</vt:lpstr>
      <vt:lpstr>Regressão não linear</vt:lpstr>
      <vt:lpstr>Regressão não linear</vt:lpstr>
      <vt:lpstr>Exemplo</vt:lpstr>
      <vt:lpstr>Regressão não linear</vt:lpstr>
      <vt:lpstr>Modelos de regressão não-linear</vt:lpstr>
      <vt:lpstr>Vantagens</vt:lpstr>
      <vt:lpstr>desvantagens </vt:lpstr>
      <vt:lpstr>Referências bibliográficas </vt:lpstr>
      <vt:lpstr>Muito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Regressão Linear</dc:title>
  <dc:creator>Lucas Cordeiro</dc:creator>
  <cp:lastModifiedBy>pc</cp:lastModifiedBy>
  <cp:revision>105</cp:revision>
  <dcterms:created xsi:type="dcterms:W3CDTF">2020-11-17T18:29:46Z</dcterms:created>
  <dcterms:modified xsi:type="dcterms:W3CDTF">2023-12-18T20:14:51Z</dcterms:modified>
</cp:coreProperties>
</file>