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37843B-CF32-4189-9C0E-2EF1656E8C1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100580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1097280" y="3947040"/>
            <a:ext cx="100580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A9D670-FCF3-443A-9D4B-A77AF16BC27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109728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25140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F9F72E-CFB0-4CA8-8F36-40E56089B72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498200" y="184572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7899120" y="184572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/>
          </p:nvPr>
        </p:nvSpPr>
        <p:spPr>
          <a:xfrm>
            <a:off x="1097280" y="394704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/>
          </p:nvPr>
        </p:nvSpPr>
        <p:spPr>
          <a:xfrm>
            <a:off x="4498200" y="394704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/>
          </p:nvPr>
        </p:nvSpPr>
        <p:spPr>
          <a:xfrm>
            <a:off x="7899120" y="394704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AEBDC45-3C6F-4CF6-A0B2-69D5A0F3C7C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E1EAA04-0FE0-44A7-B3DE-826A73458B6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38F501A-1479-4894-9B8C-E5AD9293535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AB27E59-0D6A-484E-BB27-4C1716248A1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0B0BB3C-BCB7-4BA1-917F-D5FF19D65CD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A5BD32E-2618-42FF-BCDE-AF341194D8F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1097280" y="286560"/>
            <a:ext cx="10058040" cy="67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86314C3-9339-4F4E-8BE7-1829BE8A9AC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109728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D21E24A-3DC8-4C8A-B592-780408F7C48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34D5E2-3550-4626-8FCF-69F0E8A1D84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625140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6A522EA-EB64-49B5-A03D-B963C7087EB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1097280" y="3947040"/>
            <a:ext cx="100580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FFF2689-7388-43EA-9973-4A8F54A4C25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100580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1097280" y="3947040"/>
            <a:ext cx="100580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401D0F0-120A-4ACC-B233-F7DD27DDC4B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109728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625140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097C919-8A74-4691-8B36-E7B2B44C3A6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4498200" y="184572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/>
          </p:nvPr>
        </p:nvSpPr>
        <p:spPr>
          <a:xfrm>
            <a:off x="7899120" y="184572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/>
          </p:nvPr>
        </p:nvSpPr>
        <p:spPr>
          <a:xfrm>
            <a:off x="1097280" y="394704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/>
          </p:nvPr>
        </p:nvSpPr>
        <p:spPr>
          <a:xfrm>
            <a:off x="4498200" y="394704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/>
          </p:nvPr>
        </p:nvSpPr>
        <p:spPr>
          <a:xfrm>
            <a:off x="7899120" y="3947040"/>
            <a:ext cx="323856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1906BDD-3D16-49AC-88BB-2C2FAF75098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CCBB9D6-1BA5-4008-8D8D-68E60338C42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D9C898F-D654-4517-8E15-2C50219C117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BF7A8B7-83E2-4324-9CFE-6ECBB9D09CD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1097280" y="286560"/>
            <a:ext cx="10058040" cy="67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E22A85-CF7D-4C7C-8035-D69E1453145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109728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3E8EB0F-D0B2-4151-A487-8D1CF4BA0F3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251400" y="394704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CC0F55-D9FF-43F8-AEBF-8D9063821EE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51400" y="1845720"/>
            <a:ext cx="49082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1097280" y="3947040"/>
            <a:ext cx="10058040" cy="191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0347F47-0E65-41AA-934F-CE993AC361E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6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Rectangle 8" hidden="1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" name="Straight Connector 9"/>
          <p:cNvCxnSpPr/>
          <p:nvPr/>
        </p:nvCxnSpPr>
        <p:spPr>
          <a:xfrm>
            <a:off x="1193400" y="1737720"/>
            <a:ext cx="996732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3" name="Rectangle 6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9080" bIns="1908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p>
            <a:pPr indent="0">
              <a:lnSpc>
                <a:spcPct val="85000"/>
              </a:lnSpc>
              <a:buNone/>
            </a:pPr>
            <a:r>
              <a:rPr b="0" lang="pt-BR" sz="8000" spc="-52" strike="noStrike">
                <a:solidFill>
                  <a:srgbClr val="262626"/>
                </a:solidFill>
                <a:latin typeface="Calibri Light"/>
              </a:rPr>
              <a:t>Clique para editar o título mestre</a:t>
            </a:r>
            <a:endParaRPr b="0" lang="pt-BR" sz="8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pt-BR" sz="9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pt-BR" sz="900" spc="-1" strike="noStrike">
                <a:solidFill>
                  <a:srgbClr val="ffffff"/>
                </a:solidFill>
                <a:latin typeface="Calibri"/>
              </a:rPr>
              <a:t>&lt;data/hora&gt;</a:t>
            </a:r>
            <a:endParaRPr b="0" lang="pt-B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ftr" idx="2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sldNum" idx="3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pt-BR" sz="105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32651FA-AD27-42FE-9DC7-480B39479AB5}" type="slidenum">
              <a:rPr b="0" lang="pt-BR" sz="1050" spc="-1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 b="0" lang="pt-BR" sz="1050" spc="-1" strike="noStrike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440" y="4343400"/>
            <a:ext cx="987588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10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 b="0" lang="pt-BR" sz="1400" spc="-1" strike="noStrike">
              <a:solidFill>
                <a:srgbClr val="40404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 b="0" lang="pt-BR" sz="1400" spc="-1" strike="noStrike">
              <a:solidFill>
                <a:srgbClr val="40404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 b="0" lang="pt-BR" sz="1400" spc="-1" strike="noStrike">
              <a:solidFill>
                <a:srgbClr val="40404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404040"/>
                </a:solidFill>
                <a:latin typeface="Calibri"/>
              </a:rPr>
              <a:t>7.º nível da estrutura de tópicos</a:t>
            </a: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6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Rectangle 8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20880" bIns="20880" anchor="t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9" name="Straight Connector 9"/>
          <p:cNvCxnSpPr/>
          <p:nvPr/>
        </p:nvCxnSpPr>
        <p:spPr>
          <a:xfrm>
            <a:off x="1193400" y="1737720"/>
            <a:ext cx="9967320" cy="360"/>
          </a:xfrm>
          <a:prstGeom prst="straightConnector1">
            <a:avLst/>
          </a:prstGeom>
          <a:ln w="6350">
            <a:solidFill>
              <a:srgbClr val="000000">
                <a:lumMod val="50000"/>
                <a:lumOff val="50000"/>
              </a:srgbClr>
            </a:solidFill>
            <a:round/>
          </a:ln>
        </p:spPr>
      </p:cxnSp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lnSpc>
                <a:spcPct val="85000"/>
              </a:lnSpc>
              <a:buNone/>
            </a:pPr>
            <a:r>
              <a:rPr b="0" lang="pt-BR" sz="4800" spc="-52" strike="noStrike">
                <a:solidFill>
                  <a:srgbClr val="404040"/>
                </a:solidFill>
                <a:latin typeface="Calibri Light"/>
              </a:rPr>
              <a:t>Clique para editar o título mestre</a:t>
            </a:r>
            <a:endParaRPr b="0" lang="pt-BR" sz="4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</a:pPr>
            <a:r>
              <a:rPr b="0" lang="pt-BR" sz="2000" spc="-1" strike="noStrike">
                <a:solidFill>
                  <a:srgbClr val="404040"/>
                </a:solidFill>
                <a:latin typeface="Calibri"/>
              </a:rPr>
              <a:t>Editar estilos de texto Mestre</a:t>
            </a: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  <a:p>
            <a:pPr lvl="1" marL="38412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pt-BR" sz="1800" spc="-1" strike="noStrike">
                <a:solidFill>
                  <a:srgbClr val="404040"/>
                </a:solidFill>
                <a:latin typeface="Calibri"/>
              </a:rPr>
              <a:t>Segundo nível</a:t>
            </a:r>
            <a:endParaRPr b="0" lang="pt-BR" sz="1800" spc="-1" strike="noStrike">
              <a:solidFill>
                <a:srgbClr val="404040"/>
              </a:solidFill>
              <a:latin typeface="Calibri"/>
            </a:endParaRPr>
          </a:p>
          <a:p>
            <a:pPr lvl="2" marL="56700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Terceiro nível</a:t>
            </a:r>
            <a:endParaRPr b="0" lang="pt-BR" sz="1400" spc="-1" strike="noStrike">
              <a:solidFill>
                <a:srgbClr val="404040"/>
              </a:solidFill>
              <a:latin typeface="Calibri"/>
            </a:endParaRPr>
          </a:p>
          <a:p>
            <a:pPr lvl="3" marL="74988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Quarto nível</a:t>
            </a:r>
            <a:endParaRPr b="0" lang="pt-BR" sz="1400" spc="-1" strike="noStrike">
              <a:solidFill>
                <a:srgbClr val="404040"/>
              </a:solidFill>
              <a:latin typeface="Calibri"/>
            </a:endParaRPr>
          </a:p>
          <a:p>
            <a:pPr lvl="4" marL="932760" indent="-182880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Clr>
                <a:srgbClr val="e48312"/>
              </a:buClr>
              <a:buFont typeface="Calibri"/>
              <a:buChar char="◦"/>
            </a:pPr>
            <a:r>
              <a:rPr b="0" lang="pt-BR" sz="1400" spc="-1" strike="noStrike">
                <a:solidFill>
                  <a:srgbClr val="404040"/>
                </a:solidFill>
                <a:latin typeface="Calibri"/>
              </a:rPr>
              <a:t>Quinto nível</a:t>
            </a:r>
            <a:endParaRPr b="0" lang="pt-BR" sz="1400" spc="-1" strike="noStrike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dt" idx="4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pt-BR" sz="9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pt-BR" sz="900" spc="-1" strike="noStrike">
                <a:solidFill>
                  <a:srgbClr val="ffffff"/>
                </a:solidFill>
                <a:latin typeface="Calibri"/>
              </a:rPr>
              <a:t>&lt;data/hora&gt;</a:t>
            </a:r>
            <a:endParaRPr b="0" lang="pt-BR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ftr" idx="5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pt-BR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Times New Roman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sldNum" idx="6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pt-BR" sz="105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5A9ADBD-8B7F-4F0B-A656-4A74FE978039}" type="slidenum">
              <a:rPr b="0" lang="pt-BR" sz="1050" spc="-1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 b="0" lang="pt-BR" sz="105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agem 4" descr=""/>
          <p:cNvPicPr/>
          <p:nvPr/>
        </p:nvPicPr>
        <p:blipFill>
          <a:blip r:embed="rId1"/>
          <a:stretch/>
        </p:blipFill>
        <p:spPr>
          <a:xfrm>
            <a:off x="945360" y="355680"/>
            <a:ext cx="10238040" cy="5780880"/>
          </a:xfrm>
          <a:prstGeom prst="rect">
            <a:avLst/>
          </a:prstGeom>
          <a:ln w="0">
            <a:noFill/>
          </a:ln>
        </p:spPr>
      </p:pic>
      <p:sp>
        <p:nvSpPr>
          <p:cNvPr id="92" name=""/>
          <p:cNvSpPr txBox="1"/>
          <p:nvPr/>
        </p:nvSpPr>
        <p:spPr>
          <a:xfrm>
            <a:off x="5983560" y="3268440"/>
            <a:ext cx="257040" cy="427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fld id="{C148FD32-A069-4066-BE95-53CE8BF503EE}" type="author">
              <a:rPr b="0" lang="pt-BR" sz="2400" spc="-1" strike="noStrike">
                <a:solidFill>
                  <a:srgbClr val="000000"/>
                </a:solidFill>
                <a:latin typeface="Times New Roman"/>
              </a:rPr>
              <a:t> </a:t>
            </a:fld>
            <a:endParaRPr b="0" lang="pt-BR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"/>
          <p:cNvSpPr txBox="1"/>
          <p:nvPr/>
        </p:nvSpPr>
        <p:spPr>
          <a:xfrm>
            <a:off x="4654080" y="4991760"/>
            <a:ext cx="6001920" cy="1114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Universidade Estadual de Santa Cruz - UESC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CET699 - Estatística Aplicada às Ciências Sociais I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Bruna Corrêa, Carla Santos e Bruna Titiá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2024.I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tângulo 3"/>
          <p:cNvSpPr/>
          <p:nvPr/>
        </p:nvSpPr>
        <p:spPr>
          <a:xfrm>
            <a:off x="1324800" y="4734000"/>
            <a:ext cx="8100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Funções do Excel para calcular os quartis: =QUARTIL.EXC(range, quart) ou =QUARTIL.INC(range, quart)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tângulo 4"/>
          <p:cNvSpPr/>
          <p:nvPr/>
        </p:nvSpPr>
        <p:spPr>
          <a:xfrm>
            <a:off x="1324800" y="3249720"/>
            <a:ext cx="82760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Funções do Excel para calcular a variância: =VAR.P(range) para dados populacionais e =VAR.S(range) para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tângulo 5"/>
          <p:cNvSpPr/>
          <p:nvPr/>
        </p:nvSpPr>
        <p:spPr>
          <a:xfrm>
            <a:off x="1324800" y="2033640"/>
            <a:ext cx="89794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Funções do Excel para calcular o desvio padrão: =DESVPAD.P(range) para dados populacionais e =DESVPAD.S(range) para dados amostrais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CaixaDeTexto 8"/>
          <p:cNvSpPr/>
          <p:nvPr/>
        </p:nvSpPr>
        <p:spPr>
          <a:xfrm>
            <a:off x="1324800" y="817920"/>
            <a:ext cx="91436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36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Calibri"/>
              </a:rPr>
              <a:t>Fórmulas estatísticas no Excel</a:t>
            </a:r>
            <a:endParaRPr b="0" lang="pt-BR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m 3" descr=""/>
          <p:cNvPicPr/>
          <p:nvPr/>
        </p:nvPicPr>
        <p:blipFill>
          <a:blip r:embed="rId1"/>
          <a:stretch/>
        </p:blipFill>
        <p:spPr>
          <a:xfrm>
            <a:off x="963720" y="267120"/>
            <a:ext cx="10430640" cy="5851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tângulo 4"/>
          <p:cNvSpPr/>
          <p:nvPr/>
        </p:nvSpPr>
        <p:spPr>
          <a:xfrm>
            <a:off x="783720" y="1005120"/>
            <a:ext cx="56523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4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Criando um Histograma no Excel</a:t>
            </a:r>
            <a:endParaRPr b="0" lang="pt-B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Retângulo 5"/>
          <p:cNvSpPr/>
          <p:nvPr/>
        </p:nvSpPr>
        <p:spPr>
          <a:xfrm>
            <a:off x="1005120" y="2003760"/>
            <a:ext cx="6720120" cy="66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1: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Selecionar os dados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Retângulo 6"/>
          <p:cNvSpPr/>
          <p:nvPr/>
        </p:nvSpPr>
        <p:spPr>
          <a:xfrm>
            <a:off x="1005120" y="2680920"/>
            <a:ext cx="6095520" cy="66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2: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Ir para a guia "Inserir"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Retângulo 7"/>
          <p:cNvSpPr/>
          <p:nvPr/>
        </p:nvSpPr>
        <p:spPr>
          <a:xfrm>
            <a:off x="1005120" y="3341520"/>
            <a:ext cx="6095520" cy="66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3: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Clicar em "Gráfico de Histograma"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Retângulo 8"/>
          <p:cNvSpPr/>
          <p:nvPr/>
        </p:nvSpPr>
        <p:spPr>
          <a:xfrm>
            <a:off x="1005120" y="4037400"/>
            <a:ext cx="6095520" cy="66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4: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Escolher o tipo de histograma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Retângulo 9"/>
          <p:cNvSpPr/>
          <p:nvPr/>
        </p:nvSpPr>
        <p:spPr>
          <a:xfrm>
            <a:off x="1005120" y="4778640"/>
            <a:ext cx="6095520" cy="668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0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5: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Personalizar o histograma (opcional)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tângulo 3"/>
          <p:cNvSpPr/>
          <p:nvPr/>
        </p:nvSpPr>
        <p:spPr>
          <a:xfrm>
            <a:off x="704880" y="923040"/>
            <a:ext cx="6926400" cy="43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3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Criando um Gráfico de Dispersão no Excel</a:t>
            </a:r>
            <a:endParaRPr b="0" lang="pt-BR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Retângulo 4"/>
          <p:cNvSpPr/>
          <p:nvPr/>
        </p:nvSpPr>
        <p:spPr>
          <a:xfrm>
            <a:off x="1090080" y="2048760"/>
            <a:ext cx="6095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1: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Selecionar os dados (eixos x e y)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Retângulo 5"/>
          <p:cNvSpPr/>
          <p:nvPr/>
        </p:nvSpPr>
        <p:spPr>
          <a:xfrm>
            <a:off x="1090080" y="2810520"/>
            <a:ext cx="6095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2: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Ir para a guia "Inserir“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tângulo 6"/>
          <p:cNvSpPr/>
          <p:nvPr/>
        </p:nvSpPr>
        <p:spPr>
          <a:xfrm>
            <a:off x="1090080" y="3618360"/>
            <a:ext cx="6095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3: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Clicar em "Gráfico de Dispersão"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Retângulo 7"/>
          <p:cNvSpPr/>
          <p:nvPr/>
        </p:nvSpPr>
        <p:spPr>
          <a:xfrm>
            <a:off x="1090080" y="4489200"/>
            <a:ext cx="6095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4: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Escolher o tipo de gráfico de dispersão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Retângulo 8"/>
          <p:cNvSpPr/>
          <p:nvPr/>
        </p:nvSpPr>
        <p:spPr>
          <a:xfrm>
            <a:off x="1090080" y="5360040"/>
            <a:ext cx="6095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5: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Personalizar o gráfico (opcional) 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tângulo 3"/>
          <p:cNvSpPr/>
          <p:nvPr/>
        </p:nvSpPr>
        <p:spPr>
          <a:xfrm>
            <a:off x="842040" y="1087200"/>
            <a:ext cx="6251400" cy="4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22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Criando um Gráfico de Boxplot no Excel</a:t>
            </a:r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Retângulo 4"/>
          <p:cNvSpPr/>
          <p:nvPr/>
        </p:nvSpPr>
        <p:spPr>
          <a:xfrm>
            <a:off x="1166400" y="2288880"/>
            <a:ext cx="941940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1: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Vamos começar pela tabela de dados original. Na hora de fazer um boxplot, o Excel prefere que a coluna com as categorias esteja à esquerda e a coluna com os valores numéricos, à direita. Então copie as colunas desejadas ao lado da tabela original, dando algum espaço</a:t>
            </a:r>
            <a:br>
              <a:rPr sz="1800"/>
            </a:b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tângulo 5"/>
          <p:cNvSpPr/>
          <p:nvPr/>
        </p:nvSpPr>
        <p:spPr>
          <a:xfrm>
            <a:off x="1184040" y="3928680"/>
            <a:ext cx="8971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2: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Selecione as colunas copiadas e vá em   “Inserir&gt;Gráficos&gt;Caixa Estreita” “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Retângulo 6"/>
          <p:cNvSpPr/>
          <p:nvPr/>
        </p:nvSpPr>
        <p:spPr>
          <a:xfrm>
            <a:off x="1166400" y="4794480"/>
            <a:ext cx="7848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Poppins"/>
              </a:rPr>
              <a:t>Passo 3: </a:t>
            </a: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Pronto! Agora temos um boxplot feito no Excel, que você pode personalizar ao seu gosto.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m 4" descr=""/>
          <p:cNvPicPr/>
          <p:nvPr/>
        </p:nvPicPr>
        <p:blipFill>
          <a:blip r:embed="rId1"/>
          <a:stretch/>
        </p:blipFill>
        <p:spPr>
          <a:xfrm>
            <a:off x="1172160" y="160200"/>
            <a:ext cx="10198800" cy="5968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m 5" descr=""/>
          <p:cNvPicPr/>
          <p:nvPr/>
        </p:nvPicPr>
        <p:blipFill>
          <a:blip r:embed="rId1"/>
          <a:stretch/>
        </p:blipFill>
        <p:spPr>
          <a:xfrm>
            <a:off x="945000" y="567000"/>
            <a:ext cx="10273320" cy="5716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m 3" descr=""/>
          <p:cNvPicPr/>
          <p:nvPr/>
        </p:nvPicPr>
        <p:blipFill>
          <a:blip r:embed="rId1"/>
          <a:stretch/>
        </p:blipFill>
        <p:spPr>
          <a:xfrm>
            <a:off x="725760" y="124560"/>
            <a:ext cx="10785960" cy="599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Imagem 4" descr=""/>
          <p:cNvPicPr/>
          <p:nvPr/>
        </p:nvPicPr>
        <p:blipFill>
          <a:blip r:embed="rId1"/>
          <a:stretch/>
        </p:blipFill>
        <p:spPr>
          <a:xfrm>
            <a:off x="1047600" y="281520"/>
            <a:ext cx="10427760" cy="5735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Imagem 6" descr=""/>
          <p:cNvPicPr/>
          <p:nvPr/>
        </p:nvPicPr>
        <p:blipFill>
          <a:blip r:embed="rId1"/>
          <a:stretch/>
        </p:blipFill>
        <p:spPr>
          <a:xfrm>
            <a:off x="964080" y="358560"/>
            <a:ext cx="10441800" cy="5843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>
              <a:buNone/>
            </a:pPr>
            <a:endParaRPr b="0" lang="pt-BR" sz="4800" spc="-52" strike="noStrike">
              <a:solidFill>
                <a:srgbClr val="404040"/>
              </a:solidFill>
              <a:latin typeface="Calibri Light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  <a:noFill/>
          <a:ln w="0">
            <a:noFill/>
          </a:ln>
        </p:spPr>
        <p:txBody>
          <a:bodyPr lIns="0" rIns="0"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pt-BR" sz="2000" spc="-1" strike="noStrike">
              <a:solidFill>
                <a:srgbClr val="404040"/>
              </a:solidFill>
              <a:latin typeface="Calibri"/>
            </a:endParaRPr>
          </a:p>
        </p:txBody>
      </p:sp>
      <p:pic>
        <p:nvPicPr>
          <p:cNvPr id="100" name="Imagem 3" descr=""/>
          <p:cNvPicPr/>
          <p:nvPr/>
        </p:nvPicPr>
        <p:blipFill>
          <a:blip r:embed="rId1"/>
          <a:stretch/>
        </p:blipFill>
        <p:spPr>
          <a:xfrm>
            <a:off x="772200" y="110880"/>
            <a:ext cx="10708200" cy="6001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agem 4" descr=""/>
          <p:cNvPicPr/>
          <p:nvPr/>
        </p:nvPicPr>
        <p:blipFill>
          <a:blip r:embed="rId1"/>
          <a:stretch/>
        </p:blipFill>
        <p:spPr>
          <a:xfrm>
            <a:off x="1128960" y="277560"/>
            <a:ext cx="10136520" cy="5899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Imagem 4" descr=""/>
          <p:cNvPicPr/>
          <p:nvPr/>
        </p:nvPicPr>
        <p:blipFill>
          <a:blip r:embed="rId1"/>
          <a:stretch/>
        </p:blipFill>
        <p:spPr>
          <a:xfrm>
            <a:off x="453600" y="906480"/>
            <a:ext cx="10921320" cy="490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tângulo 6"/>
          <p:cNvSpPr/>
          <p:nvPr/>
        </p:nvSpPr>
        <p:spPr>
          <a:xfrm>
            <a:off x="1228680" y="1931400"/>
            <a:ext cx="5844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Função do Excel para calcular a média: =MÉDIA(range)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Retângulo 7"/>
          <p:cNvSpPr/>
          <p:nvPr/>
        </p:nvSpPr>
        <p:spPr>
          <a:xfrm>
            <a:off x="1195920" y="2951640"/>
            <a:ext cx="6095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Função do Excel para calcular a mediana: =MEDIANA(range)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tângulo 8"/>
          <p:cNvSpPr/>
          <p:nvPr/>
        </p:nvSpPr>
        <p:spPr>
          <a:xfrm>
            <a:off x="1195920" y="4218480"/>
            <a:ext cx="74682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Poppins"/>
              </a:rPr>
              <a:t>Função do Excel para calcular a moda: =MODA.MULT(range) ou =MODA(range)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CaixaDeTexto 12"/>
          <p:cNvSpPr/>
          <p:nvPr/>
        </p:nvSpPr>
        <p:spPr>
          <a:xfrm>
            <a:off x="1195920" y="695160"/>
            <a:ext cx="8909280" cy="97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pt-BR" sz="4000" spc="-1" strike="noStrike">
                <a:solidFill>
                  <a:schemeClr val="accent2">
                    <a:lumMod val="60000"/>
                    <a:lumOff val="40000"/>
                  </a:schemeClr>
                </a:solidFill>
                <a:latin typeface="Calibri"/>
              </a:rPr>
              <a:t>Fórmulas estatísticas no Excel</a:t>
            </a:r>
            <a:endParaRPr b="0" lang="pt-BR" sz="4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Retrospectiva">
  <a:themeElements>
    <a:clrScheme name="Retrospectiva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Retrospectiva">
  <a:themeElements>
    <a:clrScheme name="Retrospectiva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90</TotalTime>
  <Application>LibreOffice/7.5.1.2$Windows_X86_64 LibreOffice_project/fcbaee479e84c6cd81291587d2ee68cba099e129</Application>
  <AppVersion>15.0000</AppVersion>
  <Words>309</Words>
  <Paragraphs>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2024-07-04T13:27:29Z</dcterms:created>
  <dc:creator>Bruna</dc:creator>
  <dc:description/>
  <dc:language>pt-BR</dc:language>
  <cp:lastModifiedBy/>
  <dcterms:modified xsi:type="dcterms:W3CDTF">2024-07-05T11:18:15Z</dcterms:modified>
  <cp:revision>10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15</vt:i4>
  </property>
</Properties>
</file>