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notesMasterIdLst>
    <p:notesMasterId r:id="rId30"/>
  </p:notesMasterIdLst>
  <p:sldSz cx="14630400" cy="8229600"/>
  <p:notesSz cx="8229600" cy="14630400"/>
  <p:embeddedFontLst>
    <p:embeddedFont>
      <p:font typeface="DM Sans Medium"/>
      <p:regular r:id="rId35"/>
    </p:embeddedFont>
    <p:embeddedFont>
      <p:font typeface="DM Sans Medium"/>
      <p:regular r:id="rId36"/>
    </p:embeddedFont>
    <p:embeddedFont>
      <p:font typeface="DM Sans Medium"/>
      <p:regular r:id="rId37"/>
    </p:embeddedFont>
    <p:embeddedFont>
      <p:font typeface="DM Sans Medium"/>
      <p:regular r:id="rId38"/>
    </p:embeddedFont>
    <p:embeddedFont>
      <p:font typeface="Inter"/>
      <p:regular r:id="rId39"/>
    </p:embeddedFont>
    <p:embeddedFont>
      <p:font typeface="Inter"/>
      <p:regular r:id="rId40"/>
    </p:embeddedFont>
    <p:embeddedFont>
      <p:font typeface="Inter"/>
      <p:regular r:id="rId41"/>
    </p:embeddedFont>
    <p:embeddedFont>
      <p:font typeface="Inter"/>
      <p:regular r:id="rId4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35" Type="http://schemas.openxmlformats.org/officeDocument/2006/relationships/font" Target="fonts/font1.fntdata"/><Relationship Id="rId36" Type="http://schemas.openxmlformats.org/officeDocument/2006/relationships/font" Target="fonts/font2.fntdata"/><Relationship Id="rId37" Type="http://schemas.openxmlformats.org/officeDocument/2006/relationships/font" Target="fonts/font3.fntdata"/><Relationship Id="rId38" Type="http://schemas.openxmlformats.org/officeDocument/2006/relationships/font" Target="fonts/font4.fntdata"/><Relationship Id="rId39" Type="http://schemas.openxmlformats.org/officeDocument/2006/relationships/font" Target="fonts/font5.fntdata"/><Relationship Id="rId40" Type="http://schemas.openxmlformats.org/officeDocument/2006/relationships/font" Target="fonts/font6.fntdata"/><Relationship Id="rId41" Type="http://schemas.openxmlformats.org/officeDocument/2006/relationships/font" Target="fonts/font7.fntdata"/><Relationship Id="rId4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2-1.png"/><Relationship Id="rId3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3-1.png"/><Relationship Id="rId3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4-1.png"/><Relationship Id="rId3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5-1.png"/><Relationship Id="rId3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6-1.png"/><Relationship Id="rId3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7-1.png"/><Relationship Id="rId3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8-1.png"/><Relationship Id="rId3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9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0-1.png"/><Relationship Id="rId3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1-1.png"/><Relationship Id="rId3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2-1.png"/><Relationship Id="rId3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3-1.png"/><Relationship Id="rId3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4-1.png"/><Relationship Id="rId3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5-1.png"/><Relationship Id="rId3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6-1.png"/><Relationship Id="rId3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7-1.png"/><Relationship Id="rId3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8-1.png"/><Relationship Id="rId3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29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2DB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8F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3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4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6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png"/><Relationship Id="rId3" Type="http://schemas.openxmlformats.org/officeDocument/2006/relationships/image" Target="../media/image-17-3.png"/><Relationship Id="rId4" Type="http://schemas.openxmlformats.org/officeDocument/2006/relationships/slideLayout" Target="../slideLayouts/slideLayout18.xml"/><Relationship Id="rId5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9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20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slideLayout" Target="../slideLayouts/slideLayout2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slideLayout" Target="../slideLayouts/slideLayout22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slideLayout" Target="../slideLayouts/slideLayout23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png"/><Relationship Id="rId3" Type="http://schemas.openxmlformats.org/officeDocument/2006/relationships/image" Target="../media/image-24-3.png"/><Relationship Id="rId4" Type="http://schemas.openxmlformats.org/officeDocument/2006/relationships/image" Target="../media/image-24-4.png"/><Relationship Id="rId5" Type="http://schemas.openxmlformats.org/officeDocument/2006/relationships/slideLayout" Target="../slideLayouts/slideLayout25.xml"/><Relationship Id="rId6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png"/><Relationship Id="rId3" Type="http://schemas.openxmlformats.org/officeDocument/2006/relationships/image" Target="../media/image-25-3.png"/><Relationship Id="rId4" Type="http://schemas.openxmlformats.org/officeDocument/2006/relationships/slideLayout" Target="../slideLayouts/slideLayout26.xml"/><Relationship Id="rId5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png"/><Relationship Id="rId3" Type="http://schemas.openxmlformats.org/officeDocument/2006/relationships/image" Target="../media/image-26-3.png"/><Relationship Id="rId4" Type="http://schemas.openxmlformats.org/officeDocument/2006/relationships/slideLayout" Target="../slideLayouts/slideLayout27.xml"/><Relationship Id="rId5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png"/><Relationship Id="rId2" Type="http://schemas.openxmlformats.org/officeDocument/2006/relationships/image" Target="../media/image-27-2.png"/><Relationship Id="rId3" Type="http://schemas.openxmlformats.org/officeDocument/2006/relationships/slideLayout" Target="../slideLayouts/slideLayout28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questionpro.com/blog/pt-br/amostragem-nao-probabilistica/#Quando_usar_amostragem_nao_probabilistica" TargetMode="External"/><Relationship Id="rId2" Type="http://schemas.openxmlformats.org/officeDocument/2006/relationships/hyperlink" Target="https://pesquisa-eaesp.fgv.br/sites/gvpesquisa.fgv.br/files/arquivos/veludo_-_amostragem_nao_probabilistica_adequacao_de_situacoes_para_uso_e_limitacoes_de_amostras_por_conveniencia.pdf" TargetMode="External"/><Relationship Id="rId3" Type="http://schemas.openxmlformats.org/officeDocument/2006/relationships/hyperlink" Target="https://pt.surveymonkey.com/mp/non-probability-sampling/" TargetMode="External"/><Relationship Id="rId4" Type="http://schemas.openxmlformats.org/officeDocument/2006/relationships/hyperlink" Target="https://www.netquest.com/pt-br/blog/amostra-quotas" TargetMode="External"/><Relationship Id="rId5" Type="http://schemas.openxmlformats.org/officeDocument/2006/relationships/hyperlink" Target="https://www.questionpro.com/blog/pt-br/amostragem-de-cotas/" TargetMode="External"/><Relationship Id="rId6" Type="http://schemas.openxmlformats.org/officeDocument/2006/relationships/hyperlink" Target="https://www.opuspesquisa.com/blog/tecnicas/amostragem/" TargetMode="External"/><Relationship Id="rId7" Type="http://schemas.openxmlformats.org/officeDocument/2006/relationships/hyperlink" Target="https://blog.mettzer.com/amostragem-nao-probabilistica/" TargetMode="External"/><Relationship Id="rId8" Type="http://schemas.openxmlformats.org/officeDocument/2006/relationships/hyperlink" Target="https://slideplayer.com.br/slide/10406267/" TargetMode="External"/><Relationship Id="rId9" Type="http://schemas.openxmlformats.org/officeDocument/2006/relationships/hyperlink" Target="https://www.opuspesquisa.com/blog/tecnicas/amostragem/&#65532;https://www.somatematica.com.br/estat/ap9.php" TargetMode="External"/><Relationship Id="rId10" Type="http://schemas.openxmlformats.org/officeDocument/2006/relationships/hyperlink" Target="https://www.opuspesquisa.com/blog/tecnicas/amostragem/&#65532;https://www.somatematica.com.br/estat/ap9.php" TargetMode="External"/><Relationship Id="rId11" Type="http://schemas.openxmlformats.org/officeDocument/2006/relationships/hyperlink" Target="http://www.leg.ufpr.br/~paulojus/estbas/slides/006_introducao_estatistica.pdf" TargetMode="External"/><Relationship Id="rId12" Type="http://schemas.openxmlformats.org/officeDocument/2006/relationships/slideLayout" Target="../slideLayouts/slideLayout29.xml"/><Relationship Id="rId13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8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521" y="870704"/>
            <a:ext cx="898088" cy="1164074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785813" y="870704"/>
            <a:ext cx="30480" cy="1164074"/>
          </a:xfrm>
          <a:prstGeom prst="rect">
            <a:avLst/>
          </a:prstGeom>
          <a:solidFill>
            <a:srgbClr val="28282F"/>
          </a:solidFill>
          <a:ln/>
        </p:spPr>
      </p:sp>
      <p:sp>
        <p:nvSpPr>
          <p:cNvPr id="4" name="Text 1"/>
          <p:cNvSpPr/>
          <p:nvPr/>
        </p:nvSpPr>
        <p:spPr>
          <a:xfrm>
            <a:off x="2834402" y="820222"/>
            <a:ext cx="5530215" cy="4489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50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Universidade Estadual de Santa Cruz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2834402" y="1471255"/>
            <a:ext cx="5530215" cy="7184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Pavilhão de Ciências Exatas e Tecnológicas Curso de Ciência da Computação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8919924" y="820222"/>
            <a:ext cx="4939784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785813" y="2644259"/>
            <a:ext cx="13058775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00"/>
              </a:lnSpc>
              <a:buNone/>
            </a:pP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3982879" y="3340179"/>
            <a:ext cx="6664523" cy="701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500"/>
              </a:lnSpc>
              <a:buNone/>
            </a:pPr>
            <a:r>
              <a:rPr lang="en-US" sz="4400" b="1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Noções de amostragem</a:t>
            </a:r>
            <a:pPr algn="ctr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 </a:t>
            </a:r>
            <a:endParaRPr lang="en-US" sz="4400" dirty="0"/>
          </a:p>
        </p:txBody>
      </p:sp>
      <p:sp>
        <p:nvSpPr>
          <p:cNvPr id="9" name="Text 6"/>
          <p:cNvSpPr/>
          <p:nvPr/>
        </p:nvSpPr>
        <p:spPr>
          <a:xfrm>
            <a:off x="3554373" y="4378523"/>
            <a:ext cx="7521535" cy="701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Métodos não probabilísticos</a:t>
            </a:r>
            <a:endParaRPr lang="en-US" sz="4400" dirty="0"/>
          </a:p>
        </p:txBody>
      </p:sp>
      <p:sp>
        <p:nvSpPr>
          <p:cNvPr id="10" name="Text 7"/>
          <p:cNvSpPr/>
          <p:nvPr/>
        </p:nvSpPr>
        <p:spPr>
          <a:xfrm>
            <a:off x="785813" y="5416867"/>
            <a:ext cx="13058775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785813" y="6028611"/>
            <a:ext cx="13058775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DEX000083 – Probabilidade e Estatística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785813" y="6640354"/>
            <a:ext cx="13058775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Docente: José Claudio Faria 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785813" y="7252097"/>
            <a:ext cx="13058775" cy="3592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Discentes: Ryan Araújo Ribeiro e Breno Arouca Nascimento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4470" y="759262"/>
            <a:ext cx="7647861" cy="20038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250"/>
              </a:lnSpc>
              <a:buNone/>
            </a:pPr>
            <a:r>
              <a:rPr lang="en-US" sz="4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Exemplos de Aplicações da Amostragem Não Probabilística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6234470" y="3083719"/>
            <a:ext cx="3717131" cy="2599373"/>
          </a:xfrm>
          <a:prstGeom prst="roundRect">
            <a:avLst>
              <a:gd name="adj" fmla="val 1234"/>
            </a:avLst>
          </a:prstGeom>
          <a:solidFill>
            <a:srgbClr val="EDEBE3"/>
          </a:solidFill>
          <a:ln/>
        </p:spPr>
      </p:sp>
      <p:sp>
        <p:nvSpPr>
          <p:cNvPr id="5" name="Text 2"/>
          <p:cNvSpPr/>
          <p:nvPr/>
        </p:nvSpPr>
        <p:spPr>
          <a:xfrm>
            <a:off x="6448187" y="3297436"/>
            <a:ext cx="2696289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Pesquisa de Mercado</a:t>
            </a:r>
            <a:endParaRPr lang="en-US" sz="2100" dirty="0"/>
          </a:p>
        </p:txBody>
      </p:sp>
      <p:sp>
        <p:nvSpPr>
          <p:cNvPr id="6" name="Text 3"/>
          <p:cNvSpPr/>
          <p:nvPr/>
        </p:nvSpPr>
        <p:spPr>
          <a:xfrm>
            <a:off x="6448187" y="3759637"/>
            <a:ext cx="3289697" cy="17097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Entender as preferências e comportamentos de um grupo específico de consumidores, como jovens ou moradores de um bairro.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10165318" y="3083719"/>
            <a:ext cx="3717131" cy="2599373"/>
          </a:xfrm>
          <a:prstGeom prst="roundRect">
            <a:avLst>
              <a:gd name="adj" fmla="val 1234"/>
            </a:avLst>
          </a:prstGeom>
          <a:solidFill>
            <a:srgbClr val="EDEBE3"/>
          </a:solidFill>
          <a:ln/>
        </p:spPr>
      </p:sp>
      <p:sp>
        <p:nvSpPr>
          <p:cNvPr id="8" name="Text 5"/>
          <p:cNvSpPr/>
          <p:nvPr/>
        </p:nvSpPr>
        <p:spPr>
          <a:xfrm>
            <a:off x="10379035" y="3297436"/>
            <a:ext cx="2672001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Pesquisa Médica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0379035" y="3759637"/>
            <a:ext cx="3289697" cy="13677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Selecionar pacientes com características específicas para estudos clínicos, como pessoas com uma doença específica.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6234470" y="5896808"/>
            <a:ext cx="7647861" cy="1573530"/>
          </a:xfrm>
          <a:prstGeom prst="roundRect">
            <a:avLst>
              <a:gd name="adj" fmla="val 2038"/>
            </a:avLst>
          </a:prstGeom>
          <a:solidFill>
            <a:srgbClr val="EDEBE3"/>
          </a:solidFill>
          <a:ln/>
        </p:spPr>
      </p:sp>
      <p:sp>
        <p:nvSpPr>
          <p:cNvPr id="11" name="Text 8"/>
          <p:cNvSpPr/>
          <p:nvPr/>
        </p:nvSpPr>
        <p:spPr>
          <a:xfrm>
            <a:off x="6448187" y="6110526"/>
            <a:ext cx="2672001" cy="3339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Pesquisa Social</a:t>
            </a:r>
            <a:endParaRPr lang="en-US" sz="2100" dirty="0"/>
          </a:p>
        </p:txBody>
      </p:sp>
      <p:sp>
        <p:nvSpPr>
          <p:cNvPr id="12" name="Text 9"/>
          <p:cNvSpPr/>
          <p:nvPr/>
        </p:nvSpPr>
        <p:spPr>
          <a:xfrm>
            <a:off x="6448187" y="6572726"/>
            <a:ext cx="7220426" cy="6838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650"/>
              </a:lnSpc>
              <a:buNone/>
            </a:pPr>
            <a:r>
              <a:rPr lang="en-US" sz="16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Entender as experiências e perspectivas de grupos marginalizados ou minoritários, como imigrantes ou moradores de favelas.</a:t>
            </a:r>
            <a:endParaRPr lang="en-US" sz="16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64115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Conveniência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625691"/>
            <a:ext cx="236612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Descrição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4206835"/>
            <a:ext cx="2366129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Esta técnica é muito comum e consiste em selecionar uma amostra da população que seja acessível.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3720941" y="36256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Características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3720941" y="4206835"/>
            <a:ext cx="4636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Maior facilidade operacional e baixo custo de amostragem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3720941" y="5011936"/>
            <a:ext cx="4636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porém tem como consequência a incapacidade de fazer afirmações gerais com rigor estatístico sobre a população.</a:t>
            </a:r>
            <a:endParaRPr lang="en-US" sz="1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98143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Conveniência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7391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Exemplo prático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4433649"/>
            <a:ext cx="7556421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Pesquisa realizada recentemente pelo curso de Biomedicina com os alunos do curso de Ciência da Computação com o objetivo de compreender a relação entre a qualidade do ambiente de estudos e o aprendizado dos alunos do curso de Ciências da Computação, dentro do contexto de neurobiofísica</a:t>
            </a:r>
            <a:endParaRPr lang="en-US" sz="17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06021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Conveniência</a:t>
            </a:r>
            <a:endParaRPr lang="en-US" sz="44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0"/>
            <a:ext cx="73152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3657" y="693182"/>
            <a:ext cx="5947886" cy="1220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800"/>
              </a:lnSpc>
              <a:buNone/>
            </a:pPr>
            <a:r>
              <a:rPr lang="en-US" sz="38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Bola de Neve</a:t>
            </a:r>
            <a:endParaRPr lang="en-US" sz="3800" dirty="0"/>
          </a:p>
        </p:txBody>
      </p:sp>
      <p:sp>
        <p:nvSpPr>
          <p:cNvPr id="4" name="Shape 1"/>
          <p:cNvSpPr/>
          <p:nvPr/>
        </p:nvSpPr>
        <p:spPr>
          <a:xfrm>
            <a:off x="965240" y="2207062"/>
            <a:ext cx="22860" cy="5329357"/>
          </a:xfrm>
          <a:prstGeom prst="roundRect">
            <a:avLst>
              <a:gd name="adj" fmla="val 128185"/>
            </a:avLst>
          </a:prstGeom>
          <a:solidFill>
            <a:srgbClr val="D3D1C9"/>
          </a:solidFill>
          <a:ln/>
        </p:spPr>
      </p:sp>
      <p:sp>
        <p:nvSpPr>
          <p:cNvPr id="5" name="Shape 2"/>
          <p:cNvSpPr/>
          <p:nvPr/>
        </p:nvSpPr>
        <p:spPr>
          <a:xfrm>
            <a:off x="1173540" y="2634972"/>
            <a:ext cx="683657" cy="22860"/>
          </a:xfrm>
          <a:prstGeom prst="roundRect">
            <a:avLst>
              <a:gd name="adj" fmla="val 128185"/>
            </a:avLst>
          </a:prstGeom>
          <a:solidFill>
            <a:srgbClr val="D3D1C9"/>
          </a:solidFill>
          <a:ln/>
        </p:spPr>
      </p:sp>
      <p:sp>
        <p:nvSpPr>
          <p:cNvPr id="6" name="Shape 3"/>
          <p:cNvSpPr/>
          <p:nvPr/>
        </p:nvSpPr>
        <p:spPr>
          <a:xfrm>
            <a:off x="756940" y="2426732"/>
            <a:ext cx="439460" cy="439460"/>
          </a:xfrm>
          <a:prstGeom prst="roundRect">
            <a:avLst>
              <a:gd name="adj" fmla="val 6668"/>
            </a:avLst>
          </a:prstGeom>
          <a:solidFill>
            <a:srgbClr val="EDEBE3"/>
          </a:solidFill>
          <a:ln/>
        </p:spPr>
      </p:sp>
      <p:sp>
        <p:nvSpPr>
          <p:cNvPr id="7" name="Text 4"/>
          <p:cNvSpPr/>
          <p:nvPr/>
        </p:nvSpPr>
        <p:spPr>
          <a:xfrm>
            <a:off x="928628" y="2499955"/>
            <a:ext cx="96083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23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1</a:t>
            </a:r>
            <a:endParaRPr lang="en-US" sz="2300" dirty="0"/>
          </a:p>
        </p:txBody>
      </p:sp>
      <p:sp>
        <p:nvSpPr>
          <p:cNvPr id="8" name="Text 5"/>
          <p:cNvSpPr/>
          <p:nvPr/>
        </p:nvSpPr>
        <p:spPr>
          <a:xfrm>
            <a:off x="2051090" y="2402324"/>
            <a:ext cx="2441853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Início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2051090" y="2824639"/>
            <a:ext cx="4580453" cy="9376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pesquisador identifica um pequeno número de participantes que se encaixam nos critérios da pesquisa.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1173540" y="4580692"/>
            <a:ext cx="683657" cy="22860"/>
          </a:xfrm>
          <a:prstGeom prst="roundRect">
            <a:avLst>
              <a:gd name="adj" fmla="val 128185"/>
            </a:avLst>
          </a:prstGeom>
          <a:solidFill>
            <a:srgbClr val="D3D1C9"/>
          </a:solidFill>
          <a:ln/>
        </p:spPr>
      </p:sp>
      <p:sp>
        <p:nvSpPr>
          <p:cNvPr id="11" name="Shape 8"/>
          <p:cNvSpPr/>
          <p:nvPr/>
        </p:nvSpPr>
        <p:spPr>
          <a:xfrm>
            <a:off x="756940" y="4372451"/>
            <a:ext cx="439460" cy="439460"/>
          </a:xfrm>
          <a:prstGeom prst="roundRect">
            <a:avLst>
              <a:gd name="adj" fmla="val 6668"/>
            </a:avLst>
          </a:prstGeom>
          <a:solidFill>
            <a:srgbClr val="EDEBE3"/>
          </a:solidFill>
          <a:ln/>
        </p:spPr>
      </p:sp>
      <p:sp>
        <p:nvSpPr>
          <p:cNvPr id="12" name="Text 9"/>
          <p:cNvSpPr/>
          <p:nvPr/>
        </p:nvSpPr>
        <p:spPr>
          <a:xfrm>
            <a:off x="892076" y="4445675"/>
            <a:ext cx="169069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23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2</a:t>
            </a:r>
            <a:endParaRPr lang="en-US" sz="2300" dirty="0"/>
          </a:p>
        </p:txBody>
      </p:sp>
      <p:sp>
        <p:nvSpPr>
          <p:cNvPr id="13" name="Text 10"/>
          <p:cNvSpPr/>
          <p:nvPr/>
        </p:nvSpPr>
        <p:spPr>
          <a:xfrm>
            <a:off x="2051090" y="4348043"/>
            <a:ext cx="2441853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Recomendações</a:t>
            </a:r>
            <a:endParaRPr lang="en-US" sz="1900" dirty="0"/>
          </a:p>
        </p:txBody>
      </p:sp>
      <p:sp>
        <p:nvSpPr>
          <p:cNvPr id="14" name="Text 11"/>
          <p:cNvSpPr/>
          <p:nvPr/>
        </p:nvSpPr>
        <p:spPr>
          <a:xfrm>
            <a:off x="2051090" y="4770358"/>
            <a:ext cx="4580453" cy="9376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 participantes iniciais recomendam outros participantes que se encaixam nos critérios, expandindo a amostra.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1173540" y="6526411"/>
            <a:ext cx="683657" cy="22860"/>
          </a:xfrm>
          <a:prstGeom prst="roundRect">
            <a:avLst>
              <a:gd name="adj" fmla="val 128185"/>
            </a:avLst>
          </a:prstGeom>
          <a:solidFill>
            <a:srgbClr val="D3D1C9"/>
          </a:solidFill>
          <a:ln/>
        </p:spPr>
      </p:sp>
      <p:sp>
        <p:nvSpPr>
          <p:cNvPr id="16" name="Shape 13"/>
          <p:cNvSpPr/>
          <p:nvPr/>
        </p:nvSpPr>
        <p:spPr>
          <a:xfrm>
            <a:off x="756940" y="6318171"/>
            <a:ext cx="439460" cy="439460"/>
          </a:xfrm>
          <a:prstGeom prst="roundRect">
            <a:avLst>
              <a:gd name="adj" fmla="val 6668"/>
            </a:avLst>
          </a:prstGeom>
          <a:solidFill>
            <a:srgbClr val="EDEBE3"/>
          </a:solidFill>
          <a:ln/>
        </p:spPr>
      </p:sp>
      <p:sp>
        <p:nvSpPr>
          <p:cNvPr id="17" name="Text 14"/>
          <p:cNvSpPr/>
          <p:nvPr/>
        </p:nvSpPr>
        <p:spPr>
          <a:xfrm>
            <a:off x="889575" y="6391394"/>
            <a:ext cx="174069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23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3</a:t>
            </a:r>
            <a:endParaRPr lang="en-US" sz="2300" dirty="0"/>
          </a:p>
        </p:txBody>
      </p:sp>
      <p:sp>
        <p:nvSpPr>
          <p:cNvPr id="18" name="Text 15"/>
          <p:cNvSpPr/>
          <p:nvPr/>
        </p:nvSpPr>
        <p:spPr>
          <a:xfrm>
            <a:off x="2051090" y="6293763"/>
            <a:ext cx="2441853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Expansão</a:t>
            </a:r>
            <a:endParaRPr lang="en-US" sz="1900" dirty="0"/>
          </a:p>
        </p:txBody>
      </p:sp>
      <p:sp>
        <p:nvSpPr>
          <p:cNvPr id="19" name="Text 16"/>
          <p:cNvSpPr/>
          <p:nvPr/>
        </p:nvSpPr>
        <p:spPr>
          <a:xfrm>
            <a:off x="2051090" y="6716078"/>
            <a:ext cx="4580453" cy="6250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processo continua até que o pesquisador tenha obtido um tamanho de amostra suficiente.</a:t>
            </a:r>
            <a:endParaRPr lang="en-US" sz="15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0"/>
            <a:ext cx="73152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5433" y="681157"/>
            <a:ext cx="5362694" cy="5405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250"/>
              </a:lnSpc>
              <a:buNone/>
            </a:pPr>
            <a:r>
              <a:rPr lang="en-US" sz="34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Bola de Neve</a:t>
            </a:r>
            <a:endParaRPr lang="en-US" sz="3400" dirty="0"/>
          </a:p>
        </p:txBody>
      </p:sp>
      <p:sp>
        <p:nvSpPr>
          <p:cNvPr id="4" name="Shape 1"/>
          <p:cNvSpPr/>
          <p:nvPr/>
        </p:nvSpPr>
        <p:spPr>
          <a:xfrm>
            <a:off x="605433" y="1481138"/>
            <a:ext cx="6104334" cy="1273135"/>
          </a:xfrm>
          <a:prstGeom prst="roundRect">
            <a:avLst>
              <a:gd name="adj" fmla="val 2038"/>
            </a:avLst>
          </a:prstGeom>
          <a:solidFill>
            <a:srgbClr val="EDEBE3"/>
          </a:solidFill>
          <a:ln/>
        </p:spPr>
      </p:sp>
      <p:sp>
        <p:nvSpPr>
          <p:cNvPr id="5" name="Text 2"/>
          <p:cNvSpPr/>
          <p:nvPr/>
        </p:nvSpPr>
        <p:spPr>
          <a:xfrm>
            <a:off x="778312" y="1654016"/>
            <a:ext cx="2162413" cy="270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Quando é usado?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778312" y="2027992"/>
            <a:ext cx="5758577" cy="5534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150"/>
              </a:lnSpc>
              <a:buNone/>
            </a:pPr>
            <a:r>
              <a:rPr lang="en-US" sz="13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Esse tipo de amostragem é utilizada quando os membros da população a ser estudada não são fáceis de localizar.</a:t>
            </a:r>
            <a:endParaRPr lang="en-US" sz="1350" dirty="0"/>
          </a:p>
        </p:txBody>
      </p:sp>
      <p:sp>
        <p:nvSpPr>
          <p:cNvPr id="7" name="Shape 4"/>
          <p:cNvSpPr/>
          <p:nvPr/>
        </p:nvSpPr>
        <p:spPr>
          <a:xfrm>
            <a:off x="605433" y="2927152"/>
            <a:ext cx="6104334" cy="1947505"/>
          </a:xfrm>
          <a:prstGeom prst="roundRect">
            <a:avLst>
              <a:gd name="adj" fmla="val 1332"/>
            </a:avLst>
          </a:prstGeom>
          <a:solidFill>
            <a:srgbClr val="EDEBE3"/>
          </a:solidFill>
          <a:ln/>
        </p:spPr>
      </p:sp>
      <p:sp>
        <p:nvSpPr>
          <p:cNvPr id="8" name="Text 5"/>
          <p:cNvSpPr/>
          <p:nvPr/>
        </p:nvSpPr>
        <p:spPr>
          <a:xfrm>
            <a:off x="778312" y="3100030"/>
            <a:ext cx="2162413" cy="270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Vantagens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778312" y="3474006"/>
            <a:ext cx="5758577" cy="276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150"/>
              </a:lnSpc>
              <a:buSzPct val="100000"/>
              <a:buChar char="•"/>
            </a:pPr>
            <a:r>
              <a:rPr lang="en-US" sz="13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Realiza amostragem de populações de difícil acesso;</a:t>
            </a:r>
            <a:endParaRPr lang="en-US" sz="1350" dirty="0"/>
          </a:p>
        </p:txBody>
      </p:sp>
      <p:sp>
        <p:nvSpPr>
          <p:cNvPr id="10" name="Text 7"/>
          <p:cNvSpPr/>
          <p:nvPr/>
        </p:nvSpPr>
        <p:spPr>
          <a:xfrm>
            <a:off x="778312" y="3811191"/>
            <a:ext cx="5758577" cy="276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150"/>
              </a:lnSpc>
              <a:buSzPct val="100000"/>
              <a:buChar char="•"/>
            </a:pPr>
            <a:r>
              <a:rPr lang="en-US" sz="13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É um processo econômico e simples;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778312" y="4148376"/>
            <a:ext cx="5758577" cy="5534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150"/>
              </a:lnSpc>
              <a:buSzPct val="100000"/>
              <a:buChar char="•"/>
            </a:pPr>
            <a:r>
              <a:rPr lang="en-US" sz="13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Pode ser a única opção para identificar populações vulneráveis ou informações sensíveis (HIV, drogas, assédio, violência, etc).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605433" y="5047536"/>
            <a:ext cx="6104334" cy="2500908"/>
          </a:xfrm>
          <a:prstGeom prst="roundRect">
            <a:avLst>
              <a:gd name="adj" fmla="val 1038"/>
            </a:avLst>
          </a:prstGeom>
          <a:solidFill>
            <a:srgbClr val="EDEBE3"/>
          </a:solidFill>
          <a:ln/>
        </p:spPr>
      </p:sp>
      <p:sp>
        <p:nvSpPr>
          <p:cNvPr id="13" name="Text 10"/>
          <p:cNvSpPr/>
          <p:nvPr/>
        </p:nvSpPr>
        <p:spPr>
          <a:xfrm>
            <a:off x="778312" y="5220414"/>
            <a:ext cx="2162413" cy="270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100"/>
              </a:lnSpc>
              <a:buNone/>
            </a:pPr>
            <a:r>
              <a:rPr lang="en-US" sz="17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Desvantagens</a:t>
            </a:r>
            <a:endParaRPr lang="en-US" sz="1700" dirty="0"/>
          </a:p>
        </p:txBody>
      </p:sp>
      <p:sp>
        <p:nvSpPr>
          <p:cNvPr id="14" name="Text 11"/>
          <p:cNvSpPr/>
          <p:nvPr/>
        </p:nvSpPr>
        <p:spPr>
          <a:xfrm>
            <a:off x="778312" y="5594390"/>
            <a:ext cx="5758577" cy="5534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150"/>
              </a:lnSpc>
              <a:buSzPct val="100000"/>
              <a:buChar char="•"/>
            </a:pPr>
            <a:r>
              <a:rPr lang="en-US" sz="13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 garante a representatividade, nem permite saber o grau de precisão;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778312" y="6208276"/>
            <a:ext cx="5758577" cy="276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150"/>
              </a:lnSpc>
              <a:buSzPct val="100000"/>
              <a:buChar char="•"/>
            </a:pPr>
            <a:r>
              <a:rPr lang="en-US" sz="13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tamanho da amostra é incontrolada.</a:t>
            </a:r>
            <a:endParaRPr lang="en-US" sz="1350" dirty="0"/>
          </a:p>
        </p:txBody>
      </p:sp>
      <p:sp>
        <p:nvSpPr>
          <p:cNvPr id="16" name="Text 13"/>
          <p:cNvSpPr/>
          <p:nvPr/>
        </p:nvSpPr>
        <p:spPr>
          <a:xfrm>
            <a:off x="778312" y="6545461"/>
            <a:ext cx="5758577" cy="8301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150"/>
              </a:lnSpc>
              <a:buSzPct val="100000"/>
              <a:buChar char="•"/>
            </a:pPr>
            <a:r>
              <a:rPr lang="en-US" sz="13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Considerações éticas: Isso deve abordar questões como consentimento informado, privacidade e possíveis danos aos participantes.</a:t>
            </a:r>
            <a:endParaRPr lang="en-US" sz="13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760351"/>
            <a:ext cx="703111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Bola de Neve</a:t>
            </a:r>
            <a:endParaRPr lang="en-US" sz="44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6882" y="1118830"/>
            <a:ext cx="7509391" cy="6847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350"/>
              </a:lnSpc>
              <a:buNone/>
            </a:pPr>
            <a:r>
              <a:rPr lang="en-US" sz="43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Julgamento</a:t>
            </a:r>
            <a:endParaRPr lang="en-US" sz="43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82" y="2132171"/>
            <a:ext cx="1095494" cy="196346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90988" y="2351246"/>
            <a:ext cx="2738914" cy="342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Descrição</a:t>
            </a:r>
            <a:endParaRPr lang="en-US" sz="2150" dirty="0"/>
          </a:p>
        </p:txBody>
      </p:sp>
      <p:sp>
        <p:nvSpPr>
          <p:cNvPr id="6" name="Text 2"/>
          <p:cNvSpPr/>
          <p:nvPr/>
        </p:nvSpPr>
        <p:spPr>
          <a:xfrm>
            <a:off x="2190988" y="2824996"/>
            <a:ext cx="618613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</a:t>
            </a:r>
            <a:pPr algn="l" indent="0" marL="0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pesquisador seleciona um expert </a:t>
            </a:r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 esse expert seleciona os participantes, buscando objetos com características específicas.</a:t>
            </a:r>
            <a:endParaRPr lang="en-US" sz="17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82" y="4095631"/>
            <a:ext cx="1095494" cy="301502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90988" y="4314706"/>
            <a:ext cx="2738914" cy="342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Exemplo</a:t>
            </a:r>
            <a:endParaRPr lang="en-US" sz="2150" dirty="0"/>
          </a:p>
        </p:txBody>
      </p:sp>
      <p:sp>
        <p:nvSpPr>
          <p:cNvPr id="9" name="Text 4"/>
          <p:cNvSpPr/>
          <p:nvPr/>
        </p:nvSpPr>
        <p:spPr>
          <a:xfrm>
            <a:off x="2190988" y="4788456"/>
            <a:ext cx="618613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 realizar uma pesquisa de mercado para lançar um novo produto, um estatístico contratado seleciona </a:t>
            </a:r>
            <a:pPr algn="l" indent="0" marL="0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experts </a:t>
            </a:r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que o auxiliam na criação de uma amostra de consumidores. Juntos podem escolher indivíduos que se enquadrem no perfil do público-alvo e que possam fornecer insights valiosos sobre suas preferências e necessidades.</a:t>
            </a:r>
            <a:endParaRPr lang="en-US" sz="17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912" y="993338"/>
            <a:ext cx="6128385" cy="558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35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Julgamento</a:t>
            </a:r>
            <a:endParaRPr lang="en-US" sz="3500" dirty="0"/>
          </a:p>
        </p:txBody>
      </p:sp>
      <p:sp>
        <p:nvSpPr>
          <p:cNvPr id="4" name="Shape 1"/>
          <p:cNvSpPr/>
          <p:nvPr/>
        </p:nvSpPr>
        <p:spPr>
          <a:xfrm>
            <a:off x="625912" y="1820347"/>
            <a:ext cx="7892177" cy="1727716"/>
          </a:xfrm>
          <a:prstGeom prst="roundRect">
            <a:avLst>
              <a:gd name="adj" fmla="val 1553"/>
            </a:avLst>
          </a:prstGeom>
          <a:solidFill>
            <a:srgbClr val="EDEBE3"/>
          </a:solidFill>
          <a:ln/>
        </p:spPr>
      </p:sp>
      <p:sp>
        <p:nvSpPr>
          <p:cNvPr id="5" name="Text 2"/>
          <p:cNvSpPr/>
          <p:nvPr/>
        </p:nvSpPr>
        <p:spPr>
          <a:xfrm>
            <a:off x="804743" y="1999178"/>
            <a:ext cx="2235518" cy="279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Aplicações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804743" y="2385893"/>
            <a:ext cx="7534513" cy="286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Motivos de falhas corporativas entrevistando executivos.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804743" y="2734508"/>
            <a:ext cx="7534513" cy="286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Estudo de marcadores genéticos em pacientes com doenças raras.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804743" y="3083123"/>
            <a:ext cx="7534513" cy="286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Estudo de ganho de peso com os animais mais magros do rebanho.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625912" y="3726894"/>
            <a:ext cx="7892177" cy="1665208"/>
          </a:xfrm>
          <a:prstGeom prst="roundRect">
            <a:avLst>
              <a:gd name="adj" fmla="val 1611"/>
            </a:avLst>
          </a:prstGeom>
          <a:solidFill>
            <a:srgbClr val="EDEBE3"/>
          </a:solidFill>
          <a:ln/>
        </p:spPr>
      </p:sp>
      <p:sp>
        <p:nvSpPr>
          <p:cNvPr id="10" name="Text 7"/>
          <p:cNvSpPr/>
          <p:nvPr/>
        </p:nvSpPr>
        <p:spPr>
          <a:xfrm>
            <a:off x="804743" y="3905726"/>
            <a:ext cx="2235518" cy="279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Vantagens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804743" y="4292441"/>
            <a:ext cx="7534513" cy="286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É um dos métodos de amostragem mais eficazes em relação ao custo e ao tempo.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04743" y="4641056"/>
            <a:ext cx="7534513" cy="5722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Flexibilidade para necessidades do estudo, levando em consideração fatores como disponibilidade, acessibilidade e representatividade dos elementos selecionados.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625912" y="5570934"/>
            <a:ext cx="7892177" cy="1665208"/>
          </a:xfrm>
          <a:prstGeom prst="roundRect">
            <a:avLst>
              <a:gd name="adj" fmla="val 1611"/>
            </a:avLst>
          </a:prstGeom>
          <a:solidFill>
            <a:srgbClr val="EDEBE3"/>
          </a:solidFill>
          <a:ln/>
        </p:spPr>
      </p:sp>
      <p:sp>
        <p:nvSpPr>
          <p:cNvPr id="14" name="Text 11"/>
          <p:cNvSpPr/>
          <p:nvPr/>
        </p:nvSpPr>
        <p:spPr>
          <a:xfrm>
            <a:off x="804743" y="5749766"/>
            <a:ext cx="2235518" cy="2794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Desvantagens</a:t>
            </a: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804743" y="6136481"/>
            <a:ext cx="7534513" cy="5722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qualidade dos resultados da amostra depende do julgamento da pessoa que a seleciona (sendo esse o julgador).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804743" y="6771203"/>
            <a:ext cx="7534513" cy="2861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Resultados enviesados e não representativos da população em estudo.</a:t>
            </a:r>
            <a:endParaRPr lang="en-US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06021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Julgamento</a:t>
            </a:r>
            <a:endParaRPr lang="en-US" sz="44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79846" y="141898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Roteiro</a:t>
            </a:r>
            <a:pPr algn="ctr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 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467928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Font typeface="+mj-lt"/>
              <a:buAutoNum type="arabicPeriod" startAt="1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Conceito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291012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Font typeface="+mj-lt"/>
              <a:buAutoNum type="arabicPeriod" startAt="2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Quando usar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335232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Font typeface="+mj-lt"/>
              <a:buAutoNum type="arabicPeriod" startAt="3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Vantagens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3794522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Font typeface="+mj-lt"/>
              <a:buAutoNum type="arabicPeriod" startAt="4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Desvantagens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423672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Font typeface="+mj-lt"/>
              <a:buAutoNum type="arabicPeriod" startAt="5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Tipos de Amostragem Não probabilística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93790" y="4678918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vl="1" marL="685800" indent="-342900">
              <a:lnSpc>
                <a:spcPts val="2850"/>
              </a:lnSpc>
              <a:buSzPct val="100000"/>
              <a:buFont typeface="+mj-lt"/>
              <a:buAutoNum type="arabicPeriod" startAt="1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Amostragem por Conviniência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93790" y="512111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vl="1" marL="685800" indent="-342900">
              <a:lnSpc>
                <a:spcPts val="2850"/>
              </a:lnSpc>
              <a:buSzPct val="100000"/>
              <a:buFont typeface="+mj-lt"/>
              <a:buAutoNum type="arabicPeriod" startAt="2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Amostragem por Bola de neve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93790" y="556331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vl="1" marL="685800" indent="-342900">
              <a:lnSpc>
                <a:spcPts val="2850"/>
              </a:lnSpc>
              <a:buSzPct val="100000"/>
              <a:buFont typeface="+mj-lt"/>
              <a:buAutoNum type="arabicPeriod" startAt="3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Amostragem por Julgamento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93790" y="600551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vl="1" marL="685800" indent="-342900">
              <a:lnSpc>
                <a:spcPts val="2850"/>
              </a:lnSpc>
              <a:buSzPct val="100000"/>
              <a:buFont typeface="+mj-lt"/>
              <a:buAutoNum type="arabicPeriod" startAt="4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Amostragem por Quotas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93790" y="6447711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vl="1" marL="685800" indent="-342900">
              <a:lnSpc>
                <a:spcPts val="2850"/>
              </a:lnSpc>
              <a:buSzPct val="100000"/>
              <a:buFont typeface="+mj-lt"/>
              <a:buAutoNum type="arabicPeriod" startAt="5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Amostragem Desproporcional</a:t>
            </a:r>
            <a:endParaRPr lang="en-US" sz="17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662232"/>
            <a:ext cx="657641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Quotas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711172"/>
            <a:ext cx="7556421" cy="3856196"/>
          </a:xfrm>
          <a:prstGeom prst="roundRect">
            <a:avLst>
              <a:gd name="adj" fmla="val 882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287810" y="2718792"/>
            <a:ext cx="7541181" cy="137612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6514743" y="2862501"/>
            <a:ext cx="11563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Objetivo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8132326" y="2862501"/>
            <a:ext cx="546985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Estratificar a população, representa-lá em termos de características específicas, como idade, gênero, renda ou educação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6287810" y="4094917"/>
            <a:ext cx="7541181" cy="2464832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9" name="Text 6"/>
          <p:cNvSpPr/>
          <p:nvPr/>
        </p:nvSpPr>
        <p:spPr>
          <a:xfrm>
            <a:off x="6514743" y="4238625"/>
            <a:ext cx="11563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Exemplo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8132326" y="4238625"/>
            <a:ext cx="5469850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Na amostragem por cotas em pesquisa eleitoral, os participantes são selecionados para representar proporcionalmente características da população (como idade, gênero e região), garantindo que a amostra reflita a composição do eleitorado.</a:t>
            </a:r>
            <a:endParaRPr lang="en-US" sz="175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277660"/>
            <a:ext cx="657641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Quotas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4556760" y="2326600"/>
            <a:ext cx="30480" cy="4625221"/>
          </a:xfrm>
          <a:prstGeom prst="roundRect">
            <a:avLst>
              <a:gd name="adj" fmla="val 111628"/>
            </a:avLst>
          </a:prstGeom>
          <a:solidFill>
            <a:srgbClr val="D3D1C9"/>
          </a:solidFill>
          <a:ln/>
        </p:spPr>
      </p:sp>
      <p:sp>
        <p:nvSpPr>
          <p:cNvPr id="5" name="Shape 2"/>
          <p:cNvSpPr/>
          <p:nvPr/>
        </p:nvSpPr>
        <p:spPr>
          <a:xfrm>
            <a:off x="3553539" y="2821662"/>
            <a:ext cx="793790" cy="30480"/>
          </a:xfrm>
          <a:prstGeom prst="roundRect">
            <a:avLst>
              <a:gd name="adj" fmla="val 111628"/>
            </a:avLst>
          </a:prstGeom>
          <a:solidFill>
            <a:srgbClr val="D3D1C9"/>
          </a:solidFill>
          <a:ln/>
        </p:spPr>
      </p:sp>
      <p:sp>
        <p:nvSpPr>
          <p:cNvPr id="6" name="Shape 3"/>
          <p:cNvSpPr/>
          <p:nvPr/>
        </p:nvSpPr>
        <p:spPr>
          <a:xfrm>
            <a:off x="4316849" y="2581751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DEBE3"/>
          </a:solidFill>
          <a:ln/>
        </p:spPr>
      </p:sp>
      <p:sp>
        <p:nvSpPr>
          <p:cNvPr id="7" name="Text 4"/>
          <p:cNvSpPr/>
          <p:nvPr/>
        </p:nvSpPr>
        <p:spPr>
          <a:xfrm>
            <a:off x="4516160" y="2666762"/>
            <a:ext cx="111681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793790" y="2553414"/>
            <a:ext cx="253067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Estratificação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93790" y="3043833"/>
            <a:ext cx="253067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4796671" y="3955732"/>
            <a:ext cx="793790" cy="30480"/>
          </a:xfrm>
          <a:prstGeom prst="roundRect">
            <a:avLst>
              <a:gd name="adj" fmla="val 111628"/>
            </a:avLst>
          </a:prstGeom>
          <a:solidFill>
            <a:srgbClr val="D3D1C9"/>
          </a:solidFill>
          <a:ln/>
        </p:spPr>
      </p:sp>
      <p:sp>
        <p:nvSpPr>
          <p:cNvPr id="11" name="Shape 8"/>
          <p:cNvSpPr/>
          <p:nvPr/>
        </p:nvSpPr>
        <p:spPr>
          <a:xfrm>
            <a:off x="4316849" y="3715822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DEBE3"/>
          </a:solidFill>
          <a:ln/>
        </p:spPr>
      </p:sp>
      <p:sp>
        <p:nvSpPr>
          <p:cNvPr id="12" name="Text 9"/>
          <p:cNvSpPr/>
          <p:nvPr/>
        </p:nvSpPr>
        <p:spPr>
          <a:xfrm>
            <a:off x="4473773" y="3800832"/>
            <a:ext cx="196334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5819537" y="3687485"/>
            <a:ext cx="2530673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Definindo o tamanho das quotas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5819537" y="4886563"/>
            <a:ext cx="253067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3553539" y="5076944"/>
            <a:ext cx="793790" cy="30480"/>
          </a:xfrm>
          <a:prstGeom prst="roundRect">
            <a:avLst>
              <a:gd name="adj" fmla="val 111628"/>
            </a:avLst>
          </a:prstGeom>
          <a:solidFill>
            <a:srgbClr val="D3D1C9"/>
          </a:solidFill>
          <a:ln/>
        </p:spPr>
      </p:sp>
      <p:sp>
        <p:nvSpPr>
          <p:cNvPr id="16" name="Shape 13"/>
          <p:cNvSpPr/>
          <p:nvPr/>
        </p:nvSpPr>
        <p:spPr>
          <a:xfrm>
            <a:off x="4316849" y="4837033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DEBE3"/>
          </a:solidFill>
          <a:ln/>
        </p:spPr>
      </p:sp>
      <p:sp>
        <p:nvSpPr>
          <p:cNvPr id="17" name="Text 14"/>
          <p:cNvSpPr/>
          <p:nvPr/>
        </p:nvSpPr>
        <p:spPr>
          <a:xfrm>
            <a:off x="4470916" y="4922044"/>
            <a:ext cx="202168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793790" y="4808696"/>
            <a:ext cx="2530673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Seleção de participantes e comprovação de quotas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793790" y="6362105"/>
            <a:ext cx="253067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2850"/>
              </a:lnSpc>
              <a:buNone/>
            </a:pPr>
            <a:endParaRPr lang="en-US" sz="17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6756" y="658892"/>
            <a:ext cx="7710487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Sobre variáveis na Amostragem por Quotas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16756" y="2246233"/>
            <a:ext cx="7710487" cy="1571744"/>
          </a:xfrm>
          <a:prstGeom prst="roundRect">
            <a:avLst>
              <a:gd name="adj" fmla="val 1955"/>
            </a:avLst>
          </a:prstGeom>
          <a:solidFill>
            <a:srgbClr val="EDEBE3"/>
          </a:solidFill>
          <a:ln/>
        </p:spPr>
      </p:sp>
      <p:sp>
        <p:nvSpPr>
          <p:cNvPr id="5" name="Text 2"/>
          <p:cNvSpPr/>
          <p:nvPr/>
        </p:nvSpPr>
        <p:spPr>
          <a:xfrm>
            <a:off x="921544" y="2451021"/>
            <a:ext cx="3072170" cy="3839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000"/>
              </a:lnSpc>
              <a:buNone/>
            </a:pPr>
            <a:r>
              <a:rPr lang="en-US" sz="24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Seleção de variáveis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921544" y="2957870"/>
            <a:ext cx="7300913" cy="655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escolha correta das variáveis e a segmentação adequada da população são fundamentais para minimizar vieses e obter resultados significativos.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716756" y="4022765"/>
            <a:ext cx="7710487" cy="1835348"/>
          </a:xfrm>
          <a:prstGeom prst="roundRect">
            <a:avLst>
              <a:gd name="adj" fmla="val 1674"/>
            </a:avLst>
          </a:prstGeom>
          <a:solidFill>
            <a:srgbClr val="EDEBE3"/>
          </a:solidFill>
          <a:ln/>
        </p:spPr>
      </p:sp>
      <p:sp>
        <p:nvSpPr>
          <p:cNvPr id="8" name="Text 5"/>
          <p:cNvSpPr/>
          <p:nvPr/>
        </p:nvSpPr>
        <p:spPr>
          <a:xfrm>
            <a:off x="921544" y="4227552"/>
            <a:ext cx="2919412" cy="3199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a. Relevância da Variável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921544" y="4670346"/>
            <a:ext cx="7300913" cy="9829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 exemplo, em um estudo de opinião eleitoral, variáveis como região geográfica, idade, gênero, e nível de educação podem ser relevantes, pois tendem a afetar as preferências de voto.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16756" y="6062901"/>
            <a:ext cx="7710487" cy="1507688"/>
          </a:xfrm>
          <a:prstGeom prst="roundRect">
            <a:avLst>
              <a:gd name="adj" fmla="val 2038"/>
            </a:avLst>
          </a:prstGeom>
          <a:solidFill>
            <a:srgbClr val="EDEBE3"/>
          </a:solidFill>
          <a:ln/>
        </p:spPr>
      </p:sp>
      <p:sp>
        <p:nvSpPr>
          <p:cNvPr id="11" name="Text 8"/>
          <p:cNvSpPr/>
          <p:nvPr/>
        </p:nvSpPr>
        <p:spPr>
          <a:xfrm>
            <a:off x="921544" y="6267688"/>
            <a:ext cx="4335185" cy="3199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b. Representatividade da População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921544" y="6710482"/>
            <a:ext cx="7300913" cy="655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55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Ajuda a garantir que a amostra seja representativa e que os resultados possam ser generalizados para a população como um todo.</a:t>
            </a:r>
            <a:endParaRPr 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59004"/>
            <a:ext cx="657641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Quotas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607945"/>
            <a:ext cx="6408063" cy="4062651"/>
          </a:xfrm>
          <a:prstGeom prst="roundRect">
            <a:avLst>
              <a:gd name="adj" fmla="val 837"/>
            </a:avLst>
          </a:prstGeom>
          <a:solidFill>
            <a:srgbClr val="EDEBE3"/>
          </a:solidFill>
          <a:ln/>
        </p:spPr>
      </p:sp>
      <p:sp>
        <p:nvSpPr>
          <p:cNvPr id="4" name="Text 2"/>
          <p:cNvSpPr/>
          <p:nvPr/>
        </p:nvSpPr>
        <p:spPr>
          <a:xfrm>
            <a:off x="1020604" y="283475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Vantagens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0604" y="3325178"/>
            <a:ext cx="595443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principal vantagem da amostra por quotas é que ela oferece resultados extremamente úteis a um custo baixo e, se as variáveis foram escolhidas de forma correta, os resultados serão a confiáveis.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1020604" y="4856083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Simplicidade e facilidade.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7428667" y="2607945"/>
            <a:ext cx="6408063" cy="4062651"/>
          </a:xfrm>
          <a:prstGeom prst="roundRect">
            <a:avLst>
              <a:gd name="adj" fmla="val 837"/>
            </a:avLst>
          </a:prstGeom>
          <a:solidFill>
            <a:srgbClr val="EDEBE3"/>
          </a:solidFill>
          <a:ln/>
        </p:spPr>
      </p:sp>
      <p:sp>
        <p:nvSpPr>
          <p:cNvPr id="8" name="Text 6"/>
          <p:cNvSpPr/>
          <p:nvPr/>
        </p:nvSpPr>
        <p:spPr>
          <a:xfrm>
            <a:off x="7655481" y="283475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Inconvenientes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655481" y="3325178"/>
            <a:ext cx="595443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 é possível calcular com precisão a margem de erro ou os intervalos de confiança da mesma forma que nos métodos probabilísticos.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655481" y="4493181"/>
            <a:ext cx="595443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Exclusão de partes significativas, por exemplo, se num estudo não existe uma quota por região, provavelmente as informações não vão refletir a realidade.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655481" y="6080879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endParaRPr lang="en-US" sz="17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4128" y="792361"/>
            <a:ext cx="13142476" cy="5751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500"/>
              </a:lnSpc>
              <a:buNone/>
            </a:pPr>
            <a:r>
              <a:rPr lang="en-US" sz="36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Tipos de Amostragem Não Probabilística (Resumo até agora)</a:t>
            </a:r>
            <a:endParaRPr lang="en-US" sz="36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128" y="1850588"/>
            <a:ext cx="2998827" cy="299882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4128" y="5079444"/>
            <a:ext cx="2998827" cy="575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Conveniência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644128" y="5838468"/>
            <a:ext cx="2998827" cy="5888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 participantes são escolhidos por serem facilmente acessíveis.</a:t>
            </a:r>
            <a:endParaRPr lang="en-US" sz="14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441" y="1850588"/>
            <a:ext cx="2998827" cy="299882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72545" y="5079444"/>
            <a:ext cx="2852618" cy="287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Bola de Neve</a:t>
            </a:r>
            <a:endParaRPr lang="en-US" sz="1800" dirty="0"/>
          </a:p>
        </p:txBody>
      </p:sp>
      <p:sp>
        <p:nvSpPr>
          <p:cNvPr id="8" name="Text 4"/>
          <p:cNvSpPr/>
          <p:nvPr/>
        </p:nvSpPr>
        <p:spPr>
          <a:xfrm>
            <a:off x="4099441" y="5550932"/>
            <a:ext cx="2998827" cy="11777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 participantes recomendam outros participantes que se encaixam nos critérios de pesquisa.</a:t>
            </a:r>
            <a:endParaRPr lang="en-US" sz="14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754" y="1850588"/>
            <a:ext cx="2998827" cy="299882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554754" y="5079444"/>
            <a:ext cx="2998827" cy="575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Julgamento</a:t>
            </a:r>
            <a:endParaRPr lang="en-US" sz="1800" dirty="0"/>
          </a:p>
        </p:txBody>
      </p:sp>
      <p:sp>
        <p:nvSpPr>
          <p:cNvPr id="11" name="Text 6"/>
          <p:cNvSpPr/>
          <p:nvPr/>
        </p:nvSpPr>
        <p:spPr>
          <a:xfrm>
            <a:off x="7554754" y="5838468"/>
            <a:ext cx="2998827" cy="883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pesquisador seleciona participantes com base em seu conhecimento e experiência.</a:t>
            </a:r>
            <a:endParaRPr lang="en-US" sz="14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0067" y="1850588"/>
            <a:ext cx="2998827" cy="2998827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1175325" y="5079444"/>
            <a:ext cx="2668191" cy="2875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por Quotas</a:t>
            </a:r>
            <a:endParaRPr lang="en-US" sz="1800" dirty="0"/>
          </a:p>
        </p:txBody>
      </p:sp>
      <p:sp>
        <p:nvSpPr>
          <p:cNvPr id="14" name="Text 8"/>
          <p:cNvSpPr/>
          <p:nvPr/>
        </p:nvSpPr>
        <p:spPr>
          <a:xfrm>
            <a:off x="11010067" y="5550932"/>
            <a:ext cx="2998827" cy="11777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 participantes são escolhidos para representar as proporções de grupos específicos na população.</a:t>
            </a:r>
            <a:endParaRPr lang="en-US" sz="1400" dirty="0"/>
          </a:p>
        </p:txBody>
      </p:sp>
      <p:sp>
        <p:nvSpPr>
          <p:cNvPr id="15" name="Text 9"/>
          <p:cNvSpPr/>
          <p:nvPr/>
        </p:nvSpPr>
        <p:spPr>
          <a:xfrm>
            <a:off x="644128" y="7142798"/>
            <a:ext cx="13342144" cy="2944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30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Fonte: UFPR.</a:t>
            </a:r>
            <a:endParaRPr lang="en-US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2233" y="567452"/>
            <a:ext cx="7278291" cy="64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050"/>
              </a:lnSpc>
              <a:buNone/>
            </a:pPr>
            <a:r>
              <a:rPr lang="en-US" sz="40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Desproporcional</a:t>
            </a:r>
            <a:endParaRPr lang="en-US" sz="40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233" y="1624965"/>
            <a:ext cx="4188857" cy="258889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22233" y="4471749"/>
            <a:ext cx="2579727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Situação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722233" y="4917996"/>
            <a:ext cx="4188857" cy="9901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É utilizada quando há grupos e subgrupos que geram resultados com pesos diferentes em uma pesquisa.</a:t>
            </a:r>
            <a:endParaRPr lang="en-US" sz="16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653" y="1624965"/>
            <a:ext cx="4188976" cy="258889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20653" y="4471749"/>
            <a:ext cx="4188976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Comparação com amostragem por quotas</a:t>
            </a: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5220653" y="5240417"/>
            <a:ext cx="4188976" cy="1980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Ao contrário da amostragem por quotas, não há a preocupação de ter uma proporção exata da população estudada. O importante na amostragem desproporcional é a relevância de um grupo específico para o estudo.</a:t>
            </a:r>
            <a:endParaRPr lang="en-US" sz="16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191" y="1624965"/>
            <a:ext cx="4188857" cy="258889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9191" y="4471749"/>
            <a:ext cx="3125629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 que maneira acontece</a:t>
            </a:r>
            <a:endParaRPr lang="en-US" sz="2000" dirty="0"/>
          </a:p>
        </p:txBody>
      </p:sp>
      <p:sp>
        <p:nvSpPr>
          <p:cNvPr id="11" name="Text 6"/>
          <p:cNvSpPr/>
          <p:nvPr/>
        </p:nvSpPr>
        <p:spPr>
          <a:xfrm>
            <a:off x="9719191" y="4917996"/>
            <a:ext cx="4188857" cy="13201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Para entender melhor a amostragem desproporcional, podemos explicá-la por três maneiras pelas quais ela pode acontecer: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9719191" y="6361986"/>
            <a:ext cx="4188857" cy="6600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Busca de inferência dentro de subgrupos;</a:t>
            </a:r>
            <a:endParaRPr lang="en-US" sz="1600" dirty="0"/>
          </a:p>
        </p:txBody>
      </p:sp>
      <p:sp>
        <p:nvSpPr>
          <p:cNvPr id="13" name="Text 8"/>
          <p:cNvSpPr/>
          <p:nvPr/>
        </p:nvSpPr>
        <p:spPr>
          <a:xfrm>
            <a:off x="9719191" y="7145893"/>
            <a:ext cx="4188857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Gestão de custos;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9719191" y="7599759"/>
            <a:ext cx="4188857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16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• Discrepâncias internas.</a:t>
            </a:r>
            <a:endParaRPr lang="en-US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6269" y="491966"/>
            <a:ext cx="6309122" cy="559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400"/>
              </a:lnSpc>
              <a:buNone/>
            </a:pPr>
            <a:r>
              <a:rPr lang="en-US" sz="35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Desproporcional</a:t>
            </a:r>
            <a:endParaRPr lang="en-US" sz="35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269" y="1408867"/>
            <a:ext cx="4280297" cy="264533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6269" y="4277797"/>
            <a:ext cx="4280297" cy="5591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Busca de Inferência dentro de subgrupos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626269" y="4944189"/>
            <a:ext cx="4280297" cy="1717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Grupos minoritários são priorizados em um estudo, de modo que suas mostras têm um peso maior nos resultados em relação aos demais grupos. Esse método é usado para que pequenos grupos obtenham um mínimo de representatividade nos resultados da pesquisa.</a:t>
            </a:r>
            <a:endParaRPr lang="en-US" sz="14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933" y="1408867"/>
            <a:ext cx="4280416" cy="26454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174933" y="4277916"/>
            <a:ext cx="2236708" cy="279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Gestão de Custos</a:t>
            </a:r>
            <a:endParaRPr lang="en-US" sz="1750" dirty="0"/>
          </a:p>
        </p:txBody>
      </p:sp>
      <p:sp>
        <p:nvSpPr>
          <p:cNvPr id="8" name="Text 4"/>
          <p:cNvSpPr/>
          <p:nvPr/>
        </p:nvSpPr>
        <p:spPr>
          <a:xfrm>
            <a:off x="5174933" y="4664750"/>
            <a:ext cx="4280416" cy="25760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Tornar o orçamento da pesquisa mais viável. Por exemplo, em uma cidade onde 97% da população mora no centro urbano e 3% em uma área distante e rural, o pesquisador pode retirar de sua amostragem os 3% da população se considerar que o custo para a execução da pesquisa no local não é viável, pois apenas uma pequena proporção população total é representada pela população rural.</a:t>
            </a:r>
            <a:endParaRPr lang="en-US" sz="1400" dirty="0"/>
          </a:p>
        </p:txBody>
      </p:sp>
      <p:sp>
        <p:nvSpPr>
          <p:cNvPr id="9" name="Text 5"/>
          <p:cNvSpPr/>
          <p:nvPr/>
        </p:nvSpPr>
        <p:spPr>
          <a:xfrm>
            <a:off x="5174933" y="7348061"/>
            <a:ext cx="4280416" cy="2862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(Há risco, deve haver cuidado)</a:t>
            </a:r>
            <a:endParaRPr lang="en-US" sz="140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715" y="1408867"/>
            <a:ext cx="4280297" cy="2645331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723715" y="4277797"/>
            <a:ext cx="2520434" cy="279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Discrepâncias internas</a:t>
            </a:r>
            <a:endParaRPr lang="en-US" sz="1750" dirty="0"/>
          </a:p>
        </p:txBody>
      </p:sp>
      <p:sp>
        <p:nvSpPr>
          <p:cNvPr id="12" name="Text 7"/>
          <p:cNvSpPr/>
          <p:nvPr/>
        </p:nvSpPr>
        <p:spPr>
          <a:xfrm>
            <a:off x="9723715" y="4664631"/>
            <a:ext cx="4280297" cy="31484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 exemplo, um hotel, no qual a quantidade de diárias obtidas por clientes em quartos comuns é muito maior do que a quantidade de diárias em quartos de luxo. Nesse caso, pelos quartos de luxo terem um valor maior na sua diária e assim, ter uma grande participação no faturamento do hotel, pode-se considerar uma amostra desproporcional em relação aos clientes dos dois tipos de quarto, mesmo que haja um maior número de clientes que se hospedam em quartos normais.</a:t>
            </a:r>
            <a:endParaRPr lang="en-US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57927" y="565190"/>
            <a:ext cx="7914323" cy="498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3900"/>
              </a:lnSpc>
              <a:buNone/>
            </a:pPr>
            <a:r>
              <a:rPr lang="en-US" sz="31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Exemplo de Amostragem Desproporcional</a:t>
            </a:r>
            <a:endParaRPr lang="en-US" sz="3100" dirty="0"/>
          </a:p>
        </p:txBody>
      </p:sp>
      <p:sp>
        <p:nvSpPr>
          <p:cNvPr id="3" name="Text 1"/>
          <p:cNvSpPr/>
          <p:nvPr/>
        </p:nvSpPr>
        <p:spPr>
          <a:xfrm>
            <a:off x="557927" y="1382316"/>
            <a:ext cx="13514546" cy="255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 exemplo, em um mercado de telefones celulares, considerando uma fatia de mercado meramente ilustrativa, obteve-se os resultados conforme descritos a seguir:</a:t>
            </a:r>
            <a:endParaRPr lang="en-US" sz="12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927" y="1816656"/>
            <a:ext cx="7723346" cy="217324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57927" y="4169212"/>
            <a:ext cx="13514546" cy="5100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Objetivando obter os pesos a serem atribuídos a cada marca de telefone celular, para uma análise conjunta de todas as marcas no exemplo acima, obteve-se os seguintes coeficientes:</a:t>
            </a:r>
            <a:endParaRPr lang="en-US" sz="12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27" y="4858583"/>
            <a:ext cx="6267450" cy="237136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57927" y="7409259"/>
            <a:ext cx="13514546" cy="255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Fórmula aplicada: Peso = participação no mercado/elementos na amostra (%)</a:t>
            </a:r>
            <a:endParaRPr lang="en-US" sz="125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5203" y="530543"/>
            <a:ext cx="4823222" cy="6028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4700"/>
              </a:lnSpc>
              <a:buNone/>
            </a:pPr>
            <a:r>
              <a:rPr lang="en-US" sz="37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Referências</a:t>
            </a:r>
            <a:endParaRPr lang="en-US" sz="3750" dirty="0"/>
          </a:p>
        </p:txBody>
      </p:sp>
      <p:sp>
        <p:nvSpPr>
          <p:cNvPr id="3" name="Text 1"/>
          <p:cNvSpPr/>
          <p:nvPr/>
        </p:nvSpPr>
        <p:spPr>
          <a:xfrm>
            <a:off x="675203" y="1519118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https://www.questionpro.com/blog/pt-br/amostragem-nao-probabilistica/#Quando_usar_amostragem_nao_probabilistica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675203" y="2044660"/>
            <a:ext cx="13279993" cy="617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https://pesquisa-eaesp.fgv.br/sites/gvpesquisa.fgv.br/files/arquivos/veludo_-_amostragem_nao_probabilistica_adequacao_de_situacoes_para_uso_e_limitacoes_de_amostras_por_conveniencia.pdf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675203" y="2878812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https://pt.surveymonkey.com/mp/non-probability-sampling/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75203" y="3404354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4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https://www.netquest.com/pt-br/blog/amostra-quotas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75203" y="3929896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5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https://www.questionpro.com/blog/pt-br/amostragem-de-cotas/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675203" y="4455438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6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https://www.opuspesquisa.com/blog/tecnicas/amostragem/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675203" y="4980980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7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https://blog.mettzer.com/amostragem-nao-probabilistica/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75203" y="5506522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8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https://slideplayer.com.br/slide/10406267/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675203" y="6032063"/>
            <a:ext cx="13279993" cy="617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9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https://www.opuspesquisa.com/blog/tecnicas/amostragem/</a:t>
            </a:r>
            <a:pPr algn="l" indent="0" marL="0">
              <a:lnSpc>
                <a:spcPts val="2400"/>
              </a:lnSpc>
              <a:buNone/>
            </a:pPr>
            <a:r>
              <a:rPr lang="en-US" sz="15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
</a:t>
            </a:r>
            <a:pPr algn="l"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10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https://www.somatematica.com.br/estat/ap9.php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675203" y="6866215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400"/>
              </a:lnSpc>
              <a:buNone/>
            </a:pPr>
            <a:r>
              <a:rPr lang="en-US" sz="1500" u="sng" dirty="0">
                <a:solidFill>
                  <a:srgbClr val="28282F"/>
                </a:solidFill>
                <a:latin typeface="Inter" pitchFamily="34" charset="0"/>
                <a:ea typeface="Inter" pitchFamily="34" charset="-122"/>
                <a:cs typeface="Inter" pitchFamily="34" charset="-120"/>
                <a:hlinkClick r:id="rId11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http://www.leg.ufpr.br/~paulojus/estbas/slides/006_introducao_estatistica.pdf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75203" y="7391757"/>
            <a:ext cx="13279993" cy="30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400"/>
              </a:lnSpc>
              <a:buNone/>
            </a:pP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80968"/>
            <a:ext cx="7556421" cy="39128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7700"/>
              </a:lnSpc>
              <a:buNone/>
            </a:pPr>
            <a:r>
              <a:rPr lang="en-US" sz="61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Amostragem Não Probabilística: Tipos, Vantagens e Desvantagens</a:t>
            </a:r>
            <a:endParaRPr lang="en-US" sz="6150" dirty="0"/>
          </a:p>
        </p:txBody>
      </p:sp>
      <p:sp>
        <p:nvSpPr>
          <p:cNvPr id="4" name="Text 1"/>
          <p:cNvSpPr/>
          <p:nvPr/>
        </p:nvSpPr>
        <p:spPr>
          <a:xfrm>
            <a:off x="6280190" y="5334000"/>
            <a:ext cx="7556421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amostragem não probabilística é um método de seleção de participantes para pesquisa onde </a:t>
            </a:r>
            <a:pPr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nem</a:t>
            </a:r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todos os membros da população têm a mesma chance de serem escolhidos. Essa técnica é frequentemente usada quando a coleta de dados precisa ser </a:t>
            </a:r>
            <a:pPr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rápida, econômica</a:t>
            </a:r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ou quando a população é </a:t>
            </a:r>
            <a:pPr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difícil</a:t>
            </a:r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de acessar.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3152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98857" y="693182"/>
            <a:ext cx="5947886" cy="1220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800"/>
              </a:lnSpc>
              <a:buNone/>
            </a:pPr>
            <a:r>
              <a:rPr lang="en-US" sz="38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Relembrando os conceitos </a:t>
            </a:r>
            <a:endParaRPr lang="en-US" sz="3800" dirty="0"/>
          </a:p>
        </p:txBody>
      </p:sp>
      <p:sp>
        <p:nvSpPr>
          <p:cNvPr id="4" name="Shape 1"/>
          <p:cNvSpPr/>
          <p:nvPr/>
        </p:nvSpPr>
        <p:spPr>
          <a:xfrm>
            <a:off x="7998857" y="2207062"/>
            <a:ext cx="5947886" cy="1437918"/>
          </a:xfrm>
          <a:prstGeom prst="roundRect">
            <a:avLst>
              <a:gd name="adj" fmla="val 2038"/>
            </a:avLst>
          </a:prstGeom>
          <a:solidFill>
            <a:srgbClr val="EDEBE3"/>
          </a:solidFill>
          <a:ln/>
        </p:spPr>
      </p:sp>
      <p:sp>
        <p:nvSpPr>
          <p:cNvPr id="5" name="Text 2"/>
          <p:cNvSpPr/>
          <p:nvPr/>
        </p:nvSpPr>
        <p:spPr>
          <a:xfrm>
            <a:off x="8194119" y="2402324"/>
            <a:ext cx="2441853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Amostra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8194119" y="2824639"/>
            <a:ext cx="5557361" cy="6250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Um subconjunto da população utilizado para realizar inferências sobre o grupo total.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7998857" y="3840242"/>
            <a:ext cx="5947886" cy="1750457"/>
          </a:xfrm>
          <a:prstGeom prst="roundRect">
            <a:avLst>
              <a:gd name="adj" fmla="val 1674"/>
            </a:avLst>
          </a:prstGeom>
          <a:solidFill>
            <a:srgbClr val="EDEBE3"/>
          </a:solidFill>
          <a:ln/>
        </p:spPr>
      </p:sp>
      <p:sp>
        <p:nvSpPr>
          <p:cNvPr id="8" name="Text 5"/>
          <p:cNvSpPr/>
          <p:nvPr/>
        </p:nvSpPr>
        <p:spPr>
          <a:xfrm>
            <a:off x="8194119" y="4035504"/>
            <a:ext cx="2441853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Margem de Erro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8194119" y="4457819"/>
            <a:ext cx="5557361" cy="9376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Indica o quanto os resultados da amostra podem variar em relação à população real, geralmente expressa em porcentagem.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7998857" y="5785961"/>
            <a:ext cx="5947886" cy="1750457"/>
          </a:xfrm>
          <a:prstGeom prst="roundRect">
            <a:avLst>
              <a:gd name="adj" fmla="val 1674"/>
            </a:avLst>
          </a:prstGeom>
          <a:solidFill>
            <a:srgbClr val="EDEBE3"/>
          </a:solidFill>
          <a:ln/>
        </p:spPr>
      </p:sp>
      <p:sp>
        <p:nvSpPr>
          <p:cNvPr id="11" name="Text 8"/>
          <p:cNvSpPr/>
          <p:nvPr/>
        </p:nvSpPr>
        <p:spPr>
          <a:xfrm>
            <a:off x="8194119" y="5981224"/>
            <a:ext cx="2555558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Intervalo de confiança</a:t>
            </a:r>
            <a:endParaRPr lang="en-US" sz="1900" dirty="0"/>
          </a:p>
        </p:txBody>
      </p:sp>
      <p:sp>
        <p:nvSpPr>
          <p:cNvPr id="12" name="Text 9"/>
          <p:cNvSpPr/>
          <p:nvPr/>
        </p:nvSpPr>
        <p:spPr>
          <a:xfrm>
            <a:off x="8194119" y="6403538"/>
            <a:ext cx="5557361" cy="9376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450"/>
              </a:lnSpc>
              <a:buNone/>
            </a:pPr>
            <a:r>
              <a:rPr lang="en-US" sz="150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Faixa que estima o valor real de uma medida populacional com base nos dados da amostra, com uma probabilidade (geralmente 95%) de conter o valor verdadeiro.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90832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 que é Amostragem Não Probabilística?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666048"/>
            <a:ext cx="3664863" cy="2758559"/>
          </a:xfrm>
          <a:prstGeom prst="roundRect">
            <a:avLst>
              <a:gd name="adj" fmla="val 1233"/>
            </a:avLst>
          </a:prstGeom>
          <a:solidFill>
            <a:srgbClr val="EDEBE3"/>
          </a:solidFill>
          <a:ln/>
        </p:spPr>
      </p:sp>
      <p:sp>
        <p:nvSpPr>
          <p:cNvPr id="5" name="Text 2"/>
          <p:cNvSpPr/>
          <p:nvPr/>
        </p:nvSpPr>
        <p:spPr>
          <a:xfrm>
            <a:off x="1020604" y="289286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Método de Seleção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0604" y="3383280"/>
            <a:ext cx="321123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Baseia-se em critérios específicos para escolher participantes, em vez de uma seleção aleatória.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5467" y="2666048"/>
            <a:ext cx="3664863" cy="2758559"/>
          </a:xfrm>
          <a:prstGeom prst="roundRect">
            <a:avLst>
              <a:gd name="adj" fmla="val 1233"/>
            </a:avLst>
          </a:prstGeom>
          <a:solidFill>
            <a:srgbClr val="EDEBE3"/>
          </a:solidFill>
          <a:ln/>
        </p:spPr>
      </p:sp>
      <p:sp>
        <p:nvSpPr>
          <p:cNvPr id="8" name="Text 5"/>
          <p:cNvSpPr/>
          <p:nvPr/>
        </p:nvSpPr>
        <p:spPr>
          <a:xfrm>
            <a:off x="4912281" y="289286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Objetivo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12281" y="3383280"/>
            <a:ext cx="321123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Obter informações específicas sobre um grupo particular, sem a necessidade de representar a população como um todo.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5651421"/>
            <a:ext cx="7556421" cy="1669852"/>
          </a:xfrm>
          <a:prstGeom prst="roundRect">
            <a:avLst>
              <a:gd name="adj" fmla="val 2038"/>
            </a:avLst>
          </a:prstGeom>
          <a:solidFill>
            <a:srgbClr val="EDEBE3"/>
          </a:solidFill>
          <a:ln/>
        </p:spPr>
      </p:sp>
      <p:sp>
        <p:nvSpPr>
          <p:cNvPr id="11" name="Text 8"/>
          <p:cNvSpPr/>
          <p:nvPr/>
        </p:nvSpPr>
        <p:spPr>
          <a:xfrm>
            <a:off x="1020604" y="587823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Utilização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20604" y="6368653"/>
            <a:ext cx="710279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Pesquisa exploratória, estudos de caso, pesquisas qualitativas e situações onde a coleta de dados precisa ser rápida.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992386"/>
            <a:ext cx="6244709" cy="624470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99521" y="293250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Quando usar?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599521" y="3868103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Às vezes não é possível obter uma lista de todo o universo a ser pesquisado. Esse é o caso por exemplo de todos os habitantes de uma cidade, ou dos consumidores de um determinado produto.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094786"/>
            <a:ext cx="1217759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Vantagens da Amostragem Não Probabilística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14372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3761780"/>
            <a:ext cx="566976" cy="56697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93790" y="45555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Rapidez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90" y="5045988"/>
            <a:ext cx="41207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Pode ser mais rápidado que a amostragem probabilística.</a:t>
            </a:r>
            <a:endParaRPr lang="en-US" sz="17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704" y="3761780"/>
            <a:ext cx="566976" cy="56697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254704" y="45555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Custo menor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5254704" y="5045988"/>
            <a:ext cx="412087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É mais econômica que a amostragem probabilística.</a:t>
            </a:r>
            <a:endParaRPr lang="en-US" sz="17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738" y="3761780"/>
            <a:ext cx="566976" cy="566976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715738" y="45555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Flexibilidade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9715738" y="5045988"/>
            <a:ext cx="412075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Permite focar em grupos específicos que são difíceis de alcançar com a amostragem probabilística.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933807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Desvantagens da Amostragem Não Probabilística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3655457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DEBE3"/>
          </a:solidFill>
          <a:ln/>
        </p:spPr>
      </p:sp>
      <p:sp>
        <p:nvSpPr>
          <p:cNvPr id="5" name="Text 2"/>
          <p:cNvSpPr/>
          <p:nvPr/>
        </p:nvSpPr>
        <p:spPr>
          <a:xfrm>
            <a:off x="6479500" y="3740468"/>
            <a:ext cx="111681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017306" y="365545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Viés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017306" y="4145875"/>
            <a:ext cx="2927747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amostra pode não ser representativa da população, levando a resultados enviesados.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10171867" y="3655457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DEBE3"/>
          </a:solidFill>
          <a:ln/>
        </p:spPr>
      </p:sp>
      <p:sp>
        <p:nvSpPr>
          <p:cNvPr id="9" name="Text 6"/>
          <p:cNvSpPr/>
          <p:nvPr/>
        </p:nvSpPr>
        <p:spPr>
          <a:xfrm>
            <a:off x="10328791" y="3740468"/>
            <a:ext cx="196334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10908983" y="3655457"/>
            <a:ext cx="2927747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Generalização Limitada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908983" y="4500205"/>
            <a:ext cx="2927747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 resultados podem não ser generalizados para a população como um todo.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6280190" y="6079450"/>
            <a:ext cx="510302" cy="510302"/>
          </a:xfrm>
          <a:prstGeom prst="roundRect">
            <a:avLst>
              <a:gd name="adj" fmla="val 6667"/>
            </a:avLst>
          </a:prstGeom>
          <a:solidFill>
            <a:srgbClr val="EDEBE3"/>
          </a:solidFill>
          <a:ln/>
        </p:spPr>
      </p:sp>
      <p:sp>
        <p:nvSpPr>
          <p:cNvPr id="13" name="Text 10"/>
          <p:cNvSpPr/>
          <p:nvPr/>
        </p:nvSpPr>
        <p:spPr>
          <a:xfrm>
            <a:off x="6434257" y="6164461"/>
            <a:ext cx="202168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017306" y="6079450"/>
            <a:ext cx="444388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Dificuldade de Análise Estatística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017306" y="6569869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As técnicas estatísticas para análise de dados podem ser limitadas devido à natureza não aleatória da amostra.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572583"/>
            <a:ext cx="13042821" cy="22679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ts val="4450"/>
              </a:lnSpc>
              <a:buNone/>
            </a:pPr>
            <a:r>
              <a:rPr lang="en-US" sz="3550" i="1" dirty="0">
                <a:solidFill>
                  <a:srgbClr val="161613"/>
                </a:solidFill>
                <a:latin typeface="DM Sans Medium" pitchFamily="34" charset="0"/>
                <a:ea typeface="DM Sans Medium" pitchFamily="34" charset="-122"/>
                <a:cs typeface="DM Sans Medium" pitchFamily="34" charset="-120"/>
              </a:rPr>
              <a:t>"Eliminam-se os custos e o trabalho de desenvolver uma amostragem estruturada aleatoriamente, porém também, se elimina a precisão com que as informações resultantes serão apresentadas"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529411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16161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(Aaker, David; Kumar, V. &amp; Day, G. p. 375).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2024-11-16T21:02:40Z</dcterms:created>
  <dcterms:modified xsi:type="dcterms:W3CDTF">2024-11-16T21:02:40Z</dcterms:modified>
</cp:coreProperties>
</file>