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20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8"/>
      <p:bold r:id="rId69"/>
      <p:italic r:id="rId70"/>
      <p:boldItalic r:id="rId71"/>
    </p:embeddedFont>
    <p:embeddedFont>
      <p:font typeface="Lato" panose="020F0502020204030203" pitchFamily="34" charset="0"/>
      <p:regular r:id="rId72"/>
      <p:bold r:id="rId73"/>
      <p:italic r:id="rId74"/>
      <p:boldItalic r:id="rId75"/>
    </p:embeddedFont>
    <p:embeddedFont>
      <p:font typeface="Nunito" panose="020B0604020202020204" charset="0"/>
      <p:regular r:id="rId76"/>
      <p:bold r:id="rId77"/>
      <p:italic r:id="rId78"/>
      <p:boldItalic r:id="rId7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4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7.fntdata"/><Relationship Id="rId79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font" Target="fonts/font11.fntdata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9.fntdata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Apresentar a utilidade dos exemplos propostos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Axioma: proposição geral que não tem demonstração, recebida e aceita por todos como verdadeira e evidente.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Shape 3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Shape 4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Shape 4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Shape 4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Shape 4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Shape 4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probabilidade P(A) de cada evento composto (mais de um elemento ou ponto amostral) é então definida pela soma das probabilidades dos pontos amostrais de A.</a:t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Shape 4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probabilidade de A dado B ou probabilidade de A dependente da condição B</a:t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Shape 4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Shape 4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Shape 4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Shape 5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Shape 5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222222"/>
                </a:solidFill>
                <a:highlight>
                  <a:srgbClr val="FFFFFF"/>
                </a:highlight>
              </a:rPr>
              <a:t>Entendemos por experimento aleatório os fenômenos que, quando repetidos inúmeras vezes em processos semelhantes, possuem resultados imprevisíveis. </a:t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Shape 5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Shape 5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Shape 5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Shape 5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Shape 5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Shape 5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Shape 5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Shape 5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Shape 5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91421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hape 5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Shape 5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Shape 5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Shape 5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Shape 5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Shape 6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Shape 6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Shape 6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Shape 6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Apresentar a utilidade dos exemplos propostos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Shape 14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Shape 15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Shape 19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Shape 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Shape 26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Shape 2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Shape 30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Shape 3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Shape 1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Shape 39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Shape 4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Shape 4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Shape 4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Shape 80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Shape 81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Shape 8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Shape 85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Shape 8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Shape 89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Shape 9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‹nº›</a:t>
            </a:fld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t.wikipedia.org/wiki/Lati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ctrTitle"/>
          </p:nvPr>
        </p:nvSpPr>
        <p:spPr>
          <a:xfrm>
            <a:off x="3689550" y="978800"/>
            <a:ext cx="4540200" cy="1569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Introdução ao Estudo da Probabilidade</a:t>
            </a:r>
            <a:endParaRPr dirty="0"/>
          </a:p>
        </p:txBody>
      </p:sp>
      <p:sp>
        <p:nvSpPr>
          <p:cNvPr id="129" name="Shape 129"/>
          <p:cNvSpPr txBox="1">
            <a:spLocks noGrp="1"/>
          </p:cNvSpPr>
          <p:nvPr>
            <p:ph type="subTitle" idx="1"/>
          </p:nvPr>
        </p:nvSpPr>
        <p:spPr>
          <a:xfrm>
            <a:off x="4426500" y="3614675"/>
            <a:ext cx="4266600" cy="1045800"/>
          </a:xfrm>
          <a:prstGeom prst="rect">
            <a:avLst/>
          </a:prstGeom>
          <a:solidFill>
            <a:srgbClr val="85200C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solidFill>
                  <a:srgbClr val="F3F3F3"/>
                </a:solidFill>
              </a:rPr>
              <a:t>Aluno: Welvis Souza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solidFill>
                  <a:srgbClr val="F3F3F3"/>
                </a:solidFill>
              </a:rPr>
              <a:t>Ano: 2020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solidFill>
                  <a:srgbClr val="F3F3F3"/>
                </a:solidFill>
              </a:rPr>
              <a:t>Trimestre Especial</a:t>
            </a:r>
            <a:endParaRPr sz="2000" dirty="0">
              <a:solidFill>
                <a:srgbClr val="F3F3F3"/>
              </a:solidFill>
            </a:endParaRP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668900"/>
            <a:ext cx="3483750" cy="1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Experimento Determinístico</a:t>
            </a:r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6382200" cy="2955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É aquele que quando realizado sob determinadas condições é possível prever o resultado particular que irá ocorrer.</a:t>
            </a:r>
            <a:endParaRPr sz="18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/>
              <a:t>Exemplo: </a:t>
            </a:r>
            <a:endParaRPr sz="1800"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pt-BR" sz="1800"/>
              <a:t>Água aquecida a 100ºC, sob pressão normal, entra em ebulição.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 sz="1800"/>
              <a:t>Se tomarmos um determinado sólido, sabemos que a uma certa temperatura haverá a passagem  para o estado líquido.</a:t>
            </a:r>
            <a:endParaRPr sz="18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1800"/>
              <a:t/>
            </a:r>
            <a:br>
              <a:rPr lang="pt-BR" sz="1800"/>
            </a:br>
            <a:endParaRPr sz="1800"/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 r="19858"/>
          <a:stretch/>
        </p:blipFill>
        <p:spPr>
          <a:xfrm>
            <a:off x="7067625" y="2360707"/>
            <a:ext cx="1871800" cy="209511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03" name="Shape 203"/>
          <p:cNvSpPr/>
          <p:nvPr/>
        </p:nvSpPr>
        <p:spPr>
          <a:xfrm>
            <a:off x="8339350" y="2489375"/>
            <a:ext cx="600000" cy="53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Espaço Amostral</a:t>
            </a:r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688700" cy="2261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Para cada experimento aleatório ‘</a:t>
            </a:r>
            <a:r>
              <a:rPr lang="pt-BR" sz="2000">
                <a:solidFill>
                  <a:srgbClr val="FF0000"/>
                </a:solidFill>
              </a:rPr>
              <a:t>E’</a:t>
            </a:r>
            <a:r>
              <a:rPr lang="pt-BR" sz="2000"/>
              <a:t> define-se espaço amostral  ‘</a:t>
            </a:r>
            <a:r>
              <a:rPr lang="pt-BR" sz="2000">
                <a:solidFill>
                  <a:srgbClr val="FF0000"/>
                </a:solidFill>
              </a:rPr>
              <a:t>S</a:t>
            </a:r>
            <a:r>
              <a:rPr lang="pt-BR" sz="2000"/>
              <a:t>’ o  conjunto de todos os possíveis resultados desse experimento.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Exemplo: 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/>
              <a:t>S = {1,2,3,4,5,6}</a:t>
            </a:r>
            <a:endParaRPr sz="2000"/>
          </a:p>
        </p:txBody>
      </p:sp>
      <p:pic>
        <p:nvPicPr>
          <p:cNvPr id="211" name="Shape 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0650" y="2818800"/>
            <a:ext cx="2383150" cy="16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Shape 212"/>
          <p:cNvSpPr txBox="1"/>
          <p:nvPr/>
        </p:nvSpPr>
        <p:spPr>
          <a:xfrm>
            <a:off x="6057350" y="4461900"/>
            <a:ext cx="2644200" cy="68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Figura 1- Faces de um dado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Evento</a:t>
            </a:r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7688700" cy="2261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É um conjunto particular de resultados do espaço amostral do experimento, em termos de conjuntos, é um subconjunto de S.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5175" y="2743725"/>
            <a:ext cx="1761600" cy="17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/>
        </p:nvSpPr>
        <p:spPr>
          <a:xfrm>
            <a:off x="6514550" y="4461900"/>
            <a:ext cx="2644200" cy="68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Figura 2- Evento A em B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Evento</a:t>
            </a:r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6887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Exemplo: </a:t>
            </a:r>
            <a:endParaRPr sz="200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Seja S={1,2,3,4,5,6} o espaço amostral.</a:t>
            </a:r>
            <a:br>
              <a:rPr lang="pt-BR" sz="2000"/>
            </a:br>
            <a:r>
              <a:rPr lang="pt-BR" sz="2000"/>
              <a:t>Vejamos agora os seguintes eventos:</a:t>
            </a:r>
            <a:endParaRPr sz="200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A : Um número par e primo, A = {2} ( evento simples ou elementar)</a:t>
            </a:r>
            <a:endParaRPr sz="200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B: Um número maior que 6, B = Ø (evento impossível)</a:t>
            </a:r>
            <a:endParaRPr sz="200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C: Um número menor que 7, C = {1,2,3,4,5,6} (evento certo) C= S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Evento</a:t>
            </a:r>
            <a:endParaRPr/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6887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Usando as operações com conjuntos, podem-se formar novos conjuntos, assim:</a:t>
            </a:r>
            <a:endParaRPr sz="200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A ∪ B : é o evento que ocorre se A ocorre, ou B ocorre, ou ambos ocorrem: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8701" y="2873600"/>
            <a:ext cx="2565325" cy="171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Shape 237"/>
          <p:cNvSpPr txBox="1"/>
          <p:nvPr/>
        </p:nvSpPr>
        <p:spPr>
          <a:xfrm>
            <a:off x="6036975" y="4636400"/>
            <a:ext cx="23811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Figura 3 - União conjuntos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6887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No lançamento de um dado</a:t>
            </a:r>
            <a:br>
              <a:rPr lang="pt-BR" sz="2000"/>
            </a:br>
            <a:r>
              <a:rPr lang="pt-BR" sz="2000"/>
              <a:t> S={1, 2, 3, 4, 5, 6}</a:t>
            </a:r>
            <a:br>
              <a:rPr lang="pt-BR" sz="2000"/>
            </a:br>
            <a:r>
              <a:rPr lang="pt-BR" sz="2000"/>
              <a:t> A: Números divisíveis por 2: A={2, 4, 6}</a:t>
            </a:r>
            <a:br>
              <a:rPr lang="pt-BR" sz="2000"/>
            </a:br>
            <a:r>
              <a:rPr lang="pt-BR" sz="2000"/>
              <a:t> B: Números maiores que quatro: B={5,6}</a:t>
            </a:r>
            <a:br>
              <a:rPr lang="pt-BR" sz="2000"/>
            </a:br>
            <a:r>
              <a:rPr lang="pt-BR" sz="2000"/>
              <a:t/>
            </a:r>
            <a:br>
              <a:rPr lang="pt-BR" sz="2000"/>
            </a:br>
            <a:r>
              <a:rPr lang="pt-BR" sz="2000"/>
              <a:t> 					AUB={2, 4, 5, 6}</a:t>
            </a:r>
            <a:br>
              <a:rPr lang="pt-BR" sz="2000"/>
            </a:b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Evento</a:t>
            </a:r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6887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Usando as operações com conjuntos, podem-se formar novos conjuntos, assim:</a:t>
            </a:r>
            <a:endParaRPr sz="200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A ∩ B : é o evento que ocorre se A e B ocorrem simultaneamente: 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6950" y="2972524"/>
            <a:ext cx="2421775" cy="1623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/>
        </p:nvSpPr>
        <p:spPr>
          <a:xfrm>
            <a:off x="6036975" y="4636400"/>
            <a:ext cx="28737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Figura 4 - Interseção conjuntos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76887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No lançamento de um dado</a:t>
            </a:r>
            <a:br>
              <a:rPr lang="pt-BR" sz="2000"/>
            </a:br>
            <a:r>
              <a:rPr lang="pt-BR" sz="2000"/>
              <a:t>A: Um número menor ou igual 4. A = { 1,2,3,4}</a:t>
            </a:r>
            <a:br>
              <a:rPr lang="pt-BR" sz="2000"/>
            </a:br>
            <a:r>
              <a:rPr lang="pt-BR" sz="2000"/>
              <a:t>B: um número maior ou igual a 4. B= { 4,5,6}</a:t>
            </a:r>
            <a:br>
              <a:rPr lang="pt-BR" sz="2000"/>
            </a:br>
            <a:r>
              <a:rPr lang="pt-BR" sz="2000"/>
              <a:t>(A ∩ B)={ 4}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Evento</a:t>
            </a:r>
            <a:endParaRPr/>
          </a:p>
        </p:txBody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6887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Usando as operações com conjuntos, podem-se formar novos conjuntos, assim:</a:t>
            </a:r>
            <a:endParaRPr sz="200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Ā : é o evento que ocorre se A não ocorre: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sp>
        <p:nvSpPr>
          <p:cNvPr id="268" name="Shape 268"/>
          <p:cNvSpPr txBox="1"/>
          <p:nvPr/>
        </p:nvSpPr>
        <p:spPr>
          <a:xfrm>
            <a:off x="6036975" y="4636400"/>
            <a:ext cx="28737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Figura 5 - Evento não ocorre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69" name="Shape 2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6963" y="2874263"/>
            <a:ext cx="26193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Evento</a:t>
            </a:r>
            <a:endParaRPr dirty="0"/>
          </a:p>
        </p:txBody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8189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t-BR" sz="2000" dirty="0"/>
              <a:t>Sendo S o espaço amostral finito, verifica-se que </a:t>
            </a:r>
            <a:r>
              <a:rPr lang="pt-BR" sz="2000" dirty="0" err="1" smtClean="0">
                <a:solidFill>
                  <a:schemeClr val="bg2"/>
                </a:solidFill>
              </a:rPr>
              <a:t>p</a:t>
            </a:r>
            <a:r>
              <a:rPr lang="pt-BR" sz="2000" baseline="30000" dirty="0" err="1" smtClean="0">
                <a:solidFill>
                  <a:schemeClr val="bg2"/>
                </a:solidFill>
              </a:rPr>
              <a:t>n</a:t>
            </a:r>
            <a:r>
              <a:rPr lang="pt-BR" sz="2000" dirty="0" smtClean="0"/>
              <a:t> </a:t>
            </a:r>
            <a:r>
              <a:rPr lang="pt-BR" sz="2000" dirty="0"/>
              <a:t>fornece o número total de eventos extraídos de S: </a:t>
            </a:r>
            <a:endParaRPr sz="2000" dirty="0"/>
          </a:p>
          <a:p>
            <a:pPr marL="2743200" lvl="0" indent="45720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 dirty="0">
                <a:solidFill>
                  <a:srgbClr val="FF0000"/>
                </a:solidFill>
              </a:rPr>
              <a:t>S = </a:t>
            </a:r>
            <a:r>
              <a:rPr lang="pt-BR" sz="2000" dirty="0" err="1">
                <a:solidFill>
                  <a:srgbClr val="FF0000"/>
                </a:solidFill>
              </a:rPr>
              <a:t>p</a:t>
            </a:r>
            <a:r>
              <a:rPr lang="pt-BR" sz="2000" baseline="30000" dirty="0" err="1">
                <a:solidFill>
                  <a:srgbClr val="FF0000"/>
                </a:solidFill>
              </a:rPr>
              <a:t>n</a:t>
            </a:r>
            <a:endParaRPr sz="2000" baseline="30000" dirty="0">
              <a:solidFill>
                <a:srgbClr val="FF0000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 dirty="0">
                <a:solidFill>
                  <a:srgbClr val="434343"/>
                </a:solidFill>
              </a:rPr>
              <a:t>Onde:</a:t>
            </a:r>
            <a:br>
              <a:rPr lang="pt-BR" sz="2000" dirty="0">
                <a:solidFill>
                  <a:srgbClr val="434343"/>
                </a:solidFill>
              </a:rPr>
            </a:br>
            <a:r>
              <a:rPr lang="pt-BR" sz="2000" dirty="0">
                <a:solidFill>
                  <a:srgbClr val="434343"/>
                </a:solidFill>
              </a:rPr>
              <a:t>p = valores possíveis (moeda = 2; dado = 6)</a:t>
            </a:r>
            <a:br>
              <a:rPr lang="pt-BR" sz="2000" dirty="0">
                <a:solidFill>
                  <a:srgbClr val="434343"/>
                </a:solidFill>
              </a:rPr>
            </a:br>
            <a:r>
              <a:rPr lang="pt-BR" sz="2000" dirty="0">
                <a:solidFill>
                  <a:srgbClr val="434343"/>
                </a:solidFill>
              </a:rPr>
              <a:t>n = número de elementos do evento</a:t>
            </a:r>
            <a:endParaRPr sz="2000" dirty="0">
              <a:solidFill>
                <a:srgbClr val="43434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Conceito</a:t>
            </a: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48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>
                <a:solidFill>
                  <a:srgbClr val="222222"/>
                </a:solidFill>
                <a:highlight>
                  <a:srgbClr val="FFFFFF"/>
                </a:highlight>
              </a:rPr>
              <a:t>A palavra </a:t>
            </a:r>
            <a:r>
              <a:rPr lang="pt-BR" sz="2000" b="1">
                <a:solidFill>
                  <a:srgbClr val="222222"/>
                </a:solidFill>
                <a:highlight>
                  <a:srgbClr val="FFFFFF"/>
                </a:highlight>
              </a:rPr>
              <a:t>probabilidade</a:t>
            </a:r>
            <a:r>
              <a:rPr lang="pt-BR" sz="2000">
                <a:solidFill>
                  <a:srgbClr val="222222"/>
                </a:solidFill>
                <a:highlight>
                  <a:srgbClr val="FFFFFF"/>
                </a:highlight>
              </a:rPr>
              <a:t> deriva do </a:t>
            </a:r>
            <a:r>
              <a:rPr lang="pt-BR" sz="2000" u="sng">
                <a:solidFill>
                  <a:srgbClr val="0B0080"/>
                </a:solidFill>
                <a:highlight>
                  <a:srgbClr val="FFFFFF"/>
                </a:highlight>
                <a:hlinkClick r:id="rId3"/>
              </a:rPr>
              <a:t>Latim</a:t>
            </a:r>
            <a:r>
              <a:rPr lang="pt-BR" sz="20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pt-BR" sz="2000" i="1">
                <a:solidFill>
                  <a:srgbClr val="222222"/>
                </a:solidFill>
                <a:highlight>
                  <a:srgbClr val="FFFFFF"/>
                </a:highlight>
              </a:rPr>
              <a:t>probare</a:t>
            </a:r>
            <a:r>
              <a:rPr lang="pt-BR" sz="2000">
                <a:solidFill>
                  <a:srgbClr val="222222"/>
                </a:solidFill>
                <a:highlight>
                  <a:srgbClr val="FFFFFF"/>
                </a:highlight>
              </a:rPr>
              <a:t> (provar ou testar). Informalmente, provável é uma das muitas palavras utilizadas para eventos incertos ou desconhecidos , sendo também substituída por algumas palavras como “sorte”, “risco”, “azar”, "chance", “incerteza”, “duvidoso”, dependendo do contexto.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 </a:t>
            </a:r>
            <a:endParaRPr/>
          </a:p>
        </p:txBody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818900" cy="2847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Seja o experimento E jogar três moedas e observar os resultados:</a:t>
            </a:r>
            <a:br>
              <a:rPr lang="pt-BR" sz="2000"/>
            </a:br>
            <a:r>
              <a:rPr lang="pt-BR" sz="2000"/>
              <a:t>S = {(ccc), (cck), (ckc), (kcc), (kkk), (kkc), (kck), (ckk)}</a:t>
            </a:r>
            <a:br>
              <a:rPr lang="pt-BR" sz="2000"/>
            </a:br>
            <a:r>
              <a:rPr lang="pt-BR" sz="2000"/>
              <a:t>p=2</a:t>
            </a:r>
            <a:br>
              <a:rPr lang="pt-BR" sz="2000"/>
            </a:br>
            <a:r>
              <a:rPr lang="pt-BR" sz="2000"/>
              <a:t>n=3</a:t>
            </a:r>
            <a:endParaRPr sz="2000"/>
          </a:p>
          <a:p>
            <a:pPr marL="2743200" lvl="0" indent="45720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FF0000"/>
                </a:solidFill>
              </a:rPr>
              <a:t>S = p</a:t>
            </a:r>
            <a:r>
              <a:rPr lang="pt-BR" sz="2000" baseline="30000">
                <a:solidFill>
                  <a:srgbClr val="FF0000"/>
                </a:solidFill>
              </a:rPr>
              <a:t>n </a:t>
            </a:r>
            <a:r>
              <a:rPr lang="pt-BR" sz="2000">
                <a:solidFill>
                  <a:srgbClr val="FF0000"/>
                </a:solidFill>
              </a:rPr>
              <a:t>= 2</a:t>
            </a:r>
            <a:r>
              <a:rPr lang="pt-BR" sz="2000" baseline="30000">
                <a:solidFill>
                  <a:srgbClr val="FF0000"/>
                </a:solidFill>
              </a:rPr>
              <a:t>3</a:t>
            </a:r>
            <a:r>
              <a:rPr lang="pt-BR" sz="2000">
                <a:solidFill>
                  <a:srgbClr val="FF0000"/>
                </a:solidFill>
              </a:rPr>
              <a:t> = 8</a:t>
            </a:r>
            <a:endParaRPr sz="2000">
              <a:solidFill>
                <a:srgbClr val="FF0000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434343"/>
              </a:solidFill>
            </a:endParaRPr>
          </a:p>
        </p:txBody>
      </p:sp>
      <p:pic>
        <p:nvPicPr>
          <p:cNvPr id="285" name="Shape 285"/>
          <p:cNvPicPr preferRelativeResize="0"/>
          <p:nvPr/>
        </p:nvPicPr>
        <p:blipFill rotWithShape="1">
          <a:blip r:embed="rId3">
            <a:alphaModFix/>
          </a:blip>
          <a:srcRect t="5695"/>
          <a:stretch/>
        </p:blipFill>
        <p:spPr>
          <a:xfrm>
            <a:off x="5835600" y="3187525"/>
            <a:ext cx="2857625" cy="115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Eventos Mutuamente Exclusivos </a:t>
            </a:r>
            <a:endParaRPr/>
          </a:p>
        </p:txBody>
      </p:sp>
      <p:sp>
        <p:nvSpPr>
          <p:cNvPr id="291" name="Shape 291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8024100" cy="361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Dizemos que dois ou mais eventos são mutuamente exclusivos quando a realização de um exclui a realização dos outro.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292" name="Shape 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4650" y="2647088"/>
            <a:ext cx="2628900" cy="1781175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Shape 293"/>
          <p:cNvSpPr txBox="1"/>
          <p:nvPr/>
        </p:nvSpPr>
        <p:spPr>
          <a:xfrm>
            <a:off x="6036975" y="4560200"/>
            <a:ext cx="28737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Figura 6 - Mutuamente Exclusivos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80241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Considere o experimento:</a:t>
            </a:r>
            <a:endParaRPr sz="200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 jogar um dado e observar o resultado.</a:t>
            </a:r>
            <a:br>
              <a:rPr lang="pt-BR" sz="2000"/>
            </a:br>
            <a:r>
              <a:rPr lang="pt-BR" sz="2000"/>
              <a:t>S = {1, 2, 3, 4, 5, 6}</a:t>
            </a:r>
            <a:endParaRPr sz="200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Sejam os eventos:</a:t>
            </a:r>
            <a:br>
              <a:rPr lang="pt-BR" sz="2000"/>
            </a:br>
            <a:r>
              <a:rPr lang="pt-BR" sz="2000"/>
              <a:t>A = ocorrer número par e B = ocorrer números ímpar.</a:t>
            </a:r>
            <a:br>
              <a:rPr lang="pt-BR" sz="2000"/>
            </a:br>
            <a:r>
              <a:rPr lang="pt-BR" sz="2000"/>
              <a:t>Logo:  A = {2, 4, 6}, B = {1, 3, 5}.</a:t>
            </a:r>
            <a:br>
              <a:rPr lang="pt-BR" sz="2000"/>
            </a:br>
            <a:r>
              <a:rPr lang="pt-BR" sz="2000"/>
              <a:t>A e B são considerados mutuamente exclusivos</a:t>
            </a:r>
            <a:br>
              <a:rPr lang="pt-BR" sz="2000"/>
            </a:br>
            <a:r>
              <a:rPr lang="pt-BR" sz="2000"/>
              <a:t>pois A ∩ B = Φ</a:t>
            </a:r>
            <a:br>
              <a:rPr lang="pt-BR" sz="2000"/>
            </a:b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Conceito e Definição de Probabilidade</a:t>
            </a:r>
            <a:endParaRPr/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8915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/>
              <a:t>Conceito: a </a:t>
            </a:r>
            <a:r>
              <a:rPr lang="pt-BR" sz="2000" dirty="0"/>
              <a:t>probabilidade é uma medida numérica da provável ocorrência de um </a:t>
            </a:r>
            <a:r>
              <a:rPr lang="pt-BR" sz="2000" dirty="0" smtClean="0"/>
              <a:t>evento.</a:t>
            </a:r>
            <a:endParaRPr sz="2000" dirty="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 dirty="0"/>
          </a:p>
        </p:txBody>
      </p:sp>
      <p:pic>
        <p:nvPicPr>
          <p:cNvPr id="309" name="Shape 3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1150" y="2661300"/>
            <a:ext cx="5248100" cy="20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Conceito e Definição de Probabilidade</a:t>
            </a:r>
            <a:endParaRPr/>
          </a:p>
        </p:txBody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8915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Definição: dado um experimento aleatório E, e S seu espaço amostral, a probabilidade de um evento A, indicada por P(A), é uma função definida em S que associa a cada evento um número real, satisfazendo os seguintes axiomas: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316" name="Shape 3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8300" y="2784805"/>
            <a:ext cx="3212650" cy="179632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Shape 317"/>
          <p:cNvSpPr txBox="1"/>
          <p:nvPr/>
        </p:nvSpPr>
        <p:spPr>
          <a:xfrm>
            <a:off x="5351175" y="4560200"/>
            <a:ext cx="33105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Figura 7 - Probabilidade de um evento A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Conceito e Definição de Probabilidade</a:t>
            </a:r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78915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/>
              <a:t>Axiomas: </a:t>
            </a:r>
            <a:endParaRPr sz="2000" dirty="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sz="2000" dirty="0"/>
              <a:t>P(S) =1</a:t>
            </a:r>
            <a:endParaRPr sz="2000"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 dirty="0"/>
              <a:t>0 ≤ P(A) ≤1</a:t>
            </a:r>
            <a:endParaRPr sz="2000"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 dirty="0"/>
              <a:t>Se A e B forem eventos mutuamente exclusivos, A ∩ B = φ , então P(A ∪ B) = P(A) + P(B)</a:t>
            </a:r>
            <a:br>
              <a:rPr lang="pt-BR" sz="2000" dirty="0"/>
            </a:br>
            <a:endParaRPr sz="2000" dirty="0"/>
          </a:p>
        </p:txBody>
      </p:sp>
      <p:sp>
        <p:nvSpPr>
          <p:cNvPr id="325" name="Shape 325"/>
          <p:cNvSpPr txBox="1"/>
          <p:nvPr/>
        </p:nvSpPr>
        <p:spPr>
          <a:xfrm>
            <a:off x="5351175" y="4560200"/>
            <a:ext cx="33105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6" name="Shape 3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5650" y="3245750"/>
            <a:ext cx="1970250" cy="133492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Shape 327"/>
          <p:cNvSpPr txBox="1"/>
          <p:nvPr/>
        </p:nvSpPr>
        <p:spPr>
          <a:xfrm>
            <a:off x="5926050" y="4560200"/>
            <a:ext cx="28737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latin typeface="Lato"/>
                <a:ea typeface="Lato"/>
                <a:cs typeface="Lato"/>
                <a:sym typeface="Lato"/>
              </a:rPr>
              <a:t>Figura 6 - Mutuamente Exclusivos</a:t>
            </a:r>
            <a:endParaRPr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Teoremas da Probabilidade</a:t>
            </a:r>
            <a:endParaRPr/>
          </a:p>
        </p:txBody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78915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Teorema 1: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	Se φ é um conjunto vazio, então: P(φ) = 0</a:t>
            </a:r>
            <a:br>
              <a:rPr lang="pt-BR" sz="2000"/>
            </a:br>
            <a:r>
              <a:rPr lang="pt-BR" sz="2000"/>
              <a:t>Exemplo: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/>
              <a:t>A probabilidade de ocorrer face 2 e 3 no lançamento de um dado não viciado é P(ɸ) = 0, enquanto que a probabilidade de ocorrer face 2 ou 3 é 1/6 + 1/6 = 1/3.</a:t>
            </a:r>
            <a:br>
              <a:rPr lang="pt-BR" sz="2000"/>
            </a:br>
            <a:r>
              <a:rPr lang="pt-BR" sz="2000"/>
              <a:t/>
            </a:r>
            <a:br>
              <a:rPr lang="pt-BR" sz="2000"/>
            </a:b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Principais Teoremas da Probabilidade</a:t>
            </a:r>
            <a:endParaRPr dirty="0"/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573875" y="1447896"/>
            <a:ext cx="8060400" cy="1321619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indent="-355600">
              <a:buSzPts val="2000"/>
            </a:pPr>
            <a:r>
              <a:rPr lang="pt-BR" sz="2000" dirty="0"/>
              <a:t>Teorema 2:</a:t>
            </a:r>
          </a:p>
          <a:p>
            <a:pPr marL="0" lvl="0" indent="0">
              <a:spcBef>
                <a:spcPts val="1600"/>
              </a:spcBef>
              <a:buNone/>
            </a:pPr>
            <a:r>
              <a:rPr lang="pt-BR" sz="2000" dirty="0"/>
              <a:t>	Se A</a:t>
            </a:r>
            <a:r>
              <a:rPr lang="pt-BR" sz="2000" baseline="30000" dirty="0"/>
              <a:t>c</a:t>
            </a:r>
            <a:r>
              <a:rPr lang="pt-BR" sz="2000" dirty="0"/>
              <a:t> é o evento complementar do evento A, então P(A</a:t>
            </a:r>
            <a:r>
              <a:rPr lang="pt-BR" sz="2000" baseline="30000" dirty="0"/>
              <a:t>c</a:t>
            </a:r>
            <a:r>
              <a:rPr lang="pt-BR" sz="2000" dirty="0"/>
              <a:t>) = 1 – P(A)</a:t>
            </a: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lang="pt-BR" sz="2000" dirty="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lang="pt-BR" sz="2000" dirty="0" smtClean="0"/>
          </a:p>
          <a:p>
            <a:pPr marL="0" lvl="0" indent="0" algn="r">
              <a:buNone/>
            </a:pPr>
            <a:endParaRPr lang="pt-BR" sz="1400" dirty="0" smtClean="0">
              <a:latin typeface="Lato"/>
              <a:ea typeface="Lato"/>
              <a:cs typeface="Lato"/>
              <a:sym typeface="Lato"/>
            </a:endParaRPr>
          </a:p>
          <a:p>
            <a:pPr marL="0" lvl="0" indent="0" algn="r">
              <a:buNone/>
            </a:pPr>
            <a:endParaRPr lang="pt-BR" sz="14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r">
              <a:buNone/>
            </a:pPr>
            <a:endParaRPr lang="pt-BR" sz="1400" dirty="0" smtClean="0">
              <a:latin typeface="Lato"/>
              <a:ea typeface="Lato"/>
              <a:cs typeface="Lato"/>
              <a:sym typeface="Lato"/>
            </a:endParaRPr>
          </a:p>
          <a:p>
            <a:pPr marL="0" lvl="0" indent="0" algn="r">
              <a:buNone/>
            </a:pPr>
            <a:r>
              <a:rPr lang="pt-BR" sz="1400" dirty="0" smtClean="0">
                <a:latin typeface="Lato"/>
                <a:ea typeface="Lato"/>
                <a:cs typeface="Lato"/>
                <a:sym typeface="Lato"/>
              </a:rPr>
              <a:t>Figura 7 – Evento Complementar</a:t>
            </a:r>
            <a:endParaRPr lang="pt-BR" sz="14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9973" y="2662472"/>
            <a:ext cx="1852292" cy="1988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Teoremas da Probabilidade</a:t>
            </a:r>
            <a:endParaRPr/>
          </a:p>
        </p:txBody>
      </p:sp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8060400" cy="1758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Exemplo: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Uma urna contém 4 bolas verdes, 3 bolas brancas e 8 bolas amarelas.</a:t>
            </a:r>
            <a:br>
              <a:rPr lang="pt-BR" sz="2000"/>
            </a:br>
            <a:r>
              <a:rPr lang="pt-BR" sz="2000"/>
              <a:t>Uma bola é retirada aleatoriamente. Determinar a probabilidade de que</a:t>
            </a:r>
            <a:br>
              <a:rPr lang="pt-BR" sz="2000"/>
            </a:br>
            <a:r>
              <a:rPr lang="pt-BR" sz="2000"/>
              <a:t>a bola retirada não ser amarela.</a:t>
            </a:r>
            <a:br>
              <a:rPr lang="pt-BR" sz="2000"/>
            </a:b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sp>
        <p:nvSpPr>
          <p:cNvPr id="349" name="Shape 349"/>
          <p:cNvSpPr txBox="1"/>
          <p:nvPr/>
        </p:nvSpPr>
        <p:spPr>
          <a:xfrm>
            <a:off x="736500" y="3232050"/>
            <a:ext cx="8077500" cy="1424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Resolução:</a:t>
            </a:r>
            <a:b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V = “a bola retirada é verde” P(V) = 4/15 = 26,67%</a:t>
            </a:r>
            <a:b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 = “a bola retirada é branca” P(B) = 3/15 = 20,00%</a:t>
            </a:r>
            <a:b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= “a bola retirada é amarela” P(A) = 8/15 = 53,33%</a:t>
            </a:r>
            <a:b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Teoremas da Probabilidade</a:t>
            </a:r>
            <a:endParaRPr/>
          </a:p>
        </p:txBody>
      </p:sp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8060400" cy="1758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Exemplo: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Uma urna contém 4 bolas verdes, 3 bolas brancas e 8 bolas amarelas.</a:t>
            </a:r>
            <a:br>
              <a:rPr lang="pt-BR" sz="2000"/>
            </a:br>
            <a:r>
              <a:rPr lang="pt-BR" sz="2000"/>
              <a:t>Uma bola é retirada aleatoriamente. Determinar a probabilidade de que</a:t>
            </a:r>
            <a:br>
              <a:rPr lang="pt-BR" sz="2000"/>
            </a:br>
            <a:r>
              <a:rPr lang="pt-BR" sz="2000"/>
              <a:t>a bola retirada não ser amarela.</a:t>
            </a:r>
            <a:br>
              <a:rPr lang="pt-BR" sz="2000"/>
            </a:b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sp>
        <p:nvSpPr>
          <p:cNvPr id="357" name="Shape 357"/>
          <p:cNvSpPr txBox="1"/>
          <p:nvPr/>
        </p:nvSpPr>
        <p:spPr>
          <a:xfrm>
            <a:off x="736500" y="3232050"/>
            <a:ext cx="8077500" cy="152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</a:t>
            </a:r>
            <a:r>
              <a:rPr lang="pt-BR" sz="2000" baseline="30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 </a:t>
            </a: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= A bola retirada não é amarela.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P(A</a:t>
            </a:r>
            <a:r>
              <a:rPr lang="pt-BR" sz="2000" baseline="30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 </a:t>
            </a: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) = 1 - P(A)                   = 1 - 8/15                     = 7/15 ou 46,67%</a:t>
            </a:r>
            <a:b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2692500" y="3924025"/>
            <a:ext cx="555300" cy="19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Shape 359"/>
          <p:cNvSpPr/>
          <p:nvPr/>
        </p:nvSpPr>
        <p:spPr>
          <a:xfrm>
            <a:off x="4749900" y="3924025"/>
            <a:ext cx="555300" cy="19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Importância</a:t>
            </a:r>
            <a:endParaRPr dirty="0"/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748575" y="1990725"/>
            <a:ext cx="7576200" cy="2448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 dirty="0"/>
              <a:t>A teoria da probabilidade é essencial aos procedimentos utilizados na </a:t>
            </a:r>
            <a:r>
              <a:rPr lang="pt-BR" sz="2000" dirty="0" smtClean="0"/>
              <a:t>estatística inferencial</a:t>
            </a:r>
            <a:r>
              <a:rPr lang="pt-BR" sz="2000" dirty="0"/>
              <a:t>.</a:t>
            </a:r>
            <a:br>
              <a:rPr lang="pt-BR" sz="2000" dirty="0"/>
            </a:br>
            <a:r>
              <a:rPr lang="pt-BR" sz="2000" dirty="0"/>
              <a:t>Segundo alguns autores, a teoria da probabilidade originou-se como modelo explicativo para os jogos de azar: dados, moedas, etc.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Teoremas da Probabilidade</a:t>
            </a:r>
            <a:endParaRPr/>
          </a:p>
        </p:txBody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729450" y="1697875"/>
            <a:ext cx="80604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Teorema 3: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/>
              <a:t>	Se ( A ⊂ B ), então: P(A) ≤ P(B)</a:t>
            </a:r>
            <a:endParaRPr sz="2000"/>
          </a:p>
        </p:txBody>
      </p:sp>
      <p:pic>
        <p:nvPicPr>
          <p:cNvPr id="367" name="Shape 3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5025" y="2595563"/>
            <a:ext cx="2647950" cy="1781175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/>
          <p:cNvSpPr txBox="1"/>
          <p:nvPr/>
        </p:nvSpPr>
        <p:spPr>
          <a:xfrm>
            <a:off x="5884575" y="4484000"/>
            <a:ext cx="3310500" cy="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Figura 8 - A está contido em B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Teoremas da Probabilidade</a:t>
            </a:r>
            <a:endParaRPr/>
          </a:p>
        </p:txBody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729450" y="1469275"/>
            <a:ext cx="8132700" cy="1332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Teorema 4:  Teorema do Produto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Se dois eventos são independentes, a probabilidade de que eles ocorram juntos é igual ao produto de suas probabilidades.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sp>
        <p:nvSpPr>
          <p:cNvPr id="376" name="Shape 376"/>
          <p:cNvSpPr txBox="1"/>
          <p:nvPr/>
        </p:nvSpPr>
        <p:spPr>
          <a:xfrm>
            <a:off x="736500" y="2701600"/>
            <a:ext cx="8137800" cy="177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Exemplo: 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Jogar uma moeda e, em seguida, um dado. Qual a probabilidade de sair cara E par?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 (cara ∩ par) = P(cara) x P(par)</a:t>
            </a:r>
            <a:b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pt-BR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= 0,5 x 0,5 = 0,25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Teoremas da Probabilidade</a:t>
            </a:r>
            <a:endParaRPr/>
          </a:p>
        </p:txBody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80604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Teorema 5:  Teorema da Soma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1º) Se A e B são dois eventos quaisquer, ou seja, podem</a:t>
            </a:r>
            <a:br>
              <a:rPr lang="pt-BR" sz="2000"/>
            </a:br>
            <a:r>
              <a:rPr lang="pt-BR" sz="2000"/>
              <a:t>ser mutuamente excludentes ou não, então:</a:t>
            </a:r>
            <a:br>
              <a:rPr lang="pt-BR" sz="2000"/>
            </a:br>
            <a:r>
              <a:rPr lang="pt-BR" sz="2000"/>
              <a:t>P(A U B) = P(A) + P(B) - P(A ∩ B)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384" name="Shape 3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6563" y="3343275"/>
            <a:ext cx="5629275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</a:t>
            </a:r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8060400" cy="3287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Considere o experimento “jogar uma moeda e, em seguida, um dado”</a:t>
            </a:r>
            <a:br>
              <a:rPr lang="pt-BR" sz="2000"/>
            </a:br>
            <a:r>
              <a:rPr lang="pt-BR" sz="2000"/>
              <a:t>Considere os eventos:</a:t>
            </a:r>
            <a:br>
              <a:rPr lang="pt-BR" sz="2000"/>
            </a:br>
            <a:r>
              <a:rPr lang="pt-BR" sz="2000"/>
              <a:t>	E1 = {cara} e E2={resultado par}</a:t>
            </a:r>
            <a:br>
              <a:rPr lang="pt-BR" sz="2000"/>
            </a:br>
            <a:r>
              <a:rPr lang="pt-BR" sz="2000"/>
              <a:t>Qual a probabilidade de sair cara ou par?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P (E1 ∪ E2) = P(E1) + P(E2) – P(E1 e E2) ou: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/>
              <a:t> P(cara ∪ par) = P(cara) + P(par) – P(cara ∩ par) = 0,5 + 0,5 – 0,25 = 0,75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title"/>
          </p:nvPr>
        </p:nvSpPr>
        <p:spPr>
          <a:xfrm>
            <a:off x="729450" y="3064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Probabilidades finitas dos espaços amostrais finitos</a:t>
            </a:r>
            <a:endParaRPr/>
          </a:p>
        </p:txBody>
      </p:sp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688700" cy="1509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/>
              <a:t>Seja um espaço amostral finito S= {a1, a2, ..., an}.</a:t>
            </a:r>
            <a:br>
              <a:rPr lang="pt-BR" sz="2000"/>
            </a:br>
            <a:r>
              <a:rPr lang="pt-BR" sz="2000"/>
              <a:t>A cada evento elementar ai associa-se um número pi denominado probabilidade de ai, P(ai) ou simplesmente Pi, satisfazendo as seguintes condições: </a:t>
            </a:r>
            <a:endParaRPr sz="2000"/>
          </a:p>
        </p:txBody>
      </p:sp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729450" y="2993275"/>
            <a:ext cx="7688700" cy="1509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/>
              <a:t>p</a:t>
            </a:r>
            <a:r>
              <a:rPr lang="pt-BR" sz="2000" baseline="-25000"/>
              <a:t>i</a:t>
            </a:r>
            <a:r>
              <a:rPr lang="pt-BR" sz="2000"/>
              <a:t>  ≥ 0 (i = 1, 2, ..., n) e  p</a:t>
            </a:r>
            <a:r>
              <a:rPr lang="pt-BR" sz="2000" baseline="-25000"/>
              <a:t>1</a:t>
            </a:r>
            <a:r>
              <a:rPr lang="pt-BR" sz="2000"/>
              <a:t> + p</a:t>
            </a:r>
            <a:r>
              <a:rPr lang="pt-BR" sz="2000" baseline="-25000"/>
              <a:t>2</a:t>
            </a:r>
            <a:r>
              <a:rPr lang="pt-BR" sz="2000"/>
              <a:t> + ... + p</a:t>
            </a:r>
            <a:r>
              <a:rPr lang="pt-BR" sz="2000" baseline="-25000"/>
              <a:t>n </a:t>
            </a:r>
            <a:r>
              <a:rPr lang="pt-BR" sz="2000"/>
              <a:t>= 1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688700" cy="3272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Três cavalos (A, B e C) estão em uma corrida; A tem duas vezes mais probabilidade de ganhar que B;</a:t>
            </a:r>
            <a:br>
              <a:rPr lang="pt-BR" sz="2000"/>
            </a:br>
            <a:r>
              <a:rPr lang="pt-BR" sz="2000"/>
              <a:t>e B tem duas vezes mais probabilidade de ganhar que C. </a:t>
            </a:r>
            <a:br>
              <a:rPr lang="pt-BR" sz="2000"/>
            </a:br>
            <a:r>
              <a:rPr lang="pt-BR" sz="2000"/>
              <a:t>Quais são as probabilidades de vitória de cada um, isto é, P(A), P(B) e P(C)?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413" name="Shape 413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688700" cy="3272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sz="2000"/>
              <a:t>Fazendo P(C) = p</a:t>
            </a:r>
            <a:br>
              <a:rPr lang="pt-BR" sz="2000"/>
            </a:br>
            <a:r>
              <a:rPr lang="pt-BR" sz="2000"/>
              <a:t> P(B) = 2p</a:t>
            </a:r>
            <a:br>
              <a:rPr lang="pt-BR" sz="2000"/>
            </a:br>
            <a:r>
              <a:rPr lang="pt-BR" sz="2000"/>
              <a:t> P(A) = 4p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pic>
        <p:nvPicPr>
          <p:cNvPr id="414" name="Shape 4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6513" y="2371725"/>
            <a:ext cx="5972175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Espaços Amostrais Finitos Equiprováveis</a:t>
            </a:r>
            <a:endParaRPr/>
          </a:p>
        </p:txBody>
      </p:sp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688700" cy="3199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Quando se associa a cada ponto amostral a mesma probabilidade, o espaço amostral chama-se equiprovável ou uniforme.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Se S contém N pontos, então, a probabilidade de cada ponto será: </a:t>
            </a:r>
            <a:endParaRPr sz="2000"/>
          </a:p>
          <a:p>
            <a:pPr marL="320040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FF0000"/>
                </a:solidFill>
              </a:rPr>
              <a:t>1/N</a:t>
            </a:r>
            <a:endParaRPr sz="2000">
              <a:solidFill>
                <a:srgbClr val="FF0000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2000">
                <a:solidFill>
                  <a:srgbClr val="434343"/>
                </a:solidFill>
              </a:rPr>
              <a:t>Se A contém n pontos: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22" name="Shape 4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4166419"/>
            <a:ext cx="6894150" cy="5675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Espaços Amostrais Finitos Equiprováveis</a:t>
            </a:r>
            <a:endParaRPr/>
          </a:p>
        </p:txBody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688700" cy="3199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434343"/>
                </a:solidFill>
              </a:rPr>
              <a:t>Este método de avaliar P(A) é frequentemente enunciado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da seguinte maneira:</a:t>
            </a:r>
            <a:endParaRPr sz="2000">
              <a:solidFill>
                <a:srgbClr val="434343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434343"/>
              </a:solidFill>
            </a:endParaRPr>
          </a:p>
        </p:txBody>
      </p:sp>
      <p:pic>
        <p:nvPicPr>
          <p:cNvPr id="430" name="Shape 4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928" y="2743725"/>
            <a:ext cx="7977525" cy="17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 </a:t>
            </a:r>
            <a:endParaRPr/>
          </a:p>
        </p:txBody>
      </p:sp>
      <p:sp>
        <p:nvSpPr>
          <p:cNvPr id="437" name="Shape 437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688700" cy="3199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>
                <a:solidFill>
                  <a:srgbClr val="434343"/>
                </a:solidFill>
              </a:rPr>
              <a:t>Escolher aleatoriamente (a expressão “aleatória” indica que o espaço amostral é equiprovável) uma carta de um baralho com 52 cartas.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A = {a carta é de ouros}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B = {a carta é uma figura}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	Calcular P(A) e P(B)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38" name="Shape 4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7649" y="2792825"/>
            <a:ext cx="4717450" cy="16934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Probabilidade na Estatística</a:t>
            </a: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460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/>
              <a:t>Os fenômenos estudados pela estatística são fenômenos que mesmo em condições normais de experimentação variam de uma observação para outra, dificultando a previsão de um resultado futuro.</a:t>
            </a:r>
            <a:br>
              <a:rPr lang="pt-BR" sz="2000"/>
            </a:br>
            <a:r>
              <a:rPr lang="pt-BR" sz="2000"/>
              <a:t>Para a explicação desses fenômenos adota-se o cálculo matemático probabilístico.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Espaços Amostrais Finitos Equiprováveis</a:t>
            </a:r>
            <a:endParaRPr/>
          </a:p>
        </p:txBody>
      </p:sp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729450" y="1545475"/>
            <a:ext cx="7830900" cy="3199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>
                <a:solidFill>
                  <a:srgbClr val="434343"/>
                </a:solidFill>
              </a:rPr>
              <a:t>A análise combinatória (teoria da contagem) tem fundamental importância para se contar o número de casos favoráveis e o total de casos.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A combinação de N elementos tomados (combinados) n a n, sendo n combinado a N, é calculada por: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47" name="Shape 4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902" y="3886627"/>
            <a:ext cx="7251736" cy="63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453" name="Shape 453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830900" cy="3199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434343"/>
                </a:solidFill>
              </a:rPr>
              <a:t>Num lote de 12 peças, 4 são defeituosas, duas peças são retiradas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aleatoriamente uma após a outra sem reposição. Calcule: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P(A) = a probabilidade de ambas serem defeituosas:</a:t>
            </a:r>
            <a:endParaRPr sz="2000">
              <a:solidFill>
                <a:srgbClr val="434343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434343"/>
              </a:solidFill>
            </a:endParaRPr>
          </a:p>
        </p:txBody>
      </p:sp>
      <p:pic>
        <p:nvPicPr>
          <p:cNvPr id="455" name="Shape 4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2025" y="3076825"/>
            <a:ext cx="3124200" cy="14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729450" y="1393075"/>
            <a:ext cx="7830900" cy="3199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434343"/>
                </a:solidFill>
              </a:rPr>
              <a:t>Num lote de 12 peças, 4 são defeituosas, duas peças são retiradas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aleatoriamente uma após a outra sem reposição. Calcule:</a:t>
            </a:r>
            <a:br>
              <a:rPr lang="pt-BR" sz="2000">
                <a:solidFill>
                  <a:srgbClr val="434343"/>
                </a:solidFill>
              </a:rPr>
            </a:br>
            <a:r>
              <a:rPr lang="pt-BR" sz="2000">
                <a:solidFill>
                  <a:srgbClr val="434343"/>
                </a:solidFill>
              </a:rPr>
              <a:t>P(A) = a probabilidade de ambas serem defeituosas:</a:t>
            </a:r>
            <a:endParaRPr sz="2000">
              <a:solidFill>
                <a:srgbClr val="434343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434343"/>
              </a:solidFill>
            </a:endParaRPr>
          </a:p>
        </p:txBody>
      </p:sp>
      <p:pic>
        <p:nvPicPr>
          <p:cNvPr id="463" name="Shape 4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5378" y="2662650"/>
            <a:ext cx="7403840" cy="6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Shape 4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0651" y="3371850"/>
            <a:ext cx="6883718" cy="14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pic>
        <p:nvPicPr>
          <p:cNvPr id="471" name="Shape 4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875" y="1393074"/>
            <a:ext cx="7015050" cy="350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Probabilidade Condicional</a:t>
            </a:r>
            <a:endParaRPr/>
          </a:p>
        </p:txBody>
      </p:sp>
      <p:sp>
        <p:nvSpPr>
          <p:cNvPr id="478" name="Shape 478"/>
          <p:cNvSpPr txBox="1"/>
          <p:nvPr/>
        </p:nvSpPr>
        <p:spPr>
          <a:xfrm>
            <a:off x="821025" y="1549225"/>
            <a:ext cx="8004900" cy="3276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>
                <a:latin typeface="Calibri"/>
                <a:ea typeface="Calibri"/>
                <a:cs typeface="Calibri"/>
                <a:sym typeface="Calibri"/>
              </a:rPr>
              <a:t>Na matemática, a probabilidade condicionada refere-se à probabilidade de um evento A sabendo que ocorreu um outro evento B e representa-se por: 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320040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P(A/B</a:t>
            </a:r>
            <a:r>
              <a:rPr lang="pt-BR" sz="2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pt-BR" sz="2000" dirty="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t-BR" sz="2000" dirty="0">
                <a:latin typeface="Calibri"/>
                <a:ea typeface="Calibri"/>
                <a:cs typeface="Calibri"/>
                <a:sym typeface="Calibri"/>
              </a:rPr>
            </a:b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Probabilidade Condicional</a:t>
            </a:r>
            <a:endParaRPr/>
          </a:p>
        </p:txBody>
      </p:sp>
      <p:sp>
        <p:nvSpPr>
          <p:cNvPr id="485" name="Shape 485"/>
          <p:cNvSpPr txBox="1"/>
          <p:nvPr/>
        </p:nvSpPr>
        <p:spPr>
          <a:xfrm>
            <a:off x="821025" y="1549225"/>
            <a:ext cx="8004900" cy="3276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320040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P(A/B</a:t>
            </a:r>
            <a:r>
              <a:rPr lang="pt-BR" sz="2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0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>
                <a:latin typeface="Calibri"/>
                <a:ea typeface="Calibri"/>
                <a:cs typeface="Calibri"/>
                <a:sym typeface="Calibri"/>
              </a:rPr>
              <a:t>É de grande importância para o cálculo das probabilidades calcular a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>
                <a:latin typeface="Calibri"/>
                <a:ea typeface="Calibri"/>
                <a:cs typeface="Calibri"/>
                <a:sym typeface="Calibri"/>
              </a:rPr>
              <a:t>probabilidade condicional.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>
                <a:latin typeface="Calibri"/>
                <a:ea typeface="Calibri"/>
                <a:cs typeface="Calibri"/>
                <a:sym typeface="Calibri"/>
              </a:rPr>
              <a:t>Ou seja, avaliar a probabilidade do evento A condicionada ao evento B, simbolizada por P(A/B).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>
                <a:latin typeface="Calibri"/>
                <a:ea typeface="Calibri"/>
                <a:cs typeface="Calibri"/>
                <a:sym typeface="Calibri"/>
              </a:rPr>
              <a:t>Lê-se probabilidade do evento A condicionada à ocorrência do evento B, ou ainda, probabilidade de A dado B.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Probabilidade Condicional</a:t>
            </a:r>
            <a:endParaRPr/>
          </a:p>
        </p:txBody>
      </p:sp>
      <p:sp>
        <p:nvSpPr>
          <p:cNvPr id="492" name="Shape 492"/>
          <p:cNvSpPr txBox="1"/>
          <p:nvPr/>
        </p:nvSpPr>
        <p:spPr>
          <a:xfrm>
            <a:off x="821025" y="1549225"/>
            <a:ext cx="8004900" cy="768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320040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P(A/B</a:t>
            </a:r>
            <a:r>
              <a:rPr lang="pt-BR" sz="2000" dirty="0">
                <a:solidFill>
                  <a:srgbClr val="FF0000"/>
                </a:solidFill>
              </a:rPr>
              <a:t>)</a:t>
            </a:r>
            <a:endParaRPr sz="2000" dirty="0">
              <a:solidFill>
                <a:srgbClr val="FF0000"/>
              </a:solidFill>
            </a:endParaRPr>
          </a:p>
          <a:p>
            <a:pPr marL="320040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pic>
        <p:nvPicPr>
          <p:cNvPr id="493" name="Shape 4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655" y="2207775"/>
            <a:ext cx="8092689" cy="6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Shape 4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4400" y="3561081"/>
            <a:ext cx="7688700" cy="1030689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Shape 495"/>
          <p:cNvSpPr txBox="1"/>
          <p:nvPr/>
        </p:nvSpPr>
        <p:spPr>
          <a:xfrm>
            <a:off x="796875" y="3042625"/>
            <a:ext cx="7256400" cy="450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Fórmula mais prática para aplicação: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02" name="Shape 502"/>
          <p:cNvSpPr txBox="1"/>
          <p:nvPr/>
        </p:nvSpPr>
        <p:spPr>
          <a:xfrm>
            <a:off x="833100" y="1473025"/>
            <a:ext cx="7401300" cy="2789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Dois dados são lançados. Consideremos os eventos: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= {(x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,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)/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+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= 10}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B = {(x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,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)/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&gt;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(Onde x</a:t>
            </a:r>
            <a:r>
              <a:rPr lang="pt-BR" baseline="-25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pt-B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é o resultado do dado 1 e x</a:t>
            </a:r>
            <a:r>
              <a:rPr lang="pt-BR" baseline="-25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pt-B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é o resultado do dado 2)</a:t>
            </a:r>
            <a:endParaRPr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Tarefa: Avaliar P(A); P(B); P(A/B) e P(B/A).</a:t>
            </a:r>
            <a:endParaRPr sz="20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09" name="Shape 509"/>
          <p:cNvSpPr txBox="1"/>
          <p:nvPr/>
        </p:nvSpPr>
        <p:spPr>
          <a:xfrm>
            <a:off x="833100" y="1473025"/>
            <a:ext cx="7401300" cy="2789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Dois dados são lançados. Consideremos os eventos: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0" name="Shape 5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5525" y="1959925"/>
            <a:ext cx="5229450" cy="263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17" name="Shape 517"/>
          <p:cNvSpPr txBox="1"/>
          <p:nvPr/>
        </p:nvSpPr>
        <p:spPr>
          <a:xfrm>
            <a:off x="833100" y="1473025"/>
            <a:ext cx="74013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Dois dados são lançados. Consideremos os eventos: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= [x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, x</a:t>
            </a:r>
            <a:r>
              <a:rPr lang="pt-BR" sz="2000" baseline="-250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/ x1 + x2 = 10] = [(4,6);(6,4);(5,5)]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8" name="Shape 5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1625" y="2516700"/>
            <a:ext cx="4891250" cy="21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Experimento Aleatório</a:t>
            </a: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729450" y="2247900"/>
            <a:ext cx="7516800" cy="2557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/>
              <a:t> </a:t>
            </a:r>
            <a:endParaRPr sz="2000"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0525" y="639122"/>
            <a:ext cx="1499325" cy="151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 rotWithShape="1">
          <a:blip r:embed="rId4">
            <a:alphaModFix/>
          </a:blip>
          <a:srcRect l="-6371" b="7321"/>
          <a:stretch/>
        </p:blipFill>
        <p:spPr>
          <a:xfrm>
            <a:off x="88675" y="1478700"/>
            <a:ext cx="7190574" cy="337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25" name="Shape 525"/>
          <p:cNvSpPr txBox="1"/>
          <p:nvPr/>
        </p:nvSpPr>
        <p:spPr>
          <a:xfrm>
            <a:off x="833100" y="1473025"/>
            <a:ext cx="74013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Dois dados são lançados. Consideremos os eventos: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6" name="Shape 5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2370525"/>
            <a:ext cx="2731438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Shape 527"/>
          <p:cNvPicPr preferRelativeResize="0"/>
          <p:nvPr/>
        </p:nvPicPr>
        <p:blipFill rotWithShape="1">
          <a:blip r:embed="rId4">
            <a:alphaModFix/>
          </a:blip>
          <a:srcRect l="1409" b="2799"/>
          <a:stretch/>
        </p:blipFill>
        <p:spPr>
          <a:xfrm>
            <a:off x="3682575" y="2370525"/>
            <a:ext cx="5110796" cy="22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>
            <a:spLocks noGrp="1"/>
          </p:cNvSpPr>
          <p:nvPr>
            <p:ph type="title"/>
          </p:nvPr>
        </p:nvSpPr>
        <p:spPr>
          <a:xfrm>
            <a:off x="470875" y="495025"/>
            <a:ext cx="83310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Diagrama de Árvore (árvore de probabilidades)</a:t>
            </a:r>
            <a:endParaRPr/>
          </a:p>
        </p:txBody>
      </p:sp>
      <p:sp>
        <p:nvSpPr>
          <p:cNvPr id="534" name="Shape 534"/>
          <p:cNvSpPr txBox="1"/>
          <p:nvPr/>
        </p:nvSpPr>
        <p:spPr>
          <a:xfrm>
            <a:off x="833100" y="1473025"/>
            <a:ext cx="74013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Pode ser usado para representar as várias possibilidades de uma permutação ou combinação (neste caso, é mais adequado chamá-lo de árvore de possibilidades).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Esse tipo de diagrama provê uma maneira conveniente de organizar as informações de um conjunto de eventos condicionais.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 txBox="1">
            <a:spLocks noGrp="1"/>
          </p:cNvSpPr>
          <p:nvPr>
            <p:ph type="title"/>
          </p:nvPr>
        </p:nvSpPr>
        <p:spPr>
          <a:xfrm>
            <a:off x="470875" y="495025"/>
            <a:ext cx="83310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41" name="Shape 541"/>
          <p:cNvSpPr txBox="1"/>
          <p:nvPr/>
        </p:nvSpPr>
        <p:spPr>
          <a:xfrm>
            <a:off x="833100" y="1473025"/>
            <a:ext cx="74013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</p:txBody>
      </p:sp>
      <p:pic>
        <p:nvPicPr>
          <p:cNvPr id="542" name="Shape 5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909" y="1473025"/>
            <a:ext cx="7532533" cy="292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>
            <a:spLocks noGrp="1"/>
          </p:cNvSpPr>
          <p:nvPr>
            <p:ph type="title"/>
          </p:nvPr>
        </p:nvSpPr>
        <p:spPr>
          <a:xfrm>
            <a:off x="470875" y="495025"/>
            <a:ext cx="83310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49" name="Shape 549"/>
          <p:cNvSpPr txBox="1"/>
          <p:nvPr/>
        </p:nvSpPr>
        <p:spPr>
          <a:xfrm>
            <a:off x="833100" y="1473025"/>
            <a:ext cx="74013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</p:txBody>
      </p:sp>
      <p:pic>
        <p:nvPicPr>
          <p:cNvPr id="550" name="Shape 5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7946" y="1128025"/>
            <a:ext cx="6016858" cy="32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Teorema do Produto</a:t>
            </a:r>
            <a:endParaRPr/>
          </a:p>
        </p:txBody>
      </p:sp>
      <p:sp>
        <p:nvSpPr>
          <p:cNvPr id="557" name="Shape 557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partir da definição de probabilidade condicional pode-se enunciar o teorema do produto: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“A probabilidade da ocorrência simultânea de dois eventos, A e B, do mesmo espaço amostral, é igual ao produto da probabilidade de um deles pela probabilidade condicional do outro, dado o primeiro.”</a:t>
            </a:r>
            <a:endParaRPr sz="2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Teorema do Produto</a:t>
            </a:r>
            <a:endParaRPr/>
          </a:p>
        </p:txBody>
      </p:sp>
      <p:sp>
        <p:nvSpPr>
          <p:cNvPr id="564" name="Shape 564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Assim: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5" name="Shape 5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000" y="2076775"/>
            <a:ext cx="84436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572" name="Shape 572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Num lote de 12 peças, 4 são defeituosas. 2 peças são retiradas uma após a outra sem reposição. Qual a probabilidade de ambas não serem defeituosas?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= {a primeira peça é boa}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B = {a segunda peça é boa}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3" name="Shape 573"/>
          <p:cNvPicPr preferRelativeResize="0"/>
          <p:nvPr/>
        </p:nvPicPr>
        <p:blipFill rotWithShape="1">
          <a:blip r:embed="rId3">
            <a:alphaModFix/>
          </a:blip>
          <a:srcRect l="25946" t="9189" r="19080"/>
          <a:stretch/>
        </p:blipFill>
        <p:spPr>
          <a:xfrm>
            <a:off x="897888" y="3689874"/>
            <a:ext cx="7348225" cy="85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Exemplo:</a:t>
            </a:r>
            <a:endParaRPr dirty="0"/>
          </a:p>
        </p:txBody>
      </p:sp>
      <p:sp>
        <p:nvSpPr>
          <p:cNvPr id="572" name="Shape 572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1" y="1554318"/>
            <a:ext cx="7655809" cy="301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Independência Estatística</a:t>
            </a:r>
            <a:endParaRPr/>
          </a:p>
        </p:txBody>
      </p:sp>
      <p:sp>
        <p:nvSpPr>
          <p:cNvPr id="580" name="Shape 580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Um evento A é dito independente de um evento B, se a probabilidade de A ocorrer não é influenciada pelo fato de B ter ocorrido ou não.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Em outras palavras, se a probabilidade de A é igual à probabilidade condicional de A dado B, isto é, se: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P(A) = P (A / B) 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assim como </a:t>
            </a:r>
            <a:r>
              <a:rPr lang="pt-BR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P(B) = P (B / A)</a:t>
            </a:r>
            <a:endParaRPr sz="2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Independência Estatística</a:t>
            </a:r>
            <a:endParaRPr/>
          </a:p>
        </p:txBody>
      </p:sp>
      <p:sp>
        <p:nvSpPr>
          <p:cNvPr id="587" name="Shape 587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Considerando o teorema do produto, pode-se afirmar que se A e B são independentes, então: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P(A ∩ B) = P(A) ⋅ P(B)</a:t>
            </a:r>
            <a:endParaRPr sz="2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equação acima é usada como definição formal de independência.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Experimento Aleatório</a:t>
            </a:r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729575" y="2090950"/>
            <a:ext cx="5394600" cy="2557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2000"/>
              <a:t>Veja a tabela abaixo: </a:t>
            </a:r>
            <a:endParaRPr sz="2000"/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4325" y="761850"/>
            <a:ext cx="2156700" cy="217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700" y="2959700"/>
            <a:ext cx="7688700" cy="1179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 1:</a:t>
            </a:r>
            <a:endParaRPr/>
          </a:p>
        </p:txBody>
      </p:sp>
      <p:sp>
        <p:nvSpPr>
          <p:cNvPr id="594" name="Shape 594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Num lote de 10 peças, 4 são defeituosas. 2 peças são retiradas uma após a outra com reposição. Qual a probabilidade de que ambas sejam boas?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= {a primeira peça é boa}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B = {a segunda peça é boa}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Notar que A e B são independentes, pois P(B) = P(B / A)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 1:</a:t>
            </a:r>
            <a:endParaRPr/>
          </a:p>
        </p:txBody>
      </p:sp>
      <p:sp>
        <p:nvSpPr>
          <p:cNvPr id="601" name="Shape 601"/>
          <p:cNvSpPr txBox="1"/>
          <p:nvPr/>
        </p:nvSpPr>
        <p:spPr>
          <a:xfrm>
            <a:off x="833100" y="147302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Num lote de 10 peças, 4 são defeituosas. 2 peças são retiradas uma após a outra com reposição. Qual a probabilidade de que ambas sejam boas?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A = {a primeira peça é boa}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B = {a segunda peça é boa}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2" name="Shape 6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948" y="3622275"/>
            <a:ext cx="8094999" cy="7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hape 607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Curiosidades</a:t>
            </a:r>
            <a:endParaRPr/>
          </a:p>
        </p:txBody>
      </p:sp>
      <p:sp>
        <p:nvSpPr>
          <p:cNvPr id="609" name="Shape 609"/>
          <p:cNvSpPr txBox="1"/>
          <p:nvPr/>
        </p:nvSpPr>
        <p:spPr>
          <a:xfrm>
            <a:off x="796850" y="1007300"/>
            <a:ext cx="7688700" cy="3085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ser canonizado: 1 em 20 milhões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virar um astronauta: 1 em 13,2 milhões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ganhar uma medalha olímpica: 1 em 662 mil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 machucar com fogos de artifício: 1 em 19.556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 machucar fazendo a barba: 1 em 6.585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 machucar usando uma serra elétrica: 1 em 4.464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 machucar cortando a grama: 1 em 3.623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ser atingido por um raio: 1 em 576.000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morrer atingido por um raio: 1 em 2.320.000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ter um filho gênio: 1 em 250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ganhar um Oscar: 1 em </a:t>
            </a:r>
            <a:r>
              <a:rPr lang="pt-BR" sz="16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11.500</a:t>
            </a: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ser atingido por uma peça de avião caindo: 1 em 10 milhões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Probabilidade de contrair </a:t>
            </a:r>
            <a:r>
              <a:rPr lang="pt-BR" sz="16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Creutzfeldt</a:t>
            </a:r>
            <a: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-Jakob (Vaca Louca): 1 em 40 milhões</a:t>
            </a:r>
            <a:br>
              <a:rPr lang="pt-BR" sz="16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6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Curiosidades</a:t>
            </a:r>
            <a:endParaRPr/>
          </a:p>
        </p:txBody>
      </p:sp>
      <p:sp>
        <p:nvSpPr>
          <p:cNvPr id="616" name="Shape 616"/>
          <p:cNvSpPr txBox="1"/>
          <p:nvPr/>
        </p:nvSpPr>
        <p:spPr>
          <a:xfrm>
            <a:off x="821000" y="1297075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Conclusão:</a:t>
            </a: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1. Contrair a vaca louca é 2x mais "difícil" que virar santo, e é 4x mais improvável que ser atingido por uma peça de avião.</a:t>
            </a:r>
            <a:br>
              <a:rPr lang="pt-BR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2. É mais provável que você seja atingido por um raio a conseguir um prêmio máximo da </a:t>
            </a:r>
            <a:r>
              <a:rPr lang="pt-BR" sz="18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Lotofácil</a:t>
            </a:r>
            <a:r>
              <a:rPr lang="pt-BR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Shape 621"/>
          <p:cNvSpPr txBox="1">
            <a:spLocks noGrp="1"/>
          </p:cNvSpPr>
          <p:nvPr>
            <p:ph type="title"/>
          </p:nvPr>
        </p:nvSpPr>
        <p:spPr>
          <a:xfrm>
            <a:off x="729450" y="458800"/>
            <a:ext cx="7688700" cy="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Referências</a:t>
            </a:r>
            <a:endParaRPr dirty="0"/>
          </a:p>
        </p:txBody>
      </p:sp>
      <p:sp>
        <p:nvSpPr>
          <p:cNvPr id="623" name="Shape 623"/>
          <p:cNvSpPr txBox="1"/>
          <p:nvPr/>
        </p:nvSpPr>
        <p:spPr>
          <a:xfrm>
            <a:off x="821025" y="1356738"/>
            <a:ext cx="7688700" cy="292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pt-BR" sz="1800" dirty="0">
                <a:latin typeface="Calibri"/>
                <a:ea typeface="Calibri"/>
                <a:cs typeface="Calibri"/>
                <a:sym typeface="Calibri"/>
              </a:rPr>
              <a:t>Notas de aula expandidas - </a:t>
            </a:r>
            <a:r>
              <a:rPr lang="pt-BR" sz="1800" dirty="0" err="1">
                <a:latin typeface="Calibri"/>
                <a:ea typeface="Calibri"/>
                <a:cs typeface="Calibri"/>
                <a:sym typeface="Calibri"/>
              </a:rPr>
              <a:t>Prof</a:t>
            </a:r>
            <a:r>
              <a:rPr lang="pt-BR" sz="1800" dirty="0">
                <a:latin typeface="Calibri"/>
                <a:ea typeface="Calibri"/>
                <a:cs typeface="Calibri"/>
                <a:sym typeface="Calibri"/>
              </a:rPr>
              <a:t> José Claudio Faria.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pt-BR" sz="1800" dirty="0">
                <a:latin typeface="Calibri"/>
                <a:ea typeface="Calibri"/>
                <a:cs typeface="Calibri"/>
                <a:sym typeface="Calibri"/>
              </a:rPr>
              <a:t>Probabilidade Condicionada -https://pt.wikipedia.org/wiki/Probabilidade_condicionada. Acesso em 2017.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pt-BR" sz="1800" dirty="0">
                <a:latin typeface="Calibri"/>
                <a:ea typeface="Calibri"/>
                <a:cs typeface="Calibri"/>
                <a:sym typeface="Calibri"/>
              </a:rPr>
              <a:t>Diagrama de Árvore - https://pt.wikipedia.org/wiki/Diagrama_de_%C3%A1rvore. Acesso em 2017.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pt-BR" sz="1800" dirty="0">
                <a:latin typeface="Calibri"/>
                <a:ea typeface="Calibri"/>
                <a:cs typeface="Calibri"/>
                <a:sym typeface="Calibri"/>
              </a:rPr>
              <a:t>Curiosidades </a:t>
            </a:r>
            <a:r>
              <a:rPr lang="pt-BR" sz="1800" dirty="0" err="1">
                <a:latin typeface="Calibri"/>
                <a:ea typeface="Calibri"/>
                <a:cs typeface="Calibri"/>
                <a:sym typeface="Calibri"/>
              </a:rPr>
              <a:t>Probabilisticas</a:t>
            </a:r>
            <a:r>
              <a:rPr lang="pt-BR" sz="1800" dirty="0">
                <a:latin typeface="Calibri"/>
                <a:ea typeface="Calibri"/>
                <a:cs typeface="Calibri"/>
                <a:sym typeface="Calibri"/>
              </a:rPr>
              <a:t> - http://loto-facil.forum-livre.com/t1764-curiosidades-probabilisticas. Acesso em 2018.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Shape 628"/>
          <p:cNvSpPr txBox="1">
            <a:spLocks noGrp="1"/>
          </p:cNvSpPr>
          <p:nvPr>
            <p:ph type="ctrTitle"/>
          </p:nvPr>
        </p:nvSpPr>
        <p:spPr>
          <a:xfrm>
            <a:off x="3689550" y="978800"/>
            <a:ext cx="4540200" cy="1569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Introdução ao Estudo da Probabilidade</a:t>
            </a:r>
            <a:endParaRPr/>
          </a:p>
        </p:txBody>
      </p:sp>
      <p:sp>
        <p:nvSpPr>
          <p:cNvPr id="629" name="Shape 629"/>
          <p:cNvSpPr txBox="1">
            <a:spLocks noGrp="1"/>
          </p:cNvSpPr>
          <p:nvPr>
            <p:ph type="subTitle" idx="1"/>
          </p:nvPr>
        </p:nvSpPr>
        <p:spPr>
          <a:xfrm>
            <a:off x="4426500" y="3614675"/>
            <a:ext cx="4266600" cy="1045800"/>
          </a:xfrm>
          <a:prstGeom prst="rect">
            <a:avLst/>
          </a:prstGeom>
          <a:solidFill>
            <a:srgbClr val="85200C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pt-BR" sz="2000" dirty="0">
                <a:solidFill>
                  <a:srgbClr val="F3F3F3"/>
                </a:solidFill>
              </a:rPr>
              <a:t>Aluno: Welvis Souza</a:t>
            </a:r>
          </a:p>
          <a:p>
            <a:pPr marL="0" lvl="0" indent="0" algn="l"/>
            <a:r>
              <a:rPr lang="pt-BR" sz="2000" dirty="0">
                <a:solidFill>
                  <a:srgbClr val="F3F3F3"/>
                </a:solidFill>
              </a:rPr>
              <a:t>Ano: 2020</a:t>
            </a:r>
          </a:p>
          <a:p>
            <a:pPr marL="0" lvl="0" indent="0" algn="l"/>
            <a:r>
              <a:rPr lang="pt-BR" sz="2000" dirty="0">
                <a:solidFill>
                  <a:srgbClr val="F3F3F3"/>
                </a:solidFill>
              </a:rPr>
              <a:t>Trimestre Especial</a:t>
            </a:r>
          </a:p>
        </p:txBody>
      </p:sp>
      <p:pic>
        <p:nvPicPr>
          <p:cNvPr id="630" name="Shape 6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668900"/>
            <a:ext cx="3483750" cy="1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729575" y="7007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Experimento Aleatório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729575" y="1557550"/>
            <a:ext cx="5838600" cy="2833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A análise desses experimentos revela que:</a:t>
            </a: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/>
              <a:t>a. Cada experimento poderá ser repetido indefinidamente sob as mesmas condições.</a:t>
            </a: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/>
              <a:t>b. Não se conhece “a priori” um particular resultado do experimento.</a:t>
            </a: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/>
              <a:t>c. Quando o experimento for repetido um grande número de vezes surgirá uma regularidade, isto é, haverá uma estabilidade da fração:</a:t>
            </a: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3950" y="761850"/>
            <a:ext cx="1797075" cy="18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729575" y="700700"/>
            <a:ext cx="7505700" cy="95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Experimento Aleatório</a:t>
            </a:r>
            <a:endParaRPr dirty="0"/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729575" y="1847325"/>
            <a:ext cx="5838600" cy="2620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228600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 err="1" smtClean="0">
                <a:solidFill>
                  <a:srgbClr val="FF0000"/>
                </a:solidFill>
              </a:rPr>
              <a:t>f</a:t>
            </a:r>
            <a:r>
              <a:rPr lang="pt-BR" sz="1800" b="1" baseline="-25000" dirty="0" err="1" smtClean="0">
                <a:solidFill>
                  <a:srgbClr val="FF0000"/>
                </a:solidFill>
              </a:rPr>
              <a:t>i</a:t>
            </a:r>
            <a:r>
              <a:rPr lang="pt-BR" sz="1800" b="1" dirty="0" smtClean="0">
                <a:solidFill>
                  <a:srgbClr val="FF0000"/>
                </a:solidFill>
              </a:rPr>
              <a:t> </a:t>
            </a:r>
            <a:r>
              <a:rPr lang="pt-BR" sz="1800" b="1" dirty="0">
                <a:solidFill>
                  <a:srgbClr val="FF0000"/>
                </a:solidFill>
              </a:rPr>
              <a:t>= n/N</a:t>
            </a:r>
            <a:endParaRPr sz="1800" b="1" dirty="0">
              <a:solidFill>
                <a:srgbClr val="FF0000"/>
              </a:solidFill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rgbClr val="000000"/>
                </a:solidFill>
              </a:rPr>
              <a:t>onde: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 dirty="0" err="1" smtClean="0">
                <a:solidFill>
                  <a:srgbClr val="000000"/>
                </a:solidFill>
              </a:rPr>
              <a:t>fi</a:t>
            </a:r>
            <a:r>
              <a:rPr lang="pt-BR" sz="1800" dirty="0" smtClean="0">
                <a:solidFill>
                  <a:srgbClr val="000000"/>
                </a:solidFill>
              </a:rPr>
              <a:t>: frequência </a:t>
            </a:r>
            <a:r>
              <a:rPr lang="pt-BR" sz="1800" dirty="0">
                <a:solidFill>
                  <a:srgbClr val="000000"/>
                </a:solidFill>
              </a:rPr>
              <a:t>relativa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rgbClr val="000000"/>
                </a:solidFill>
              </a:rPr>
              <a:t>n: número de sucessos de um particular resultado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rgbClr val="000000"/>
                </a:solidFill>
              </a:rPr>
              <a:t>N: número de repetições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endParaRPr sz="1800" b="1" dirty="0">
              <a:solidFill>
                <a:srgbClr val="000000"/>
              </a:solidFill>
            </a:endParaRPr>
          </a:p>
        </p:txBody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4175" y="1072888"/>
            <a:ext cx="1797075" cy="18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729450" y="10900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Exemplo:</a:t>
            </a:r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729575" y="2090950"/>
            <a:ext cx="8156700" cy="2799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 </a:t>
            </a:r>
            <a:endParaRPr sz="20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000" b="1" strike="sngStrike">
              <a:solidFill>
                <a:srgbClr val="FF0000"/>
              </a:solidFill>
            </a:endParaRPr>
          </a:p>
        </p:txBody>
      </p:sp>
      <p:pic>
        <p:nvPicPr>
          <p:cNvPr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8400" y="1270100"/>
            <a:ext cx="2648250" cy="347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 b="13247"/>
          <a:stretch/>
        </p:blipFill>
        <p:spPr>
          <a:xfrm>
            <a:off x="198025" y="1783700"/>
            <a:ext cx="5343925" cy="251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3108</Words>
  <Application>Microsoft Office PowerPoint</Application>
  <PresentationFormat>Apresentação na tela (16:9)</PresentationFormat>
  <Paragraphs>262</Paragraphs>
  <Slides>65</Slides>
  <Notes>65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65</vt:i4>
      </vt:variant>
    </vt:vector>
  </HeadingPairs>
  <TitlesOfParts>
    <vt:vector size="70" baseType="lpstr">
      <vt:lpstr>Calibri</vt:lpstr>
      <vt:lpstr>Lato</vt:lpstr>
      <vt:lpstr>Nunito</vt:lpstr>
      <vt:lpstr>Arial</vt:lpstr>
      <vt:lpstr>Shift</vt:lpstr>
      <vt:lpstr>Introdução ao Estudo da Probabilidade</vt:lpstr>
      <vt:lpstr>Conceito</vt:lpstr>
      <vt:lpstr>Importância</vt:lpstr>
      <vt:lpstr>Probabilidade na Estatística</vt:lpstr>
      <vt:lpstr>Experimento Aleatório</vt:lpstr>
      <vt:lpstr>Experimento Aleatório</vt:lpstr>
      <vt:lpstr>Experimento Aleatório</vt:lpstr>
      <vt:lpstr>Experimento Aleatório</vt:lpstr>
      <vt:lpstr>Exemplo:</vt:lpstr>
      <vt:lpstr>Experimento Determinístico</vt:lpstr>
      <vt:lpstr>Espaço Amostral</vt:lpstr>
      <vt:lpstr>Evento</vt:lpstr>
      <vt:lpstr>Evento</vt:lpstr>
      <vt:lpstr>Evento</vt:lpstr>
      <vt:lpstr>Exemplo:</vt:lpstr>
      <vt:lpstr>Evento</vt:lpstr>
      <vt:lpstr>Exemplo:</vt:lpstr>
      <vt:lpstr>Evento</vt:lpstr>
      <vt:lpstr>Evento</vt:lpstr>
      <vt:lpstr>Exemplo: </vt:lpstr>
      <vt:lpstr>Eventos Mutuamente Exclusivos </vt:lpstr>
      <vt:lpstr>Exemplo:</vt:lpstr>
      <vt:lpstr>Conceito e Definição de Probabilidade</vt:lpstr>
      <vt:lpstr>Conceito e Definição de Probabilidade</vt:lpstr>
      <vt:lpstr>Conceito e Definição de Probabilidade</vt:lpstr>
      <vt:lpstr>Principais Teoremas da Probabilidade</vt:lpstr>
      <vt:lpstr>Principais Teoremas da Probabilidade</vt:lpstr>
      <vt:lpstr>Principais Teoremas da Probabilidade</vt:lpstr>
      <vt:lpstr>Principais Teoremas da Probabilidade</vt:lpstr>
      <vt:lpstr>Principais Teoremas da Probabilidade</vt:lpstr>
      <vt:lpstr>Principais Teoremas da Probabilidade</vt:lpstr>
      <vt:lpstr>Principais Teoremas da Probabilidade</vt:lpstr>
      <vt:lpstr>Exemplo</vt:lpstr>
      <vt:lpstr>Probabilidades finitas dos espaços amostrais finitos</vt:lpstr>
      <vt:lpstr>Exemplo:</vt:lpstr>
      <vt:lpstr>Exemplo:</vt:lpstr>
      <vt:lpstr>Espaços Amostrais Finitos Equiprováveis</vt:lpstr>
      <vt:lpstr>Espaços Amostrais Finitos Equiprováveis</vt:lpstr>
      <vt:lpstr>Exemplo: </vt:lpstr>
      <vt:lpstr>Espaços Amostrais Finitos Equiprováveis</vt:lpstr>
      <vt:lpstr>Exemplo:</vt:lpstr>
      <vt:lpstr>Exemplo:</vt:lpstr>
      <vt:lpstr>Exemplo:</vt:lpstr>
      <vt:lpstr>Probabilidade Condicional</vt:lpstr>
      <vt:lpstr>Probabilidade Condicional</vt:lpstr>
      <vt:lpstr>Probabilidade Condicional</vt:lpstr>
      <vt:lpstr>Exemplo:</vt:lpstr>
      <vt:lpstr>Exemplo:</vt:lpstr>
      <vt:lpstr>Exemplo:</vt:lpstr>
      <vt:lpstr>Exemplo:</vt:lpstr>
      <vt:lpstr>Diagrama de Árvore (árvore de probabilidades)</vt:lpstr>
      <vt:lpstr>Exemplo:</vt:lpstr>
      <vt:lpstr>Exemplo:</vt:lpstr>
      <vt:lpstr>Teorema do Produto</vt:lpstr>
      <vt:lpstr>Teorema do Produto</vt:lpstr>
      <vt:lpstr>Exemplo:</vt:lpstr>
      <vt:lpstr>Exemplo:</vt:lpstr>
      <vt:lpstr>Independência Estatística</vt:lpstr>
      <vt:lpstr>Independência Estatística</vt:lpstr>
      <vt:lpstr>Exemplo 1:</vt:lpstr>
      <vt:lpstr>Exemplo 1:</vt:lpstr>
      <vt:lpstr>Curiosidades</vt:lpstr>
      <vt:lpstr>Curiosidades</vt:lpstr>
      <vt:lpstr>Referências</vt:lpstr>
      <vt:lpstr>Introdução ao Estudo da Probabilidade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ao Estudo da Probabilidade</dc:title>
  <cp:lastModifiedBy>Welvis</cp:lastModifiedBy>
  <cp:revision>16</cp:revision>
  <dcterms:modified xsi:type="dcterms:W3CDTF">2020-11-25T13:54:17Z</dcterms:modified>
</cp:coreProperties>
</file>