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9" r:id="rId1"/>
  </p:sldMasterIdLst>
  <p:notesMasterIdLst>
    <p:notesMasterId r:id="rId21"/>
  </p:notesMasterIdLst>
  <p:sldIdLst>
    <p:sldId id="256" r:id="rId2"/>
    <p:sldId id="264" r:id="rId3"/>
    <p:sldId id="289" r:id="rId4"/>
    <p:sldId id="265" r:id="rId5"/>
    <p:sldId id="292" r:id="rId6"/>
    <p:sldId id="293" r:id="rId7"/>
    <p:sldId id="295" r:id="rId8"/>
    <p:sldId id="274" r:id="rId9"/>
    <p:sldId id="275" r:id="rId10"/>
    <p:sldId id="283" r:id="rId11"/>
    <p:sldId id="277" r:id="rId12"/>
    <p:sldId id="291" r:id="rId13"/>
    <p:sldId id="281" r:id="rId14"/>
    <p:sldId id="290" r:id="rId15"/>
    <p:sldId id="296" r:id="rId16"/>
    <p:sldId id="299" r:id="rId17"/>
    <p:sldId id="300" r:id="rId18"/>
    <p:sldId id="297" r:id="rId19"/>
    <p:sldId id="288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iago Rios Cordeiro" initials="HR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12" autoAdjust="0"/>
    <p:restoredTop sz="94434" autoAdjust="0"/>
  </p:normalViewPr>
  <p:slideViewPr>
    <p:cSldViewPr snapToGrid="0">
      <p:cViewPr varScale="1">
        <p:scale>
          <a:sx n="87" d="100"/>
          <a:sy n="87" d="100"/>
        </p:scale>
        <p:origin x="552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31634-C407-4F31-A0B5-A66D9C40A248}" type="datetimeFigureOut">
              <a:rPr lang="pt-BR" smtClean="0"/>
              <a:t>06/07/2018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249D31-8C03-4F8F-B9FC-EB20EE7F07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9829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49D31-8C03-4F8F-B9FC-EB20EE7F07B5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2408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249D31-8C03-4F8F-B9FC-EB20EE7F07B5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240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7/6/2018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55617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7/6/2018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4878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7/6/2018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21772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7/6/2018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30194107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7/6/2018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17708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7/6/2018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03529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 d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7/6/2018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337297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7/6/2018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715843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7/6/2018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921782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7/6/2018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51295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7/6/2018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02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7/6/2018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471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7/6/2018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988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7/6/2018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909191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7/6/2018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252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7/6/2018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507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7/6/2018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11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98624D31-43A5-475A-80CF-332C9F6DCF35}" type="datetimeFigureOut">
              <a:rPr lang="en-US" smtClean="0"/>
              <a:t>7/6/2018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0090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  <p:sldLayoutId id="2147483812" r:id="rId13"/>
    <p:sldLayoutId id="2147483813" r:id="rId14"/>
    <p:sldLayoutId id="2147483814" r:id="rId15"/>
    <p:sldLayoutId id="2147483815" r:id="rId16"/>
    <p:sldLayoutId id="2147483816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2344856"/>
          </a:xfrm>
        </p:spPr>
        <p:txBody>
          <a:bodyPr>
            <a:normAutofit/>
          </a:bodyPr>
          <a:lstStyle/>
          <a:p>
            <a:r>
              <a:rPr lang="pt-BR" sz="5000" dirty="0">
                <a:latin typeface="Bodoni Bd BT" panose="02070803080706020303" pitchFamily="18" charset="0"/>
              </a:rPr>
              <a:t>Intervalo de confiança para a média</a:t>
            </a: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097280" y="3489988"/>
            <a:ext cx="10058400" cy="32029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dirty="0">
                <a:latin typeface="Arial" pitchFamily="34" charset="0"/>
                <a:cs typeface="Arial" pitchFamily="34" charset="0"/>
              </a:rPr>
              <a:t>UESC – Universidade Estadual de Santa Cruz</a:t>
            </a:r>
          </a:p>
          <a:p>
            <a:r>
              <a:rPr lang="pt-BR" sz="2800" dirty="0">
                <a:latin typeface="Arial" pitchFamily="34" charset="0"/>
                <a:cs typeface="Arial" pitchFamily="34" charset="0"/>
              </a:rPr>
              <a:t>Probabilidade e Estatística</a:t>
            </a:r>
          </a:p>
          <a:p>
            <a:r>
              <a:rPr lang="pt-BR" sz="2000" dirty="0" err="1">
                <a:latin typeface="Arial" pitchFamily="34" charset="0"/>
                <a:cs typeface="Arial" pitchFamily="34" charset="0"/>
              </a:rPr>
              <a:t>Hiago</a:t>
            </a:r>
            <a:r>
              <a:rPr lang="pt-BR" sz="2000" dirty="0">
                <a:latin typeface="Arial" pitchFamily="34" charset="0"/>
                <a:cs typeface="Arial" pitchFamily="34" charset="0"/>
              </a:rPr>
              <a:t> Rios Cordeiro</a:t>
            </a:r>
          </a:p>
          <a:p>
            <a:r>
              <a:rPr lang="pt-BR" sz="2000" dirty="0">
                <a:latin typeface="Arial" pitchFamily="34" charset="0"/>
                <a:cs typeface="Arial" pitchFamily="34" charset="0"/>
              </a:rPr>
              <a:t>Nathan Rocha</a:t>
            </a:r>
          </a:p>
          <a:p>
            <a:endParaRPr lang="pt-BR" sz="5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541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3915" y="286603"/>
            <a:ext cx="11080995" cy="1450757"/>
          </a:xfrm>
        </p:spPr>
        <p:txBody>
          <a:bodyPr>
            <a:normAutofit/>
          </a:bodyPr>
          <a:lstStyle/>
          <a:p>
            <a:r>
              <a:rPr lang="pt-BR" sz="4000" dirty="0">
                <a:latin typeface="Calibri" panose="020F0502020204030204"/>
              </a:rPr>
              <a:t>Intervalo de confiança para a média: </a:t>
            </a:r>
            <a:r>
              <a:rPr lang="el-GR" sz="4000" dirty="0">
                <a:latin typeface="Calibri" panose="020F0502020204030204"/>
                <a:cs typeface="Arial" panose="020B0604020202020204" pitchFamily="34" charset="0"/>
              </a:rPr>
              <a:t>σ</a:t>
            </a:r>
            <a:r>
              <a:rPr lang="pt-BR" sz="4000" dirty="0">
                <a:latin typeface="Calibri" panose="020F0502020204030204"/>
                <a:cs typeface="Arial" panose="020B0604020202020204" pitchFamily="34" charset="0"/>
              </a:rPr>
              <a:t> desconhecido</a:t>
            </a:r>
            <a:endParaRPr lang="pt-BR" sz="2400" b="1" dirty="0">
              <a:latin typeface="CentSchbkCyrill BT" panose="02040603050705020303" pitchFamily="18" charset="-52"/>
            </a:endParaRPr>
          </a:p>
        </p:txBody>
      </p:sp>
      <p:sp>
        <p:nvSpPr>
          <p:cNvPr id="14" name="Espaço Reservado para Conteúdo 2"/>
          <p:cNvSpPr>
            <a:spLocks noGrp="1"/>
          </p:cNvSpPr>
          <p:nvPr>
            <p:ph idx="1"/>
          </p:nvPr>
        </p:nvSpPr>
        <p:spPr>
          <a:xfrm>
            <a:off x="1097280" y="1961645"/>
            <a:ext cx="9720974" cy="3568298"/>
          </a:xfrm>
        </p:spPr>
        <p:txBody>
          <a:bodyPr>
            <a:normAutofit/>
          </a:bodyPr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pt-BR" dirty="0">
                <a:latin typeface="CentSchbkCyrill BT" panose="02040603050705020303" pitchFamily="18" charset="-52"/>
              </a:rPr>
              <a:t> </a:t>
            </a:r>
            <a:r>
              <a:rPr lang="pt-BR" dirty="0">
                <a:latin typeface="Arial" pitchFamily="34" charset="0"/>
                <a:cs typeface="Arial" pitchFamily="34" charset="0"/>
              </a:rPr>
              <a:t>Em muitas situações da vida real, o desvio padrão populacional é desconhecido. Além disso, em função de fatores como tempo e custo, frequentemente não é prático colher amostras de tamanho 30 ou mais. 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pt-BR" dirty="0">
                <a:latin typeface="Arial" pitchFamily="34" charset="0"/>
                <a:cs typeface="Arial" pitchFamily="34" charset="0"/>
              </a:rPr>
              <a:t> Assim, como demonstrar intervalos de confiança para a média populacional nessas condições? Se a variável aleatória tem distribuição  aproximadamente normal, ou seja, simétrica, com uma moda e nenhum outlier, utilizamos a distribuição t.</a:t>
            </a:r>
          </a:p>
        </p:txBody>
      </p:sp>
      <p:sp>
        <p:nvSpPr>
          <p:cNvPr id="5" name="AutoShape 2" descr="$ Z_{0,025}=1,96 $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" name="AutoShape 6" descr="\[19,9-1,96\frac{5,73}{\sqrt{36}}\leq\mu\leq 19,9+1,96\frac{5,73}{\sqrt{36}}\]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8717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>
                <a:latin typeface="+mn-lt"/>
              </a:rPr>
              <a:t>Distribuição T de Student</a:t>
            </a:r>
          </a:p>
        </p:txBody>
      </p:sp>
      <p:sp>
        <p:nvSpPr>
          <p:cNvPr id="24" name="Espaço Reservado para Conteúdo 2"/>
          <p:cNvSpPr>
            <a:spLocks noGrp="1"/>
          </p:cNvSpPr>
          <p:nvPr>
            <p:ph idx="1"/>
          </p:nvPr>
        </p:nvSpPr>
        <p:spPr>
          <a:xfrm>
            <a:off x="1097279" y="1961644"/>
            <a:ext cx="9963443" cy="4263309"/>
          </a:xfrm>
        </p:spPr>
        <p:txBody>
          <a:bodyPr>
            <a:normAutofit/>
          </a:bodyPr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pt-BR" dirty="0">
                <a:latin typeface="Arial" pitchFamily="34" charset="0"/>
                <a:cs typeface="Arial" pitchFamily="34" charset="0"/>
              </a:rPr>
              <a:t>Trata-se de um modelo de distribuição contínua de densidade de probabilidade que se assemelha a distribuição normal padrão, ou seja, com formato de sino e com área total sob a curva igual a 1, mas reflete uma maior variabilidade (com curvas mais alargadas).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pt-BR" dirty="0">
                <a:latin typeface="Arial" pitchFamily="34" charset="0"/>
                <a:cs typeface="Arial" pitchFamily="34" charset="0"/>
              </a:rPr>
              <a:t> A distribuição possui um parâmetro </a:t>
            </a:r>
            <a:r>
              <a:rPr lang="el-GR" dirty="0">
                <a:latin typeface="Arial" pitchFamily="34" charset="0"/>
                <a:cs typeface="Arial" pitchFamily="34" charset="0"/>
              </a:rPr>
              <a:t>φ</a:t>
            </a:r>
            <a:r>
              <a:rPr lang="pt-BR" dirty="0">
                <a:latin typeface="Arial" pitchFamily="34" charset="0"/>
                <a:cs typeface="Arial" pitchFamily="34" charset="0"/>
              </a:rPr>
              <a:t> (</a:t>
            </a:r>
            <a:r>
              <a:rPr lang="pt-BR" dirty="0" err="1">
                <a:latin typeface="Arial" pitchFamily="34" charset="0"/>
                <a:cs typeface="Arial" pitchFamily="34" charset="0"/>
              </a:rPr>
              <a:t>Phi</a:t>
            </a:r>
            <a:r>
              <a:rPr lang="pt-BR" dirty="0">
                <a:latin typeface="Arial" pitchFamily="34" charset="0"/>
                <a:cs typeface="Arial" pitchFamily="34" charset="0"/>
              </a:rPr>
              <a:t>) = n - 1 denominado graus de liberdade que, conforme aumenta (a partir de n = 30), torna a curva mais semelhante à da normal padrão.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pt-BR" dirty="0">
                <a:latin typeface="Arial" pitchFamily="34" charset="0"/>
                <a:cs typeface="Arial" pitchFamily="34" charset="0"/>
              </a:rPr>
              <a:t>A  distribuição  T encontra-se  tabelada  para  diferentes  combinações  de probabilidade e graus de liberdade. 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pt-BR" dirty="0">
                <a:latin typeface="Arial" pitchFamily="34" charset="0"/>
                <a:cs typeface="Arial" pitchFamily="34" charset="0"/>
              </a:rPr>
              <a:t>É utilizada para inferências estatísticas, particularmente, quando se tem amostras pequenas (n &lt; 30).</a:t>
            </a:r>
          </a:p>
        </p:txBody>
      </p:sp>
      <p:sp>
        <p:nvSpPr>
          <p:cNvPr id="5" name="AutoShape 2" descr="$ Z_{0,025}=1,96 $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" name="AutoShape 6" descr="\[19,9-1,96\frac{5,73}{\sqrt{36}}\leq\mu\leq 19,9+1,96\frac{5,73}{\sqrt{36}}\]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9073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>
                <a:latin typeface="+mn-lt"/>
              </a:rPr>
              <a:t>Distribuição T de Student</a:t>
            </a:r>
          </a:p>
        </p:txBody>
      </p:sp>
      <p:sp>
        <p:nvSpPr>
          <p:cNvPr id="24" name="Espaço Reservado para Conteúdo 2"/>
          <p:cNvSpPr>
            <a:spLocks noGrp="1"/>
          </p:cNvSpPr>
          <p:nvPr>
            <p:ph idx="1"/>
          </p:nvPr>
        </p:nvSpPr>
        <p:spPr>
          <a:xfrm>
            <a:off x="1097280" y="1913094"/>
            <a:ext cx="9720974" cy="239513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pt-BR" dirty="0">
                <a:latin typeface="Arial" pitchFamily="34" charset="0"/>
                <a:cs typeface="Arial" pitchFamily="34" charset="0"/>
              </a:rPr>
              <a:t>É simétrica à sua média 0 e sua variância é dada pela expressão a seguir, implicando que </a:t>
            </a:r>
            <a:r>
              <a:rPr lang="el-GR" dirty="0"/>
              <a:t>σ</a:t>
            </a:r>
            <a:r>
              <a:rPr lang="pt-BR" baseline="30000" dirty="0"/>
              <a:t>2</a:t>
            </a:r>
            <a:r>
              <a:rPr lang="pt-BR" dirty="0">
                <a:latin typeface="Arial" pitchFamily="34" charset="0"/>
                <a:cs typeface="Arial" pitchFamily="34" charset="0"/>
              </a:rPr>
              <a:t> vai se reduzindo e </a:t>
            </a:r>
            <a:r>
              <a:rPr lang="el-GR" dirty="0"/>
              <a:t>σ</a:t>
            </a:r>
            <a:r>
              <a:rPr lang="pt-BR" dirty="0"/>
              <a:t> </a:t>
            </a:r>
            <a:r>
              <a:rPr lang="pt-BR" dirty="0">
                <a:latin typeface="Arial" pitchFamily="34" charset="0"/>
                <a:cs typeface="Arial" pitchFamily="34" charset="0"/>
              </a:rPr>
              <a:t>se aproximando de 1 com o aumento de </a:t>
            </a:r>
            <a:r>
              <a:rPr lang="el-GR" dirty="0">
                <a:latin typeface="Arial" pitchFamily="34" charset="0"/>
                <a:cs typeface="Arial" pitchFamily="34" charset="0"/>
              </a:rPr>
              <a:t>φ</a:t>
            </a:r>
            <a:r>
              <a:rPr lang="pt-BR" dirty="0">
                <a:latin typeface="Arial" pitchFamily="34" charset="0"/>
                <a:cs typeface="Arial" pitchFamily="34" charset="0"/>
              </a:rPr>
              <a:t>: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pt-BR" dirty="0"/>
          </a:p>
          <a:p>
            <a:pPr marL="0" indent="0" algn="just">
              <a:lnSpc>
                <a:spcPct val="100000"/>
              </a:lnSpc>
              <a:buNone/>
            </a:pPr>
            <a:endParaRPr lang="pt-BR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pt-BR" dirty="0" err="1"/>
              <a:t>Ex</a:t>
            </a:r>
            <a:r>
              <a:rPr lang="pt-BR" dirty="0"/>
              <a:t>:</a:t>
            </a:r>
          </a:p>
        </p:txBody>
      </p:sp>
      <p:sp>
        <p:nvSpPr>
          <p:cNvPr id="5" name="AutoShape 2" descr="$ Z_{0,025}=1,96 $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" name="AutoShape 6" descr="\[19,9-1,96\frac{5,73}{\sqrt{36}}\leq\mu\leq 19,9+1,96\frac{5,73}{\sqrt{36}}\]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ixaDeTexto 2">
                <a:extLst>
                  <a:ext uri="{FF2B5EF4-FFF2-40B4-BE49-F238E27FC236}">
                    <a16:creationId xmlns:a16="http://schemas.microsoft.com/office/drawing/2014/main" id="{F59803D9-B016-4FB0-A1BA-08259C083340}"/>
                  </a:ext>
                </a:extLst>
              </p:cNvPr>
              <p:cNvSpPr txBox="1"/>
              <p:nvPr/>
            </p:nvSpPr>
            <p:spPr>
              <a:xfrm>
                <a:off x="3371168" y="2744046"/>
                <a:ext cx="4826977" cy="631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pt-BR" sz="2400" i="1" smtClean="0">
                        <a:latin typeface="Cambria Math" panose="02040503050406030204" pitchFamily="18" charset="0"/>
                        <a:cs typeface="Arial" pitchFamily="34" charset="0"/>
                      </a:rPr>
                      <m:t>𝑉𝑎𝑟</m:t>
                    </m:r>
                    <m:r>
                      <a:rPr lang="pt-BR" sz="2400" i="1" smtClean="0">
                        <a:latin typeface="Cambria Math" panose="02040503050406030204" pitchFamily="18" charset="0"/>
                        <a:cs typeface="Arial" pitchFamily="34" charset="0"/>
                      </a:rPr>
                      <m:t>(</m:t>
                    </m:r>
                    <m:sSub>
                      <m:sSubPr>
                        <m:ctrlPr>
                          <a:rPr lang="pt-BR" sz="24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pt-BR" sz="2400" i="1">
                            <a:latin typeface="Cambria Math" panose="02040503050406030204" pitchFamily="18" charset="0"/>
                            <a:cs typeface="Arial" pitchFamily="34" charset="0"/>
                          </a:rPr>
                          <m:t>𝑡</m:t>
                        </m:r>
                      </m:e>
                      <m:sub>
                        <m:r>
                          <a:rPr lang="el-GR" sz="2400" i="1">
                            <a:latin typeface="Cambria Math" panose="02040503050406030204" pitchFamily="18" charset="0"/>
                            <a:cs typeface="Arial" pitchFamily="34" charset="0"/>
                          </a:rPr>
                          <m:t>𝜑</m:t>
                        </m:r>
                      </m:sub>
                    </m:sSub>
                  </m:oMath>
                </a14:m>
                <a:r>
                  <a:rPr lang="pt-BR" sz="2400" dirty="0"/>
                  <a:t>) = </a:t>
                </a:r>
                <a:r>
                  <a:rPr lang="el-GR" sz="2400" dirty="0"/>
                  <a:t>σ</a:t>
                </a:r>
                <a:r>
                  <a:rPr lang="pt-BR" sz="2400" baseline="30000" dirty="0"/>
                  <a:t>2</a:t>
                </a:r>
                <a:r>
                  <a:rPr lang="pt-BR" sz="2400" dirty="0"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pt-BR" sz="2400" i="1">
                        <a:latin typeface="Cambria Math" panose="02040503050406030204" pitchFamily="18" charset="0"/>
                        <a:cs typeface="Arial" pitchFamily="34" charset="0"/>
                      </a:rPr>
                      <m:t>(</m:t>
                    </m:r>
                    <m:sSub>
                      <m:sSubPr>
                        <m:ctrlPr>
                          <a:rPr lang="pt-BR" sz="2400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pt-BR" sz="2400" i="1">
                            <a:latin typeface="Cambria Math" panose="02040503050406030204" pitchFamily="18" charset="0"/>
                            <a:cs typeface="Arial" pitchFamily="34" charset="0"/>
                          </a:rPr>
                          <m:t>𝑡</m:t>
                        </m:r>
                      </m:e>
                      <m:sub>
                        <m:r>
                          <a:rPr lang="el-GR" sz="2400" i="1">
                            <a:latin typeface="Cambria Math" panose="02040503050406030204" pitchFamily="18" charset="0"/>
                            <a:cs typeface="Arial" pitchFamily="34" charset="0"/>
                          </a:rPr>
                          <m:t>𝜑</m:t>
                        </m:r>
                      </m:sub>
                    </m:sSub>
                  </m:oMath>
                </a14:m>
                <a:r>
                  <a:rPr lang="pt-BR" sz="2400" dirty="0"/>
                  <a:t>) 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2400" i="1">
                            <a:latin typeface="Cambria Math" panose="02040503050406030204" pitchFamily="18" charset="0"/>
                          </a:rPr>
                          <m:t>𝜑</m:t>
                        </m:r>
                      </m:num>
                      <m:den>
                        <m:r>
                          <a:rPr lang="el-GR" sz="2400" i="1">
                            <a:latin typeface="Cambria Math" panose="02040503050406030204" pitchFamily="18" charset="0"/>
                          </a:rPr>
                          <m:t>𝜑</m:t>
                        </m:r>
                        <m:r>
                          <a:rPr lang="pt-BR" sz="24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den>
                    </m:f>
                    <m:r>
                      <a:rPr lang="pt-BR" sz="2400" b="0" i="0" smtClean="0">
                        <a:latin typeface="Cambria Math" panose="02040503050406030204" pitchFamily="18" charset="0"/>
                      </a:rPr>
                      <m:t>, (</m:t>
                    </m:r>
                    <m:r>
                      <m:rPr>
                        <m:sty m:val="p"/>
                      </m:rPr>
                      <a:rPr lang="el-GR" sz="240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pt-BR" sz="2400" dirty="0"/>
                  <a:t> &gt; 2)</a:t>
                </a:r>
              </a:p>
            </p:txBody>
          </p:sp>
        </mc:Choice>
        <mc:Fallback xmlns="">
          <p:sp>
            <p:nvSpPr>
              <p:cNvPr id="3" name="CaixaDeTexto 2">
                <a:extLst>
                  <a:ext uri="{FF2B5EF4-FFF2-40B4-BE49-F238E27FC236}">
                    <a16:creationId xmlns:a16="http://schemas.microsoft.com/office/drawing/2014/main" id="{F59803D9-B016-4FB0-A1BA-08259C0833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1168" y="2744046"/>
                <a:ext cx="4826977" cy="631520"/>
              </a:xfrm>
              <a:prstGeom prst="rect">
                <a:avLst/>
              </a:prstGeom>
              <a:blipFill>
                <a:blip r:embed="rId2"/>
                <a:stretch>
                  <a:fillRect b="-192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m 3">
            <a:extLst>
              <a:ext uri="{FF2B5EF4-FFF2-40B4-BE49-F238E27FC236}">
                <a16:creationId xmlns:a16="http://schemas.microsoft.com/office/drawing/2014/main" id="{8AA981D7-D140-4E67-B322-4B100CDCE5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7767" y="3530131"/>
            <a:ext cx="3745526" cy="2801771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FE61E943-3DB9-4D5F-BFEE-6D0F382E55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65" r="70708" b="-1265"/>
          <a:stretch/>
        </p:blipFill>
        <p:spPr>
          <a:xfrm>
            <a:off x="2546446" y="3826146"/>
            <a:ext cx="2134385" cy="695325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E50D6F64-8057-4F3D-B443-443D3731E65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" r="14203"/>
          <a:stretch/>
        </p:blipFill>
        <p:spPr>
          <a:xfrm>
            <a:off x="2546447" y="4588117"/>
            <a:ext cx="2345400" cy="685800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DA8558C1-43FC-43F3-A724-8A6B82AECE5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6374"/>
          <a:stretch/>
        </p:blipFill>
        <p:spPr>
          <a:xfrm>
            <a:off x="2546446" y="5340563"/>
            <a:ext cx="23454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224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>
                <a:latin typeface="+mn-lt"/>
              </a:rPr>
              <a:t>Distribuição T de Student 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Espaço Reservado para Conteúdo 2"/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961645"/>
                <a:ext cx="10058400" cy="3568298"/>
              </a:xfrm>
            </p:spPr>
            <p:txBody>
              <a:bodyPr>
                <a:normAutofit/>
              </a:bodyPr>
              <a:lstStyle/>
              <a:p>
                <a:pPr algn="just">
                  <a:buFont typeface="Courier New" panose="02070309020205020404" pitchFamily="49" charset="0"/>
                  <a:buChar char="o"/>
                </a:pP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 Seja Y uma variável aleatória proveniente de uma população normal, Y~N(μ, σ</a:t>
                </a:r>
                <a:r>
                  <a:rPr lang="pt-BR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).</a:t>
                </a:r>
              </a:p>
              <a:p>
                <a:pPr algn="just">
                  <a:buFont typeface="Courier New" panose="02070309020205020404" pitchFamily="49" charset="0"/>
                  <a:buChar char="o"/>
                </a:pP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Seja uma amostra aleatória simples extraída desta população.</a:t>
                </a:r>
              </a:p>
              <a:p>
                <a:pPr algn="just">
                  <a:buFont typeface="Courier New" panose="02070309020205020404" pitchFamily="49" charset="0"/>
                  <a:buChar char="o"/>
                </a:pP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 Sejam m e s, respectivamente, a média e o desvio padrão obtidos a partir da amostra. </a:t>
                </a:r>
              </a:p>
              <a:p>
                <a:pPr algn="just"/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A variável </a:t>
                </a:r>
                <a14:m>
                  <m:oMath xmlns:m="http://schemas.openxmlformats.org/officeDocument/2006/math">
                    <m:r>
                      <a:rPr lang="pt-BR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pt-BR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pt-B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pt-BR" b="0" i="1" smtClean="0">
                            <a:latin typeface="Cambria Math" panose="02040503050406030204" pitchFamily="18" charset="0"/>
                          </a:rPr>
                          <m:t> −</m:t>
                        </m:r>
                        <m:r>
                          <m:rPr>
                            <m:nor/>
                          </m:rPr>
                          <a:rPr lang="el-GR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μ</m:t>
                        </m:r>
                      </m:num>
                      <m:den>
                        <m:sSub>
                          <m:sSubPr>
                            <m:ctrlPr>
                              <a:rPr lang="pt-B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t-BR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pt-BR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den>
                    </m:f>
                  </m:oMath>
                </a14:m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  tem distribuição t de Student com n-1 graus de liberdade.</a:t>
                </a:r>
              </a:p>
            </p:txBody>
          </p:sp>
        </mc:Choice>
        <mc:Fallback>
          <p:sp>
            <p:nvSpPr>
              <p:cNvPr id="8" name="Espaço Reservado para Conteú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961645"/>
                <a:ext cx="10058400" cy="356829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utoShape 2" descr="$ Z_{0,025}=1,96 $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" name="AutoShape 6" descr="\[19,9-1,96\frac{5,73}{\sqrt{36}}\leq\mu\leq 19,9+1,96\frac{5,73}{\sqrt{36}}\]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CB8160B9-B813-4574-9C07-705132F2419F}"/>
              </a:ext>
            </a:extLst>
          </p:cNvPr>
          <p:cNvSpPr txBox="1"/>
          <p:nvPr/>
        </p:nvSpPr>
        <p:spPr>
          <a:xfrm>
            <a:off x="1327638" y="5634539"/>
            <a:ext cx="1485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/>
              <a:t>(Script em R)</a:t>
            </a:r>
          </a:p>
        </p:txBody>
      </p:sp>
    </p:spTree>
    <p:extLst>
      <p:ext uri="{BB962C8B-B14F-4D97-AF65-F5344CB8AC3E}">
        <p14:creationId xmlns:p14="http://schemas.microsoft.com/office/powerpoint/2010/main" val="19230513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7155" y="286603"/>
            <a:ext cx="10764470" cy="1450757"/>
          </a:xfrm>
        </p:spPr>
        <p:txBody>
          <a:bodyPr>
            <a:normAutofit/>
          </a:bodyPr>
          <a:lstStyle/>
          <a:p>
            <a:r>
              <a:rPr lang="pt-BR" sz="4000" dirty="0">
                <a:latin typeface="Calibri" panose="020F0502020204030204"/>
              </a:rPr>
              <a:t>Intervalo de confiança para a média: </a:t>
            </a:r>
            <a:r>
              <a:rPr lang="el-GR" sz="4000" dirty="0">
                <a:latin typeface="Calibri" panose="020F0502020204030204"/>
                <a:cs typeface="Arial" panose="020B0604020202020204" pitchFamily="34" charset="0"/>
              </a:rPr>
              <a:t>σ</a:t>
            </a:r>
            <a:r>
              <a:rPr lang="pt-BR" sz="4000" dirty="0">
                <a:latin typeface="Calibri" panose="020F0502020204030204"/>
                <a:cs typeface="Arial" panose="020B0604020202020204" pitchFamily="34" charset="0"/>
              </a:rPr>
              <a:t> desconhecido</a:t>
            </a:r>
            <a:endParaRPr lang="pt-BR" sz="4000" dirty="0">
              <a:latin typeface="+mn-lt"/>
            </a:endParaRPr>
          </a:p>
        </p:txBody>
      </p:sp>
      <p:sp>
        <p:nvSpPr>
          <p:cNvPr id="5" name="AutoShape 2" descr="$ Z_{0,025}=1,96 $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" name="AutoShape 6" descr="\[19,9-1,96\frac{5,73}{\sqrt{36}}\leq\mu\leq 19,9+1,96\frac{5,73}{\sqrt{36}}\]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F9DF3559-9E3F-44AD-91B9-A1DB384049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233" y="1737360"/>
            <a:ext cx="6050735" cy="511787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CaixaDeTexto 5">
                <a:extLst>
                  <a:ext uri="{FF2B5EF4-FFF2-40B4-BE49-F238E27FC236}">
                    <a16:creationId xmlns:a16="http://schemas.microsoft.com/office/drawing/2014/main" id="{673DBDB2-63BB-4C98-814A-76FC19A6BEF9}"/>
                  </a:ext>
                </a:extLst>
              </p:cNvPr>
              <p:cNvSpPr txBox="1"/>
              <p:nvPr/>
            </p:nvSpPr>
            <p:spPr>
              <a:xfrm>
                <a:off x="6507935" y="2434933"/>
                <a:ext cx="5298831" cy="171944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Temos que a área 1 - 	</a:t>
                </a:r>
                <a:r>
                  <a:rPr lang="el-GR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r>
                  <a:rPr lang="pt-BR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= m </a:t>
                </a:r>
                <a:r>
                  <a:rPr lang="pt-BR" dirty="0">
                    <a:latin typeface="Arial" pitchFamily="34" charset="0"/>
                    <a:cs typeface="Arial" pitchFamily="34" charset="0"/>
                  </a:rPr>
                  <a:t>±</a:t>
                </a:r>
                <a:r>
                  <a:rPr lang="pt-BR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t</a:t>
                </a:r>
                <a:r>
                  <a:rPr lang="pt-BR" baseline="-25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pt-BR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pt-BR" b="0" i="1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𝑠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pt-BR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pt-BR" b="0" i="1" smtClean="0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𝑛</m:t>
                            </m:r>
                          </m:e>
                        </m:rad>
                      </m:den>
                    </m:f>
                  </m:oMath>
                </a14:m>
                <a:r>
                  <a:rPr lang="pt-BR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, ou seja:</a:t>
                </a:r>
              </a:p>
              <a:p>
                <a:endParaRPr lang="pt-B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pt-BR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IC(</a:t>
                </a:r>
                <a:r>
                  <a:rPr lang="el-GR" dirty="0"/>
                  <a:t>μ</a:t>
                </a:r>
                <a:r>
                  <a:rPr lang="pt-BR" dirty="0"/>
                  <a:t>) = </a:t>
                </a:r>
                <a:r>
                  <a:rPr lang="pt-BR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 </a:t>
                </a:r>
                <a:r>
                  <a:rPr lang="pt-BR" dirty="0">
                    <a:latin typeface="Arial" pitchFamily="34" charset="0"/>
                    <a:cs typeface="Arial" pitchFamily="34" charset="0"/>
                  </a:rPr>
                  <a:t>±</a:t>
                </a:r>
                <a:r>
                  <a:rPr lang="pt-BR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t</a:t>
                </a:r>
                <a:r>
                  <a:rPr lang="el-GR" baseline="-25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α%</a:t>
                </a:r>
                <a:r>
                  <a:rPr lang="pt-BR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Arial" panose="020B0604020202020204" pitchFamily="34" charset="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pt-BR" i="1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𝑠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pt-BR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pt-BR" i="1">
                                <a:solidFill>
                                  <a:schemeClr val="tx1">
                                    <a:lumMod val="75000"/>
                                    <a:lumOff val="2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𝑛</m:t>
                            </m:r>
                          </m:e>
                        </m:rad>
                      </m:den>
                    </m:f>
                  </m:oMath>
                </a14:m>
                <a:r>
                  <a:rPr lang="pt-BR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ctr"/>
                <a:endParaRPr lang="pt-BR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pt-BR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Ou			        IC(</a:t>
                </a:r>
                <a:r>
                  <a:rPr lang="el-GR" dirty="0"/>
                  <a:t>μ</a:t>
                </a:r>
                <a:r>
                  <a:rPr lang="pt-BR" dirty="0"/>
                  <a:t>) = </a:t>
                </a:r>
                <a:r>
                  <a:rPr lang="pt-BR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 </a:t>
                </a:r>
                <a:r>
                  <a:rPr lang="pt-BR" dirty="0">
                    <a:latin typeface="Arial" pitchFamily="34" charset="0"/>
                    <a:cs typeface="Arial" pitchFamily="34" charset="0"/>
                  </a:rPr>
                  <a:t>±</a:t>
                </a:r>
                <a:r>
                  <a:rPr lang="pt-BR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</a:t>
                </a:r>
              </a:p>
            </p:txBody>
          </p:sp>
        </mc:Choice>
        <mc:Fallback>
          <p:sp>
            <p:nvSpPr>
              <p:cNvPr id="6" name="CaixaDeTexto 5">
                <a:extLst>
                  <a:ext uri="{FF2B5EF4-FFF2-40B4-BE49-F238E27FC236}">
                    <a16:creationId xmlns:a16="http://schemas.microsoft.com/office/drawing/2014/main" id="{673DBDB2-63BB-4C98-814A-76FC19A6BE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7935" y="2434933"/>
                <a:ext cx="5298831" cy="1719445"/>
              </a:xfrm>
              <a:prstGeom prst="rect">
                <a:avLst/>
              </a:prstGeom>
              <a:blipFill>
                <a:blip r:embed="rId3"/>
                <a:stretch>
                  <a:fillRect l="-1036" b="-461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ixaDeTexto 7">
            <a:extLst>
              <a:ext uri="{FF2B5EF4-FFF2-40B4-BE49-F238E27FC236}">
                <a16:creationId xmlns:a16="http://schemas.microsoft.com/office/drawing/2014/main" id="{3A508BE5-140F-4E09-B2A9-EBA6F0438BE3}"/>
              </a:ext>
            </a:extLst>
          </p:cNvPr>
          <p:cNvSpPr txBox="1"/>
          <p:nvPr/>
        </p:nvSpPr>
        <p:spPr>
          <a:xfrm>
            <a:off x="6532690" y="4237886"/>
            <a:ext cx="498523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Onde:</a:t>
            </a:r>
          </a:p>
          <a:p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= margem de erro</a:t>
            </a:r>
          </a:p>
          <a:p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= média amostral</a:t>
            </a:r>
          </a:p>
          <a:p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= desvio padrão amostral</a:t>
            </a:r>
          </a:p>
          <a:p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= nº de elementos da amostral</a:t>
            </a:r>
          </a:p>
          <a:p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l-GR" baseline="-25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α%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valor crítico tabelado em função de </a:t>
            </a:r>
            <a:r>
              <a:rPr lang="pt-BR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(graus de liberdade = n-1)</a:t>
            </a:r>
          </a:p>
        </p:txBody>
      </p:sp>
    </p:spTree>
    <p:extLst>
      <p:ext uri="{BB962C8B-B14F-4D97-AF65-F5344CB8AC3E}">
        <p14:creationId xmlns:p14="http://schemas.microsoft.com/office/powerpoint/2010/main" val="20643566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79" y="286603"/>
            <a:ext cx="10367889" cy="1450757"/>
          </a:xfrm>
        </p:spPr>
        <p:txBody>
          <a:bodyPr>
            <a:normAutofit/>
          </a:bodyPr>
          <a:lstStyle/>
          <a:p>
            <a:r>
              <a:rPr lang="pt-BR" sz="3200" dirty="0">
                <a:latin typeface="CentSchbkCyrill BT" panose="02040603050705020303" pitchFamily="18" charset="-52"/>
              </a:rPr>
              <a:t>Exemplo – Intervalo de confiança para a média: </a:t>
            </a:r>
            <a:r>
              <a:rPr lang="el-GR" sz="3200" dirty="0">
                <a:latin typeface="CentSchbkCyrill BT" panose="02040603050705020303" pitchFamily="18" charset="-52"/>
              </a:rPr>
              <a:t>σ </a:t>
            </a:r>
            <a:r>
              <a:rPr lang="pt-BR" sz="3200" dirty="0">
                <a:latin typeface="CentSchbkCyrill BT" panose="02040603050705020303" pitchFamily="18" charset="-52"/>
              </a:rPr>
              <a:t>desconhecido</a:t>
            </a:r>
          </a:p>
        </p:txBody>
      </p:sp>
      <p:sp>
        <p:nvSpPr>
          <p:cNvPr id="24" name="Espaço Reservado para Conteúdo 2"/>
          <p:cNvSpPr>
            <a:spLocks noGrp="1"/>
          </p:cNvSpPr>
          <p:nvPr>
            <p:ph idx="1"/>
          </p:nvPr>
        </p:nvSpPr>
        <p:spPr>
          <a:xfrm>
            <a:off x="1097280" y="1961645"/>
            <a:ext cx="9720974" cy="3568298"/>
          </a:xfrm>
        </p:spPr>
        <p:txBody>
          <a:bodyPr>
            <a:normAutofit/>
          </a:bodyPr>
          <a:lstStyle/>
          <a:p>
            <a:pPr algn="just"/>
            <a:r>
              <a:rPr lang="pt-BR" dirty="0">
                <a:latin typeface="CentSchbkCyrill BT" panose="02040603050705020303" pitchFamily="18" charset="-52"/>
              </a:rPr>
              <a:t>   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Uma empresa estuda o atraso na entrega dos pedidos recebidos. Supõe-se que o atraso nas entregas possui distribuição normal e os tempos de atraso (em dias) dos últimos 20  pedidos tem média de 3,3 dias e desvio padrão de 3,0105. Qual é o IC para o atraso médio nas entregas com α = 10%?</a:t>
            </a:r>
          </a:p>
          <a:p>
            <a:pPr algn="just"/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Como a amostra é pequena e não conhecemos o desvio-padrão populacional, utilizamos a distribuição t-</a:t>
            </a:r>
            <a:r>
              <a:rPr lang="pt-BR" dirty="0" err="1"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. Devemos encontrar o valor crítico t para α/2 = 0,05 e graus de liberdade (n - 1) = 19:</a:t>
            </a:r>
          </a:p>
          <a:p>
            <a:pPr algn="just"/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>
              <a:latin typeface="CentSchbkCyrill BT" panose="02040603050705020303" pitchFamily="18" charset="-52"/>
            </a:endParaRPr>
          </a:p>
        </p:txBody>
      </p:sp>
      <p:sp>
        <p:nvSpPr>
          <p:cNvPr id="5" name="AutoShape 2" descr="$ Z_{0,025}=1,96 $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" name="AutoShape 6" descr="\[19,9-1,96\frac{5,73}{\sqrt{36}}\leq\mu\leq 19,9+1,96\frac{5,73}{\sqrt{36}}\]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tângulo 11"/>
              <p:cNvSpPr/>
              <p:nvPr/>
            </p:nvSpPr>
            <p:spPr>
              <a:xfrm>
                <a:off x="967558" y="4373143"/>
                <a:ext cx="2740384" cy="2031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14300"/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IC: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pt-BR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 - E &lt; </a:t>
                </a:r>
                <a:r>
                  <a:rPr lang="el-GR" dirty="0">
                    <a:latin typeface="Arial" panose="020B0604020202020204" pitchFamily="34" charset="0"/>
                    <a:cs typeface="Arial" panose="020B0604020202020204" pitchFamily="34" charset="0"/>
                  </a:rPr>
                  <a:t>μ</a:t>
                </a: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 &lt;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pt-BR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 + E</a:t>
                </a:r>
              </a:p>
              <a:p>
                <a:pPr marL="114300" indent="0">
                  <a:buNone/>
                </a:pP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marL="114300" indent="0" algn="just">
                  <a:buNone/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pt-BR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barPr>
                      <m:e>
                        <m:r>
                          <a:rPr lang="pt-BR" i="1">
                            <a:latin typeface="Cambria Math" panose="02040503050406030204" pitchFamily="18" charset="0"/>
                            <a:cs typeface="Arial" pitchFamily="34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pt-BR" dirty="0">
                    <a:latin typeface="Arial" pitchFamily="34" charset="0"/>
                    <a:cs typeface="Arial" pitchFamily="34" charset="0"/>
                  </a:rPr>
                  <a:t> = 3,3 dias</a:t>
                </a:r>
              </a:p>
              <a:p>
                <a:pPr marL="114300" indent="0" algn="just">
                  <a:buNone/>
                </a:pPr>
                <a:r>
                  <a:rPr lang="pt-BR" dirty="0">
                    <a:latin typeface="Arial" pitchFamily="34" charset="0"/>
                    <a:cs typeface="Arial" pitchFamily="34" charset="0"/>
                  </a:rPr>
                  <a:t>n = 20 pedidos</a:t>
                </a:r>
              </a:p>
              <a:p>
                <a:pPr marL="114300" indent="0" algn="just">
                  <a:buNone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pt-BR" b="0" i="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s</m:t>
                    </m:r>
                  </m:oMath>
                </a14:m>
                <a:r>
                  <a:rPr lang="pt-BR" dirty="0">
                    <a:latin typeface="Arial" pitchFamily="34" charset="0"/>
                    <a:cs typeface="Arial" pitchFamily="34" charset="0"/>
                  </a:rPr>
                  <a:t> = 3,0105 dias</a:t>
                </a:r>
              </a:p>
              <a:p>
                <a:pPr marL="114300" indent="0" algn="just">
                  <a:buNone/>
                </a:pPr>
                <a:r>
                  <a:rPr lang="pt-BR" dirty="0">
                    <a:latin typeface="Arial" pitchFamily="34" charset="0"/>
                    <a:cs typeface="Arial" pitchFamily="34" charset="0"/>
                  </a:rPr>
                  <a:t>n &lt; 30</a:t>
                </a:r>
              </a:p>
              <a:p>
                <a:pPr marL="114300" algn="just"/>
                <a:r>
                  <a:rPr lang="el-GR" dirty="0">
                    <a:latin typeface="Arial" pitchFamily="34" charset="0"/>
                    <a:cs typeface="Arial" pitchFamily="34" charset="0"/>
                  </a:rPr>
                  <a:t>α</a:t>
                </a:r>
                <a:r>
                  <a:rPr lang="pt-BR" dirty="0">
                    <a:latin typeface="Arial" pitchFamily="34" charset="0"/>
                    <a:cs typeface="Arial" pitchFamily="34" charset="0"/>
                  </a:rPr>
                  <a:t> = 0,1</a:t>
                </a:r>
              </a:p>
            </p:txBody>
          </p:sp>
        </mc:Choice>
        <mc:Fallback xmlns="">
          <p:sp>
            <p:nvSpPr>
              <p:cNvPr id="12" name="Retângulo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558" y="4373143"/>
                <a:ext cx="2740384" cy="2031325"/>
              </a:xfrm>
              <a:prstGeom prst="rect">
                <a:avLst/>
              </a:prstGeom>
              <a:blipFill>
                <a:blip r:embed="rId2"/>
                <a:stretch>
                  <a:fillRect t="-1497" b="-359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ixaDeTexto 8">
            <a:extLst>
              <a:ext uri="{FF2B5EF4-FFF2-40B4-BE49-F238E27FC236}">
                <a16:creationId xmlns:a16="http://schemas.microsoft.com/office/drawing/2014/main" id="{FA35EFC6-158C-45A5-BD41-92F354973E67}"/>
              </a:ext>
            </a:extLst>
          </p:cNvPr>
          <p:cNvSpPr txBox="1"/>
          <p:nvPr/>
        </p:nvSpPr>
        <p:spPr>
          <a:xfrm>
            <a:off x="8485211" y="4907770"/>
            <a:ext cx="3332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itchFamily="34" charset="0"/>
                <a:cs typeface="Arial" pitchFamily="34" charset="0"/>
              </a:rPr>
              <a:t>IC: 2,1362 &lt; 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pt-BR" dirty="0">
                <a:latin typeface="Arial" pitchFamily="34" charset="0"/>
                <a:cs typeface="Arial" pitchFamily="34" charset="0"/>
              </a:rPr>
              <a:t> &lt; 4,4638</a:t>
            </a:r>
          </a:p>
        </p:txBody>
      </p:sp>
      <p:sp>
        <p:nvSpPr>
          <p:cNvPr id="10" name="Seta: para a Direita 9">
            <a:extLst>
              <a:ext uri="{FF2B5EF4-FFF2-40B4-BE49-F238E27FC236}">
                <a16:creationId xmlns:a16="http://schemas.microsoft.com/office/drawing/2014/main" id="{36E13399-3240-4F3F-9E1C-54EFE2CC014F}"/>
              </a:ext>
            </a:extLst>
          </p:cNvPr>
          <p:cNvSpPr/>
          <p:nvPr/>
        </p:nvSpPr>
        <p:spPr>
          <a:xfrm>
            <a:off x="3707942" y="5004540"/>
            <a:ext cx="698207" cy="2725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Seta: para a Direita 12">
            <a:extLst>
              <a:ext uri="{FF2B5EF4-FFF2-40B4-BE49-F238E27FC236}">
                <a16:creationId xmlns:a16="http://schemas.microsoft.com/office/drawing/2014/main" id="{5E84A8F0-30D4-4577-87AB-83E4845741AB}"/>
              </a:ext>
            </a:extLst>
          </p:cNvPr>
          <p:cNvSpPr/>
          <p:nvPr/>
        </p:nvSpPr>
        <p:spPr>
          <a:xfrm>
            <a:off x="7407373" y="4984359"/>
            <a:ext cx="698207" cy="2725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tângulo 13">
                <a:extLst>
                  <a:ext uri="{FF2B5EF4-FFF2-40B4-BE49-F238E27FC236}">
                    <a16:creationId xmlns:a16="http://schemas.microsoft.com/office/drawing/2014/main" id="{7960FCD3-51DC-43A1-8495-5318808CA5A6}"/>
                  </a:ext>
                </a:extLst>
              </p:cNvPr>
              <p:cNvSpPr/>
              <p:nvPr/>
            </p:nvSpPr>
            <p:spPr>
              <a:xfrm>
                <a:off x="5003283" y="4516315"/>
                <a:ext cx="2162447" cy="14961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t-BR" dirty="0">
                    <a:latin typeface="Arial" pitchFamily="34" charset="0"/>
                    <a:cs typeface="Arial" pitchFamily="34" charset="0"/>
                  </a:rPr>
                  <a:t>E = t</a:t>
                </a:r>
                <a:r>
                  <a:rPr lang="el-GR" baseline="-25000" dirty="0">
                    <a:latin typeface="Arial" pitchFamily="34" charset="0"/>
                    <a:cs typeface="Arial" pitchFamily="34" charset="0"/>
                  </a:rPr>
                  <a:t>α</a:t>
                </a:r>
                <a:r>
                  <a:rPr lang="pt-BR" baseline="-25000" dirty="0">
                    <a:latin typeface="Arial" pitchFamily="34" charset="0"/>
                    <a:cs typeface="Arial" pitchFamily="34" charset="0"/>
                  </a:rPr>
                  <a:t>/2, </a:t>
                </a:r>
                <a:r>
                  <a:rPr lang="pt-BR" baseline="-25000" dirty="0" err="1">
                    <a:latin typeface="Arial" pitchFamily="34" charset="0"/>
                    <a:cs typeface="Arial" pitchFamily="34" charset="0"/>
                  </a:rPr>
                  <a:t>gl</a:t>
                </a:r>
                <a:r>
                  <a:rPr lang="pt-BR" dirty="0">
                    <a:latin typeface="Arial" pitchFamily="34" charset="0"/>
                    <a:cs typeface="Arial" pitchFamily="34" charset="0"/>
                  </a:rPr>
                  <a:t> 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pt-BR" b="0" i="0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s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pt-BR" i="1" smtClean="0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pt-BR" b="0" i="1" smtClean="0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  <m:t>𝑛</m:t>
                            </m:r>
                          </m:e>
                        </m:rad>
                      </m:den>
                    </m:f>
                  </m:oMath>
                </a14:m>
                <a:endParaRPr lang="pt-BR" dirty="0">
                  <a:latin typeface="Arial" pitchFamily="34" charset="0"/>
                  <a:cs typeface="Arial" pitchFamily="34" charset="0"/>
                </a:endParaRPr>
              </a:p>
              <a:p>
                <a:r>
                  <a:rPr lang="pt-BR" dirty="0">
                    <a:latin typeface="Arial" pitchFamily="34" charset="0"/>
                    <a:cs typeface="Arial" pitchFamily="34" charset="0"/>
                  </a:rPr>
                  <a:t>E = t</a:t>
                </a:r>
                <a:r>
                  <a:rPr lang="pt-BR" baseline="-25000" dirty="0">
                    <a:latin typeface="Arial" pitchFamily="34" charset="0"/>
                    <a:cs typeface="Arial" pitchFamily="34" charset="0"/>
                  </a:rPr>
                  <a:t>0,05, 19</a:t>
                </a:r>
                <a:r>
                  <a:rPr lang="pt-BR" dirty="0">
                    <a:latin typeface="Arial" pitchFamily="34" charset="0"/>
                    <a:cs typeface="Arial" pitchFamily="34" charset="0"/>
                  </a:rPr>
                  <a:t> 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pt-BR" i="1">
                            <a:latin typeface="Cambria Math" panose="02040503050406030204" pitchFamily="18" charset="0"/>
                            <a:cs typeface="Arial" pitchFamily="34" charset="0"/>
                          </a:rPr>
                          <m:t>3,0105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pt-BR" i="1" smtClean="0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pt-BR" b="0" i="1" smtClean="0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  <m:t>20</m:t>
                            </m:r>
                          </m:e>
                        </m:rad>
                      </m:den>
                    </m:f>
                  </m:oMath>
                </a14:m>
                <a:endParaRPr lang="pt-BR" dirty="0">
                  <a:latin typeface="Arial" pitchFamily="34" charset="0"/>
                  <a:cs typeface="Arial" pitchFamily="34" charset="0"/>
                </a:endParaRPr>
              </a:p>
              <a:p>
                <a:r>
                  <a:rPr lang="pt-BR" dirty="0">
                    <a:latin typeface="Arial" pitchFamily="34" charset="0"/>
                    <a:cs typeface="Arial" pitchFamily="34" charset="0"/>
                  </a:rPr>
                  <a:t>E = 1,729 . 0,6731</a:t>
                </a:r>
              </a:p>
              <a:p>
                <a:r>
                  <a:rPr lang="pt-BR" dirty="0">
                    <a:latin typeface="Arial" pitchFamily="34" charset="0"/>
                    <a:cs typeface="Arial" pitchFamily="34" charset="0"/>
                  </a:rPr>
                  <a:t>E = 1,1638</a:t>
                </a:r>
              </a:p>
            </p:txBody>
          </p:sp>
        </mc:Choice>
        <mc:Fallback xmlns="">
          <p:sp>
            <p:nvSpPr>
              <p:cNvPr id="14" name="Retângulo 13">
                <a:extLst>
                  <a:ext uri="{FF2B5EF4-FFF2-40B4-BE49-F238E27FC236}">
                    <a16:creationId xmlns:a16="http://schemas.microsoft.com/office/drawing/2014/main" id="{7960FCD3-51DC-43A1-8495-5318808CA5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3283" y="4516315"/>
                <a:ext cx="2162447" cy="1496179"/>
              </a:xfrm>
              <a:prstGeom prst="rect">
                <a:avLst/>
              </a:prstGeom>
              <a:blipFill>
                <a:blip r:embed="rId3"/>
                <a:stretch>
                  <a:fillRect l="-2542" b="-6122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6835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$ Z_{0,025}=1,96 $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" name="AutoShape 6" descr="\[19,9-1,96\frac{5,73}{\sqrt{36}}\leq\mu\leq 19,9+1,96\frac{5,73}{\sqrt{36}}\]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47D0DA73-7A91-4CD4-A953-DA74F7746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1804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>
                <a:latin typeface="+mn-lt"/>
              </a:rPr>
              <a:t>Determinação do tamanho amostral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ço Reservado para Conteúdo 4">
                <a:extLst>
                  <a:ext uri="{FF2B5EF4-FFF2-40B4-BE49-F238E27FC236}">
                    <a16:creationId xmlns:a16="http://schemas.microsoft.com/office/drawing/2014/main" id="{6923AA47-AADA-4330-95C0-B9CE7106FDA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2100713"/>
                <a:ext cx="10058400" cy="402336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Quando trabalhamos com amostras maiores que 30 elementos, é importante determinar o tamanho necessário para estimar o parâmetro, já que amostras desnecessariamente grandes gastam mais tempo e dinheiro.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Resolvendo a equação da margem de erro em relação a n, obtemos: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	n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pt-BR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pt-BR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pt-BR" dirty="0">
                                <a:latin typeface="Arial" pitchFamily="34" charset="0"/>
                                <a:cs typeface="Arial" pitchFamily="34" charset="0"/>
                              </a:rPr>
                              <m:t>Z</m:t>
                            </m:r>
                            <m:r>
                              <m:rPr>
                                <m:nor/>
                              </m:rPr>
                              <a:rPr lang="el-GR" baseline="-25000" dirty="0">
                                <a:latin typeface="Arial" pitchFamily="34" charset="0"/>
                                <a:cs typeface="Arial" pitchFamily="34" charset="0"/>
                              </a:rPr>
                              <m:t>α</m:t>
                            </m:r>
                            <m:r>
                              <m:rPr>
                                <m:nor/>
                              </m:rPr>
                              <a:rPr lang="pt-BR" baseline="-25000" dirty="0">
                                <a:latin typeface="Arial" pitchFamily="34" charset="0"/>
                                <a:cs typeface="Arial" pitchFamily="34" charset="0"/>
                              </a:rPr>
                              <m:t>/2</m:t>
                            </m:r>
                            <m:r>
                              <m:rPr>
                                <m:nor/>
                              </m:rPr>
                              <a:rPr lang="pt-BR" dirty="0">
                                <a:latin typeface="Arial" pitchFamily="34" charset="0"/>
                                <a:cs typeface="Arial" pitchFamily="34" charset="0"/>
                              </a:rPr>
                              <m:t> .</m:t>
                            </m:r>
                            <m:r>
                              <m:rPr>
                                <m:nor/>
                              </m:rPr>
                              <a:rPr lang="el-GR" dirty="0"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m:t>σ</m:t>
                            </m:r>
                          </m:num>
                          <m:den>
                            <m:r>
                              <a:rPr lang="pt-BR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𝐸</m:t>
                            </m:r>
                          </m:den>
                        </m:f>
                      </m:e>
                    </m:d>
                  </m:oMath>
                </a14:m>
                <a:r>
                  <a:rPr lang="pt-BR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 </a:t>
                </a: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Onde E é a margem de erro desejada e </a:t>
                </a:r>
                <a:r>
                  <a:rPr lang="el-GR" dirty="0"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 o nível de significância desejado.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Se o uso da expressão acima não resultar um número inteiro, arredonde-o para o número inteiro maior mais próximo.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Se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σ</m:t>
                    </m:r>
                  </m:oMath>
                </a14:m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 for desconhecido, usar um método para estima-lo, como por exemplo a regra intuitiva da amplitude, onde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σ</m:t>
                    </m:r>
                  </m:oMath>
                </a14:m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 ≅ (amplitude amostral) / 4.</a:t>
                </a:r>
                <a:endParaRPr lang="el-GR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Espaço Reservado para Conteúdo 4">
                <a:extLst>
                  <a:ext uri="{FF2B5EF4-FFF2-40B4-BE49-F238E27FC236}">
                    <a16:creationId xmlns:a16="http://schemas.microsoft.com/office/drawing/2014/main" id="{6923AA47-AADA-4330-95C0-B9CE7106FD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2100713"/>
                <a:ext cx="10058400" cy="402336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92190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>
                <a:latin typeface="+mn-lt"/>
              </a:rPr>
              <a:t>Determinação da Estimativa pontual e de 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Espaço Reservado para Conteúdo 2"/>
              <p:cNvSpPr>
                <a:spLocks noGrp="1"/>
              </p:cNvSpPr>
              <p:nvPr>
                <p:ph idx="1"/>
              </p:nvPr>
            </p:nvSpPr>
            <p:spPr>
              <a:xfrm>
                <a:off x="1097279" y="1961644"/>
                <a:ext cx="9963443" cy="4263309"/>
              </a:xfrm>
            </p:spPr>
            <p:txBody>
              <a:bodyPr>
                <a:normAutofit/>
              </a:bodyPr>
              <a:lstStyle/>
              <a:p>
                <a:pPr algn="just">
                  <a:buFont typeface="Courier New" panose="02070309020205020404" pitchFamily="49" charset="0"/>
                  <a:buChar char="o"/>
                </a:pPr>
                <a:r>
                  <a:rPr lang="pt-BR" dirty="0">
                    <a:latin typeface="Arial" pitchFamily="34" charset="0"/>
                    <a:cs typeface="Arial" pitchFamily="34" charset="0"/>
                  </a:rPr>
                  <a:t>Com um intervalo de confiança, podemos determinar a média amostral e a margem de erro usadas em sua construção:</a:t>
                </a:r>
              </a:p>
              <a:p>
                <a:pPr algn="just">
                  <a:buFont typeface="Courier New" panose="02070309020205020404" pitchFamily="49" charset="0"/>
                  <a:buChar char="o"/>
                </a:pPr>
                <a:endParaRPr lang="pt-BR" dirty="0">
                  <a:latin typeface="Arial" pitchFamily="34" charset="0"/>
                  <a:cs typeface="Arial" pitchFamily="34" charset="0"/>
                </a:endParaRPr>
              </a:p>
              <a:p>
                <a:pPr algn="just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pt-BR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barPr>
                      <m:e>
                        <m:r>
                          <a:rPr lang="pt-BR" i="1">
                            <a:latin typeface="Cambria Math" panose="02040503050406030204" pitchFamily="18" charset="0"/>
                            <a:cs typeface="Arial" pitchFamily="34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pt-BR" dirty="0">
                    <a:latin typeface="Arial" pitchFamily="34" charset="0"/>
                    <a:cs typeface="Arial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pt-BR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𝑙𝑖𝑚𝑖𝑡𝑒</m:t>
                        </m:r>
                        <m:r>
                          <a:rPr lang="pt-BR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 </m:t>
                        </m:r>
                        <m:r>
                          <a:rPr lang="pt-BR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𝑠𝑢𝑝𝑒𝑟𝑖𝑜𝑟</m:t>
                        </m:r>
                        <m:r>
                          <a:rPr lang="pt-BR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 + </m:t>
                        </m:r>
                        <m:r>
                          <a:rPr lang="pt-BR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𝑙𝑖𝑚𝑖𝑡𝑒</m:t>
                        </m:r>
                        <m:r>
                          <a:rPr lang="pt-BR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 </m:t>
                        </m:r>
                        <m:r>
                          <a:rPr lang="pt-BR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𝑖𝑛𝑓𝑒𝑟𝑖𝑜𝑟</m:t>
                        </m:r>
                        <m:r>
                          <a:rPr lang="pt-BR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 </m:t>
                        </m:r>
                      </m:num>
                      <m:den>
                        <m:r>
                          <a:rPr lang="pt-BR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pt-BR" dirty="0">
                    <a:latin typeface="Arial" pitchFamily="34" charset="0"/>
                    <a:cs typeface="Arial" pitchFamily="34" charset="0"/>
                  </a:rPr>
                  <a:t> 	e	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i="1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pt-BR" i="1">
                            <a:latin typeface="Cambria Math" panose="02040503050406030204" pitchFamily="18" charset="0"/>
                            <a:cs typeface="Arial" pitchFamily="34" charset="0"/>
                          </a:rPr>
                          <m:t>𝑙𝑖𝑚𝑖𝑡𝑒</m:t>
                        </m:r>
                        <m:r>
                          <a:rPr lang="pt-BR" i="1">
                            <a:latin typeface="Cambria Math" panose="02040503050406030204" pitchFamily="18" charset="0"/>
                            <a:cs typeface="Arial" pitchFamily="34" charset="0"/>
                          </a:rPr>
                          <m:t> </m:t>
                        </m:r>
                        <m:r>
                          <a:rPr lang="pt-BR" i="1">
                            <a:latin typeface="Cambria Math" panose="02040503050406030204" pitchFamily="18" charset="0"/>
                            <a:cs typeface="Arial" pitchFamily="34" charset="0"/>
                          </a:rPr>
                          <m:t>𝑠𝑢𝑝𝑒𝑟𝑖𝑜𝑟</m:t>
                        </m:r>
                        <m:r>
                          <a:rPr lang="pt-BR" i="1">
                            <a:latin typeface="Cambria Math" panose="02040503050406030204" pitchFamily="18" charset="0"/>
                            <a:cs typeface="Arial" pitchFamily="34" charset="0"/>
                          </a:rPr>
                          <m:t> − </m:t>
                        </m:r>
                        <m:r>
                          <a:rPr lang="pt-BR" i="1">
                            <a:latin typeface="Cambria Math" panose="02040503050406030204" pitchFamily="18" charset="0"/>
                            <a:cs typeface="Arial" pitchFamily="34" charset="0"/>
                          </a:rPr>
                          <m:t>𝑙𝑖𝑚𝑖𝑡𝑒</m:t>
                        </m:r>
                        <m:r>
                          <a:rPr lang="pt-BR" i="1">
                            <a:latin typeface="Cambria Math" panose="02040503050406030204" pitchFamily="18" charset="0"/>
                            <a:cs typeface="Arial" pitchFamily="34" charset="0"/>
                          </a:rPr>
                          <m:t> </m:t>
                        </m:r>
                        <m:r>
                          <a:rPr lang="pt-BR" i="1">
                            <a:latin typeface="Cambria Math" panose="02040503050406030204" pitchFamily="18" charset="0"/>
                            <a:cs typeface="Arial" pitchFamily="34" charset="0"/>
                          </a:rPr>
                          <m:t>𝑖𝑛𝑓𝑒𝑟𝑖𝑜𝑟</m:t>
                        </m:r>
                        <m:r>
                          <a:rPr lang="pt-BR" i="1">
                            <a:latin typeface="Cambria Math" panose="02040503050406030204" pitchFamily="18" charset="0"/>
                            <a:cs typeface="Arial" pitchFamily="34" charset="0"/>
                          </a:rPr>
                          <m:t> </m:t>
                        </m:r>
                      </m:num>
                      <m:den>
                        <m:r>
                          <a:rPr lang="pt-BR" i="1">
                            <a:latin typeface="Cambria Math" panose="02040503050406030204" pitchFamily="18" charset="0"/>
                            <a:cs typeface="Arial" pitchFamily="34" charset="0"/>
                          </a:rPr>
                          <m:t>2</m:t>
                        </m:r>
                      </m:den>
                    </m:f>
                  </m:oMath>
                </a14:m>
                <a:endParaRPr lang="pt-BR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4" name="Espaço Reservado para Conteú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79" y="1961644"/>
                <a:ext cx="9963443" cy="4263309"/>
              </a:xfrm>
              <a:blipFill>
                <a:blip r:embed="rId2"/>
                <a:stretch>
                  <a:fillRect l="-1469" t="-1431" r="-1530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AutoShape 2" descr="$ Z_{0,025}=1,96 $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" name="AutoShape 6" descr="\[19,9-1,96\frac{5,73}{\sqrt{36}}\leq\mu\leq 19,9+1,96\frac{5,73}{\sqrt{36}}\]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09569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2400" b="1" dirty="0">
                <a:latin typeface="CentSchbkCyrill BT" panose="02040603050705020303" pitchFamily="18" charset="-52"/>
              </a:rPr>
              <a:t>Referências</a:t>
            </a:r>
          </a:p>
        </p:txBody>
      </p:sp>
      <p:sp>
        <p:nvSpPr>
          <p:cNvPr id="14" name="Espaço Reservado para Conteúdo 2"/>
          <p:cNvSpPr>
            <a:spLocks noGrp="1"/>
          </p:cNvSpPr>
          <p:nvPr>
            <p:ph idx="1"/>
          </p:nvPr>
        </p:nvSpPr>
        <p:spPr>
          <a:xfrm>
            <a:off x="1097280" y="1961645"/>
            <a:ext cx="9720974" cy="3568298"/>
          </a:xfrm>
        </p:spPr>
        <p:txBody>
          <a:bodyPr>
            <a:normAutofit/>
          </a:bodyPr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pt-BR" dirty="0" err="1">
                <a:latin typeface="Arial" pitchFamily="34" charset="0"/>
                <a:cs typeface="Arial" pitchFamily="34" charset="0"/>
              </a:rPr>
              <a:t>Icm_apresentação</a:t>
            </a:r>
            <a:r>
              <a:rPr lang="pt-BR" dirty="0">
                <a:latin typeface="Arial" pitchFamily="34" charset="0"/>
                <a:cs typeface="Arial" pitchFamily="34" charset="0"/>
              </a:rPr>
              <a:t>, José Carlos da Silva Adão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pt-BR" dirty="0">
                <a:latin typeface="Arial" pitchFamily="34" charset="0"/>
                <a:cs typeface="Arial" pitchFamily="34" charset="0"/>
              </a:rPr>
              <a:t>https://support.minitab.com/pt-br/minitab/18/help-and-how-to/statistics/basic-statistics/supporting-topics/basics/what-is-a-confidence-interval/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pt-BR" dirty="0">
                <a:latin typeface="Arial" pitchFamily="34" charset="0"/>
                <a:cs typeface="Arial" pitchFamily="34" charset="0"/>
              </a:rPr>
              <a:t>http://www.portalaction.com.br/inferencia/41-intervalo-de-confianca-para-media 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pt-BR" dirty="0">
                <a:latin typeface="Arial" pitchFamily="34" charset="0"/>
                <a:cs typeface="Arial" pitchFamily="34" charset="0"/>
              </a:rPr>
              <a:t>Notas de aulas expandidas. Faria, José Claudio.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pt-BR" dirty="0">
                <a:latin typeface="Arial" pitchFamily="34" charset="0"/>
                <a:cs typeface="Arial" pitchFamily="34" charset="0"/>
              </a:rPr>
              <a:t>TRIOLA,  M.F. Introdução  à  estatística. 9 ed. 2005.</a:t>
            </a:r>
          </a:p>
        </p:txBody>
      </p:sp>
      <p:sp>
        <p:nvSpPr>
          <p:cNvPr id="5" name="AutoShape 2" descr="$ Z_{0,025}=1,96 $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" name="AutoShape 6" descr="\[19,9-1,96\frac{5,73}{\sqrt{36}}\leq\mu\leq 19,9+1,96\frac{5,73}{\sqrt{36}}\]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7187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>
                <a:latin typeface="CentSchbkCyrill BT" panose="02040603050705020303" pitchFamily="18" charset="-52"/>
              </a:rPr>
              <a:t>Intervalo de confiança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97280" y="1961645"/>
            <a:ext cx="9720974" cy="3568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>
                <a:latin typeface="CentSchbkCyrill BT" panose="02040603050705020303" pitchFamily="18" charset="-52"/>
              </a:rPr>
              <a:t>     </a:t>
            </a:r>
            <a:r>
              <a:rPr lang="pt-BR" dirty="0">
                <a:latin typeface="Arial" pitchFamily="34" charset="0"/>
                <a:cs typeface="Arial" pitchFamily="34" charset="0"/>
              </a:rPr>
              <a:t>Um intervalo de confiança (ou estimativa intervalar) é uma faixa de valores usada para estimar o verdadeiro valor de um parâmetro populacional. Um intervalo de confiança é, algumas vezes, abreviado como IC.¹</a:t>
            </a:r>
          </a:p>
          <a:p>
            <a:pPr marL="0" indent="0">
              <a:buNone/>
            </a:pPr>
            <a:r>
              <a:rPr lang="pt-BR" dirty="0">
                <a:latin typeface="Arial" pitchFamily="34" charset="0"/>
                <a:cs typeface="Arial" pitchFamily="34" charset="0"/>
              </a:rPr>
              <a:t>     O IC é associado a um nível (ou grau, ou coeficiente) de confiança, que é a proporção de vezes que o IC contém o parâmetro populacional, supondo que o processo de estimação seja repetido várias vezes. Essa é sua vantagem em relação à estimativa pontual.</a:t>
            </a:r>
            <a:endParaRPr lang="pt-BR" dirty="0">
              <a:latin typeface="CentSchbkCyrill BT" panose="02040603050705020303" pitchFamily="18" charset="-52"/>
            </a:endParaRPr>
          </a:p>
          <a:p>
            <a:endParaRPr lang="pt-BR" dirty="0">
              <a:latin typeface="CentSchbkCyrill BT" panose="02040603050705020303" pitchFamily="18" charset="-52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233576" y="5900468"/>
            <a:ext cx="5624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>
                <a:latin typeface="Arial" pitchFamily="34" charset="0"/>
                <a:cs typeface="Arial" pitchFamily="34" charset="0"/>
              </a:rPr>
              <a:t>¹ TRIOLA, Mario. Introdução à Estatística. 9ª Ed, pág. 232.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856" y="4095292"/>
            <a:ext cx="2656143" cy="1634549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3873260" y="4484839"/>
            <a:ext cx="232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itchFamily="34" charset="0"/>
                <a:cs typeface="Arial" pitchFamily="34" charset="0"/>
              </a:rPr>
              <a:t>𝜃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22390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>
                <a:latin typeface="CentSchbkCyrill BT" panose="02040603050705020303" pitchFamily="18" charset="-52"/>
              </a:rPr>
              <a:t>Intervalo de confiança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97280" y="1961645"/>
            <a:ext cx="9720974" cy="4542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>
                <a:latin typeface="Arial" pitchFamily="34" charset="0"/>
                <a:cs typeface="Arial" pitchFamily="34" charset="0"/>
              </a:rPr>
              <a:t>Um IC é muitas vezes expresso como uma probabilidade ou área </a:t>
            </a:r>
            <a:r>
              <a:rPr lang="el-GR" dirty="0">
                <a:latin typeface="Arial" pitchFamily="34" charset="0"/>
                <a:cs typeface="Arial" pitchFamily="34" charset="0"/>
              </a:rPr>
              <a:t>γ</a:t>
            </a:r>
            <a:r>
              <a:rPr lang="pt-BR" dirty="0">
                <a:latin typeface="Arial" pitchFamily="34" charset="0"/>
                <a:cs typeface="Arial" pitchFamily="34" charset="0"/>
              </a:rPr>
              <a:t> = 1 – </a:t>
            </a:r>
            <a:r>
              <a:rPr lang="el-GR" dirty="0">
                <a:latin typeface="Arial" pitchFamily="34" charset="0"/>
                <a:cs typeface="Arial" pitchFamily="34" charset="0"/>
              </a:rPr>
              <a:t>α</a:t>
            </a:r>
            <a:r>
              <a:rPr lang="pt-BR" dirty="0">
                <a:latin typeface="Arial" pitchFamily="34" charset="0"/>
                <a:cs typeface="Arial" pitchFamily="34" charset="0"/>
              </a:rPr>
              <a:t>, sendo alfa o complemento do nível de confiança gama, chamado nível de significância ou probabilidade de erro.</a:t>
            </a:r>
          </a:p>
          <a:p>
            <a:pPr marL="0" indent="0">
              <a:buNone/>
            </a:pPr>
            <a:r>
              <a:rPr lang="pt-BR" dirty="0">
                <a:latin typeface="Arial" pitchFamily="34" charset="0"/>
                <a:cs typeface="Arial" pitchFamily="34" charset="0"/>
              </a:rPr>
              <a:t>As escolhas mais comuns para o nível de confiança são 90% (menor largura de intervalo), 95% e 99% (maior largura de intervalo).</a:t>
            </a:r>
            <a:endParaRPr lang="pt-BR" dirty="0">
              <a:latin typeface="CentSchbkCyrill BT" panose="02040603050705020303" pitchFamily="18" charset="-52"/>
            </a:endParaRPr>
          </a:p>
          <a:p>
            <a:endParaRPr lang="pt-BR" dirty="0">
              <a:latin typeface="CentSchbkCyrill BT" panose="02040603050705020303" pitchFamily="18" charset="-52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502" y="3952842"/>
            <a:ext cx="4339897" cy="2174349"/>
          </a:xfrm>
          <a:prstGeom prst="rect">
            <a:avLst/>
          </a:prstGeom>
        </p:spPr>
      </p:pic>
      <p:cxnSp>
        <p:nvCxnSpPr>
          <p:cNvPr id="9" name="Conector de seta reta 8"/>
          <p:cNvCxnSpPr>
            <a:cxnSpLocks/>
          </p:cNvCxnSpPr>
          <p:nvPr/>
        </p:nvCxnSpPr>
        <p:spPr>
          <a:xfrm flipV="1">
            <a:off x="2414028" y="5611252"/>
            <a:ext cx="0" cy="3423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/>
          <p:cNvCxnSpPr>
            <a:cxnSpLocks/>
          </p:cNvCxnSpPr>
          <p:nvPr/>
        </p:nvCxnSpPr>
        <p:spPr>
          <a:xfrm flipV="1">
            <a:off x="6042873" y="5666163"/>
            <a:ext cx="0" cy="2874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>
            <a:off x="2121614" y="5315005"/>
            <a:ext cx="42767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chemeClr val="bg1"/>
                </a:solidFill>
              </a:rPr>
              <a:t>cauda 						        cauda </a:t>
            </a:r>
          </a:p>
        </p:txBody>
      </p:sp>
      <p:cxnSp>
        <p:nvCxnSpPr>
          <p:cNvPr id="8" name="Conector de seta reta 5">
            <a:extLst>
              <a:ext uri="{FF2B5EF4-FFF2-40B4-BE49-F238E27FC236}">
                <a16:creationId xmlns:a16="http://schemas.microsoft.com/office/drawing/2014/main" id="{9BBED2BA-C913-44EB-BC9C-528368784DF2}"/>
              </a:ext>
            </a:extLst>
          </p:cNvPr>
          <p:cNvCxnSpPr>
            <a:cxnSpLocks/>
          </p:cNvCxnSpPr>
          <p:nvPr/>
        </p:nvCxnSpPr>
        <p:spPr>
          <a:xfrm flipV="1">
            <a:off x="5494985" y="5040016"/>
            <a:ext cx="134871" cy="5712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de seta reta 5">
            <a:extLst>
              <a:ext uri="{FF2B5EF4-FFF2-40B4-BE49-F238E27FC236}">
                <a16:creationId xmlns:a16="http://schemas.microsoft.com/office/drawing/2014/main" id="{15D598D6-FB85-48B1-8D4F-428275F180AB}"/>
              </a:ext>
            </a:extLst>
          </p:cNvPr>
          <p:cNvCxnSpPr>
            <a:cxnSpLocks/>
          </p:cNvCxnSpPr>
          <p:nvPr/>
        </p:nvCxnSpPr>
        <p:spPr>
          <a:xfrm flipH="1" flipV="1">
            <a:off x="2877863" y="4976791"/>
            <a:ext cx="76196" cy="6344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tângulo 6">
            <a:extLst>
              <a:ext uri="{FF2B5EF4-FFF2-40B4-BE49-F238E27FC236}">
                <a16:creationId xmlns:a16="http://schemas.microsoft.com/office/drawing/2014/main" id="{85EFA136-4D76-4D3A-BDB2-AA1CE233C268}"/>
              </a:ext>
            </a:extLst>
          </p:cNvPr>
          <p:cNvSpPr/>
          <p:nvPr/>
        </p:nvSpPr>
        <p:spPr>
          <a:xfrm>
            <a:off x="7537094" y="4439853"/>
            <a:ext cx="37056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Valores críticos são os valores, tabelados para cada distribuição, que separam a área do IC da área de </a:t>
            </a:r>
            <a:r>
              <a:rPr lang="el-G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α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7FE02620-E8FD-4748-B807-09DC02EF1A08}"/>
              </a:ext>
            </a:extLst>
          </p:cNvPr>
          <p:cNvSpPr txBox="1"/>
          <p:nvPr/>
        </p:nvSpPr>
        <p:spPr>
          <a:xfrm>
            <a:off x="2411469" y="4679791"/>
            <a:ext cx="41644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>
                <a:solidFill>
                  <a:schemeClr val="bg1"/>
                </a:solidFill>
              </a:rPr>
              <a:t>Valor crítico					  Valor crítico</a:t>
            </a:r>
          </a:p>
        </p:txBody>
      </p:sp>
    </p:spTree>
    <p:extLst>
      <p:ext uri="{BB962C8B-B14F-4D97-AF65-F5344CB8AC3E}">
        <p14:creationId xmlns:p14="http://schemas.microsoft.com/office/powerpoint/2010/main" val="1517803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>
                <a:latin typeface="CentSchbkCyrill BT" panose="02040603050705020303" pitchFamily="18" charset="-52"/>
              </a:rPr>
              <a:t>Intervalo de confiança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ço Reservado para Conteúdo 2"/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749664"/>
                <a:ext cx="9720974" cy="4044462"/>
              </a:xfrm>
            </p:spPr>
            <p:txBody>
              <a:bodyPr anchor="ctr">
                <a:noAutofit/>
              </a:bodyPr>
              <a:lstStyle/>
              <a:p>
                <a:pPr marL="0" indent="0" algn="just">
                  <a:buNone/>
                </a:pPr>
                <a:r>
                  <a:rPr lang="pt-BR" dirty="0">
                    <a:latin typeface="Arial" pitchFamily="34" charset="0"/>
                    <a:cs typeface="Arial" pitchFamily="34" charset="0"/>
                  </a:rPr>
                  <a:t>A margem de erro E (ou erro máximo da estimativa) é a diferença máxima provável (com probabilidade 1 – </a:t>
                </a:r>
                <a:r>
                  <a:rPr lang="el-GR" dirty="0">
                    <a:latin typeface="Arial" pitchFamily="34" charset="0"/>
                    <a:cs typeface="Arial" pitchFamily="34" charset="0"/>
                  </a:rPr>
                  <a:t>α</a:t>
                </a:r>
                <a:r>
                  <a:rPr lang="pt-BR" dirty="0">
                    <a:latin typeface="Arial" pitchFamily="34" charset="0"/>
                    <a:cs typeface="Arial" pitchFamily="34" charset="0"/>
                  </a:rPr>
                  <a:t>) entre o parâmetro amostral e o real valor do parâmetro populacional e é dada por:</a:t>
                </a:r>
              </a:p>
              <a:p>
                <a:pPr marL="0" indent="0" algn="just">
                  <a:buNone/>
                </a:pPr>
                <a:endParaRPr lang="pt-BR" dirty="0">
                  <a:latin typeface="Arial" pitchFamily="34" charset="0"/>
                  <a:cs typeface="Arial" pitchFamily="34" charset="0"/>
                </a:endParaRPr>
              </a:p>
              <a:p>
                <a:pPr marL="0" indent="0" algn="just">
                  <a:buNone/>
                </a:pPr>
                <a:r>
                  <a:rPr lang="pt-BR" dirty="0">
                    <a:latin typeface="Arial" pitchFamily="34" charset="0"/>
                    <a:cs typeface="Arial" pitchFamily="34" charset="0"/>
                  </a:rPr>
                  <a:t>		E = V</a:t>
                </a:r>
                <a:r>
                  <a:rPr lang="el-GR" baseline="-25000" dirty="0">
                    <a:latin typeface="Arial" pitchFamily="34" charset="0"/>
                    <a:cs typeface="Arial" pitchFamily="34" charset="0"/>
                  </a:rPr>
                  <a:t>α</a:t>
                </a:r>
                <a:r>
                  <a:rPr lang="pt-BR" baseline="-25000" dirty="0">
                    <a:latin typeface="Arial" pitchFamily="34" charset="0"/>
                    <a:cs typeface="Arial" pitchFamily="34" charset="0"/>
                  </a:rPr>
                  <a:t>/2</a:t>
                </a:r>
                <a:r>
                  <a:rPr lang="pt-BR" dirty="0">
                    <a:latin typeface="Arial" pitchFamily="34" charset="0"/>
                    <a:cs typeface="Arial" pitchFamily="34" charset="0"/>
                  </a:rPr>
                  <a:t> 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σ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pt-BR" i="1" smtClean="0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pt-BR" b="0" i="1" smtClean="0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  <m:t>𝑛</m:t>
                            </m:r>
                          </m:e>
                        </m:rad>
                      </m:den>
                    </m:f>
                  </m:oMath>
                </a14:m>
                <a:r>
                  <a:rPr lang="pt-BR" dirty="0">
                    <a:latin typeface="Arial" pitchFamily="34" charset="0"/>
                    <a:cs typeface="Arial" pitchFamily="34" charset="0"/>
                  </a:rPr>
                  <a:t>, onde V</a:t>
                </a:r>
                <a:r>
                  <a:rPr lang="el-GR" baseline="-25000" dirty="0">
                    <a:latin typeface="Arial" pitchFamily="34" charset="0"/>
                    <a:cs typeface="Arial" pitchFamily="34" charset="0"/>
                  </a:rPr>
                  <a:t> α</a:t>
                </a:r>
                <a:r>
                  <a:rPr lang="pt-BR" baseline="-25000" dirty="0">
                    <a:latin typeface="Arial" pitchFamily="34" charset="0"/>
                    <a:cs typeface="Arial" pitchFamily="34" charset="0"/>
                  </a:rPr>
                  <a:t>/2</a:t>
                </a:r>
                <a:r>
                  <a:rPr lang="pt-BR" dirty="0">
                    <a:latin typeface="Arial" pitchFamily="34" charset="0"/>
                    <a:cs typeface="Arial" pitchFamily="34" charset="0"/>
                  </a:rPr>
                  <a:t> é o valor crítico da distribuição para </a:t>
                </a:r>
                <a:r>
                  <a:rPr lang="el-GR" dirty="0">
                    <a:latin typeface="Arial" pitchFamily="34" charset="0"/>
                    <a:cs typeface="Arial" pitchFamily="34" charset="0"/>
                  </a:rPr>
                  <a:t>α</a:t>
                </a:r>
                <a:r>
                  <a:rPr lang="pt-BR" dirty="0">
                    <a:latin typeface="Arial" pitchFamily="34" charset="0"/>
                    <a:cs typeface="Arial" pitchFamily="34" charset="0"/>
                  </a:rPr>
                  <a:t>/2.</a:t>
                </a:r>
              </a:p>
              <a:p>
                <a:pPr marL="0" indent="0" algn="just">
                  <a:buNone/>
                </a:pPr>
                <a:endParaRPr lang="pt-BR" dirty="0">
                  <a:latin typeface="Arial" pitchFamily="34" charset="0"/>
                  <a:cs typeface="Arial" pitchFamily="34" charset="0"/>
                </a:endParaRPr>
              </a:p>
              <a:p>
                <a:pPr marL="0" indent="0" algn="just">
                  <a:buNone/>
                </a:pPr>
                <a:r>
                  <a:rPr lang="pt-BR" dirty="0">
                    <a:latin typeface="Arial" pitchFamily="34" charset="0"/>
                    <a:cs typeface="Arial" pitchFamily="34" charset="0"/>
                  </a:rPr>
                  <a:t>Seja 𝜃 um parâmetro populacional e 𝜃’ uma estimativa pontual desse parâmetro.</a:t>
                </a:r>
              </a:p>
              <a:p>
                <a:pPr marL="0" indent="0" algn="just">
                  <a:buNone/>
                </a:pPr>
                <a:r>
                  <a:rPr lang="pt-BR" dirty="0">
                    <a:latin typeface="Arial" pitchFamily="34" charset="0"/>
                    <a:cs typeface="Arial" pitchFamily="34" charset="0"/>
                  </a:rPr>
                  <a:t>O intervalo de confiança é, em geral, escrito nos seguintes formatos:</a:t>
                </a:r>
                <a:endParaRPr lang="pt-BR" sz="2000" dirty="0">
                  <a:latin typeface="Arial" pitchFamily="34" charset="0"/>
                  <a:cs typeface="Arial" pitchFamily="34" charset="0"/>
                </a:endParaRPr>
              </a:p>
              <a:p>
                <a:pPr marL="777240" lvl="2" indent="0">
                  <a:buNone/>
                </a:pPr>
                <a:r>
                  <a:rPr lang="pt-BR" sz="2000" dirty="0">
                    <a:latin typeface="Arial" pitchFamily="34" charset="0"/>
                    <a:cs typeface="Arial" pitchFamily="34" charset="0"/>
                  </a:rPr>
                  <a:t>		         </a:t>
                </a:r>
              </a:p>
              <a:p>
                <a:pPr marL="777240" lvl="2" indent="0">
                  <a:buNone/>
                </a:pPr>
                <a:r>
                  <a:rPr lang="pt-BR" sz="2000" dirty="0">
                    <a:latin typeface="Arial" pitchFamily="34" charset="0"/>
                    <a:cs typeface="Arial" pitchFamily="34" charset="0"/>
                  </a:rPr>
                  <a:t>	𝜃’ ± E	  ou	𝜃’ - E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pt-BR" sz="2000" b="0" i="0" smtClean="0">
                        <a:latin typeface="Cambria Math"/>
                        <a:ea typeface="Cambria Math"/>
                      </a:rPr>
                      <m:t>&lt;  </m:t>
                    </m:r>
                    <m:r>
                      <m:rPr>
                        <m:nor/>
                      </m:rPr>
                      <a:rPr lang="pt-BR" sz="2000" dirty="0">
                        <a:latin typeface="Arial" pitchFamily="34" charset="0"/>
                        <a:cs typeface="Arial" pitchFamily="34" charset="0"/>
                      </a:rPr>
                      <m:t>𝜃</m:t>
                    </m:r>
                  </m:oMath>
                </a14:m>
                <a:r>
                  <a:rPr lang="pt-BR" sz="2000" dirty="0">
                    <a:latin typeface="Arial" pitchFamily="34" charset="0"/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pt-BR" sz="2000">
                        <a:latin typeface="Cambria Math"/>
                        <a:ea typeface="Cambria Math"/>
                      </a:rPr>
                      <m:t>&lt;  </m:t>
                    </m:r>
                    <m:r>
                      <m:rPr>
                        <m:nor/>
                      </m:rPr>
                      <a:rPr lang="pt-BR" sz="2000" dirty="0">
                        <a:latin typeface="Arial" pitchFamily="34" charset="0"/>
                        <a:cs typeface="Arial" pitchFamily="34" charset="0"/>
                      </a:rPr>
                      <m:t>𝜃</m:t>
                    </m:r>
                    <m:r>
                      <m:rPr>
                        <m:nor/>
                      </m:rPr>
                      <a:rPr lang="pt-BR" sz="2000" b="0" i="0" dirty="0" smtClean="0">
                        <a:latin typeface="Arial" pitchFamily="34" charset="0"/>
                        <a:cs typeface="Arial" pitchFamily="34" charset="0"/>
                      </a:rPr>
                      <m:t>′</m:t>
                    </m:r>
                  </m:oMath>
                </a14:m>
                <a:r>
                  <a:rPr lang="pt-BR" sz="2000" dirty="0">
                    <a:latin typeface="Arial" pitchFamily="34" charset="0"/>
                    <a:ea typeface="Cambria Math"/>
                  </a:rPr>
                  <a:t> + E	ou	</a:t>
                </a:r>
                <a:r>
                  <a:rPr lang="pt-BR" sz="2000" dirty="0">
                    <a:latin typeface="Arial" pitchFamily="34" charset="0"/>
                    <a:cs typeface="Arial" pitchFamily="34" charset="0"/>
                  </a:rPr>
                  <a:t>(𝜃’ – E, 𝜃’ + E)</a:t>
                </a:r>
              </a:p>
            </p:txBody>
          </p:sp>
        </mc:Choice>
        <mc:Fallback xmlns="">
          <p:sp>
            <p:nvSpPr>
              <p:cNvPr id="3" name="Espaço Reservado para Conteú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749664"/>
                <a:ext cx="9720974" cy="4044462"/>
              </a:xfrm>
              <a:blipFill>
                <a:blip r:embed="rId2"/>
                <a:stretch>
                  <a:fillRect l="-1567" t="-1056" r="-1567" b="-2413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7567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>
                <a:latin typeface="CentSchbkCyrill BT" panose="02040603050705020303" pitchFamily="18" charset="-52"/>
              </a:rPr>
              <a:t>Intervalo de confiança para a média</a:t>
            </a:r>
          </a:p>
        </p:txBody>
      </p:sp>
      <p:sp>
        <p:nvSpPr>
          <p:cNvPr id="5" name="Espaço Reservado para Conteúdo 4">
            <a:extLst>
              <a:ext uri="{FF2B5EF4-FFF2-40B4-BE49-F238E27FC236}">
                <a16:creationId xmlns:a16="http://schemas.microsoft.com/office/drawing/2014/main" id="{6923AA47-AADA-4330-95C0-B9CE7106F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0713"/>
            <a:ext cx="10058400" cy="4023360"/>
          </a:xfrm>
        </p:spPr>
        <p:txBody>
          <a:bodyPr/>
          <a:lstStyle/>
          <a:p>
            <a:pPr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 Para  se  fazer  inferências  estatísticas  sobre  uma  população,  geralmente,  são utilizadas as distribuições Normal Padrão e T. Um método de escolha é:</a:t>
            </a:r>
          </a:p>
          <a:p>
            <a:pPr>
              <a:lnSpc>
                <a:spcPct val="100000"/>
              </a:lnSpc>
              <a:buFont typeface="Courier New" panose="02070309020205020404" pitchFamily="49" charset="0"/>
              <a:buChar char="o"/>
            </a:pP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luxograma: Processo Alternativo 5">
            <a:extLst>
              <a:ext uri="{FF2B5EF4-FFF2-40B4-BE49-F238E27FC236}">
                <a16:creationId xmlns:a16="http://schemas.microsoft.com/office/drawing/2014/main" id="{AF112137-5A34-483A-B50B-DD2B25F1409E}"/>
              </a:ext>
            </a:extLst>
          </p:cNvPr>
          <p:cNvSpPr/>
          <p:nvPr/>
        </p:nvSpPr>
        <p:spPr>
          <a:xfrm>
            <a:off x="824772" y="3178127"/>
            <a:ext cx="896815" cy="474785"/>
          </a:xfrm>
          <a:prstGeom prst="flowChartAlternateProcess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Início</a:t>
            </a:r>
          </a:p>
        </p:txBody>
      </p:sp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26E20E5F-56B2-46AB-A385-CDAE7937DA81}"/>
              </a:ext>
            </a:extLst>
          </p:cNvPr>
          <p:cNvSpPr/>
          <p:nvPr/>
        </p:nvSpPr>
        <p:spPr>
          <a:xfrm>
            <a:off x="2264956" y="3178126"/>
            <a:ext cx="1350490" cy="474785"/>
          </a:xfrm>
          <a:prstGeom prst="round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>
                <a:solidFill>
                  <a:schemeClr val="tx1"/>
                </a:solidFill>
              </a:rPr>
              <a:t>N &gt; 30</a:t>
            </a:r>
          </a:p>
        </p:txBody>
      </p:sp>
      <p:sp>
        <p:nvSpPr>
          <p:cNvPr id="15" name="Retângulo: Cantos Arredondados 14">
            <a:extLst>
              <a:ext uri="{FF2B5EF4-FFF2-40B4-BE49-F238E27FC236}">
                <a16:creationId xmlns:a16="http://schemas.microsoft.com/office/drawing/2014/main" id="{067ED01E-78EC-4DE2-8B72-874E517131AD}"/>
              </a:ext>
            </a:extLst>
          </p:cNvPr>
          <p:cNvSpPr/>
          <p:nvPr/>
        </p:nvSpPr>
        <p:spPr>
          <a:xfrm>
            <a:off x="4180385" y="3191606"/>
            <a:ext cx="2089044" cy="474785"/>
          </a:xfrm>
          <a:prstGeom prst="round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Pop. tem </a:t>
            </a:r>
            <a:r>
              <a:rPr lang="pt-BR" dirty="0" err="1">
                <a:solidFill>
                  <a:schemeClr val="tx1"/>
                </a:solidFill>
              </a:rPr>
              <a:t>dist</a:t>
            </a:r>
            <a:r>
              <a:rPr lang="pt-BR" dirty="0">
                <a:solidFill>
                  <a:schemeClr val="tx1"/>
                </a:solidFill>
              </a:rPr>
              <a:t>. Normal?</a:t>
            </a:r>
          </a:p>
        </p:txBody>
      </p:sp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A6A60047-6557-4F3E-BEF7-0B2FD5214674}"/>
              </a:ext>
            </a:extLst>
          </p:cNvPr>
          <p:cNvSpPr/>
          <p:nvPr/>
        </p:nvSpPr>
        <p:spPr>
          <a:xfrm>
            <a:off x="6788760" y="3178127"/>
            <a:ext cx="2312377" cy="474785"/>
          </a:xfrm>
          <a:prstGeom prst="round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>
                <a:solidFill>
                  <a:schemeClr val="tx1"/>
                </a:solidFill>
              </a:rPr>
              <a:t>σ </a:t>
            </a:r>
            <a:r>
              <a:rPr lang="pt-BR" dirty="0">
                <a:solidFill>
                  <a:schemeClr val="tx1"/>
                </a:solidFill>
              </a:rPr>
              <a:t>é conhecido?</a:t>
            </a:r>
          </a:p>
        </p:txBody>
      </p:sp>
      <p:cxnSp>
        <p:nvCxnSpPr>
          <p:cNvPr id="18" name="Conector de Seta Reta 17">
            <a:extLst>
              <a:ext uri="{FF2B5EF4-FFF2-40B4-BE49-F238E27FC236}">
                <a16:creationId xmlns:a16="http://schemas.microsoft.com/office/drawing/2014/main" id="{6F4F6B5B-1648-4561-809D-6E0C2D38885D}"/>
              </a:ext>
            </a:extLst>
          </p:cNvPr>
          <p:cNvCxnSpPr>
            <a:cxnSpLocks/>
          </p:cNvCxnSpPr>
          <p:nvPr/>
        </p:nvCxnSpPr>
        <p:spPr>
          <a:xfrm flipV="1">
            <a:off x="3601384" y="3430693"/>
            <a:ext cx="543369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474C5B1A-AB22-459A-9EDB-0A8F2F5D5A17}"/>
              </a:ext>
            </a:extLst>
          </p:cNvPr>
          <p:cNvCxnSpPr>
            <a:cxnSpLocks/>
          </p:cNvCxnSpPr>
          <p:nvPr/>
        </p:nvCxnSpPr>
        <p:spPr>
          <a:xfrm flipV="1">
            <a:off x="1721586" y="3415518"/>
            <a:ext cx="543369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e Seta Reta 21">
            <a:extLst>
              <a:ext uri="{FF2B5EF4-FFF2-40B4-BE49-F238E27FC236}">
                <a16:creationId xmlns:a16="http://schemas.microsoft.com/office/drawing/2014/main" id="{8AE316E9-7A6B-4F4B-A17F-0B8E63F51A9F}"/>
              </a:ext>
            </a:extLst>
          </p:cNvPr>
          <p:cNvCxnSpPr>
            <a:cxnSpLocks/>
          </p:cNvCxnSpPr>
          <p:nvPr/>
        </p:nvCxnSpPr>
        <p:spPr>
          <a:xfrm flipV="1">
            <a:off x="6259453" y="3441894"/>
            <a:ext cx="543369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22">
            <a:extLst>
              <a:ext uri="{FF2B5EF4-FFF2-40B4-BE49-F238E27FC236}">
                <a16:creationId xmlns:a16="http://schemas.microsoft.com/office/drawing/2014/main" id="{F9FF378C-83EF-49A9-9F5F-89BD65D512F4}"/>
              </a:ext>
            </a:extLst>
          </p:cNvPr>
          <p:cNvCxnSpPr>
            <a:cxnSpLocks/>
          </p:cNvCxnSpPr>
          <p:nvPr/>
        </p:nvCxnSpPr>
        <p:spPr>
          <a:xfrm>
            <a:off x="2940201" y="3652911"/>
            <a:ext cx="0" cy="5358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e Seta Reta 24">
            <a:extLst>
              <a:ext uri="{FF2B5EF4-FFF2-40B4-BE49-F238E27FC236}">
                <a16:creationId xmlns:a16="http://schemas.microsoft.com/office/drawing/2014/main" id="{9F854832-E30C-4FFC-90DB-154EAF5400F5}"/>
              </a:ext>
            </a:extLst>
          </p:cNvPr>
          <p:cNvCxnSpPr>
            <a:cxnSpLocks/>
          </p:cNvCxnSpPr>
          <p:nvPr/>
        </p:nvCxnSpPr>
        <p:spPr>
          <a:xfrm>
            <a:off x="5022975" y="3679870"/>
            <a:ext cx="0" cy="5358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e Seta Reta 25">
            <a:extLst>
              <a:ext uri="{FF2B5EF4-FFF2-40B4-BE49-F238E27FC236}">
                <a16:creationId xmlns:a16="http://schemas.microsoft.com/office/drawing/2014/main" id="{2EC00F1F-44B5-4175-8917-752C095860C8}"/>
              </a:ext>
            </a:extLst>
          </p:cNvPr>
          <p:cNvCxnSpPr>
            <a:cxnSpLocks/>
          </p:cNvCxnSpPr>
          <p:nvPr/>
        </p:nvCxnSpPr>
        <p:spPr>
          <a:xfrm>
            <a:off x="7951395" y="3652912"/>
            <a:ext cx="0" cy="5358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de Seta Reta 26">
            <a:extLst>
              <a:ext uri="{FF2B5EF4-FFF2-40B4-BE49-F238E27FC236}">
                <a16:creationId xmlns:a16="http://schemas.microsoft.com/office/drawing/2014/main" id="{0DCB461C-9E61-4624-A8C2-7E8C412C5FF7}"/>
              </a:ext>
            </a:extLst>
          </p:cNvPr>
          <p:cNvCxnSpPr>
            <a:cxnSpLocks/>
          </p:cNvCxnSpPr>
          <p:nvPr/>
        </p:nvCxnSpPr>
        <p:spPr>
          <a:xfrm flipV="1">
            <a:off x="9101137" y="3415518"/>
            <a:ext cx="543369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tângulo: Cantos Arredondados 28">
            <a:extLst>
              <a:ext uri="{FF2B5EF4-FFF2-40B4-BE49-F238E27FC236}">
                <a16:creationId xmlns:a16="http://schemas.microsoft.com/office/drawing/2014/main" id="{EE0FAA9F-8DBC-4C6B-A32F-7F57B082345C}"/>
              </a:ext>
            </a:extLst>
          </p:cNvPr>
          <p:cNvSpPr/>
          <p:nvPr/>
        </p:nvSpPr>
        <p:spPr>
          <a:xfrm>
            <a:off x="1468373" y="4209109"/>
            <a:ext cx="2584927" cy="1967191"/>
          </a:xfrm>
          <a:prstGeom prst="round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Pelo teorema central do limite, podemos utilizar a </a:t>
            </a:r>
            <a:r>
              <a:rPr lang="pt-BR" dirty="0" err="1">
                <a:solidFill>
                  <a:schemeClr val="tx1"/>
                </a:solidFill>
              </a:rPr>
              <a:t>dist</a:t>
            </a:r>
            <a:r>
              <a:rPr lang="pt-BR" dirty="0">
                <a:solidFill>
                  <a:schemeClr val="tx1"/>
                </a:solidFill>
              </a:rPr>
              <a:t>. Normal</a:t>
            </a:r>
          </a:p>
          <a:p>
            <a:pPr algn="ctr"/>
            <a:r>
              <a:rPr lang="pt-BR" dirty="0">
                <a:solidFill>
                  <a:schemeClr val="tx1"/>
                </a:solidFill>
              </a:rPr>
              <a:t>(usar s se </a:t>
            </a:r>
            <a:r>
              <a:rPr lang="el-GR" dirty="0">
                <a:solidFill>
                  <a:schemeClr val="tx1"/>
                </a:solidFill>
              </a:rPr>
              <a:t>σ</a:t>
            </a:r>
            <a:r>
              <a:rPr lang="pt-BR" dirty="0">
                <a:solidFill>
                  <a:schemeClr val="tx1"/>
                </a:solidFill>
              </a:rPr>
              <a:t> for desconhecido)</a:t>
            </a:r>
          </a:p>
        </p:txBody>
      </p:sp>
      <p:sp>
        <p:nvSpPr>
          <p:cNvPr id="30" name="Retângulo: Cantos Arredondados 29">
            <a:extLst>
              <a:ext uri="{FF2B5EF4-FFF2-40B4-BE49-F238E27FC236}">
                <a16:creationId xmlns:a16="http://schemas.microsoft.com/office/drawing/2014/main" id="{94A2F2DB-4997-4267-860E-772099695C85}"/>
              </a:ext>
            </a:extLst>
          </p:cNvPr>
          <p:cNvSpPr/>
          <p:nvPr/>
        </p:nvSpPr>
        <p:spPr>
          <a:xfrm>
            <a:off x="4161037" y="4229217"/>
            <a:ext cx="1746150" cy="1373091"/>
          </a:xfrm>
          <a:prstGeom prst="round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Não é possível utilizar a </a:t>
            </a:r>
            <a:r>
              <a:rPr lang="pt-BR" dirty="0" err="1">
                <a:solidFill>
                  <a:schemeClr val="tx1"/>
                </a:solidFill>
              </a:rPr>
              <a:t>dist</a:t>
            </a:r>
            <a:r>
              <a:rPr lang="pt-BR" dirty="0">
                <a:solidFill>
                  <a:schemeClr val="tx1"/>
                </a:solidFill>
              </a:rPr>
              <a:t>. normal nem a t</a:t>
            </a:r>
          </a:p>
        </p:txBody>
      </p:sp>
      <p:sp>
        <p:nvSpPr>
          <p:cNvPr id="31" name="Retângulo: Cantos Arredondados 30">
            <a:extLst>
              <a:ext uri="{FF2B5EF4-FFF2-40B4-BE49-F238E27FC236}">
                <a16:creationId xmlns:a16="http://schemas.microsoft.com/office/drawing/2014/main" id="{42D0D394-1368-4AB4-9177-65D412D51F2D}"/>
              </a:ext>
            </a:extLst>
          </p:cNvPr>
          <p:cNvSpPr/>
          <p:nvPr/>
        </p:nvSpPr>
        <p:spPr>
          <a:xfrm>
            <a:off x="7071873" y="4215739"/>
            <a:ext cx="1746150" cy="870318"/>
          </a:xfrm>
          <a:prstGeom prst="round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Utilize </a:t>
            </a:r>
            <a:r>
              <a:rPr lang="pt-BR" dirty="0" err="1">
                <a:solidFill>
                  <a:schemeClr val="tx1"/>
                </a:solidFill>
              </a:rPr>
              <a:t>dist</a:t>
            </a:r>
            <a:r>
              <a:rPr lang="pt-BR" dirty="0">
                <a:solidFill>
                  <a:schemeClr val="tx1"/>
                </a:solidFill>
              </a:rPr>
              <a:t>. normal</a:t>
            </a:r>
          </a:p>
        </p:txBody>
      </p:sp>
      <p:sp>
        <p:nvSpPr>
          <p:cNvPr id="32" name="Retângulo: Cantos Arredondados 31">
            <a:extLst>
              <a:ext uri="{FF2B5EF4-FFF2-40B4-BE49-F238E27FC236}">
                <a16:creationId xmlns:a16="http://schemas.microsoft.com/office/drawing/2014/main" id="{3B6FAD82-4BF2-4F2E-B78B-3B6C8E469F8A}"/>
              </a:ext>
            </a:extLst>
          </p:cNvPr>
          <p:cNvSpPr/>
          <p:nvPr/>
        </p:nvSpPr>
        <p:spPr>
          <a:xfrm>
            <a:off x="9644506" y="3178127"/>
            <a:ext cx="1667975" cy="474786"/>
          </a:xfrm>
          <a:prstGeom prst="round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Utilize a </a:t>
            </a:r>
            <a:r>
              <a:rPr lang="pt-BR" dirty="0" err="1">
                <a:solidFill>
                  <a:schemeClr val="tx1"/>
                </a:solidFill>
              </a:rPr>
              <a:t>dist</a:t>
            </a:r>
            <a:r>
              <a:rPr lang="pt-BR" dirty="0">
                <a:solidFill>
                  <a:schemeClr val="tx1"/>
                </a:solidFill>
              </a:rPr>
              <a:t>. t</a:t>
            </a:r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08C7776D-E621-44CD-9A99-EA53B731291D}"/>
              </a:ext>
            </a:extLst>
          </p:cNvPr>
          <p:cNvSpPr txBox="1"/>
          <p:nvPr/>
        </p:nvSpPr>
        <p:spPr>
          <a:xfrm>
            <a:off x="2479493" y="3780436"/>
            <a:ext cx="483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Sim</a:t>
            </a:r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185B3FF9-C4A2-4748-A67A-51882E7C6D36}"/>
              </a:ext>
            </a:extLst>
          </p:cNvPr>
          <p:cNvSpPr txBox="1"/>
          <p:nvPr/>
        </p:nvSpPr>
        <p:spPr>
          <a:xfrm>
            <a:off x="3639937" y="3428998"/>
            <a:ext cx="666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Não</a:t>
            </a:r>
          </a:p>
        </p:txBody>
      </p: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43A3393D-AAEB-4E5D-9003-3FDBB2A33F4E}"/>
              </a:ext>
            </a:extLst>
          </p:cNvPr>
          <p:cNvSpPr txBox="1"/>
          <p:nvPr/>
        </p:nvSpPr>
        <p:spPr>
          <a:xfrm>
            <a:off x="4381290" y="3793313"/>
            <a:ext cx="664400" cy="30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Não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CB092C5B-24AF-4F70-831C-E85BA3DEF4CB}"/>
              </a:ext>
            </a:extLst>
          </p:cNvPr>
          <p:cNvSpPr txBox="1"/>
          <p:nvPr/>
        </p:nvSpPr>
        <p:spPr>
          <a:xfrm>
            <a:off x="6289425" y="3441894"/>
            <a:ext cx="483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Sim</a:t>
            </a:r>
          </a:p>
        </p:txBody>
      </p: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8F4DAD79-6176-44BF-BB7C-6163319387F6}"/>
              </a:ext>
            </a:extLst>
          </p:cNvPr>
          <p:cNvSpPr txBox="1"/>
          <p:nvPr/>
        </p:nvSpPr>
        <p:spPr>
          <a:xfrm>
            <a:off x="7538166" y="3780435"/>
            <a:ext cx="483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Sim</a:t>
            </a:r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31573222-AF70-459E-A897-448FE0B8DDF3}"/>
              </a:ext>
            </a:extLst>
          </p:cNvPr>
          <p:cNvSpPr txBox="1"/>
          <p:nvPr/>
        </p:nvSpPr>
        <p:spPr>
          <a:xfrm>
            <a:off x="9101137" y="3415518"/>
            <a:ext cx="689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/>
              <a:t>Não</a:t>
            </a:r>
          </a:p>
        </p:txBody>
      </p:sp>
    </p:spTree>
    <p:extLst>
      <p:ext uri="{BB962C8B-B14F-4D97-AF65-F5344CB8AC3E}">
        <p14:creationId xmlns:p14="http://schemas.microsoft.com/office/powerpoint/2010/main" val="4081066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z="4000" dirty="0">
                <a:latin typeface="+mn-lt"/>
              </a:rPr>
              <a:t>Intervalo de confiança para a média: </a:t>
            </a:r>
            <a:r>
              <a:rPr lang="el-GR" sz="4000" dirty="0">
                <a:latin typeface="+mn-lt"/>
                <a:cs typeface="Arial" panose="020B0604020202020204" pitchFamily="34" charset="0"/>
              </a:rPr>
              <a:t>σ</a:t>
            </a:r>
            <a:r>
              <a:rPr lang="pt-BR" sz="4000" dirty="0">
                <a:latin typeface="+mn-lt"/>
                <a:cs typeface="Arial" panose="020B0604020202020204" pitchFamily="34" charset="0"/>
              </a:rPr>
              <a:t> conhecido</a:t>
            </a:r>
            <a:endParaRPr lang="pt-BR" sz="4000" dirty="0">
              <a:latin typeface="+mn-lt"/>
            </a:endParaRPr>
          </a:p>
        </p:txBody>
      </p:sp>
      <p:sp>
        <p:nvSpPr>
          <p:cNvPr id="5" name="Espaço Reservado para Conteúdo 4">
            <a:extLst>
              <a:ext uri="{FF2B5EF4-FFF2-40B4-BE49-F238E27FC236}">
                <a16:creationId xmlns:a16="http://schemas.microsoft.com/office/drawing/2014/main" id="{6923AA47-AADA-4330-95C0-B9CE7106F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0713"/>
            <a:ext cx="10058400" cy="4023360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Suposições: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A amostra é aleatória simples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O valor do desvio padrão populacional é conhecido 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endParaRPr lang="pt-B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Pelo menos uma das condições seguintes é satisfeita: a distribuição é aproximadamente normal (simétrica, uma moda e nenhum outlier) ou n &gt; 30.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dirty="0">
                <a:latin typeface="Arial" panose="020B0604020202020204" pitchFamily="34" charset="0"/>
                <a:cs typeface="Arial" panose="020B0604020202020204" pitchFamily="34" charset="0"/>
              </a:rPr>
              <a:t>Se as suposições forem satisfeitas, usamos a distribuição normal para construir o IC.</a:t>
            </a:r>
          </a:p>
        </p:txBody>
      </p:sp>
    </p:spTree>
    <p:extLst>
      <p:ext uri="{BB962C8B-B14F-4D97-AF65-F5344CB8AC3E}">
        <p14:creationId xmlns:p14="http://schemas.microsoft.com/office/powerpoint/2010/main" val="1450057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z="4000" dirty="0">
                <a:latin typeface="+mn-lt"/>
              </a:rPr>
              <a:t>Intervalo de confiança para a média: </a:t>
            </a:r>
            <a:r>
              <a:rPr lang="el-GR" sz="4000" dirty="0">
                <a:latin typeface="+mn-lt"/>
                <a:cs typeface="Arial" panose="020B0604020202020204" pitchFamily="34" charset="0"/>
              </a:rPr>
              <a:t>σ</a:t>
            </a:r>
            <a:r>
              <a:rPr lang="pt-BR" sz="4000" dirty="0">
                <a:latin typeface="+mn-lt"/>
                <a:cs typeface="Arial" panose="020B0604020202020204" pitchFamily="34" charset="0"/>
              </a:rPr>
              <a:t> conhecido</a:t>
            </a:r>
            <a:endParaRPr lang="pt-BR" sz="4000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ço Reservado para Conteúdo 4">
                <a:extLst>
                  <a:ext uri="{FF2B5EF4-FFF2-40B4-BE49-F238E27FC236}">
                    <a16:creationId xmlns:a16="http://schemas.microsoft.com/office/drawing/2014/main" id="{6923AA47-AADA-4330-95C0-B9CE7106FDA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97280" y="2100713"/>
                <a:ext cx="10058400" cy="4023360"/>
              </a:xfrm>
            </p:spPr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A média amostral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pt-BR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 é a melhor estimativa pontual da média populacional. Apesar disso, ela não fornece uma indicação do quão boa ela é, por isso usamos IC.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Margem de erro para IC com σ conhecido: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			E = Z</a:t>
                </a:r>
                <a:r>
                  <a:rPr lang="el-GR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r>
                  <a:rPr lang="pt-BR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/2</a:t>
                </a: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 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pt-BR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σ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pt-BR" i="1" dirty="0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pt-BR" b="0" i="1" dirty="0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𝑛</m:t>
                            </m:r>
                          </m:e>
                        </m:rad>
                      </m:den>
                    </m:f>
                  </m:oMath>
                </a14:m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 ,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Onde Z é o valor crítico tabelado da distribuição normal para </a:t>
                </a:r>
                <a:r>
                  <a:rPr lang="el-GR" dirty="0"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/2.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A estimativa intervalar será então: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pt-BR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 - E &lt; </a:t>
                </a:r>
                <a:r>
                  <a:rPr lang="el-GR" dirty="0">
                    <a:latin typeface="Arial" panose="020B0604020202020204" pitchFamily="34" charset="0"/>
                    <a:cs typeface="Arial" panose="020B0604020202020204" pitchFamily="34" charset="0"/>
                  </a:rPr>
                  <a:t>μ</a:t>
                </a: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 &lt;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pt-BR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 + E</a:t>
                </a:r>
                <a:endParaRPr lang="el-GR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Espaço Reservado para Conteúdo 4">
                <a:extLst>
                  <a:ext uri="{FF2B5EF4-FFF2-40B4-BE49-F238E27FC236}">
                    <a16:creationId xmlns:a16="http://schemas.microsoft.com/office/drawing/2014/main" id="{6923AA47-AADA-4330-95C0-B9CE7106FD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2100713"/>
                <a:ext cx="10058400" cy="4023360"/>
              </a:xfrm>
              <a:blipFill>
                <a:blip r:embed="rId2"/>
                <a:stretch>
                  <a:fillRect l="-1515" t="-758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2152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3200" dirty="0">
                <a:latin typeface="CentSchbkCyrill BT" panose="02040603050705020303" pitchFamily="18" charset="-52"/>
              </a:rPr>
              <a:t>Exemplo – Intervalo de confiança para a média: </a:t>
            </a:r>
            <a:r>
              <a:rPr lang="el-GR" sz="3200" dirty="0">
                <a:latin typeface="CentSchbkCyrill BT" panose="02040603050705020303" pitchFamily="18" charset="-52"/>
              </a:rPr>
              <a:t>σ </a:t>
            </a:r>
            <a:r>
              <a:rPr lang="pt-BR" sz="3200" dirty="0">
                <a:latin typeface="CentSchbkCyrill BT" panose="02040603050705020303" pitchFamily="18" charset="-52"/>
              </a:rPr>
              <a:t>conhecido</a:t>
            </a:r>
          </a:p>
        </p:txBody>
      </p:sp>
      <p:sp>
        <p:nvSpPr>
          <p:cNvPr id="24" name="Espaço Reservado para Conteúdo 2"/>
          <p:cNvSpPr>
            <a:spLocks noGrp="1"/>
          </p:cNvSpPr>
          <p:nvPr>
            <p:ph idx="1"/>
          </p:nvPr>
        </p:nvSpPr>
        <p:spPr>
          <a:xfrm>
            <a:off x="1097280" y="1961645"/>
            <a:ext cx="9720974" cy="3568298"/>
          </a:xfrm>
        </p:spPr>
        <p:txBody>
          <a:bodyPr>
            <a:normAutofit/>
          </a:bodyPr>
          <a:lstStyle/>
          <a:p>
            <a:pPr algn="just"/>
            <a:r>
              <a:rPr lang="pt-BR" dirty="0">
                <a:latin typeface="CentSchbkCyrill BT" panose="02040603050705020303" pitchFamily="18" charset="-52"/>
              </a:rPr>
              <a:t>   </a:t>
            </a:r>
            <a:r>
              <a:rPr lang="pt-BR" dirty="0">
                <a:latin typeface="Arial" pitchFamily="34" charset="0"/>
                <a:cs typeface="Arial" pitchFamily="34" charset="0"/>
              </a:rPr>
              <a:t>A duração de vida de uma peça de equipamento é tal que o desvio padrão é de 5 horas. Foram amostradas 100 dessas peças obtendo-se a média de 500 horas. Deseja – se construir um intervalo de confiança para a verdadeira duração média da peça com um nível de 95% de confiança.</a:t>
            </a:r>
          </a:p>
          <a:p>
            <a:endParaRPr lang="pt-B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AutoShape 2" descr="$ Z_{0,025}=1,96 $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" name="AutoShape 6" descr="\[19,9-1,96\frac{5,73}{\sqrt{36}}\leq\mu\leq 19,9+1,96\frac{5,73}{\sqrt{36}}\]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tângulo 11"/>
              <p:cNvSpPr/>
              <p:nvPr/>
            </p:nvSpPr>
            <p:spPr>
              <a:xfrm>
                <a:off x="1219768" y="3201796"/>
                <a:ext cx="2903823" cy="2031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14300" indent="0" algn="just">
                  <a:buNone/>
                </a:pPr>
                <a:r>
                  <a:rPr lang="pt-BR" dirty="0">
                    <a:cs typeface="Arial" pitchFamily="34" charset="0"/>
                  </a:rPr>
                  <a:t>IC: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pt-BR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 - E &lt; </a:t>
                </a:r>
                <a:r>
                  <a:rPr lang="el-GR" dirty="0">
                    <a:latin typeface="Arial" panose="020B0604020202020204" pitchFamily="34" charset="0"/>
                    <a:cs typeface="Arial" panose="020B0604020202020204" pitchFamily="34" charset="0"/>
                  </a:rPr>
                  <a:t>μ</a:t>
                </a:r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 &lt;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pt-BR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pt-BR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pt-BR" dirty="0">
                    <a:latin typeface="Arial" panose="020B0604020202020204" pitchFamily="34" charset="0"/>
                    <a:cs typeface="Arial" panose="020B0604020202020204" pitchFamily="34" charset="0"/>
                  </a:rPr>
                  <a:t> + E</a:t>
                </a:r>
                <a:endParaRPr lang="pt-BR" b="0" dirty="0">
                  <a:cs typeface="Arial" pitchFamily="34" charset="0"/>
                </a:endParaRPr>
              </a:p>
              <a:p>
                <a:pPr marL="114300" indent="0" algn="just">
                  <a:buNone/>
                </a:pPr>
                <a:endParaRPr lang="pt-BR" b="0" i="1" dirty="0">
                  <a:latin typeface="Cambria Math" panose="02040503050406030204" pitchFamily="18" charset="0"/>
                  <a:cs typeface="Arial" pitchFamily="34" charset="0"/>
                </a:endParaRPr>
              </a:p>
              <a:p>
                <a:pPr marL="114300" indent="0" algn="just">
                  <a:buNone/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pt-BR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barPr>
                      <m:e>
                        <m:r>
                          <a:rPr lang="pt-BR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pt-BR" dirty="0">
                    <a:latin typeface="Arial" pitchFamily="34" charset="0"/>
                    <a:cs typeface="Arial" pitchFamily="34" charset="0"/>
                  </a:rPr>
                  <a:t> = 500 horas</a:t>
                </a:r>
              </a:p>
              <a:p>
                <a:pPr marL="114300" indent="0" algn="just">
                  <a:buNone/>
                </a:pPr>
                <a:r>
                  <a:rPr lang="pt-BR" dirty="0">
                    <a:latin typeface="Arial" pitchFamily="34" charset="0"/>
                    <a:cs typeface="Arial" pitchFamily="34" charset="0"/>
                  </a:rPr>
                  <a:t>n = 100 peças</a:t>
                </a:r>
              </a:p>
              <a:p>
                <a:pPr marL="114300" indent="0" algn="just">
                  <a:buNone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l-GR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σ</m:t>
                    </m:r>
                  </m:oMath>
                </a14:m>
                <a:r>
                  <a:rPr lang="pt-BR" dirty="0">
                    <a:latin typeface="Arial" pitchFamily="34" charset="0"/>
                    <a:cs typeface="Arial" pitchFamily="34" charset="0"/>
                  </a:rPr>
                  <a:t> = 5 horas</a:t>
                </a:r>
              </a:p>
              <a:p>
                <a:pPr marL="114300" indent="0" algn="just">
                  <a:buNone/>
                </a:pPr>
                <a:r>
                  <a:rPr lang="pt-BR" dirty="0">
                    <a:latin typeface="Arial" pitchFamily="34" charset="0"/>
                    <a:cs typeface="Arial" pitchFamily="34" charset="0"/>
                  </a:rPr>
                  <a:t>n &gt;= 30</a:t>
                </a:r>
              </a:p>
              <a:p>
                <a:pPr marL="114300" algn="just"/>
                <a:r>
                  <a:rPr lang="el-GR" dirty="0">
                    <a:latin typeface="Arial" pitchFamily="34" charset="0"/>
                    <a:cs typeface="Arial" pitchFamily="34" charset="0"/>
                  </a:rPr>
                  <a:t>α</a:t>
                </a:r>
                <a:r>
                  <a:rPr lang="pt-BR" dirty="0">
                    <a:latin typeface="Arial" pitchFamily="34" charset="0"/>
                    <a:cs typeface="Arial" pitchFamily="34" charset="0"/>
                  </a:rPr>
                  <a:t> = 0,05</a:t>
                </a:r>
              </a:p>
            </p:txBody>
          </p:sp>
        </mc:Choice>
        <mc:Fallback xmlns="">
          <p:sp>
            <p:nvSpPr>
              <p:cNvPr id="12" name="Retângulo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768" y="3201796"/>
                <a:ext cx="2903823" cy="2031325"/>
              </a:xfrm>
              <a:prstGeom prst="rect">
                <a:avLst/>
              </a:prstGeom>
              <a:blipFill>
                <a:blip r:embed="rId2"/>
                <a:stretch>
                  <a:fillRect t="-1802" b="-3904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aixaDeTexto 13"/>
          <p:cNvSpPr txBox="1"/>
          <p:nvPr/>
        </p:nvSpPr>
        <p:spPr>
          <a:xfrm>
            <a:off x="8265403" y="4181618"/>
            <a:ext cx="3332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Arial" pitchFamily="34" charset="0"/>
                <a:cs typeface="Arial" pitchFamily="34" charset="0"/>
              </a:rPr>
              <a:t>IC:  499,02 &lt; 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pt-BR" dirty="0">
                <a:latin typeface="Arial" pitchFamily="34" charset="0"/>
                <a:cs typeface="Arial" pitchFamily="34" charset="0"/>
              </a:rPr>
              <a:t> &lt; 500,98</a:t>
            </a:r>
          </a:p>
        </p:txBody>
      </p:sp>
      <p:sp>
        <p:nvSpPr>
          <p:cNvPr id="3" name="Seta: para a Direita 2">
            <a:extLst>
              <a:ext uri="{FF2B5EF4-FFF2-40B4-BE49-F238E27FC236}">
                <a16:creationId xmlns:a16="http://schemas.microsoft.com/office/drawing/2014/main" id="{5A3DE60B-733C-4B9A-B849-C69E87BA742A}"/>
              </a:ext>
            </a:extLst>
          </p:cNvPr>
          <p:cNvSpPr/>
          <p:nvPr/>
        </p:nvSpPr>
        <p:spPr>
          <a:xfrm>
            <a:off x="3763540" y="4243753"/>
            <a:ext cx="698207" cy="2725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Seta: para a Direita 14">
            <a:extLst>
              <a:ext uri="{FF2B5EF4-FFF2-40B4-BE49-F238E27FC236}">
                <a16:creationId xmlns:a16="http://schemas.microsoft.com/office/drawing/2014/main" id="{336F71D3-6B73-4B23-8CD9-ECFA38470990}"/>
              </a:ext>
            </a:extLst>
          </p:cNvPr>
          <p:cNvSpPr/>
          <p:nvPr/>
        </p:nvSpPr>
        <p:spPr>
          <a:xfrm>
            <a:off x="7188717" y="4243753"/>
            <a:ext cx="698207" cy="2725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tângulo 15">
                <a:extLst>
                  <a:ext uri="{FF2B5EF4-FFF2-40B4-BE49-F238E27FC236}">
                    <a16:creationId xmlns:a16="http://schemas.microsoft.com/office/drawing/2014/main" id="{DFDF90C3-73E9-4700-832F-EA38FCD38DDA}"/>
                  </a:ext>
                </a:extLst>
              </p:cNvPr>
              <p:cNvSpPr/>
              <p:nvPr/>
            </p:nvSpPr>
            <p:spPr>
              <a:xfrm>
                <a:off x="5003284" y="3745794"/>
                <a:ext cx="1806954" cy="16103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t-BR" dirty="0">
                    <a:latin typeface="Arial" pitchFamily="34" charset="0"/>
                    <a:cs typeface="Arial" pitchFamily="34" charset="0"/>
                  </a:rPr>
                  <a:t>E = Z</a:t>
                </a:r>
                <a:r>
                  <a:rPr lang="el-GR" baseline="-25000" dirty="0">
                    <a:latin typeface="Arial" pitchFamily="34" charset="0"/>
                    <a:cs typeface="Arial" pitchFamily="34" charset="0"/>
                  </a:rPr>
                  <a:t>α</a:t>
                </a:r>
                <a:r>
                  <a:rPr lang="pt-BR" baseline="-25000" dirty="0">
                    <a:latin typeface="Arial" pitchFamily="34" charset="0"/>
                    <a:cs typeface="Arial" pitchFamily="34" charset="0"/>
                  </a:rPr>
                  <a:t>/2</a:t>
                </a:r>
                <a:r>
                  <a:rPr lang="pt-BR" dirty="0">
                    <a:latin typeface="Arial" pitchFamily="34" charset="0"/>
                    <a:cs typeface="Arial" pitchFamily="34" charset="0"/>
                  </a:rPr>
                  <a:t> 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σ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pt-BR" i="1" smtClean="0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pt-BR" b="0" i="1" smtClean="0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  <m:t>𝑛</m:t>
                            </m:r>
                          </m:e>
                        </m:rad>
                      </m:den>
                    </m:f>
                  </m:oMath>
                </a14:m>
                <a:endParaRPr lang="pt-BR" dirty="0">
                  <a:latin typeface="Arial" pitchFamily="34" charset="0"/>
                  <a:cs typeface="Arial" pitchFamily="34" charset="0"/>
                </a:endParaRPr>
              </a:p>
              <a:p>
                <a:r>
                  <a:rPr lang="pt-BR" dirty="0">
                    <a:latin typeface="Arial" pitchFamily="34" charset="0"/>
                    <a:cs typeface="Arial" pitchFamily="34" charset="0"/>
                  </a:rPr>
                  <a:t>E = Z</a:t>
                </a:r>
                <a:r>
                  <a:rPr lang="pt-BR" baseline="-25000" dirty="0">
                    <a:latin typeface="Arial" pitchFamily="34" charset="0"/>
                    <a:cs typeface="Arial" pitchFamily="34" charset="0"/>
                  </a:rPr>
                  <a:t>0,025</a:t>
                </a:r>
                <a:r>
                  <a:rPr lang="pt-BR" dirty="0">
                    <a:latin typeface="Arial" pitchFamily="34" charset="0"/>
                    <a:cs typeface="Arial" pitchFamily="34" charset="0"/>
                  </a:rPr>
                  <a:t> 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pt-BR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5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pt-BR" i="1" smtClean="0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pt-BR" b="0" i="1" smtClean="0">
                                <a:latin typeface="Cambria Math" panose="02040503050406030204" pitchFamily="18" charset="0"/>
                                <a:cs typeface="Arial" pitchFamily="34" charset="0"/>
                              </a:rPr>
                              <m:t>100</m:t>
                            </m:r>
                          </m:e>
                        </m:rad>
                      </m:den>
                    </m:f>
                  </m:oMath>
                </a14:m>
                <a:endParaRPr lang="pt-BR" dirty="0">
                  <a:latin typeface="Arial" pitchFamily="34" charset="0"/>
                  <a:cs typeface="Arial" pitchFamily="34" charset="0"/>
                </a:endParaRPr>
              </a:p>
              <a:p>
                <a:r>
                  <a:rPr lang="pt-BR" dirty="0">
                    <a:latin typeface="Arial" pitchFamily="34" charset="0"/>
                    <a:cs typeface="Arial" pitchFamily="34" charset="0"/>
                  </a:rPr>
                  <a:t>E = 1,96 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pt-BR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pt-BR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1</m:t>
                        </m:r>
                      </m:num>
                      <m:den>
                        <m:r>
                          <a:rPr lang="pt-BR" b="0" i="1" smtClean="0">
                            <a:latin typeface="Cambria Math" panose="02040503050406030204" pitchFamily="18" charset="0"/>
                            <a:cs typeface="Arial" pitchFamily="34" charset="0"/>
                          </a:rPr>
                          <m:t>2</m:t>
                        </m:r>
                      </m:den>
                    </m:f>
                  </m:oMath>
                </a14:m>
                <a:endParaRPr lang="pt-BR" dirty="0">
                  <a:latin typeface="Arial" pitchFamily="34" charset="0"/>
                  <a:cs typeface="Arial" pitchFamily="34" charset="0"/>
                </a:endParaRPr>
              </a:p>
              <a:p>
                <a:r>
                  <a:rPr lang="pt-BR" dirty="0">
                    <a:latin typeface="Arial" pitchFamily="34" charset="0"/>
                    <a:cs typeface="Arial" pitchFamily="34" charset="0"/>
                  </a:rPr>
                  <a:t>E = 0,98</a:t>
                </a:r>
              </a:p>
            </p:txBody>
          </p:sp>
        </mc:Choice>
        <mc:Fallback xmlns="">
          <p:sp>
            <p:nvSpPr>
              <p:cNvPr id="16" name="Retângulo 15">
                <a:extLst>
                  <a:ext uri="{FF2B5EF4-FFF2-40B4-BE49-F238E27FC236}">
                    <a16:creationId xmlns:a16="http://schemas.microsoft.com/office/drawing/2014/main" id="{DFDF90C3-73E9-4700-832F-EA38FCD38DD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3284" y="3745794"/>
                <a:ext cx="1806954" cy="1610313"/>
              </a:xfrm>
              <a:prstGeom prst="rect">
                <a:avLst/>
              </a:prstGeom>
              <a:blipFill>
                <a:blip r:embed="rId3"/>
                <a:stretch>
                  <a:fillRect l="-3041" b="-4906"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695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$ Z_{0,025}=1,96 $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" name="AutoShape 6" descr="\[19,9-1,96\frac{5,73}{\sqrt{36}}\leq\mu\leq 19,9+1,96\frac{5,73}{\sqrt{36}}\]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9A3DB801-8CEC-4BA9-BCAA-242752DCED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6383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dósia">
  <a:themeElements>
    <a:clrScheme name="Ardósia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Ardósia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rdósi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Ardósia</Template>
  <TotalTime>4378</TotalTime>
  <Words>1340</Words>
  <Application>Microsoft Office PowerPoint</Application>
  <PresentationFormat>Widescreen</PresentationFormat>
  <Paragraphs>135</Paragraphs>
  <Slides>19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9" baseType="lpstr">
      <vt:lpstr>Arial</vt:lpstr>
      <vt:lpstr>Bodoni Bd BT</vt:lpstr>
      <vt:lpstr>Calibri</vt:lpstr>
      <vt:lpstr>Calisto MT</vt:lpstr>
      <vt:lpstr>Cambria Math</vt:lpstr>
      <vt:lpstr>CentSchbkCyrill BT</vt:lpstr>
      <vt:lpstr>Courier New</vt:lpstr>
      <vt:lpstr>Trebuchet MS</vt:lpstr>
      <vt:lpstr>Wingdings 2</vt:lpstr>
      <vt:lpstr>Ardósia</vt:lpstr>
      <vt:lpstr>Intervalo de confiança para a média</vt:lpstr>
      <vt:lpstr>Intervalo de confiança</vt:lpstr>
      <vt:lpstr>Intervalo de confiança</vt:lpstr>
      <vt:lpstr>Intervalo de confiança</vt:lpstr>
      <vt:lpstr>Intervalo de confiança para a média</vt:lpstr>
      <vt:lpstr>Intervalo de confiança para a média: σ conhecido</vt:lpstr>
      <vt:lpstr>Intervalo de confiança para a média: σ conhecido</vt:lpstr>
      <vt:lpstr>Exemplo – Intervalo de confiança para a média: σ conhecido</vt:lpstr>
      <vt:lpstr>Apresentação do PowerPoint</vt:lpstr>
      <vt:lpstr>Intervalo de confiança para a média: σ desconhecido</vt:lpstr>
      <vt:lpstr>Distribuição T de Student</vt:lpstr>
      <vt:lpstr>Distribuição T de Student</vt:lpstr>
      <vt:lpstr>Distribuição T de Student  </vt:lpstr>
      <vt:lpstr>Intervalo de confiança para a média: σ desconhecido</vt:lpstr>
      <vt:lpstr>Exemplo – Intervalo de confiança para a média: σ desconhecido</vt:lpstr>
      <vt:lpstr>Apresentação do PowerPoint</vt:lpstr>
      <vt:lpstr>Determinação do tamanho amostral</vt:lpstr>
      <vt:lpstr>Determinação da Estimativa pontual e de E</vt:lpstr>
      <vt:lpstr>Referências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Intervalo de confiança para a média</dc:title>
  <dc:creator>Verônica</dc:creator>
  <cp:lastModifiedBy>Hiago Rios Cordeiro</cp:lastModifiedBy>
  <cp:revision>161</cp:revision>
  <dcterms:created xsi:type="dcterms:W3CDTF">2016-07-19T04:56:04Z</dcterms:created>
  <dcterms:modified xsi:type="dcterms:W3CDTF">2018-07-06T11:29:12Z</dcterms:modified>
</cp:coreProperties>
</file>