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64" r:id="rId3"/>
    <p:sldId id="269" r:id="rId4"/>
    <p:sldId id="274" r:id="rId5"/>
    <p:sldId id="270" r:id="rId6"/>
    <p:sldId id="276" r:id="rId7"/>
    <p:sldId id="271" r:id="rId8"/>
    <p:sldId id="279" r:id="rId9"/>
    <p:sldId id="280" r:id="rId10"/>
    <p:sldId id="282" r:id="rId11"/>
    <p:sldId id="283" r:id="rId12"/>
    <p:sldId id="262" r:id="rId13"/>
    <p:sldId id="260" r:id="rId14"/>
    <p:sldId id="287" r:id="rId15"/>
    <p:sldId id="281" r:id="rId16"/>
    <p:sldId id="285" r:id="rId17"/>
    <p:sldId id="286" r:id="rId18"/>
    <p:sldId id="284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14" r:id="rId38"/>
    <p:sldId id="306" r:id="rId39"/>
    <p:sldId id="257" r:id="rId40"/>
    <p:sldId id="307" r:id="rId41"/>
    <p:sldId id="308" r:id="rId42"/>
    <p:sldId id="310" r:id="rId43"/>
    <p:sldId id="312" r:id="rId44"/>
    <p:sldId id="311" r:id="rId45"/>
    <p:sldId id="313" r:id="rId46"/>
    <p:sldId id="277" r:id="rId4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90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8407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0918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t-BR" smtClean="0"/>
              <a:t>Editar estilos de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762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3968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7040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3168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0153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2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879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262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282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833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887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224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466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061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D7E8793-2C96-48E9-BA98-A54DEA05641F}" type="datetimeFigureOut">
              <a:rPr lang="pt-BR" smtClean="0"/>
              <a:t>16/12/2021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20B8C-C31E-4A1C-9135-3D3A3C90CC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79510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4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26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86722" y="1787237"/>
            <a:ext cx="7806165" cy="1477228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/>
              <a:t>Médias, variância e desvio padrão</a:t>
            </a:r>
            <a:br>
              <a:rPr lang="pt-BR" sz="3600" dirty="0" smtClean="0"/>
            </a:br>
            <a:r>
              <a:rPr lang="pt-BR" sz="3600" dirty="0" smtClean="0"/>
              <a:t> no intervalo de confiança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6008" y="4031672"/>
            <a:ext cx="12011891" cy="2194560"/>
          </a:xfrm>
        </p:spPr>
        <p:txBody>
          <a:bodyPr>
            <a:normAutofit/>
          </a:bodyPr>
          <a:lstStyle/>
          <a:p>
            <a:r>
              <a:rPr lang="pt-BR" sz="1600" dirty="0" smtClean="0">
                <a:solidFill>
                  <a:schemeClr val="tx1"/>
                </a:solidFill>
              </a:rPr>
              <a:t>UESC – Universidade estadual de santa cruz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Cet</a:t>
            </a:r>
            <a:r>
              <a:rPr lang="pt-BR" sz="1600" dirty="0">
                <a:solidFill>
                  <a:schemeClr val="tx1"/>
                </a:solidFill>
              </a:rPr>
              <a:t>1</a:t>
            </a:r>
            <a:r>
              <a:rPr lang="pt-BR" sz="1600" dirty="0" smtClean="0">
                <a:solidFill>
                  <a:schemeClr val="tx1"/>
                </a:solidFill>
              </a:rPr>
              <a:t>73 – probabilidade e estatística - Engenharia elétrica</a:t>
            </a:r>
            <a:endParaRPr lang="pt-BR" sz="1600" dirty="0">
              <a:solidFill>
                <a:schemeClr val="tx1"/>
              </a:solidFill>
            </a:endParaRPr>
          </a:p>
          <a:p>
            <a:r>
              <a:rPr lang="pt-BR" sz="1600" dirty="0" smtClean="0">
                <a:solidFill>
                  <a:schemeClr val="tx1"/>
                </a:solidFill>
              </a:rPr>
              <a:t>16 De dezembro de 2021	</a:t>
            </a:r>
            <a:endParaRPr lang="pt-BR" sz="1600" dirty="0" smtClean="0">
              <a:solidFill>
                <a:schemeClr val="tx1"/>
              </a:solidFill>
            </a:endParaRPr>
          </a:p>
          <a:p>
            <a:r>
              <a:rPr lang="pt-BR" sz="1600" dirty="0" smtClean="0">
                <a:solidFill>
                  <a:schemeClr val="tx1"/>
                </a:solidFill>
              </a:rPr>
              <a:t>Felipe </a:t>
            </a:r>
            <a:r>
              <a:rPr lang="pt-BR" sz="1600" dirty="0">
                <a:solidFill>
                  <a:schemeClr val="tx1"/>
                </a:solidFill>
              </a:rPr>
              <a:t>França Bandeira - </a:t>
            </a:r>
            <a:r>
              <a:rPr lang="pt-BR" sz="1600" dirty="0" smtClean="0">
                <a:solidFill>
                  <a:schemeClr val="tx1"/>
                </a:solidFill>
              </a:rPr>
              <a:t>201910931</a:t>
            </a:r>
            <a:r>
              <a:rPr lang="pt-BR" sz="1600" dirty="0" smtClean="0">
                <a:solidFill>
                  <a:schemeClr val="tx1"/>
                </a:solidFill>
              </a:rPr>
              <a:t>				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João Gabriel Souza Dias - 201911403 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Maire </a:t>
            </a:r>
            <a:r>
              <a:rPr lang="pt-BR" sz="1600" dirty="0" smtClean="0">
                <a:solidFill>
                  <a:schemeClr val="tx1"/>
                </a:solidFill>
              </a:rPr>
              <a:t>Sabrina Oliveira Santos - 201911636  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4706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0387" y="308957"/>
            <a:ext cx="8279991" cy="1004454"/>
          </a:xfrm>
        </p:spPr>
        <p:txBody>
          <a:bodyPr/>
          <a:lstStyle/>
          <a:p>
            <a:pPr algn="ctr"/>
            <a:r>
              <a:rPr lang="pt-BR" sz="3200" dirty="0" smtClean="0"/>
              <a:t>IC Média</a:t>
            </a:r>
            <a:r>
              <a:rPr lang="el-GR" sz="3200" dirty="0" smtClean="0"/>
              <a:t> </a:t>
            </a:r>
            <a:r>
              <a:rPr lang="pt-BR" sz="3200" dirty="0"/>
              <a:t>com variância conhecida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Texto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556953" y="1313411"/>
                <a:ext cx="9393382" cy="4854633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dirty="0" smtClean="0"/>
                  <a:t>Para  populações infinitas, a variável normal padrão de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BR" dirty="0" smtClean="0"/>
                  <a:t> será denominada </a:t>
                </a:r>
                <a:r>
                  <a:rPr lang="pt-BR" dirty="0" err="1" smtClean="0"/>
                  <a:t>Z</a:t>
                </a:r>
                <a:r>
                  <a:rPr lang="pt-BR" sz="1050" dirty="0" err="1" smtClean="0"/>
                  <a:t>observado</a:t>
                </a:r>
                <a:r>
                  <a:rPr lang="pt-BR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𝑍𝑜𝑏𝑠</m:t>
                      </m:r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pt-BR" sz="1600" i="1"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</m:ctrlPr>
                            </m:accPr>
                            <m:e>
                              <m:r>
                                <a:rPr lang="pt-BR" sz="1600" i="1"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  <m:t>𝑋</m:t>
                              </m:r>
                            </m:e>
                          </m:acc>
                          <m:r>
                            <a:rPr lang="pt-BR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f>
                            <m:fPr>
                              <m:ctrlPr>
                                <a:rPr lang="pt-B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l-GR" sz="1600" dirty="0"/>
                                <m:t>σ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pt-B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pt-BR" sz="16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pt-BR" sz="8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dirty="0" smtClean="0"/>
                  <a:t>Para populações finitas, deve-se acrescentar  o fator de correção populacional ao cálculo de </a:t>
                </a:r>
                <a:r>
                  <a:rPr lang="pt-BR" dirty="0" err="1"/>
                  <a:t>Z</a:t>
                </a:r>
                <a:r>
                  <a:rPr lang="pt-BR" sz="1050" dirty="0" err="1"/>
                  <a:t>observado</a:t>
                </a:r>
                <a:r>
                  <a:rPr lang="pt-BR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i="1">
                          <a:latin typeface="Cambria Math" panose="02040503050406030204" pitchFamily="18" charset="0"/>
                        </a:rPr>
                        <m:t>𝑍𝑜𝑏𝑠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pt-BR" sz="1600" i="1"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</m:ctrlPr>
                            </m:accPr>
                            <m:e>
                              <m:r>
                                <a:rPr lang="pt-BR" sz="1600" i="1"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  <m:t>𝑋</m:t>
                              </m:r>
                            </m:e>
                          </m:acc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f>
                            <m:fPr>
                              <m:ctrlPr>
                                <a:rPr lang="pt-B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l-GR" sz="1600" dirty="0"/>
                                <m:t>σ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pt-BR" sz="16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pt-BR" sz="16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pt-BR" sz="16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pt-B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t-BR" sz="16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pt-BR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pt-BR" sz="16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pt-BR" sz="16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pt-BR" sz="16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pt-B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dirty="0" smtClean="0"/>
                  <a:t>O fator correção deve ser usado sempre que tivermos :</a:t>
                </a:r>
              </a:p>
              <a:p>
                <a:endParaRPr lang="pt-B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pt-BR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&gt;0,05</m:t>
                      </m:r>
                    </m:oMath>
                  </m:oMathPara>
                </a14:m>
                <a:endParaRPr lang="pt-BR" sz="1600" dirty="0" smtClean="0"/>
              </a:p>
              <a:p>
                <a:r>
                  <a:rPr lang="pt-BR" sz="1600" dirty="0"/>
                  <a:t>	</a:t>
                </a:r>
                <a:r>
                  <a:rPr lang="pt-BR" sz="1600" dirty="0" smtClean="0"/>
                  <a:t>Caso o resultado não seja maior que 5%, usa a fórmula sem acrescentar o fator de correção.</a:t>
                </a:r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3" name="Espaço Reservado para Tex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556953" y="1313411"/>
                <a:ext cx="9393382" cy="4854633"/>
              </a:xfrm>
              <a:blipFill>
                <a:blip r:embed="rId2"/>
                <a:stretch>
                  <a:fillRect l="-324" t="-3137" r="-103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ixaDeTexto 3"/>
              <p:cNvSpPr txBox="1"/>
              <p:nvPr/>
            </p:nvSpPr>
            <p:spPr>
              <a:xfrm>
                <a:off x="8113221" y="1770611"/>
                <a:ext cx="2161310" cy="785536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Da distribuição normal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</a:rPr>
                      <m:t>	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pt-BR" i="1">
                            <a:latin typeface="Cambria Math" panose="02040503050406030204" pitchFamily="18" charset="0"/>
                          </a:rPr>
                          <m:t>𝜇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dirty="0"/>
                          <m:t>σ</m:t>
                        </m:r>
                      </m:den>
                    </m:f>
                  </m:oMath>
                </a14:m>
                <a:endParaRPr lang="pt-BR" dirty="0"/>
              </a:p>
            </p:txBody>
          </p:sp>
        </mc:Choice>
        <mc:Fallback xmlns="">
          <p:sp>
            <p:nvSpPr>
              <p:cNvPr id="4" name="CaixaDe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3221" y="1770611"/>
                <a:ext cx="2161310" cy="785536"/>
              </a:xfrm>
              <a:prstGeom prst="rect">
                <a:avLst/>
              </a:prstGeom>
              <a:blipFill>
                <a:blip r:embed="rId3"/>
                <a:stretch>
                  <a:fillRect l="-2241" t="-303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58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3020" y="367145"/>
            <a:ext cx="8230116" cy="1162397"/>
          </a:xfrm>
        </p:spPr>
        <p:txBody>
          <a:bodyPr/>
          <a:lstStyle/>
          <a:p>
            <a:r>
              <a:rPr lang="pt-BR" sz="3200" dirty="0"/>
              <a:t>IC Média</a:t>
            </a:r>
            <a:r>
              <a:rPr lang="el-GR" sz="3200" dirty="0"/>
              <a:t> </a:t>
            </a:r>
            <a:r>
              <a:rPr lang="pt-BR" sz="3200" dirty="0"/>
              <a:t>com variância conhecida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375043" y="1153457"/>
            <a:ext cx="8101963" cy="761777"/>
          </a:xfrm>
        </p:spPr>
        <p:txBody>
          <a:bodyPr/>
          <a:lstStyle/>
          <a:p>
            <a:r>
              <a:rPr lang="pt-BR" dirty="0" smtClean="0"/>
              <a:t>	Utilizar a tabela norma padrão para determinar os valores críticos da variável Z: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991" y="1895338"/>
            <a:ext cx="4433995" cy="27236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7356763" y="2379987"/>
                <a:ext cx="3699163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dirty="0" smtClean="0"/>
                  <a:t>O </a:t>
                </a:r>
                <a:r>
                  <a:rPr lang="pt-BR" dirty="0" err="1" smtClean="0"/>
                  <a:t>Zc</a:t>
                </a:r>
                <a:r>
                  <a:rPr lang="pt-BR" dirty="0" smtClean="0"/>
                  <a:t> é o valor crítico obtido a partir da tabela da normal, que é calculado pelo valor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pt-BR" dirty="0" smtClean="0"/>
                  <a:t>(Gama), que é o nível de confiança.</a:t>
                </a:r>
                <a:r>
                  <a:rPr lang="pt-BR" dirty="0"/>
                  <a:t> </a:t>
                </a:r>
                <a:r>
                  <a:rPr lang="pt-BR" dirty="0" smtClean="0"/>
                  <a:t> </a:t>
                </a:r>
                <a14:m>
                  <m:oMath xmlns:m="http://schemas.openxmlformats.org/officeDocument/2006/math">
                    <m:r>
                      <a:rPr lang="pt-BR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pt-BR" i="1">
                        <a:latin typeface="Cambria Math" panose="02040503050406030204" pitchFamily="18" charset="0"/>
                      </a:rPr>
                      <m:t>∝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−1.</m:t>
                    </m:r>
                  </m:oMath>
                </a14:m>
                <a:endParaRPr lang="pt-BR" dirty="0" smtClean="0"/>
              </a:p>
              <a:p>
                <a:pPr algn="just"/>
                <a:endParaRPr lang="pt-BR" dirty="0" smtClean="0"/>
              </a:p>
              <a:p>
                <a:pPr algn="just"/>
                <a:r>
                  <a:rPr lang="pt-BR" dirty="0" smtClean="0"/>
                  <a:t>O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pt-BR" dirty="0" smtClean="0"/>
                  <a:t> é o nível de significância</a:t>
                </a:r>
                <a:endParaRPr lang="pt-BR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6763" y="2379987"/>
                <a:ext cx="3699163" cy="2031325"/>
              </a:xfrm>
              <a:prstGeom prst="rect">
                <a:avLst/>
              </a:prstGeom>
              <a:blipFill>
                <a:blip r:embed="rId3"/>
                <a:stretch>
                  <a:fillRect l="-1483" t="-1497" r="-1318" b="-359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847385" y="4618962"/>
                <a:ext cx="8978258" cy="2144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600" dirty="0" smtClean="0"/>
                  <a:t>O intervalo de confiança para a média populacional é tal que :</a:t>
                </a:r>
              </a:p>
              <a:p>
                <a:r>
                  <a:rPr lang="pt-BR" sz="1600" dirty="0" smtClean="0"/>
                  <a:t>		</a:t>
                </a:r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</a:rPr>
                      <m:t>	</m:t>
                    </m:r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𝑍𝑐</m:t>
                    </m:r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pt-B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1600" dirty="0"/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  <m:r>
                      <a:rPr lang="pt-B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pt-BR" sz="1600" dirty="0"/>
                  <a:t> </a:t>
                </a:r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pt-B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acc>
                      <m:accPr>
                        <m:chr m:val="̅"/>
                        <m:ctrlP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pt-BR" sz="1600" i="1">
                        <a:latin typeface="Cambria Math" panose="02040503050406030204" pitchFamily="18" charset="0"/>
                      </a:rPr>
                      <m:t>𝑍𝑐</m:t>
                    </m:r>
                    <m:r>
                      <a:rPr lang="pt-BR" sz="1600" i="1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1600" dirty="0"/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pt-BR" sz="1600" dirty="0" smtClean="0"/>
                  <a:t>)=</a:t>
                </a:r>
                <a:r>
                  <a:rPr lang="pt-BR" sz="1600" dirty="0"/>
                  <a:t> </a:t>
                </a:r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pt-BR" sz="1600" dirty="0" smtClean="0"/>
              </a:p>
              <a:p>
                <a14:m>
                  <m:oMath xmlns:m="http://schemas.openxmlformats.org/officeDocument/2006/math"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𝐼𝐶</m:t>
                    </m:r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  <m:r>
                      <a:rPr lang="pt-B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pt-B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𝑍𝑐</m:t>
                    </m:r>
                    <m:r>
                      <a:rPr lang="pt-B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1600" dirty="0"/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pt-BR" sz="1600" dirty="0" smtClean="0"/>
                  <a:t> </a:t>
                </a:r>
              </a:p>
              <a:p>
                <a:r>
                  <a:rPr lang="pt-BR" sz="1600" dirty="0" smtClean="0"/>
                  <a:t>Caso se utilize o fator de correção, temos :</a:t>
                </a:r>
              </a:p>
              <a:p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</a:rPr>
                      <m:t>𝐼𝐶</m:t>
                    </m:r>
                    <m:r>
                      <a:rPr lang="pt-BR" sz="1600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  <m:r>
                      <a:rPr lang="pt-B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pt-B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𝑍𝑐</m:t>
                    </m:r>
                    <m:r>
                      <a:rPr lang="pt-B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1600" dirty="0"/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  <m:rad>
                      <m:radPr>
                        <m:degHide m:val="on"/>
                        <m:ctrlPr>
                          <a:rPr lang="pt-BR" sz="1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pt-BR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rad>
                  </m:oMath>
                </a14:m>
                <a:r>
                  <a:rPr lang="pt-BR" sz="1600" dirty="0"/>
                  <a:t> </a:t>
                </a:r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385" y="4618962"/>
                <a:ext cx="8978258" cy="2144883"/>
              </a:xfrm>
              <a:prstGeom prst="rect">
                <a:avLst/>
              </a:prstGeom>
              <a:blipFill>
                <a:blip r:embed="rId4"/>
                <a:stretch>
                  <a:fillRect l="-339" t="-85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484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15142" y="299257"/>
            <a:ext cx="8423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u="sng" dirty="0" smtClean="0"/>
              <a:t>Exemplo </a:t>
            </a:r>
            <a:r>
              <a:rPr lang="pt-BR" sz="3200" u="sng" dirty="0"/>
              <a:t>1</a:t>
            </a:r>
            <a:r>
              <a:rPr lang="pt-BR" sz="3200" dirty="0"/>
              <a:t>: </a:t>
            </a:r>
            <a:r>
              <a:rPr lang="pt-BR" sz="3200" dirty="0" smtClean="0"/>
              <a:t>IC média</a:t>
            </a:r>
            <a:r>
              <a:rPr lang="el-GR" sz="3200" dirty="0" smtClean="0"/>
              <a:t> </a:t>
            </a:r>
            <a:r>
              <a:rPr lang="pt-BR" sz="3200" dirty="0"/>
              <a:t>com variância </a:t>
            </a:r>
            <a:r>
              <a:rPr lang="pt-BR" sz="3200" dirty="0" smtClean="0"/>
              <a:t>conhecida </a:t>
            </a:r>
            <a:endParaRPr lang="pt-BR" sz="32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615142" y="1507958"/>
            <a:ext cx="107747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A duração da vida de uma peça de equipamento é tal que o desvio padrão populacional é e 5 horas. Foram amostradas aleatoriamente 100 dessas peças, obtendo-se média de 500 horas. Desejamos construir um intervalo de confiança para a verdadeira duração média da peça com um nível  de 95% de confiança. Suponha que tenhamos uma população de 1000 peças.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99753" y="3116769"/>
                <a:ext cx="1807216" cy="1599156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pt-BR" sz="1600" dirty="0" smtClean="0"/>
                  <a:t>Temos: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dirty="0" smtClean="0"/>
                      <m:t>σ</m:t>
                    </m:r>
                  </m:oMath>
                </a14:m>
                <a:r>
                  <a:rPr lang="pt-BR" sz="1600" dirty="0" smtClean="0"/>
                  <a:t> = 5</a:t>
                </a:r>
              </a:p>
              <a:p>
                <a:r>
                  <a:rPr lang="pt-BR" sz="1600" dirty="0" smtClean="0"/>
                  <a:t>n = 100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</m:oMath>
                </a14:m>
                <a:r>
                  <a:rPr lang="pt-BR" sz="1600" dirty="0" smtClean="0"/>
                  <a:t>= 500</a:t>
                </a:r>
              </a:p>
              <a:p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pt-BR" sz="1600" dirty="0" smtClean="0"/>
                  <a:t> = 95%</a:t>
                </a:r>
              </a:p>
              <a:p>
                <a:r>
                  <a:rPr lang="pt-BR" sz="1600" dirty="0" smtClean="0"/>
                  <a:t>N = 1000</a:t>
                </a:r>
                <a:endParaRPr lang="pt-BR" sz="1600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53" y="3116769"/>
                <a:ext cx="1807216" cy="1599156"/>
              </a:xfrm>
              <a:prstGeom prst="rect">
                <a:avLst/>
              </a:prstGeom>
              <a:blipFill>
                <a:blip r:embed="rId2"/>
                <a:stretch>
                  <a:fillRect l="-1333" t="-752" b="-112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2100056" y="2985286"/>
                <a:ext cx="3968235" cy="1426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pt-B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pt-B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pt-B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0,05</m:t>
                    </m:r>
                  </m:oMath>
                </a14:m>
                <a:r>
                  <a:rPr lang="pt-BR" sz="1600" dirty="0" smtClean="0"/>
                  <a:t> , então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=0,10 </m:t>
                    </m:r>
                    <m:r>
                      <a:rPr lang="pt-B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&gt;0,05</m:t>
                    </m:r>
                  </m:oMath>
                </a14:m>
                <a:endParaRPr lang="pt-BR" sz="1600" dirty="0" smtClean="0"/>
              </a:p>
              <a:p>
                <a:endParaRPr lang="pt-BR" sz="1600" dirty="0" smtClean="0"/>
              </a:p>
              <a:p>
                <a:pPr algn="just"/>
                <a:r>
                  <a:rPr lang="pt-BR" sz="1600" dirty="0" smtClean="0"/>
                  <a:t>Portanto ok, podemos utilizar a fórmula com o fator de correção populacional.  </a:t>
                </a:r>
                <a:endParaRPr lang="pt-BR" sz="1600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0056" y="2985286"/>
                <a:ext cx="3968235" cy="1426929"/>
              </a:xfrm>
              <a:prstGeom prst="rect">
                <a:avLst/>
              </a:prstGeom>
              <a:blipFill>
                <a:blip r:embed="rId3"/>
                <a:stretch>
                  <a:fillRect l="-768" r="-922" b="-4274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/>
              <p:cNvSpPr txBox="1"/>
              <p:nvPr/>
            </p:nvSpPr>
            <p:spPr>
              <a:xfrm>
                <a:off x="2269375" y="4862945"/>
                <a:ext cx="4064923" cy="933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i="1">
                        <a:latin typeface="Cambria Math" panose="02040503050406030204" pitchFamily="18" charset="0"/>
                      </a:rPr>
                      <m:t>𝐼𝐶</m:t>
                    </m:r>
                    <m:r>
                      <a:rPr lang="pt-BR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  <m:r>
                      <a:rPr lang="pt-B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pt-B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𝑍𝑐</m:t>
                    </m:r>
                    <m:r>
                      <a:rPr lang="pt-B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dirty="0"/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  <m:rad>
                      <m:radPr>
                        <m:degHide m:val="on"/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pt-B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rad>
                  </m:oMath>
                </a14:m>
                <a:r>
                  <a:rPr lang="pt-BR" dirty="0"/>
                  <a:t> </a:t>
                </a:r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7" name="CaixaDe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9375" y="4862945"/>
                <a:ext cx="4064923" cy="9330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tse1.mm.bing.net/th?id=OIP.T0izXSuZWIo4Z2ooZsYXcwAAAA&amp;pid=Api&amp;P=0&amp;w=292&amp;h=1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378" y="3541223"/>
            <a:ext cx="3002217" cy="143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ector Angulado 8"/>
          <p:cNvCxnSpPr/>
          <p:nvPr/>
        </p:nvCxnSpPr>
        <p:spPr>
          <a:xfrm flipV="1">
            <a:off x="8113222" y="3204406"/>
            <a:ext cx="1487978" cy="10565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Conector Angulado 11"/>
          <p:cNvCxnSpPr/>
          <p:nvPr/>
        </p:nvCxnSpPr>
        <p:spPr>
          <a:xfrm rot="16200000" flipV="1">
            <a:off x="6511791" y="3450864"/>
            <a:ext cx="1207808" cy="7148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6261378" y="2866362"/>
            <a:ext cx="1080655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0,475</a:t>
            </a:r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9603095" y="3019740"/>
            <a:ext cx="1080655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0,475</a:t>
            </a:r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9456682" y="3981796"/>
            <a:ext cx="2480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Procurar o Valor na tabela da normal.</a:t>
            </a:r>
            <a:endParaRPr lang="pt-BR" sz="1600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8171411" y="1837113"/>
            <a:ext cx="32184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/>
          <p:nvPr/>
        </p:nvCxnSpPr>
        <p:spPr>
          <a:xfrm>
            <a:off x="997235" y="2084658"/>
            <a:ext cx="1272140" cy="88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3217777" y="2093501"/>
            <a:ext cx="51198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9780653" y="2093501"/>
            <a:ext cx="1609242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>
            <a:off x="2286095" y="2654531"/>
            <a:ext cx="3840385" cy="138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ector reto 27"/>
          <p:cNvCxnSpPr/>
          <p:nvPr/>
        </p:nvCxnSpPr>
        <p:spPr>
          <a:xfrm>
            <a:off x="987803" y="2902384"/>
            <a:ext cx="1298292" cy="531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8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435" y="1065257"/>
            <a:ext cx="9364382" cy="4744112"/>
          </a:xfrm>
          <a:prstGeom prst="rect">
            <a:avLst/>
          </a:prstGeom>
        </p:spPr>
      </p:pic>
      <p:sp>
        <p:nvSpPr>
          <p:cNvPr id="2" name="Elipse 1"/>
          <p:cNvSpPr/>
          <p:nvPr/>
        </p:nvSpPr>
        <p:spPr>
          <a:xfrm>
            <a:off x="7390015" y="5370022"/>
            <a:ext cx="623455" cy="199506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pt-BR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" name="Conector de Seta Reta 3"/>
          <p:cNvCxnSpPr/>
          <p:nvPr/>
        </p:nvCxnSpPr>
        <p:spPr>
          <a:xfrm flipH="1">
            <a:off x="1845425" y="5469775"/>
            <a:ext cx="55445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de Seta Reta 5"/>
          <p:cNvCxnSpPr/>
          <p:nvPr/>
        </p:nvCxnSpPr>
        <p:spPr>
          <a:xfrm flipV="1">
            <a:off x="7705898" y="1305098"/>
            <a:ext cx="24938" cy="4039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50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939339" y="442945"/>
            <a:ext cx="841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u="sng" dirty="0"/>
              <a:t>Exemplo 1</a:t>
            </a:r>
            <a:r>
              <a:rPr lang="pt-BR" sz="3200" dirty="0"/>
              <a:t>: IC média</a:t>
            </a:r>
            <a:r>
              <a:rPr lang="el-GR" sz="3200" dirty="0"/>
              <a:t> </a:t>
            </a:r>
            <a:r>
              <a:rPr lang="pt-BR" sz="3200" dirty="0"/>
              <a:t>com variância conhecida </a:t>
            </a:r>
          </a:p>
        </p:txBody>
      </p:sp>
      <p:pic>
        <p:nvPicPr>
          <p:cNvPr id="3" name="Picture 2" descr="https://tse1.mm.bing.net/th?id=OIP.T0izXSuZWIo4Z2ooZsYXcwAAAA&amp;pid=Api&amp;P=0&amp;w=292&amp;h=1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39" y="2152998"/>
            <a:ext cx="3002217" cy="143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Angulado 3"/>
          <p:cNvCxnSpPr/>
          <p:nvPr/>
        </p:nvCxnSpPr>
        <p:spPr>
          <a:xfrm flipV="1">
            <a:off x="2797894" y="1834580"/>
            <a:ext cx="1333531" cy="10381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" name="Conector Angulado 4"/>
          <p:cNvCxnSpPr/>
          <p:nvPr/>
        </p:nvCxnSpPr>
        <p:spPr>
          <a:xfrm rot="16200000" flipV="1">
            <a:off x="1065584" y="1840712"/>
            <a:ext cx="1142148" cy="921845"/>
          </a:xfrm>
          <a:prstGeom prst="bentConnector3">
            <a:avLst>
              <a:gd name="adj1" fmla="val 9949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4131425" y="1730561"/>
            <a:ext cx="1080655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0,475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95082" y="1555450"/>
            <a:ext cx="1080655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0,475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939339" y="3832167"/>
            <a:ext cx="3374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/>
              <a:t>Zc</a:t>
            </a:r>
            <a:r>
              <a:rPr lang="pt-BR" dirty="0" smtClean="0"/>
              <a:t> =1,96  e o –</a:t>
            </a:r>
            <a:r>
              <a:rPr lang="pt-BR" dirty="0" err="1" smtClean="0"/>
              <a:t>Zc</a:t>
            </a:r>
            <a:r>
              <a:rPr lang="pt-BR" dirty="0" smtClean="0"/>
              <a:t>= -1,96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ixaDeTexto 14"/>
              <p:cNvSpPr txBox="1"/>
              <p:nvPr/>
            </p:nvSpPr>
            <p:spPr>
              <a:xfrm>
                <a:off x="6165269" y="1740116"/>
                <a:ext cx="1807216" cy="1599156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pt-BR" sz="1600" dirty="0" smtClean="0"/>
                  <a:t>Temos: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dirty="0" smtClean="0"/>
                      <m:t>σ</m:t>
                    </m:r>
                  </m:oMath>
                </a14:m>
                <a:r>
                  <a:rPr lang="pt-BR" sz="1600" dirty="0" smtClean="0"/>
                  <a:t> = 5</a:t>
                </a:r>
              </a:p>
              <a:p>
                <a:r>
                  <a:rPr lang="pt-BR" sz="1600" dirty="0" smtClean="0"/>
                  <a:t>n = 100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sz="16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</m:oMath>
                </a14:m>
                <a:r>
                  <a:rPr lang="pt-BR" sz="1600" dirty="0" smtClean="0"/>
                  <a:t>= 500</a:t>
                </a:r>
              </a:p>
              <a:p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pt-BR" sz="1600" dirty="0" smtClean="0"/>
                  <a:t> = 95%</a:t>
                </a:r>
              </a:p>
              <a:p>
                <a:r>
                  <a:rPr lang="pt-BR" sz="1600" dirty="0" smtClean="0"/>
                  <a:t>N = 1000</a:t>
                </a:r>
                <a:endParaRPr lang="pt-BR" sz="1600" dirty="0"/>
              </a:p>
            </p:txBody>
          </p:sp>
        </mc:Choice>
        <mc:Fallback xmlns="">
          <p:sp>
            <p:nvSpPr>
              <p:cNvPr id="15" name="CaixaDe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269" y="1740116"/>
                <a:ext cx="1807216" cy="1599156"/>
              </a:xfrm>
              <a:prstGeom prst="rect">
                <a:avLst/>
              </a:prstGeom>
              <a:blipFill>
                <a:blip r:embed="rId3"/>
                <a:stretch>
                  <a:fillRect l="-1333" t="-752" b="-112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tângulo 15"/>
              <p:cNvSpPr/>
              <p:nvPr/>
            </p:nvSpPr>
            <p:spPr>
              <a:xfrm>
                <a:off x="939339" y="4551877"/>
                <a:ext cx="3388172" cy="9330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</a:rPr>
                      <m:t>𝐼𝐶</m:t>
                    </m:r>
                    <m:r>
                      <a:rPr lang="pt-BR" i="1" smtClean="0">
                        <a:latin typeface="Cambria Math" panose="02040503050406030204" pitchFamily="18" charset="0"/>
                      </a:rPr>
                      <m:t>=500±1,96.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b="0" i="1" smtClean="0">
                                <a:latin typeface="Cambria Math" panose="02040503050406030204" pitchFamily="18" charset="0"/>
                              </a:rPr>
                              <m:t>100</m:t>
                            </m:r>
                          </m:e>
                        </m:rad>
                      </m:den>
                    </m:f>
                    <m:rad>
                      <m:radPr>
                        <m:degHide m:val="on"/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pt-B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BR" b="0" i="1" smtClean="0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t-BR" b="0" i="1" smtClean="0">
                                <a:latin typeface="Cambria Math" panose="02040503050406030204" pitchFamily="18" charset="0"/>
                              </a:rPr>
                              <m:t>100</m:t>
                            </m:r>
                          </m:num>
                          <m:den>
                            <m:r>
                              <a:rPr lang="pt-BR" b="0" i="1" smtClean="0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rad>
                  </m:oMath>
                </a14:m>
                <a:r>
                  <a:rPr lang="pt-BR" dirty="0"/>
                  <a:t> </a:t>
                </a:r>
                <a:endParaRPr lang="pt-BR" dirty="0" smtClean="0"/>
              </a:p>
              <a:p>
                <a14:m>
                  <m:oMath xmlns:m="http://schemas.openxmlformats.org/officeDocument/2006/math">
                    <m:r>
                      <a:rPr lang="pt-BR" b="0" i="1" smtClean="0">
                        <a:latin typeface="Cambria Math" panose="02040503050406030204" pitchFamily="18" charset="0"/>
                      </a:rPr>
                      <m:t>𝐼𝐶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=500±0,93</m:t>
                    </m:r>
                  </m:oMath>
                </a14:m>
                <a:r>
                  <a:rPr lang="pt-BR" dirty="0" smtClean="0"/>
                  <a:t> </a:t>
                </a:r>
                <a:endParaRPr lang="pt-BR" dirty="0"/>
              </a:p>
            </p:txBody>
          </p:sp>
        </mc:Choice>
        <mc:Fallback xmlns="">
          <p:sp>
            <p:nvSpPr>
              <p:cNvPr id="16" name="Retângu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339" y="4551877"/>
                <a:ext cx="3388172" cy="9330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ector de Seta Reta 17"/>
          <p:cNvCxnSpPr/>
          <p:nvPr/>
        </p:nvCxnSpPr>
        <p:spPr>
          <a:xfrm>
            <a:off x="2797894" y="5324692"/>
            <a:ext cx="8846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Angulado 19"/>
          <p:cNvCxnSpPr/>
          <p:nvPr/>
        </p:nvCxnSpPr>
        <p:spPr>
          <a:xfrm>
            <a:off x="2797894" y="5311833"/>
            <a:ext cx="884644" cy="440574"/>
          </a:xfrm>
          <a:prstGeom prst="bentConnector3">
            <a:avLst>
              <a:gd name="adj1" fmla="val 113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3682538" y="5160958"/>
            <a:ext cx="2128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500 - 0,93 = 499,07</a:t>
            </a:r>
            <a:endParaRPr lang="pt-BR" sz="16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3682538" y="5663228"/>
            <a:ext cx="2128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500 + 0,93 = 500,93</a:t>
            </a:r>
            <a:endParaRPr lang="pt-B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ixaDeTexto 25"/>
              <p:cNvSpPr txBox="1"/>
              <p:nvPr/>
            </p:nvSpPr>
            <p:spPr>
              <a:xfrm>
                <a:off x="6716684" y="4961455"/>
                <a:ext cx="412311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b="0" i="1" smtClean="0">
                              <a:latin typeface="Cambria Math" panose="02040503050406030204" pitchFamily="18" charset="0"/>
                            </a:rPr>
                            <m:t>499,07</m:t>
                          </m:r>
                          <m:r>
                            <a:rPr lang="pt-B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pt-B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pt-B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500,93</m:t>
                          </m:r>
                        </m:e>
                      </m:d>
                      <m:r>
                        <a:rPr lang="pt-B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=0,95</m:t>
                      </m:r>
                    </m:oMath>
                  </m:oMathPara>
                </a14:m>
                <a:endParaRPr lang="pt-BR" dirty="0" smtClean="0"/>
              </a:p>
              <a:p>
                <a:r>
                  <a:rPr lang="pt-BR" dirty="0" smtClean="0"/>
                  <a:t>	ou </a:t>
                </a:r>
              </a:p>
              <a:p>
                <a:r>
                  <a:rPr lang="pt-BR" dirty="0" smtClean="0"/>
                  <a:t>       IC[499,07 ; 500,93]</a:t>
                </a:r>
                <a:endParaRPr lang="pt-BR" dirty="0"/>
              </a:p>
            </p:txBody>
          </p:sp>
        </mc:Choice>
        <mc:Fallback xmlns="">
          <p:sp>
            <p:nvSpPr>
              <p:cNvPr id="26" name="CaixaDeTex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684" y="4961455"/>
                <a:ext cx="4123112" cy="923330"/>
              </a:xfrm>
              <a:prstGeom prst="rect">
                <a:avLst/>
              </a:prstGeom>
              <a:blipFill>
                <a:blip r:embed="rId5"/>
                <a:stretch>
                  <a:fillRect b="-9934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511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9768" y="234141"/>
            <a:ext cx="7723039" cy="1070957"/>
          </a:xfrm>
        </p:spPr>
        <p:txBody>
          <a:bodyPr/>
          <a:lstStyle/>
          <a:p>
            <a:pPr algn="ctr"/>
            <a:r>
              <a:rPr lang="pt-BR" sz="3200" dirty="0"/>
              <a:t>Média no intervalo de confiança:</a:t>
            </a:r>
            <a:r>
              <a:rPr lang="el-GR" sz="3200" dirty="0"/>
              <a:t> </a:t>
            </a:r>
            <a:r>
              <a:rPr lang="pt-BR" sz="3200" dirty="0" smtClean="0"/>
              <a:t>com variância desconhecida</a:t>
            </a:r>
            <a:endParaRPr lang="pt-BR" sz="32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1404335" y="1953490"/>
            <a:ext cx="8911760" cy="2568634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Quando temos pequenas amostras e não conhecemos o valor do desvio padrão populacional , construímos intervalos de confiança para a média populacional utilizando a distribuição t de </a:t>
            </a:r>
            <a:r>
              <a:rPr lang="pt-BR" dirty="0" err="1"/>
              <a:t>S</a:t>
            </a:r>
            <a:r>
              <a:rPr lang="pt-BR" dirty="0" err="1" smtClean="0"/>
              <a:t>tudent</a:t>
            </a:r>
            <a:r>
              <a:rPr lang="pt-BR" dirty="0" smtClean="0"/>
              <a:t> para encontrar os valores críticos (</a:t>
            </a:r>
            <a:r>
              <a:rPr lang="pt-BR" dirty="0" err="1" smtClean="0"/>
              <a:t>tc</a:t>
            </a:r>
            <a:r>
              <a:rPr lang="pt-BR" dirty="0" smtClean="0"/>
              <a:t>) com (n-1) graus de liberdade.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Os graus de liberdade ou </a:t>
            </a:r>
            <a:r>
              <a:rPr lang="pt-BR" dirty="0" err="1" smtClean="0"/>
              <a:t>g.l</a:t>
            </a:r>
            <a:r>
              <a:rPr lang="pt-BR" dirty="0" smtClean="0"/>
              <a:t>. ajudam a obter os valores críticos. </a:t>
            </a:r>
          </a:p>
        </p:txBody>
      </p:sp>
    </p:spTree>
    <p:extLst>
      <p:ext uri="{BB962C8B-B14F-4D97-AF65-F5344CB8AC3E}">
        <p14:creationId xmlns:p14="http://schemas.microsoft.com/office/powerpoint/2010/main" val="172693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392084"/>
            <a:ext cx="7548471" cy="1237211"/>
          </a:xfrm>
        </p:spPr>
        <p:txBody>
          <a:bodyPr/>
          <a:lstStyle/>
          <a:p>
            <a:pPr algn="ctr"/>
            <a:r>
              <a:rPr lang="pt-BR" sz="3200" dirty="0"/>
              <a:t>Média no intervalo de confiança:</a:t>
            </a:r>
            <a:r>
              <a:rPr lang="el-GR" sz="3200" dirty="0"/>
              <a:t> </a:t>
            </a:r>
            <a:r>
              <a:rPr lang="pt-BR" sz="3200" dirty="0"/>
              <a:t>com variância desconhecida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1014153" y="1753985"/>
            <a:ext cx="8936182" cy="341653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 A t </a:t>
            </a:r>
            <a:r>
              <a:rPr lang="pt-BR" dirty="0" smtClean="0"/>
              <a:t>de </a:t>
            </a:r>
            <a:r>
              <a:rPr lang="pt-BR" dirty="0" err="1"/>
              <a:t>S</a:t>
            </a:r>
            <a:r>
              <a:rPr lang="pt-BR" dirty="0" err="1" smtClean="0"/>
              <a:t>tudent</a:t>
            </a:r>
            <a:r>
              <a:rPr lang="pt-BR" dirty="0" smtClean="0"/>
              <a:t> </a:t>
            </a:r>
            <a:r>
              <a:rPr lang="pt-BR" dirty="0"/>
              <a:t>tem as seguintes características :</a:t>
            </a:r>
          </a:p>
          <a:p>
            <a:r>
              <a:rPr lang="pt-BR" dirty="0" smtClean="0"/>
              <a:t>1)Tem a forma de sino e é simétrica em relação a média.</a:t>
            </a:r>
            <a:endParaRPr lang="pt-BR" dirty="0"/>
          </a:p>
          <a:p>
            <a:r>
              <a:rPr lang="pt-BR" dirty="0" smtClean="0"/>
              <a:t>2)A distribuição t é uma família de curvas, cada uma determinada por um parâmetro chamado de grau de liberdade(</a:t>
            </a:r>
            <a:r>
              <a:rPr lang="pt-BR" dirty="0" err="1" smtClean="0"/>
              <a:t>g.l</a:t>
            </a:r>
            <a:r>
              <a:rPr lang="pt-BR" dirty="0" smtClean="0"/>
              <a:t>.=n-1).</a:t>
            </a:r>
            <a:endParaRPr lang="pt-BR" dirty="0"/>
          </a:p>
          <a:p>
            <a:r>
              <a:rPr lang="pt-BR" dirty="0" smtClean="0"/>
              <a:t>3)A área total sob a curva é 1% ou 100%.</a:t>
            </a:r>
            <a:endParaRPr lang="pt-BR" dirty="0"/>
          </a:p>
          <a:p>
            <a:r>
              <a:rPr lang="pt-BR" dirty="0" smtClean="0"/>
              <a:t>4)A média, a moda e a mediana da distribuição t são iguais a 0.</a:t>
            </a:r>
            <a:endParaRPr lang="pt-BR" dirty="0"/>
          </a:p>
          <a:p>
            <a:r>
              <a:rPr lang="pt-BR" dirty="0"/>
              <a:t>5) </a:t>
            </a:r>
            <a:r>
              <a:rPr lang="pt-BR" dirty="0" smtClean="0"/>
              <a:t>Conforme os graus de liberdade aumentam, a </a:t>
            </a:r>
            <a:r>
              <a:rPr lang="pt-BR" dirty="0"/>
              <a:t>distribuição </a:t>
            </a:r>
            <a:r>
              <a:rPr lang="pt-BR" dirty="0" smtClean="0"/>
              <a:t>t se aproxima da distribuição normal. Para mais de 30 </a:t>
            </a:r>
            <a:r>
              <a:rPr lang="pt-BR" dirty="0" err="1" smtClean="0"/>
              <a:t>g.l</a:t>
            </a:r>
            <a:r>
              <a:rPr lang="pt-BR" dirty="0" smtClean="0"/>
              <a:t>. , a distribuição t se aproxima da normal, que podemos usar a tabela da norma padrão.</a:t>
            </a:r>
            <a:endParaRPr lang="pt-BR" dirty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617" y="4941496"/>
            <a:ext cx="5570042" cy="172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3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0838" y="292331"/>
            <a:ext cx="7565097" cy="1162396"/>
          </a:xfrm>
        </p:spPr>
        <p:txBody>
          <a:bodyPr/>
          <a:lstStyle/>
          <a:p>
            <a:pPr algn="ctr"/>
            <a:r>
              <a:rPr lang="pt-BR" sz="3200" dirty="0"/>
              <a:t>Média no intervalo de confiança:</a:t>
            </a:r>
            <a:r>
              <a:rPr lang="el-GR" sz="3200" dirty="0"/>
              <a:t> </a:t>
            </a:r>
            <a:r>
              <a:rPr lang="pt-BR" sz="3200" dirty="0"/>
              <a:t>com variância desconhecida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1121704" y="1679171"/>
            <a:ext cx="6683947" cy="115546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Tabela de t de </a:t>
            </a:r>
            <a:r>
              <a:rPr lang="pt-BR" dirty="0" err="1" smtClean="0"/>
              <a:t>Student</a:t>
            </a:r>
            <a:r>
              <a:rPr lang="pt-BR" dirty="0" smtClean="0"/>
              <a:t> possui as seguintes características: 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308" y="2834640"/>
            <a:ext cx="5925016" cy="3267223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7506393" y="3092335"/>
            <a:ext cx="38155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 soma das duas caudas da curva é igual ao valor de p. Ou seja o nível de significância corresponde ao valor 1- p.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3010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1208" y="300644"/>
            <a:ext cx="7972421" cy="1054331"/>
          </a:xfrm>
        </p:spPr>
        <p:txBody>
          <a:bodyPr/>
          <a:lstStyle/>
          <a:p>
            <a:pPr algn="ctr"/>
            <a:r>
              <a:rPr lang="pt-BR" sz="3200" dirty="0"/>
              <a:t>Média no intervalo de confiança:</a:t>
            </a:r>
            <a:r>
              <a:rPr lang="el-GR" sz="3200" dirty="0"/>
              <a:t> </a:t>
            </a:r>
            <a:r>
              <a:rPr lang="pt-BR" sz="3200" dirty="0"/>
              <a:t>com variância desconhecida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Texto 2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021950" y="1853737"/>
                <a:ext cx="9202704" cy="3192087"/>
              </a:xfrm>
            </p:spPr>
            <p:txBody>
              <a:bodyPr>
                <a:normAutofit fontScale="92500" lnSpcReduction="20000"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dirty="0" smtClean="0"/>
                  <a:t>Notamos que agora trabalhamos com o desvio padrão amostral s, visto que o populacional é desconhecido:</a:t>
                </a:r>
              </a:p>
              <a:p>
                <a:endParaRPr lang="pt-B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dirty="0" smtClean="0"/>
                  <a:t>Populações infinitas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 panose="02040503050406030204" pitchFamily="18" charset="0"/>
                        </a:rPr>
                        <m:t>𝐼𝐶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pt-BR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accPr>
                        <m:e>
                          <m:r>
                            <a:rPr lang="pt-BR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𝑋</m:t>
                          </m:r>
                        </m:e>
                      </m:acc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pt-B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pt-BR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pt-BR" dirty="0" smtClean="0"/>
              </a:p>
              <a:p>
                <a:endParaRPr lang="pt-B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dirty="0" smtClean="0"/>
                  <a:t>Populações finitas: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>
                          <a:latin typeface="Cambria Math" panose="02040503050406030204" pitchFamily="18" charset="0"/>
                        </a:rPr>
                        <m:t>𝐼𝐶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pt-BR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accPr>
                        <m:e>
                          <m:r>
                            <a:rPr lang="pt-BR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𝑋</m:t>
                          </m:r>
                        </m:e>
                      </m:acc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𝑡𝑐</m:t>
                      </m:r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pt-BR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  <m:rad>
                        <m:radPr>
                          <m:degHide m:val="on"/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3" name="Espaço Reservado para Tex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021950" y="1853737"/>
                <a:ext cx="9202704" cy="3192087"/>
              </a:xfrm>
              <a:blipFill>
                <a:blip r:embed="rId2"/>
                <a:stretch>
                  <a:fillRect l="-66" t="-76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65132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37113" y="501134"/>
            <a:ext cx="73567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u="sng" dirty="0"/>
              <a:t>Exemplo </a:t>
            </a:r>
            <a:r>
              <a:rPr lang="pt-BR" sz="3200" u="sng" dirty="0" smtClean="0"/>
              <a:t>2</a:t>
            </a:r>
            <a:r>
              <a:rPr lang="pt-BR" sz="3200" dirty="0" smtClean="0"/>
              <a:t>: </a:t>
            </a:r>
            <a:r>
              <a:rPr lang="pt-BR" sz="3200" dirty="0"/>
              <a:t>IC média</a:t>
            </a:r>
            <a:r>
              <a:rPr lang="el-GR" sz="3200" dirty="0"/>
              <a:t> </a:t>
            </a:r>
            <a:r>
              <a:rPr lang="pt-BR" sz="3200" dirty="0"/>
              <a:t>com variância </a:t>
            </a:r>
            <a:r>
              <a:rPr lang="pt-BR" sz="3200" dirty="0" smtClean="0"/>
              <a:t>desconhecida </a:t>
            </a:r>
            <a:endParaRPr lang="pt-BR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39587" y="1679170"/>
            <a:ext cx="8828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 amostra em </a:t>
            </a:r>
            <a:r>
              <a:rPr lang="pt-BR" dirty="0" err="1" smtClean="0"/>
              <a:t>raw</a:t>
            </a:r>
            <a:r>
              <a:rPr lang="pt-BR" dirty="0" smtClean="0"/>
              <a:t>: {6</a:t>
            </a:r>
            <a:r>
              <a:rPr lang="pt-BR" dirty="0"/>
              <a:t>,</a:t>
            </a:r>
            <a:r>
              <a:rPr lang="pt-BR" dirty="0" smtClean="0"/>
              <a:t> 6, 7, 8, 9, 9, 9, 10, 11, 12} foi extraída de uma população normal. Construa um intervalo de confiança para a média ao nível de 95%.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753979" y="2859578"/>
                <a:ext cx="1083134" cy="642248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Temos:</a:t>
                </a:r>
              </a:p>
              <a:p>
                <a14:m>
                  <m:oMath xmlns:m="http://schemas.openxmlformats.org/officeDocument/2006/math">
                    <m:r>
                      <a:rPr lang="pt-BR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pt-BR" dirty="0" smtClean="0"/>
                  <a:t> = 95%</a:t>
                </a:r>
                <a:endParaRPr lang="pt-BR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79" y="2859578"/>
                <a:ext cx="1083134" cy="642248"/>
              </a:xfrm>
              <a:prstGeom prst="rect">
                <a:avLst/>
              </a:prstGeom>
              <a:blipFill>
                <a:blip r:embed="rId2"/>
                <a:stretch>
                  <a:fillRect l="-4444" t="-3704" b="-1296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2566737" y="2587426"/>
                <a:ext cx="6497052" cy="12893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Achar a média amostral: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BR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accPr>
                        <m:e>
                          <m:r>
                            <a:rPr lang="pt-BR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𝑋</m:t>
                          </m:r>
                        </m:e>
                      </m:acc>
                      <m:r>
                        <a:rPr lang="pt-B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b="0" i="1" smtClean="0">
                              <a:latin typeface="Cambria Math" panose="02040503050406030204" pitchFamily="18" charset="0"/>
                            </a:rPr>
                            <m:t>𝛴</m:t>
                          </m:r>
                          <m:r>
                            <a:rPr lang="pt-B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BR" b="0" i="1" smtClean="0">
                              <a:latin typeface="Cambria Math" panose="02040503050406030204" pitchFamily="18" charset="0"/>
                            </a:rPr>
                            <m:t>𝑓𝑖</m:t>
                          </m:r>
                          <m:r>
                            <a:rPr lang="pt-BR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pt-BR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pt-B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pt-BR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pt-BR" b="0" i="1" dirty="0" smtClean="0">
                  <a:latin typeface="Cambria Math" panose="02040503050406030204" pitchFamily="18" charset="0"/>
                </a:endParaRPr>
              </a:p>
              <a:p>
                <a:r>
                  <a:rPr lang="pt-BR" b="0" dirty="0" smtClean="0"/>
                  <a:t>                     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 panose="02040503050406030204" pitchFamily="18" charset="0"/>
                      </a:rPr>
                      <m:t>   = </m:t>
                    </m:r>
                    <m:f>
                      <m:f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2.6+1.7+1.8+3.9+1.10+1.11+1.12</m:t>
                        </m:r>
                      </m:num>
                      <m:den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pt-B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87</m:t>
                        </m:r>
                      </m:num>
                      <m:den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pt-BR" b="0" i="1" smtClean="0">
                        <a:latin typeface="Cambria Math" panose="02040503050406030204" pitchFamily="18" charset="0"/>
                      </a:rPr>
                      <m:t>=8,7</m:t>
                    </m:r>
                  </m:oMath>
                </a14:m>
                <a:r>
                  <a:rPr lang="pt-BR" dirty="0" smtClean="0"/>
                  <a:t> </a:t>
                </a:r>
                <a:endParaRPr lang="pt-BR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737" y="2587426"/>
                <a:ext cx="6497052" cy="1289327"/>
              </a:xfrm>
              <a:prstGeom prst="rect">
                <a:avLst/>
              </a:prstGeom>
              <a:blipFill>
                <a:blip r:embed="rId3"/>
                <a:stretch>
                  <a:fillRect l="-750" t="-235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ixaDeTexto 6"/>
          <p:cNvSpPr txBox="1"/>
          <p:nvPr/>
        </p:nvSpPr>
        <p:spPr>
          <a:xfrm>
            <a:off x="753979" y="3850105"/>
            <a:ext cx="15721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Xi       </a:t>
            </a:r>
            <a:r>
              <a:rPr lang="pt-BR" dirty="0" err="1" smtClean="0"/>
              <a:t>fi</a:t>
            </a:r>
            <a:endParaRPr lang="pt-BR" dirty="0" smtClean="0"/>
          </a:p>
          <a:p>
            <a:r>
              <a:rPr lang="pt-BR" dirty="0" smtClean="0"/>
              <a:t>6        2</a:t>
            </a:r>
          </a:p>
          <a:p>
            <a:r>
              <a:rPr lang="pt-BR" dirty="0" smtClean="0"/>
              <a:t>7        1</a:t>
            </a:r>
          </a:p>
          <a:p>
            <a:r>
              <a:rPr lang="pt-BR" dirty="0" smtClean="0"/>
              <a:t>8        1</a:t>
            </a:r>
          </a:p>
          <a:p>
            <a:r>
              <a:rPr lang="pt-BR" dirty="0" smtClean="0"/>
              <a:t>9        3</a:t>
            </a:r>
          </a:p>
          <a:p>
            <a:r>
              <a:rPr lang="pt-BR" dirty="0" smtClean="0"/>
              <a:t>10      1</a:t>
            </a:r>
          </a:p>
          <a:p>
            <a:r>
              <a:rPr lang="pt-BR" dirty="0" smtClean="0"/>
              <a:t>11      1</a:t>
            </a:r>
          </a:p>
          <a:p>
            <a:r>
              <a:rPr lang="pt-BR" dirty="0" smtClean="0"/>
              <a:t>12      1</a:t>
            </a:r>
          </a:p>
          <a:p>
            <a:endParaRPr lang="pt-BR" dirty="0" smtClean="0"/>
          </a:p>
          <a:p>
            <a:r>
              <a:rPr lang="pt-BR" dirty="0" smtClean="0"/>
              <a:t>Total:   n=10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tângulo 10"/>
              <p:cNvSpPr/>
              <p:nvPr/>
            </p:nvSpPr>
            <p:spPr>
              <a:xfrm>
                <a:off x="2566736" y="4138678"/>
                <a:ext cx="7923925" cy="18774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t-BR" sz="1600" dirty="0" smtClean="0"/>
                  <a:t>Achar a variância </a:t>
                </a:r>
                <a:r>
                  <a:rPr lang="pt-BR" sz="1600" dirty="0"/>
                  <a:t>amostral: </a:t>
                </a:r>
              </a:p>
              <a:p>
                <a:r>
                  <a:rPr lang="pt-BR" sz="1600" dirty="0" smtClean="0"/>
                  <a:t>	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t-BR" sz="16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𝛴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𝑓𝑖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pt-BR" sz="1600" i="1"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</m:ctrlPr>
                              </m:accPr>
                              <m:e>
                                <m:r>
                                  <a:rPr lang="pt-BR" sz="1600" i="1"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  <m:t>𝑋</m:t>
                                </m:r>
                              </m:e>
                            </m:acc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pt-BR" sz="16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pt-BR" sz="1600" i="1" dirty="0" smtClean="0">
                  <a:latin typeface="Cambria Math" panose="02040503050406030204" pitchFamily="18" charset="0"/>
                </a:endParaRPr>
              </a:p>
              <a:p>
                <a:r>
                  <a:rPr lang="pt-BR" sz="1600" dirty="0" smtClean="0"/>
                  <a:t>          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2(6−8</m:t>
                        </m:r>
                        <m:sSup>
                          <m:sSupPr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,7</m:t>
                            </m:r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−8</m:t>
                        </m:r>
                        <m:sSup>
                          <m:sSupPr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,7)</m:t>
                            </m:r>
                          </m:e>
                          <m:sup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−8</m:t>
                        </m:r>
                        <m:sSup>
                          <m:sSupPr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,7)</m:t>
                            </m:r>
                          </m:e>
                          <m:sup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−8</m:t>
                        </m:r>
                        <m:sSup>
                          <m:sSupPr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,7)</m:t>
                            </m:r>
                          </m:e>
                          <m:sup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−8</m:t>
                        </m:r>
                        <m:sSup>
                          <m:sSupPr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,7)</m:t>
                            </m:r>
                          </m:e>
                          <m:sup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−8</m:t>
                        </m:r>
                        <m:sSup>
                          <m:sSupPr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,7)</m:t>
                            </m:r>
                          </m:e>
                          <m:sup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pt-BR" sz="1600" i="1">
                            <a:latin typeface="Cambria Math" panose="02040503050406030204" pitchFamily="18" charset="0"/>
                          </a:rPr>
                          <m:t>−8</m:t>
                        </m:r>
                        <m:sSup>
                          <m:sSupPr>
                            <m:ctrlPr>
                              <a:rPr lang="pt-B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,7)</m:t>
                            </m:r>
                          </m:e>
                          <m:sup>
                            <m:r>
                              <a:rPr lang="pt-B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10−1</m:t>
                        </m:r>
                      </m:den>
                    </m:f>
                  </m:oMath>
                </a14:m>
                <a:r>
                  <a:rPr lang="pt-BR" sz="1600" i="1" dirty="0" smtClean="0">
                    <a:latin typeface="Cambria Math" panose="02040503050406030204" pitchFamily="18" charset="0"/>
                  </a:rPr>
                  <a:t>=4,01</a:t>
                </a:r>
              </a:p>
              <a:p>
                <a:endParaRPr lang="pt-BR" sz="1600" i="1" dirty="0" smtClean="0">
                  <a:latin typeface="Cambria Math" panose="02040503050406030204" pitchFamily="18" charset="0"/>
                </a:endParaRPr>
              </a:p>
              <a:p>
                <a:r>
                  <a:rPr lang="pt-BR" sz="1600" b="0" dirty="0" smtClean="0"/>
                  <a:t>Desvio Padrão Amostral:</a:t>
                </a:r>
              </a:p>
              <a:p>
                <a:r>
                  <a:rPr lang="pt-BR" sz="1600" b="0" dirty="0" smtClean="0"/>
                  <a:t>			</a:t>
                </a:r>
                <a14:m>
                  <m:oMath xmlns:m="http://schemas.openxmlformats.org/officeDocument/2006/math"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t-BR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pt-BR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pt-BR" sz="1600" i="1" dirty="0" smtClean="0">
                    <a:latin typeface="Cambria Math" panose="02040503050406030204" pitchFamily="18" charset="0"/>
                  </a:rPr>
                  <a:t>,002 </a:t>
                </a:r>
                <a:endParaRPr lang="pt-BR" sz="16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Retâ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736" y="4138678"/>
                <a:ext cx="7923925" cy="1877437"/>
              </a:xfrm>
              <a:prstGeom prst="rect">
                <a:avLst/>
              </a:prstGeom>
              <a:blipFill>
                <a:blip r:embed="rId4"/>
                <a:stretch>
                  <a:fillRect l="-385" t="-974" b="-292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788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91744" y="1869346"/>
            <a:ext cx="9843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 </a:t>
            </a:r>
            <a:r>
              <a:rPr lang="pt-BR" sz="2400" dirty="0" smtClean="0"/>
              <a:t> O </a:t>
            </a:r>
            <a:r>
              <a:rPr lang="pt-BR" sz="2400" dirty="0"/>
              <a:t>intervalo de </a:t>
            </a:r>
            <a:r>
              <a:rPr lang="pt-BR" sz="2400" dirty="0" smtClean="0"/>
              <a:t>confiança (IC</a:t>
            </a:r>
            <a:r>
              <a:rPr lang="pt-BR" sz="2400" dirty="0"/>
              <a:t>) é um intervalo de valores que </a:t>
            </a:r>
            <a:r>
              <a:rPr lang="pt-BR" sz="2400" dirty="0" smtClean="0"/>
              <a:t>inclui </a:t>
            </a:r>
            <a:r>
              <a:rPr lang="pt-BR" sz="2400" dirty="0"/>
              <a:t>um valor populacional com um certo grau de confiança, fornece uma faixa de valores que capturará o valor real da população em uma determinada </a:t>
            </a:r>
            <a:r>
              <a:rPr lang="pt-BR" sz="2400" dirty="0" smtClean="0"/>
              <a:t>quantidade de amostras. 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• </a:t>
            </a:r>
            <a:r>
              <a:rPr lang="pt-BR" sz="2400" dirty="0"/>
              <a:t>Usam a variabilidade de seus dados para avaliar a precisão ou exatidão de suas estatísticas estimadas. </a:t>
            </a:r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• Podem </a:t>
            </a:r>
            <a:r>
              <a:rPr lang="pt-BR" sz="2400" dirty="0"/>
              <a:t>ser usados para descrever um único grupo ou para comparar dois </a:t>
            </a:r>
            <a:r>
              <a:rPr lang="pt-BR" sz="2400" dirty="0" smtClean="0"/>
              <a:t>grupos.</a:t>
            </a:r>
            <a:endParaRPr lang="pt-BR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313793" y="756745"/>
            <a:ext cx="9312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/>
              <a:t>Intervalo De confiança: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283274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14153" y="309941"/>
            <a:ext cx="88522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u="sng" dirty="0"/>
              <a:t>Exemplo 2</a:t>
            </a:r>
            <a:r>
              <a:rPr lang="pt-BR" sz="3200" dirty="0"/>
              <a:t>: IC média</a:t>
            </a:r>
            <a:r>
              <a:rPr lang="el-GR" sz="3200" dirty="0"/>
              <a:t> </a:t>
            </a:r>
            <a:r>
              <a:rPr lang="pt-BR" sz="3200" dirty="0"/>
              <a:t>com variância desconhecida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ângulo 2"/>
              <p:cNvSpPr/>
              <p:nvPr/>
            </p:nvSpPr>
            <p:spPr>
              <a:xfrm>
                <a:off x="845775" y="2032668"/>
                <a:ext cx="1796389" cy="6185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>
                          <a:latin typeface="Cambria Math" panose="02040503050406030204" pitchFamily="18" charset="0"/>
                        </a:rPr>
                        <m:t>𝐼𝐶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pt-BR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accPr>
                        <m:e>
                          <m:r>
                            <a:rPr lang="pt-BR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𝑋</m:t>
                          </m:r>
                        </m:e>
                      </m:acc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𝑡𝑐</m:t>
                      </m:r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pt-BR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3" name="Retâ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775" y="2032668"/>
                <a:ext cx="1796389" cy="6185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490" y="1895302"/>
            <a:ext cx="3753649" cy="20698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753980" y="2793077"/>
                <a:ext cx="1091446" cy="646331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Temos:</a:t>
                </a:r>
              </a:p>
              <a:p>
                <a14:m>
                  <m:oMath xmlns:m="http://schemas.openxmlformats.org/officeDocument/2006/math">
                    <m:r>
                      <a:rPr lang="pt-BR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pt-BR" dirty="0" smtClean="0"/>
                  <a:t> = 95%</a:t>
                </a:r>
                <a:endParaRPr lang="pt-BR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80" y="2793077"/>
                <a:ext cx="1091446" cy="646331"/>
              </a:xfrm>
              <a:prstGeom prst="rect">
                <a:avLst/>
              </a:prstGeom>
              <a:blipFill>
                <a:blip r:embed="rId4"/>
                <a:stretch>
                  <a:fillRect l="-4396" t="-3670" b="-1192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ector de Seta Reta 6"/>
          <p:cNvCxnSpPr/>
          <p:nvPr/>
        </p:nvCxnSpPr>
        <p:spPr>
          <a:xfrm flipV="1">
            <a:off x="5419898" y="2497390"/>
            <a:ext cx="407324" cy="2956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5859600" y="2128058"/>
            <a:ext cx="607702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600" dirty="0" smtClean="0"/>
              <a:t>95%</a:t>
            </a:r>
            <a:endParaRPr lang="pt-BR" sz="1600" dirty="0"/>
          </a:p>
        </p:txBody>
      </p:sp>
      <p:cxnSp>
        <p:nvCxnSpPr>
          <p:cNvPr id="10" name="Conector de Seta Reta 9"/>
          <p:cNvCxnSpPr/>
          <p:nvPr/>
        </p:nvCxnSpPr>
        <p:spPr>
          <a:xfrm flipV="1">
            <a:off x="6059978" y="3206139"/>
            <a:ext cx="407324" cy="2956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>
          <a:xfrm flipH="1" flipV="1">
            <a:off x="4326369" y="2658589"/>
            <a:ext cx="90461" cy="4655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3933233" y="2320035"/>
            <a:ext cx="607702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400" dirty="0" smtClean="0"/>
              <a:t>2,5%</a:t>
            </a:r>
            <a:endParaRPr lang="pt-BR" sz="14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6524259" y="3036862"/>
            <a:ext cx="607702" cy="30777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400" dirty="0" smtClean="0"/>
              <a:t>2,5%</a:t>
            </a:r>
            <a:endParaRPr lang="pt-BR" sz="14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7448204" y="2032668"/>
            <a:ext cx="2651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</a:t>
            </a:r>
            <a:r>
              <a:rPr lang="pt-BR" dirty="0" smtClean="0"/>
              <a:t> = 5%</a:t>
            </a:r>
          </a:p>
          <a:p>
            <a:r>
              <a:rPr lang="pt-BR" dirty="0" err="1" smtClean="0"/>
              <a:t>g.l</a:t>
            </a:r>
            <a:r>
              <a:rPr lang="pt-BR" dirty="0" smtClean="0"/>
              <a:t>.= n-1 = 10-1 = 9</a:t>
            </a:r>
          </a:p>
          <a:p>
            <a:endParaRPr lang="pt-BR" dirty="0" smtClean="0"/>
          </a:p>
          <a:p>
            <a:pPr algn="just"/>
            <a:r>
              <a:rPr lang="pt-BR" dirty="0" smtClean="0"/>
              <a:t>Em seguida ,procurar os valores na tabela de t de </a:t>
            </a:r>
            <a:r>
              <a:rPr lang="pt-BR" dirty="0" err="1" smtClean="0"/>
              <a:t>Student</a:t>
            </a:r>
            <a:r>
              <a:rPr lang="pt-BR" dirty="0" smtClean="0"/>
              <a:t>...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69229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103" y="0"/>
            <a:ext cx="5962490" cy="6784792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6176355" y="1803862"/>
            <a:ext cx="390699" cy="108066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>
            <a:endCxn id="5" idx="2"/>
          </p:cNvCxnSpPr>
          <p:nvPr/>
        </p:nvCxnSpPr>
        <p:spPr>
          <a:xfrm>
            <a:off x="2394065" y="1857895"/>
            <a:ext cx="378229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6371704" y="473825"/>
            <a:ext cx="1" cy="13300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97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537854" y="393068"/>
            <a:ext cx="84615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u="sng" dirty="0"/>
              <a:t>Exemplo 2</a:t>
            </a:r>
            <a:r>
              <a:rPr lang="pt-BR" sz="3200" dirty="0"/>
              <a:t>: IC média</a:t>
            </a:r>
            <a:r>
              <a:rPr lang="el-GR" sz="3200" dirty="0"/>
              <a:t> </a:t>
            </a:r>
            <a:r>
              <a:rPr lang="pt-BR" sz="3200" dirty="0"/>
              <a:t>com variância desconhecida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ângulo 2"/>
              <p:cNvSpPr/>
              <p:nvPr/>
            </p:nvSpPr>
            <p:spPr>
              <a:xfrm>
                <a:off x="870711" y="1648365"/>
                <a:ext cx="4607030" cy="1093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1600" i="1" dirty="0" smtClean="0">
                    <a:latin typeface="Cambria Math" panose="02040503050406030204" pitchFamily="18" charset="0"/>
                  </a:rPr>
                  <a:t> portanto temos : </a:t>
                </a:r>
                <a:r>
                  <a:rPr lang="pt-BR" sz="1600" i="1" dirty="0" err="1" smtClean="0">
                    <a:latin typeface="Cambria Math" panose="02040503050406030204" pitchFamily="18" charset="0"/>
                  </a:rPr>
                  <a:t>tc</a:t>
                </a:r>
                <a:r>
                  <a:rPr lang="pt-BR" sz="1600" i="1" dirty="0" smtClean="0">
                    <a:latin typeface="Cambria Math" panose="02040503050406030204" pitchFamily="18" charset="0"/>
                  </a:rPr>
                  <a:t> =2,262 e o –</a:t>
                </a:r>
                <a:r>
                  <a:rPr lang="pt-BR" sz="1600" i="1" dirty="0" err="1" smtClean="0">
                    <a:latin typeface="Cambria Math" panose="02040503050406030204" pitchFamily="18" charset="0"/>
                  </a:rPr>
                  <a:t>tc</a:t>
                </a:r>
                <a:r>
                  <a:rPr lang="pt-BR" sz="1600" i="1" dirty="0" smtClean="0">
                    <a:latin typeface="Cambria Math" panose="02040503050406030204" pitchFamily="18" charset="0"/>
                  </a:rPr>
                  <a:t>= -2,262</a:t>
                </a:r>
              </a:p>
              <a:p>
                <a:endParaRPr lang="pt-BR" sz="16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i="1" smtClean="0">
                          <a:latin typeface="Cambria Math" panose="02040503050406030204" pitchFamily="18" charset="0"/>
                        </a:rPr>
                        <m:t>𝐼𝐶</m:t>
                      </m:r>
                      <m:r>
                        <a:rPr lang="pt-BR" sz="160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pt-BR" sz="1600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accPr>
                        <m:e>
                          <m:r>
                            <a:rPr lang="pt-BR" sz="1600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𝑋</m:t>
                          </m:r>
                        </m:e>
                      </m:acc>
                      <m:r>
                        <a:rPr lang="pt-B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pt-B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𝑡𝑐</m:t>
                      </m:r>
                      <m:r>
                        <a:rPr lang="pt-B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pt-B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pt-BR" sz="1600">
                              <a:latin typeface="Cambria Math" panose="02040503050406030204" pitchFamily="18" charset="0"/>
                            </a:rPr>
                            <m:t>s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t-BR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BR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=8,7</m:t>
                      </m:r>
                      <m:r>
                        <a:rPr lang="pt-B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±2,262.</m:t>
                      </m:r>
                      <m:f>
                        <m:fPr>
                          <m:ctrlPr>
                            <a:rPr lang="pt-B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2,00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t-B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B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</m:rad>
                        </m:den>
                      </m:f>
                      <m:r>
                        <a:rPr lang="pt-B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=8,7±1,43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3" name="Retâ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711" y="1648365"/>
                <a:ext cx="4607030" cy="1093441"/>
              </a:xfrm>
              <a:prstGeom prst="rect">
                <a:avLst/>
              </a:prstGeom>
              <a:blipFill>
                <a:blip r:embed="rId2"/>
                <a:stretch>
                  <a:fillRect l="-529" t="-222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ector de Seta Reta 4"/>
          <p:cNvCxnSpPr/>
          <p:nvPr/>
        </p:nvCxnSpPr>
        <p:spPr>
          <a:xfrm>
            <a:off x="5253644" y="2443942"/>
            <a:ext cx="51499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Conector Angulado 6"/>
          <p:cNvCxnSpPr/>
          <p:nvPr/>
        </p:nvCxnSpPr>
        <p:spPr>
          <a:xfrm rot="16200000" flipH="1">
            <a:off x="5083233" y="2614352"/>
            <a:ext cx="789709" cy="432262"/>
          </a:xfrm>
          <a:prstGeom prst="bentConnector3">
            <a:avLst>
              <a:gd name="adj1" fmla="val 101579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5776951" y="2259276"/>
            <a:ext cx="1812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8,7-1,43 = 7,27</a:t>
            </a:r>
            <a:endParaRPr lang="pt-BR" sz="16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5768639" y="3073204"/>
            <a:ext cx="1812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8,7+1,43 = 10,13</a:t>
            </a:r>
            <a:endParaRPr lang="pt-BR" sz="16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497155" y="3823855"/>
            <a:ext cx="3571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 smtClean="0"/>
              <a:t>Portanto IC=[7,27 ; 10,13]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110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029F19-44CE-40F6-B73B-4699BF3E4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1248" y="577408"/>
            <a:ext cx="5829504" cy="644562"/>
          </a:xfrm>
        </p:spPr>
        <p:txBody>
          <a:bodyPr/>
          <a:lstStyle/>
          <a:p>
            <a:r>
              <a:rPr lang="pt-BR" sz="3200" dirty="0">
                <a:cs typeface="Calibri Light"/>
              </a:rPr>
              <a:t>O que é Variância?</a:t>
            </a:r>
            <a:endParaRPr lang="pt-BR" sz="32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9BDFAF-4D26-4851-A20C-873C53904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99531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dirty="0">
                <a:ea typeface="+mn-lt"/>
                <a:cs typeface="+mn-lt"/>
              </a:rPr>
              <a:t>        Variância é uma medida de dispersão que mostra o quão distante cada valor desse conjunto está do valor médio.</a:t>
            </a: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endParaRPr lang="pt-BR" dirty="0">
              <a:ea typeface="+mn-lt"/>
              <a:cs typeface="+mn-lt"/>
            </a:endParaRPr>
          </a:p>
          <a:p>
            <a:pPr marL="457200" indent="-457200"/>
            <a:r>
              <a:rPr lang="pt-BR" dirty="0">
                <a:ea typeface="+mn-lt"/>
                <a:cs typeface="+mn-lt"/>
              </a:rPr>
              <a:t>Menor variância: valores mais próximos da média.</a:t>
            </a:r>
          </a:p>
          <a:p>
            <a:pPr marL="457200" indent="-457200"/>
            <a:r>
              <a:rPr lang="pt-BR" dirty="0">
                <a:ea typeface="+mn-lt"/>
                <a:cs typeface="+mn-lt"/>
              </a:rPr>
              <a:t>Maior variância: valores mais distantes da média.</a:t>
            </a: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8902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F735D7-BFB8-4403-9F37-9607BEE19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0591" y="436094"/>
            <a:ext cx="7334107" cy="619624"/>
          </a:xfrm>
        </p:spPr>
        <p:txBody>
          <a:bodyPr/>
          <a:lstStyle/>
          <a:p>
            <a:r>
              <a:rPr lang="pt-BR" sz="3200" dirty="0" smtClean="0">
                <a:cs typeface="Calibri Light"/>
              </a:rPr>
              <a:t>Cálculo </a:t>
            </a:r>
            <a:r>
              <a:rPr lang="pt-BR" sz="3200" dirty="0">
                <a:cs typeface="Calibri Light"/>
              </a:rPr>
              <a:t>da variância: populacional </a:t>
            </a:r>
            <a:endParaRPr lang="pt-BR" sz="32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690745B-ADC1-48D1-BDCF-E3F7E7406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887" y="2003305"/>
            <a:ext cx="10515600" cy="49371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cs typeface="Calibri"/>
              </a:rPr>
              <a:t>Para calcular a variância populacional basta utilizar a fórmula:</a:t>
            </a:r>
            <a:endParaRPr lang="pt-BR" dirty="0"/>
          </a:p>
        </p:txBody>
      </p:sp>
      <p:pic>
        <p:nvPicPr>
          <p:cNvPr id="4" name="Imagem 4" descr="Diagrama&#10;&#10;Descrição gerada automaticamente">
            <a:extLst>
              <a:ext uri="{FF2B5EF4-FFF2-40B4-BE49-F238E27FC236}">
                <a16:creationId xmlns:a16="http://schemas.microsoft.com/office/drawing/2014/main" id="{63D433DF-332C-48F8-B86E-A7BB1EDAE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389" y="3183472"/>
            <a:ext cx="2762249" cy="12430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A3F5E4AB-294F-4BD5-8259-503004A2647D}"/>
                  </a:ext>
                </a:extLst>
              </p:cNvPr>
              <p:cNvSpPr txBox="1"/>
              <p:nvPr/>
            </p:nvSpPr>
            <p:spPr>
              <a:xfrm>
                <a:off x="6636590" y="3226155"/>
                <a:ext cx="4502466" cy="1200329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pt-BR" dirty="0">
                    <a:ea typeface="+mn-lt"/>
                    <a:cs typeface="+mn-lt"/>
                  </a:rPr>
                  <a:t>  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>
                    <a:ea typeface="+mn-lt"/>
                    <a:cs typeface="+mn-lt"/>
                  </a:rPr>
                  <a:t>: </a:t>
                </a:r>
                <a:r>
                  <a:rPr lang="pt-BR" dirty="0">
                    <a:ea typeface="+mn-lt"/>
                    <a:cs typeface="+mn-lt"/>
                  </a:rPr>
                  <a:t>variância</a:t>
                </a:r>
                <a:br>
                  <a:rPr lang="pt-BR" dirty="0">
                    <a:ea typeface="+mn-lt"/>
                    <a:cs typeface="+mn-lt"/>
                  </a:rPr>
                </a:br>
                <a:r>
                  <a:rPr lang="pt-BR" dirty="0" smtClean="0">
                    <a:ea typeface="+mn-lt"/>
                    <a:cs typeface="+mn-lt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  <m:sub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pt-BR" dirty="0" smtClean="0">
                    <a:ea typeface="+mn-lt"/>
                    <a:cs typeface="+mn-lt"/>
                  </a:rPr>
                  <a:t>: </a:t>
                </a:r>
                <a:r>
                  <a:rPr lang="pt-BR" dirty="0">
                    <a:ea typeface="+mn-lt"/>
                    <a:cs typeface="+mn-lt"/>
                  </a:rPr>
                  <a:t>valor analisado</a:t>
                </a:r>
                <a:br>
                  <a:rPr lang="pt-BR" dirty="0">
                    <a:ea typeface="+mn-lt"/>
                    <a:cs typeface="+mn-lt"/>
                  </a:rPr>
                </a:br>
                <a:r>
                  <a:rPr lang="pt-BR" dirty="0">
                    <a:ea typeface="+mn-lt"/>
                    <a:cs typeface="+mn-lt"/>
                  </a:rPr>
                  <a:t>   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</m:oMath>
                </a14:m>
                <a:r>
                  <a:rPr lang="pt-BR" dirty="0" smtClean="0">
                    <a:ea typeface="+mn-lt"/>
                    <a:cs typeface="+mn-lt"/>
                  </a:rPr>
                  <a:t>: </a:t>
                </a:r>
                <a:r>
                  <a:rPr lang="pt-BR" dirty="0">
                    <a:ea typeface="+mn-lt"/>
                    <a:cs typeface="+mn-lt"/>
                  </a:rPr>
                  <a:t>média aritmética do conjunto</a:t>
                </a:r>
                <a:br>
                  <a:rPr lang="pt-BR" dirty="0">
                    <a:ea typeface="+mn-lt"/>
                    <a:cs typeface="+mn-lt"/>
                  </a:rPr>
                </a:br>
                <a:r>
                  <a:rPr lang="pt-BR" dirty="0" smtClean="0">
                    <a:ea typeface="+mn-lt"/>
                    <a:cs typeface="+mn-lt"/>
                  </a:rPr>
                  <a:t>   n</a:t>
                </a:r>
                <a:r>
                  <a:rPr lang="pt-BR" dirty="0">
                    <a:ea typeface="+mn-lt"/>
                    <a:cs typeface="+mn-lt"/>
                  </a:rPr>
                  <a:t>: número de dados do conjunto</a:t>
                </a:r>
                <a:endParaRPr lang="pt-BR" dirty="0"/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A3F5E4AB-294F-4BD5-8259-503004A264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6590" y="3226155"/>
                <a:ext cx="4502466" cy="1200329"/>
              </a:xfrm>
              <a:prstGeom prst="rect">
                <a:avLst/>
              </a:prstGeom>
              <a:blipFill>
                <a:blip r:embed="rId3"/>
                <a:stretch>
                  <a:fillRect t="-2538" b="-710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2875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2A2794-B33A-4FAE-B0DE-BAE1327EC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8152" y="608606"/>
            <a:ext cx="6713544" cy="684886"/>
          </a:xfrm>
        </p:spPr>
        <p:txBody>
          <a:bodyPr/>
          <a:lstStyle/>
          <a:p>
            <a:r>
              <a:rPr lang="pt-BR" sz="3200" dirty="0">
                <a:cs typeface="Calibri Light"/>
              </a:rPr>
              <a:t>Cálculo de variância: amostral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5E1E2D8-3F88-4ACE-8927-9CA0A207E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cs typeface="Calibri"/>
              </a:rPr>
              <a:t>Deve ser utilizado quando o conjunto de dados é muito grande e queremos apenas uma amostra aleatória.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>
                <a:extLst>
                  <a:ext uri="{FF2B5EF4-FFF2-40B4-BE49-F238E27FC236}">
                    <a16:creationId xmlns:a16="http://schemas.microsoft.com/office/drawing/2014/main" id="{3794E362-ECB8-4B9C-BE0A-86DC72078963}"/>
                  </a:ext>
                </a:extLst>
              </p:cNvPr>
              <p:cNvSpPr txBox="1"/>
              <p:nvPr/>
            </p:nvSpPr>
            <p:spPr>
              <a:xfrm>
                <a:off x="5615797" y="3430437"/>
                <a:ext cx="6136255" cy="1200329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pt-BR" dirty="0">
                    <a:ea typeface="+mn-lt"/>
                    <a:cs typeface="+mn-lt"/>
                  </a:rPr>
                  <a:t>  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𝑠</m:t>
                        </m:r>
                      </m:e>
                      <m:sup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>
                    <a:ea typeface="+mn-lt"/>
                    <a:cs typeface="+mn-lt"/>
                  </a:rPr>
                  <a:t>: variância amostral</a:t>
                </a:r>
                <a:r>
                  <a:rPr lang="pt-BR" dirty="0">
                    <a:ea typeface="+mn-lt"/>
                    <a:cs typeface="+mn-lt"/>
                  </a:rPr>
                  <a:t/>
                </a:r>
                <a:br>
                  <a:rPr lang="pt-BR" dirty="0">
                    <a:ea typeface="+mn-lt"/>
                    <a:cs typeface="+mn-lt"/>
                  </a:rPr>
                </a:br>
                <a:r>
                  <a:rPr lang="pt-BR" dirty="0" smtClean="0">
                    <a:ea typeface="+mn-lt"/>
                    <a:cs typeface="+mn-lt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  <m:sub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pt-BR" dirty="0">
                    <a:ea typeface="+mn-lt"/>
                    <a:cs typeface="+mn-lt"/>
                  </a:rPr>
                  <a:t>: valor analisado</a:t>
                </a:r>
                <a:br>
                  <a:rPr lang="pt-BR" dirty="0">
                    <a:ea typeface="+mn-lt"/>
                    <a:cs typeface="+mn-lt"/>
                  </a:rPr>
                </a:br>
                <a:r>
                  <a:rPr lang="pt-BR" dirty="0">
                    <a:ea typeface="+mn-lt"/>
                    <a:cs typeface="+mn-lt"/>
                  </a:rPr>
                  <a:t>   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</m:oMath>
                </a14:m>
                <a:r>
                  <a:rPr lang="pt-BR" dirty="0" smtClean="0">
                    <a:ea typeface="+mn-lt"/>
                    <a:cs typeface="+mn-lt"/>
                  </a:rPr>
                  <a:t>: </a:t>
                </a:r>
                <a:r>
                  <a:rPr lang="pt-BR" dirty="0">
                    <a:ea typeface="+mn-lt"/>
                    <a:cs typeface="+mn-lt"/>
                  </a:rPr>
                  <a:t>média aritmética do conjunto</a:t>
                </a:r>
                <a:br>
                  <a:rPr lang="pt-BR" dirty="0">
                    <a:ea typeface="+mn-lt"/>
                    <a:cs typeface="+mn-lt"/>
                  </a:rPr>
                </a:br>
                <a:r>
                  <a:rPr lang="pt-BR" dirty="0" smtClean="0">
                    <a:ea typeface="+mn-lt"/>
                    <a:cs typeface="+mn-lt"/>
                  </a:rPr>
                  <a:t>   n</a:t>
                </a:r>
                <a:r>
                  <a:rPr lang="pt-BR" dirty="0">
                    <a:ea typeface="+mn-lt"/>
                    <a:cs typeface="+mn-lt"/>
                  </a:rPr>
                  <a:t>: número de dados do conjunto</a:t>
                </a:r>
                <a:endParaRPr lang="pt-BR" dirty="0"/>
              </a:p>
            </p:txBody>
          </p:sp>
        </mc:Choice>
        <mc:Fallback xmlns="">
          <p:sp>
            <p:nvSpPr>
              <p:cNvPr id="7" name="CaixaDeTexto 6">
                <a:extLst>
                  <a:ext uri="{FF2B5EF4-FFF2-40B4-BE49-F238E27FC236}">
                    <a16:creationId xmlns:a16="http://schemas.microsoft.com/office/drawing/2014/main" id="{3794E362-ECB8-4B9C-BE0A-86DC72078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797" y="3430437"/>
                <a:ext cx="6136255" cy="1200329"/>
              </a:xfrm>
              <a:prstGeom prst="rect">
                <a:avLst/>
              </a:prstGeom>
              <a:blipFill>
                <a:blip r:embed="rId2"/>
                <a:stretch>
                  <a:fillRect t="-3046" b="-710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02" y="3251824"/>
            <a:ext cx="2832649" cy="155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72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A236E4-34C9-4253-BC5C-77CBBF08C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660" y="485968"/>
            <a:ext cx="9404723" cy="1400530"/>
          </a:xfrm>
        </p:spPr>
        <p:txBody>
          <a:bodyPr/>
          <a:lstStyle/>
          <a:p>
            <a:r>
              <a:rPr lang="pt-BR" sz="3200" dirty="0">
                <a:cs typeface="Calibri Light"/>
              </a:rPr>
              <a:t>Variância no intervalo de confiança</a:t>
            </a:r>
            <a:endParaRPr lang="pt-B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>
                <a:extLst>
                  <a:ext uri="{FF2B5EF4-FFF2-40B4-BE49-F238E27FC236}">
                    <a16:creationId xmlns:a16="http://schemas.microsoft.com/office/drawing/2014/main" id="{CE60B6CD-EA6E-40F7-83D8-392C874AB8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357587"/>
                <a:ext cx="10515600" cy="4351338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r>
                  <a:rPr lang="pt-BR" dirty="0">
                    <a:cs typeface="Calibri"/>
                  </a:rPr>
                  <a:t>É importante em casos de controle de qualidade.</a:t>
                </a:r>
              </a:p>
              <a:p>
                <a:r>
                  <a:rPr lang="pt-BR" dirty="0">
                    <a:cs typeface="Calibri"/>
                  </a:rPr>
                  <a:t>Utiliza da distribuição </a:t>
                </a:r>
                <a:r>
                  <a:rPr lang="pt-BR" dirty="0" err="1">
                    <a:cs typeface="Calibri"/>
                  </a:rPr>
                  <a:t>qui</a:t>
                </a:r>
                <a:r>
                  <a:rPr lang="pt-BR" dirty="0">
                    <a:cs typeface="Calibri"/>
                  </a:rPr>
                  <a:t>-quadrada </a:t>
                </a:r>
                <a:r>
                  <a:rPr lang="pt-BR" dirty="0">
                    <a:ea typeface="+mn-lt"/>
                    <a:cs typeface="+mn-lt"/>
                  </a:rPr>
                  <a:t>(geralmente escrito </a:t>
                </a:r>
                <a:r>
                  <a:rPr lang="pt-BR" dirty="0" smtClean="0">
                    <a:ea typeface="+mn-lt"/>
                    <a:cs typeface="+mn-lt"/>
                  </a:rPr>
                  <a:t>como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4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pt-B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>
                    <a:ea typeface="+mn-lt"/>
                    <a:cs typeface="+mn-lt"/>
                  </a:rPr>
                  <a:t>).</a:t>
                </a:r>
                <a:endParaRPr lang="pt-BR" dirty="0">
                  <a:ea typeface="+mn-lt"/>
                  <a:cs typeface="+mn-lt"/>
                </a:endParaRPr>
              </a:p>
              <a:p>
                <a:r>
                  <a:rPr lang="pt-BR" dirty="0">
                    <a:ea typeface="+mn-lt"/>
                    <a:cs typeface="+mn-lt"/>
                  </a:rPr>
                  <a:t>Pela definição:</a:t>
                </a:r>
              </a:p>
            </p:txBody>
          </p:sp>
        </mc:Choice>
        <mc:Fallback xmlns="">
          <p:sp>
            <p:nvSpPr>
              <p:cNvPr id="3" name="Espaço Reservado para Conteúdo 2">
                <a:extLst>
                  <a:ext uri="{FF2B5EF4-FFF2-40B4-BE49-F238E27FC236}">
                    <a16:creationId xmlns:a16="http://schemas.microsoft.com/office/drawing/2014/main" id="{CE60B6CD-EA6E-40F7-83D8-392C874AB8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357587"/>
                <a:ext cx="10515600" cy="4351338"/>
              </a:xfrm>
              <a:blipFill>
                <a:blip r:embed="rId2"/>
                <a:stretch>
                  <a:fillRect l="-290" t="-84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ixaDeTexto 3"/>
              <p:cNvSpPr txBox="1"/>
              <p:nvPr/>
            </p:nvSpPr>
            <p:spPr>
              <a:xfrm>
                <a:off x="7062355" y="4533256"/>
                <a:ext cx="3325090" cy="1291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t-BR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40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pt-BR" sz="24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/>
                  <a:t>: </a:t>
                </a:r>
                <a:r>
                  <a:rPr lang="pt-BR" dirty="0" err="1" smtClean="0"/>
                  <a:t>qui</a:t>
                </a:r>
                <a:r>
                  <a:rPr lang="pt-BR" dirty="0"/>
                  <a:t> </a:t>
                </a:r>
                <a:r>
                  <a:rPr lang="pt-BR" dirty="0" smtClean="0"/>
                  <a:t>– quadrado.</a:t>
                </a:r>
              </a:p>
              <a:p>
                <a:r>
                  <a:rPr lang="pt-BR" dirty="0" smtClean="0"/>
                  <a:t>(n-1): grau de liberdade.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pt-BR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/>
                  <a:t> : variância amostral.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pt-BR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/>
                  <a:t> : variância populacional.</a:t>
                </a:r>
                <a:endParaRPr lang="pt-BR" dirty="0"/>
              </a:p>
            </p:txBody>
          </p:sp>
        </mc:Choice>
        <mc:Fallback xmlns="">
          <p:sp>
            <p:nvSpPr>
              <p:cNvPr id="4" name="CaixaDe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2355" y="4533256"/>
                <a:ext cx="3325090" cy="1291572"/>
              </a:xfrm>
              <a:prstGeom prst="rect">
                <a:avLst/>
              </a:prstGeom>
              <a:blipFill>
                <a:blip r:embed="rId3"/>
                <a:stretch>
                  <a:fillRect l="-1651" r="-917" b="-613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3302924" y="4533256"/>
                <a:ext cx="2793076" cy="833433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pt-B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sz="2400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  <m:sSup>
                            <m:sSupPr>
                              <m:ctrlPr>
                                <a:rPr lang="pt-B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pt-B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24" y="4533256"/>
                <a:ext cx="2793076" cy="8334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58527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BDB992-E50B-4BD4-80AD-29952C8D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7216" y="652388"/>
            <a:ext cx="9404723" cy="1400530"/>
          </a:xfrm>
        </p:spPr>
        <p:txBody>
          <a:bodyPr/>
          <a:lstStyle/>
          <a:p>
            <a:r>
              <a:rPr lang="pt-BR" sz="3200" dirty="0">
                <a:ea typeface="+mj-lt"/>
                <a:cs typeface="+mj-lt"/>
              </a:rPr>
              <a:t>Variável aleatória </a:t>
            </a:r>
            <a:r>
              <a:rPr lang="pt-BR" sz="3200" dirty="0" err="1">
                <a:ea typeface="+mj-lt"/>
                <a:cs typeface="+mj-lt"/>
              </a:rPr>
              <a:t>qui</a:t>
            </a:r>
            <a:r>
              <a:rPr lang="pt-BR" sz="3200" dirty="0">
                <a:ea typeface="+mj-lt"/>
                <a:cs typeface="+mj-lt"/>
              </a:rPr>
              <a:t>-quadrada</a:t>
            </a:r>
            <a:endParaRPr lang="pt-BR" sz="32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D2F7732-5733-4E97-9F07-60B3062F4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dirty="0">
                <a:ea typeface="+mn-lt"/>
                <a:cs typeface="+mn-lt"/>
              </a:rPr>
              <a:t>A função de densidade de probabilidade de uma </a:t>
            </a:r>
            <a:r>
              <a:rPr lang="pt-BR" dirty="0" err="1">
                <a:ea typeface="+mn-lt"/>
                <a:cs typeface="+mn-lt"/>
              </a:rPr>
              <a:t>qui</a:t>
            </a:r>
            <a:r>
              <a:rPr lang="pt-BR" dirty="0">
                <a:ea typeface="+mn-lt"/>
                <a:cs typeface="+mn-lt"/>
              </a:rPr>
              <a:t>-quadrada é definida por:</a:t>
            </a: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endParaRPr lang="pt-BR" dirty="0" smtClean="0">
              <a:cs typeface="Calibri" panose="020F0502020204030204"/>
            </a:endParaRPr>
          </a:p>
          <a:p>
            <a:pPr marL="0" indent="0">
              <a:buNone/>
            </a:pPr>
            <a:r>
              <a:rPr lang="pt-BR" dirty="0" smtClean="0">
                <a:cs typeface="Calibri" panose="020F0502020204030204"/>
              </a:rPr>
              <a:t>Resolvendo </a:t>
            </a:r>
            <a:r>
              <a:rPr lang="pt-BR" dirty="0">
                <a:cs typeface="Calibri" panose="020F0502020204030204"/>
              </a:rPr>
              <a:t>essa integral e considerando r um número inteiro obtemos:</a:t>
            </a:r>
          </a:p>
        </p:txBody>
      </p:sp>
      <p:pic>
        <p:nvPicPr>
          <p:cNvPr id="4" name="Imagem 4" descr="Diagrama, Esquemático&#10;&#10;Descrição gerada automaticamente">
            <a:extLst>
              <a:ext uri="{FF2B5EF4-FFF2-40B4-BE49-F238E27FC236}">
                <a16:creationId xmlns:a16="http://schemas.microsoft.com/office/drawing/2014/main" id="{E8033E52-48B7-48DD-BAB1-505782C1E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594" y="2620723"/>
            <a:ext cx="3620617" cy="1039866"/>
          </a:xfrm>
          <a:prstGeom prst="rect">
            <a:avLst/>
          </a:prstGeom>
        </p:spPr>
      </p:pic>
      <p:pic>
        <p:nvPicPr>
          <p:cNvPr id="5" name="Imagem 5" descr="Texto, Carta&#10;&#10;Descrição gerada automaticamente">
            <a:extLst>
              <a:ext uri="{FF2B5EF4-FFF2-40B4-BE49-F238E27FC236}">
                <a16:creationId xmlns:a16="http://schemas.microsoft.com/office/drawing/2014/main" id="{0AA17A4A-784A-49D5-845D-57D08B07E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3253" y="4749490"/>
            <a:ext cx="6393010" cy="111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4000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FE496E-B466-4BE0-BAE0-98E3A6045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8041" y="425095"/>
            <a:ext cx="9404723" cy="1400530"/>
          </a:xfrm>
        </p:spPr>
        <p:txBody>
          <a:bodyPr/>
          <a:lstStyle/>
          <a:p>
            <a:r>
              <a:rPr lang="pt-BR" sz="3200" dirty="0">
                <a:cs typeface="Calibri Light"/>
              </a:rPr>
              <a:t>Variável aleatória </a:t>
            </a:r>
            <a:r>
              <a:rPr lang="pt-BR" sz="3200" dirty="0" err="1">
                <a:cs typeface="Calibri Light"/>
              </a:rPr>
              <a:t>qui</a:t>
            </a:r>
            <a:r>
              <a:rPr lang="pt-BR" sz="3200" dirty="0">
                <a:cs typeface="Calibri Light"/>
              </a:rPr>
              <a:t>-quadrada</a:t>
            </a:r>
            <a:endParaRPr lang="pt-BR" sz="32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5BA0AAB-537A-4CBB-930A-35C442CC6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0820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ea typeface="+mn-lt"/>
                <a:cs typeface="+mn-lt"/>
              </a:rPr>
              <a:t>  </a:t>
            </a:r>
            <a:r>
              <a:rPr lang="pt-BR" dirty="0" smtClean="0">
                <a:ea typeface="+mn-lt"/>
                <a:cs typeface="+mn-lt"/>
              </a:rPr>
              <a:t>Função </a:t>
            </a:r>
            <a:r>
              <a:rPr lang="pt-BR" dirty="0">
                <a:ea typeface="+mn-lt"/>
                <a:cs typeface="+mn-lt"/>
              </a:rPr>
              <a:t>de densidade de probabilidade para vários valores convenientes de k.</a:t>
            </a: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r>
              <a:rPr lang="pt-BR" dirty="0" smtClean="0">
                <a:cs typeface="Calibri"/>
              </a:rPr>
              <a:t>k = </a:t>
            </a:r>
            <a:r>
              <a:rPr lang="pt-BR" dirty="0">
                <a:cs typeface="Calibri"/>
              </a:rPr>
              <a:t>graus de </a:t>
            </a:r>
            <a:r>
              <a:rPr lang="pt-BR" dirty="0" smtClean="0">
                <a:cs typeface="Calibri"/>
              </a:rPr>
              <a:t>liberdade</a:t>
            </a: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>
              <a:buNone/>
            </a:pPr>
            <a:r>
              <a:rPr lang="pt-BR" dirty="0" smtClean="0">
                <a:ea typeface="+mn-lt"/>
                <a:cs typeface="+mn-lt"/>
              </a:rPr>
              <a:t>A </a:t>
            </a:r>
            <a:r>
              <a:rPr lang="pt-BR" dirty="0">
                <a:ea typeface="+mn-lt"/>
                <a:cs typeface="+mn-lt"/>
              </a:rPr>
              <a:t>variância da </a:t>
            </a:r>
            <a:r>
              <a:rPr lang="pt-BR" dirty="0" err="1">
                <a:ea typeface="+mn-lt"/>
                <a:cs typeface="+mn-lt"/>
              </a:rPr>
              <a:t>qui</a:t>
            </a:r>
            <a:r>
              <a:rPr lang="pt-BR" dirty="0">
                <a:ea typeface="+mn-lt"/>
                <a:cs typeface="+mn-lt"/>
              </a:rPr>
              <a:t>-quadrada</a:t>
            </a:r>
          </a:p>
          <a:p>
            <a:pPr>
              <a:buNone/>
            </a:pPr>
            <a:r>
              <a:rPr lang="pt-BR" dirty="0">
                <a:ea typeface="+mn-lt"/>
                <a:cs typeface="+mn-lt"/>
              </a:rPr>
              <a:t> é </a:t>
            </a:r>
            <a:r>
              <a:rPr lang="pt-BR" dirty="0" smtClean="0">
                <a:ea typeface="+mn-lt"/>
                <a:cs typeface="+mn-lt"/>
              </a:rPr>
              <a:t>2k.</a:t>
            </a:r>
          </a:p>
          <a:p>
            <a:pPr>
              <a:buNone/>
            </a:pPr>
            <a:endParaRPr lang="pt-BR" dirty="0">
              <a:ea typeface="+mn-lt"/>
              <a:cs typeface="+mn-lt"/>
            </a:endParaRPr>
          </a:p>
          <a:p>
            <a:pPr>
              <a:buNone/>
            </a:pPr>
            <a:r>
              <a:rPr lang="pt-BR" dirty="0" smtClean="0">
                <a:ea typeface="+mn-lt"/>
                <a:cs typeface="+mn-lt"/>
              </a:rPr>
              <a:t>Existe a tabela para facilitar </a:t>
            </a:r>
          </a:p>
          <a:p>
            <a:pPr>
              <a:buNone/>
            </a:pPr>
            <a:r>
              <a:rPr lang="pt-BR" dirty="0" smtClean="0">
                <a:ea typeface="+mn-lt"/>
                <a:cs typeface="+mn-lt"/>
              </a:rPr>
              <a:t>o cálculo.</a:t>
            </a:r>
            <a:endParaRPr lang="pt-BR" dirty="0">
              <a:cs typeface="Calibri"/>
            </a:endParaRPr>
          </a:p>
        </p:txBody>
      </p:sp>
      <p:pic>
        <p:nvPicPr>
          <p:cNvPr id="5" name="Imagem 5" descr="Forma, Histograma&#10;&#10;Descrição gerada automaticamente">
            <a:extLst>
              <a:ext uri="{FF2B5EF4-FFF2-40B4-BE49-F238E27FC236}">
                <a16:creationId xmlns:a16="http://schemas.microsoft.com/office/drawing/2014/main" id="{02C5065B-39A5-4CAA-95E9-D567DFF76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906" y="2608747"/>
            <a:ext cx="5719312" cy="31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164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ADC0DC-C51C-43A3-BA4E-EAE1B1D1A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994" y="402842"/>
            <a:ext cx="9404723" cy="1400530"/>
          </a:xfrm>
        </p:spPr>
        <p:txBody>
          <a:bodyPr/>
          <a:lstStyle/>
          <a:p>
            <a:r>
              <a:rPr lang="pt-BR" sz="3200" dirty="0">
                <a:ea typeface="+mj-lt"/>
                <a:cs typeface="+mj-lt"/>
              </a:rPr>
              <a:t>Graus de liberdade</a:t>
            </a:r>
            <a:endParaRPr lang="pt-BR" sz="32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162496-C22D-4E43-94D3-7E5E251D2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ea typeface="+mn-lt"/>
                <a:cs typeface="+mn-lt"/>
              </a:rPr>
              <a:t>Número de comparações independentes que podem ser feitas entre os elementos de uma amostra.</a:t>
            </a:r>
            <a:endParaRPr lang="pt-BR" dirty="0">
              <a:cs typeface="Calibri"/>
            </a:endParaRPr>
          </a:p>
          <a:p>
            <a:endParaRPr lang="pt-BR" dirty="0">
              <a:cs typeface="Calibri"/>
            </a:endParaRPr>
          </a:p>
          <a:p>
            <a:r>
              <a:rPr lang="pt-BR" dirty="0">
                <a:ea typeface="+mn-lt"/>
                <a:cs typeface="+mn-lt"/>
              </a:rPr>
              <a:t>Também pode ser pensado como o número de variáveis independentes envolvidas menos o número de restrições impostas</a:t>
            </a:r>
            <a:r>
              <a:rPr lang="pt-BR" dirty="0" smtClean="0">
                <a:ea typeface="+mn-lt"/>
                <a:cs typeface="+mn-lt"/>
              </a:rPr>
              <a:t>.</a:t>
            </a:r>
          </a:p>
          <a:p>
            <a:endParaRPr lang="pt-BR" dirty="0" smtClean="0">
              <a:ea typeface="+mn-lt"/>
              <a:cs typeface="+mn-lt"/>
            </a:endParaRPr>
          </a:p>
          <a:p>
            <a:r>
              <a:rPr lang="pt-BR" dirty="0" smtClean="0">
                <a:ea typeface="+mn-lt"/>
                <a:cs typeface="+mn-lt"/>
              </a:rPr>
              <a:t>É dado por (n-1).</a:t>
            </a:r>
            <a:endParaRPr lang="pt-BR" dirty="0">
              <a:ea typeface="+mn-lt"/>
              <a:cs typeface="+mn-lt"/>
            </a:endParaRPr>
          </a:p>
          <a:p>
            <a:endParaRPr lang="pt-BR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22074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1365160" y="2280745"/>
            <a:ext cx="8825659" cy="2435772"/>
          </a:xfrm>
        </p:spPr>
        <p:txBody>
          <a:bodyPr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/>
              <a:t>Tamanho de amostra maior/menor variabilidade = intervalo de confiança com uma margem de erro </a:t>
            </a:r>
            <a:r>
              <a:rPr lang="pt-BR" sz="2400" dirty="0" smtClean="0"/>
              <a:t>menor.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 smtClean="0"/>
              <a:t>Um </a:t>
            </a:r>
            <a:r>
              <a:rPr lang="pt-BR" sz="2400" dirty="0"/>
              <a:t>tamanho de amostra menor/ maior variabilidade = intervalo de confiança com uma margem de erro maior </a:t>
            </a:r>
            <a:r>
              <a:rPr lang="pt-BR" sz="2400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 smtClean="0"/>
              <a:t>O </a:t>
            </a:r>
            <a:r>
              <a:rPr lang="pt-BR" sz="2400" dirty="0"/>
              <a:t>nível de confiança também afeta a largura do </a:t>
            </a:r>
            <a:r>
              <a:rPr lang="pt-BR" sz="2400" dirty="0" smtClean="0"/>
              <a:t>intervalo</a:t>
            </a:r>
            <a:r>
              <a:rPr lang="pt-BR" sz="2000" dirty="0" smtClean="0"/>
              <a:t>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948253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7" descr="Tabela&#10;&#10;Descrição gerada automaticamente">
            <a:extLst>
              <a:ext uri="{FF2B5EF4-FFF2-40B4-BE49-F238E27FC236}">
                <a16:creationId xmlns:a16="http://schemas.microsoft.com/office/drawing/2014/main" id="{3B788B82-8000-42F2-903C-50638C2A6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627" y="181960"/>
            <a:ext cx="6021237" cy="643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74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4D7525-2847-4FC0-877E-C12B18989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717" y="344652"/>
            <a:ext cx="9404723" cy="1400530"/>
          </a:xfrm>
        </p:spPr>
        <p:txBody>
          <a:bodyPr/>
          <a:lstStyle/>
          <a:p>
            <a:r>
              <a:rPr lang="pt-BR" sz="3200" dirty="0">
                <a:ea typeface="+mj-lt"/>
                <a:cs typeface="+mj-lt"/>
              </a:rPr>
              <a:t>Construindo um intervalo de confiança para a variância</a:t>
            </a:r>
            <a:endParaRPr lang="pt-B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>
                <a:extLst>
                  <a:ext uri="{FF2B5EF4-FFF2-40B4-BE49-F238E27FC236}">
                    <a16:creationId xmlns:a16="http://schemas.microsoft.com/office/drawing/2014/main" id="{C05B93ED-AC63-4E18-A05C-D1C17D9A4A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0691" y="2113172"/>
                <a:ext cx="10515600" cy="4351338"/>
              </a:xfrm>
            </p:spPr>
            <p:txBody>
              <a:bodyPr vert="horz" lIns="91440" tIns="45720" rIns="91440" bIns="45720" rtlCol="0" anchor="t">
                <a:normAutofit lnSpcReduction="10000"/>
              </a:bodyPr>
              <a:lstStyle/>
              <a:p>
                <a:pPr marL="457200" lvl="1" indent="0">
                  <a:buNone/>
                </a:pPr>
                <a:r>
                  <a:rPr lang="pt-BR" dirty="0">
                    <a:ea typeface="+mn-lt"/>
                    <a:cs typeface="+mn-lt"/>
                  </a:rPr>
                  <a:t>Se x1, x2, x3, · · ·, </a:t>
                </a:r>
                <a:r>
                  <a:rPr lang="pt-BR" dirty="0" err="1">
                    <a:ea typeface="+mn-lt"/>
                    <a:cs typeface="+mn-lt"/>
                  </a:rPr>
                  <a:t>xn</a:t>
                </a:r>
                <a:r>
                  <a:rPr lang="pt-BR" dirty="0">
                    <a:ea typeface="+mn-lt"/>
                    <a:cs typeface="+mn-lt"/>
                  </a:rPr>
                  <a:t> é uma amostra aleatória retirada de uma população normal com média µ e variância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>
                    <a:ea typeface="+mn-lt"/>
                    <a:cs typeface="+mn-lt"/>
                  </a:rPr>
                  <a:t> e </a:t>
                </a:r>
                <a:r>
                  <a:rPr lang="pt-BR" dirty="0">
                    <a:ea typeface="+mn-lt"/>
                    <a:cs typeface="+mn-lt"/>
                  </a:rPr>
                  <a:t>se a variação da amostra é denotada </a:t>
                </a:r>
                <a:r>
                  <a:rPr lang="pt-BR" dirty="0" smtClean="0">
                    <a:ea typeface="+mn-lt"/>
                    <a:cs typeface="+mn-lt"/>
                  </a:rPr>
                  <a:t>por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𝑠</m:t>
                        </m:r>
                      </m:e>
                      <m:sup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>
                    <a:ea typeface="+mn-lt"/>
                    <a:cs typeface="+mn-lt"/>
                  </a:rPr>
                  <a:t> </a:t>
                </a:r>
                <a:r>
                  <a:rPr lang="pt-BR" dirty="0" smtClean="0">
                    <a:ea typeface="+mn-lt"/>
                    <a:cs typeface="+mn-lt"/>
                  </a:rPr>
                  <a:t>, </a:t>
                </a:r>
                <a:r>
                  <a:rPr lang="pt-BR" dirty="0">
                    <a:ea typeface="+mn-lt"/>
                    <a:cs typeface="+mn-lt"/>
                  </a:rPr>
                  <a:t>a variável aleatória:</a:t>
                </a:r>
              </a:p>
              <a:p>
                <a:pPr marL="457200" lvl="1" indent="0">
                  <a:buNone/>
                </a:pPr>
                <a:endParaRPr lang="pt-BR" dirty="0">
                  <a:cs typeface="Calibri" panose="020F0502020204030204"/>
                </a:endParaRPr>
              </a:p>
              <a:p>
                <a:pPr marL="457200" lvl="1" indent="0">
                  <a:buNone/>
                </a:pPr>
                <a:endParaRPr lang="pt-BR" dirty="0">
                  <a:cs typeface="Calibri" panose="020F0502020204030204"/>
                </a:endParaRPr>
              </a:p>
              <a:p>
                <a:pPr marL="457200" lvl="1" indent="0">
                  <a:buNone/>
                </a:pPr>
                <a:r>
                  <a:rPr lang="pt-BR" dirty="0">
                    <a:cs typeface="Calibri" panose="020F0502020204030204"/>
                  </a:rPr>
                  <a:t>             </a:t>
                </a:r>
                <a:r>
                  <a:rPr lang="pt-BR" sz="2400" dirty="0">
                    <a:cs typeface="Calibri" panose="020F0502020204030204"/>
                  </a:rPr>
                  <a:t>   </a:t>
                </a:r>
                <a:r>
                  <a:rPr lang="pt-BR" sz="2400" dirty="0" smtClean="0">
                    <a:cs typeface="Calibri" panose="020F0502020204030204"/>
                  </a:rPr>
                  <a:t>  				</a:t>
                </a:r>
                <a:r>
                  <a:rPr lang="pt-BR" sz="3600" dirty="0" smtClean="0">
                    <a:cs typeface="Calibri" panose="020F0502020204030204"/>
                  </a:rPr>
                  <a:t>	</a:t>
                </a:r>
                <a:r>
                  <a:rPr lang="pt-BR" sz="3600" dirty="0">
                    <a:cs typeface="Calibri" panose="020F0502020204030204"/>
                  </a:rPr>
                  <a:t>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36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pt-BR" sz="3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t-BR" sz="36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pt-BR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3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3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pt-BR" sz="3600" i="1">
                            <a:latin typeface="Cambria Math" panose="02040503050406030204" pitchFamily="18" charset="0"/>
                          </a:rPr>
                          <m:t>−1)</m:t>
                        </m:r>
                        <m:sSup>
                          <m:sSupPr>
                            <m:ctrlPr>
                              <a:rPr lang="pt-BR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3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pt-BR" sz="3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pt-BR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36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pt-BR" sz="3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pt-BR" dirty="0">
                  <a:cs typeface="Calibri" panose="020F0502020204030204"/>
                </a:endParaRPr>
              </a:p>
              <a:p>
                <a:pPr marL="457200" lvl="1" indent="0">
                  <a:buNone/>
                </a:pPr>
                <a:endParaRPr lang="pt-BR" dirty="0">
                  <a:cs typeface="Calibri" panose="020F0502020204030204"/>
                </a:endParaRPr>
              </a:p>
              <a:p>
                <a:pPr marL="457200" lvl="1" indent="0">
                  <a:buNone/>
                </a:pPr>
                <a:endParaRPr lang="pt-BR" dirty="0">
                  <a:cs typeface="Calibri" panose="020F0502020204030204"/>
                </a:endParaRPr>
              </a:p>
              <a:p>
                <a:pPr marL="457200" lvl="1" indent="0">
                  <a:buNone/>
                </a:pPr>
                <a:endParaRPr lang="pt-BR" dirty="0">
                  <a:cs typeface="Calibri" panose="020F0502020204030204"/>
                </a:endParaRPr>
              </a:p>
              <a:p>
                <a:pPr marL="457200" lvl="1" indent="0">
                  <a:buNone/>
                </a:pPr>
                <a:endParaRPr lang="pt-BR" dirty="0">
                  <a:cs typeface="Calibri" panose="020F0502020204030204"/>
                </a:endParaRPr>
              </a:p>
              <a:p>
                <a:pPr marL="457200" lvl="1" indent="0">
                  <a:buNone/>
                </a:pPr>
                <a:r>
                  <a:rPr lang="pt-BR" dirty="0">
                    <a:cs typeface="Calibri" panose="020F0502020204030204"/>
                  </a:rPr>
                  <a:t>                </a:t>
                </a:r>
              </a:p>
            </p:txBody>
          </p:sp>
        </mc:Choice>
        <mc:Fallback xmlns="">
          <p:sp>
            <p:nvSpPr>
              <p:cNvPr id="3" name="Espaço Reservado para Conteúdo 2">
                <a:extLst>
                  <a:ext uri="{FF2B5EF4-FFF2-40B4-BE49-F238E27FC236}">
                    <a16:creationId xmlns:a16="http://schemas.microsoft.com/office/drawing/2014/main" id="{C05B93ED-AC63-4E18-A05C-D1C17D9A4A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0691" y="2113172"/>
                <a:ext cx="10515600" cy="4351338"/>
              </a:xfrm>
              <a:blipFill>
                <a:blip r:embed="rId2"/>
                <a:stretch>
                  <a:fillRect t="-15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ixaDeTexto 5">
            <a:extLst>
              <a:ext uri="{FF2B5EF4-FFF2-40B4-BE49-F238E27FC236}">
                <a16:creationId xmlns:a16="http://schemas.microsoft.com/office/drawing/2014/main" id="{1A7D8436-7811-48A2-BD06-ADFF131A34DB}"/>
              </a:ext>
            </a:extLst>
          </p:cNvPr>
          <p:cNvSpPr txBox="1"/>
          <p:nvPr/>
        </p:nvSpPr>
        <p:spPr>
          <a:xfrm>
            <a:off x="1374476" y="4853797"/>
            <a:ext cx="892546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 err="1">
                <a:ea typeface="+mn-lt"/>
                <a:cs typeface="+mn-lt"/>
              </a:rPr>
              <a:t>qui</a:t>
            </a:r>
            <a:r>
              <a:rPr lang="pt-BR" dirty="0">
                <a:ea typeface="+mn-lt"/>
                <a:cs typeface="+mn-lt"/>
              </a:rPr>
              <a:t>-quadrada com n − 1 graus de liberdade n</a:t>
            </a:r>
            <a:r>
              <a:rPr lang="pt-BR" dirty="0">
                <a:cs typeface="Calibri" panose="020F0502020204030204"/>
              </a:rPr>
              <a:t>os</a:t>
            </a:r>
            <a:r>
              <a:rPr lang="pt-BR" dirty="0">
                <a:ea typeface="+mn-lt"/>
                <a:cs typeface="+mn-lt"/>
              </a:rPr>
              <a:t> permite construir um intervalo de confiança.</a:t>
            </a:r>
            <a:endParaRPr lang="pt-BR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61725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F6E541-2089-4467-9493-E31A92CBD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>
                <a:ea typeface="+mj-lt"/>
                <a:cs typeface="+mj-lt"/>
              </a:rPr>
              <a:t>Construindo um intervalo de confiança para a variância</a:t>
            </a:r>
            <a:endParaRPr lang="pt-BR" sz="32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DE651F6-0FC6-48D2-ABC3-2C1DBDEA9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cs typeface="Calibri"/>
              </a:rPr>
              <a:t>Primeiro: decidir um nível de </a:t>
            </a:r>
            <a:r>
              <a:rPr lang="pt-BR" dirty="0" smtClean="0">
                <a:cs typeface="Calibri"/>
              </a:rPr>
              <a:t>confiança: </a:t>
            </a:r>
            <a:r>
              <a:rPr lang="pt-BR" dirty="0">
                <a:cs typeface="Calibri"/>
              </a:rPr>
              <a:t>95</a:t>
            </a:r>
            <a:r>
              <a:rPr lang="pt-BR" dirty="0" smtClean="0">
                <a:cs typeface="Calibri"/>
              </a:rPr>
              <a:t>%, </a:t>
            </a:r>
            <a:r>
              <a:rPr lang="pt-BR" dirty="0">
                <a:cs typeface="Calibri"/>
              </a:rPr>
              <a:t>por exemplo.</a:t>
            </a:r>
            <a:endParaRPr lang="pt-BR" dirty="0"/>
          </a:p>
        </p:txBody>
      </p:sp>
      <p:pic>
        <p:nvPicPr>
          <p:cNvPr id="6" name="Imagem 6" descr="Diagrama&#10;&#10;Descrição gerada automaticamente">
            <a:extLst>
              <a:ext uri="{FF2B5EF4-FFF2-40B4-BE49-F238E27FC236}">
                <a16:creationId xmlns:a16="http://schemas.microsoft.com/office/drawing/2014/main" id="{2B696311-6143-405E-A730-BF6E9E9C4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858" y="3082954"/>
            <a:ext cx="3306433" cy="254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89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38FBA9-E8FB-46FD-A8CF-1F66A55C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422" y="485316"/>
            <a:ext cx="8034165" cy="1193996"/>
          </a:xfrm>
        </p:spPr>
        <p:txBody>
          <a:bodyPr/>
          <a:lstStyle/>
          <a:p>
            <a:r>
              <a:rPr lang="pt-BR" sz="3200" dirty="0">
                <a:ea typeface="+mj-lt"/>
                <a:cs typeface="+mj-lt"/>
              </a:rPr>
              <a:t>Construindo um intervalo de confiança para a variância</a:t>
            </a:r>
            <a:endParaRPr lang="pt-BR" sz="3200" dirty="0"/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B5255AC1-BB05-440D-BBF1-D2D7C9137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dirty="0" smtClean="0">
                <a:cs typeface="Calibri" panose="020F0502020204030204"/>
              </a:rPr>
              <a:t>Para desenvolver o intervalo de confiança, sabemos que:</a:t>
            </a:r>
            <a:endParaRPr lang="pt-BR" dirty="0">
              <a:cs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/>
              <p:cNvSpPr txBox="1"/>
              <p:nvPr/>
            </p:nvSpPr>
            <p:spPr>
              <a:xfrm>
                <a:off x="510250" y="3161668"/>
                <a:ext cx="38654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2800" i="1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pt-B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 </m:t>
                      </m:r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3" name="CaixaDe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50" y="3161668"/>
                <a:ext cx="3865418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ixaDeTexto 3"/>
          <p:cNvSpPr txBox="1"/>
          <p:nvPr/>
        </p:nvSpPr>
        <p:spPr>
          <a:xfrm>
            <a:off x="1326282" y="3557930"/>
            <a:ext cx="4821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/>
              <a:t>sup</a:t>
            </a:r>
            <a:endParaRPr lang="pt-BR" sz="105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300152" y="3568985"/>
            <a:ext cx="4821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 smtClean="0"/>
              <a:t>inf</a:t>
            </a:r>
            <a:endParaRPr lang="pt-BR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6372048" y="2854199"/>
                <a:ext cx="3652176" cy="956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2800" i="1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pt-B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−1)</m:t>
                          </m:r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B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 </m:t>
                      </m:r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048" y="2854199"/>
                <a:ext cx="3652176" cy="9569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ângulo 5"/>
          <p:cNvSpPr/>
          <p:nvPr/>
        </p:nvSpPr>
        <p:spPr>
          <a:xfrm>
            <a:off x="6533161" y="3495078"/>
            <a:ext cx="4203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50" dirty="0" err="1"/>
              <a:t>sup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9644404" y="3502772"/>
            <a:ext cx="4821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 smtClean="0"/>
              <a:t>inf</a:t>
            </a:r>
            <a:endParaRPr lang="pt-BR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ixaDeTexto 13"/>
              <p:cNvSpPr txBox="1"/>
              <p:nvPr/>
            </p:nvSpPr>
            <p:spPr>
              <a:xfrm>
                <a:off x="1026621" y="4871073"/>
                <a:ext cx="3790604" cy="102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B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B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pt-B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pt-B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14" name="CaixaDe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621" y="4871073"/>
                <a:ext cx="3790604" cy="1022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ixaDeTexto 14"/>
          <p:cNvSpPr txBox="1"/>
          <p:nvPr/>
        </p:nvSpPr>
        <p:spPr>
          <a:xfrm>
            <a:off x="1326282" y="5735834"/>
            <a:ext cx="4821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/>
              <a:t>sup</a:t>
            </a:r>
            <a:endParaRPr lang="pt-BR" sz="105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4183666" y="5766959"/>
            <a:ext cx="4821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 smtClean="0"/>
              <a:t>inf</a:t>
            </a:r>
            <a:endParaRPr lang="pt-BR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ixaDeTexto 16"/>
              <p:cNvSpPr txBox="1"/>
              <p:nvPr/>
            </p:nvSpPr>
            <p:spPr>
              <a:xfrm>
                <a:off x="5860474" y="4966906"/>
                <a:ext cx="4964214" cy="102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−1)</m:t>
                          </m:r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B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−1)</m:t>
                          </m:r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17" name="CaixaDeTex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474" y="4966906"/>
                <a:ext cx="4964214" cy="1022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aixaDeTexto 17"/>
          <p:cNvSpPr txBox="1"/>
          <p:nvPr/>
        </p:nvSpPr>
        <p:spPr>
          <a:xfrm>
            <a:off x="6799980" y="5844093"/>
            <a:ext cx="4821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/>
              <a:t>sup</a:t>
            </a:r>
            <a:endParaRPr lang="pt-BR" sz="105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9644404" y="5789964"/>
            <a:ext cx="4821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 smtClean="0"/>
              <a:t>inf</a:t>
            </a:r>
            <a:endParaRPr lang="pt-BR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ixaDeTexto 19"/>
              <p:cNvSpPr txBox="1"/>
              <p:nvPr/>
            </p:nvSpPr>
            <p:spPr>
              <a:xfrm>
                <a:off x="4293564" y="5120089"/>
                <a:ext cx="16459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20" name="CaixaDeTex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3564" y="5120089"/>
                <a:ext cx="1645920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ângulo 20"/>
              <p:cNvSpPr/>
              <p:nvPr/>
            </p:nvSpPr>
            <p:spPr>
              <a:xfrm>
                <a:off x="566864" y="5159101"/>
                <a:ext cx="712824" cy="861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i="1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pt-BR" dirty="0"/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21" name="Retângu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64" y="5159101"/>
                <a:ext cx="712824" cy="86177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tângulo 21"/>
              <p:cNvSpPr/>
              <p:nvPr/>
            </p:nvSpPr>
            <p:spPr>
              <a:xfrm>
                <a:off x="4857691" y="3177553"/>
                <a:ext cx="51766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i="1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22" name="Retângulo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691" y="3177553"/>
                <a:ext cx="517666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8238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9DEDA-55CC-4E89-94BD-2B7E8DBB3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086" y="590920"/>
            <a:ext cx="9404723" cy="1400530"/>
          </a:xfrm>
        </p:spPr>
        <p:txBody>
          <a:bodyPr/>
          <a:lstStyle/>
          <a:p>
            <a:r>
              <a:rPr lang="pt-BR" sz="3200" dirty="0">
                <a:cs typeface="Calibri Light"/>
              </a:rPr>
              <a:t>Fórmula do intervalo de confiança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/>
              <p:cNvSpPr txBox="1"/>
              <p:nvPr/>
            </p:nvSpPr>
            <p:spPr>
              <a:xfrm>
                <a:off x="2160541" y="3168768"/>
                <a:ext cx="637586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b="0" i="1" smtClean="0">
                          <a:latin typeface="Cambria Math" panose="02040503050406030204" pitchFamily="18" charset="0"/>
                        </a:rPr>
                        <m:t>𝐼𝐶</m:t>
                      </m:r>
                      <m:d>
                        <m:dPr>
                          <m:ctrlPr>
                            <a:rPr lang="pt-BR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pt-BR" sz="2800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r>
                        <a:rPr lang="pt-BR" sz="2800" b="0" i="1" smtClean="0">
                          <a:latin typeface="Cambria Math" panose="02040503050406030204" pitchFamily="18" charset="0"/>
                        </a:rPr>
                        <m:t>=[</m:t>
                      </m:r>
                      <m:f>
                        <m:fPr>
                          <m:ctrlPr>
                            <a:rPr lang="pt-BR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−1)</m:t>
                          </m:r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/>
                      </m:f>
                      <m:r>
                        <a:rPr lang="pt-BR" sz="2800" b="0" i="1" smtClean="0">
                          <a:latin typeface="Cambria Math" panose="02040503050406030204" pitchFamily="18" charset="0"/>
                        </a:rPr>
                        <m:t>;</m:t>
                      </m:r>
                      <m:f>
                        <m:fPr>
                          <m:ctrlPr>
                            <a:rPr lang="pt-BR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−1)</m:t>
                          </m:r>
                          <m:sSup>
                            <m:sSup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/>
                      </m:f>
                      <m:r>
                        <a:rPr lang="pt-BR" sz="28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pt-BR" sz="2400" dirty="0"/>
              </a:p>
            </p:txBody>
          </p:sp>
        </mc:Choice>
        <mc:Fallback xmlns="">
          <p:sp>
            <p:nvSpPr>
              <p:cNvPr id="3" name="CaixaDe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541" y="3168768"/>
                <a:ext cx="6375862" cy="9541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ixaDeTexto 5"/>
          <p:cNvSpPr txBox="1"/>
          <p:nvPr/>
        </p:nvSpPr>
        <p:spPr>
          <a:xfrm>
            <a:off x="5348472" y="4122875"/>
            <a:ext cx="482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err="1"/>
              <a:t>sup</a:t>
            </a:r>
            <a:endParaRPr lang="pt-BR" sz="1050" dirty="0"/>
          </a:p>
        </p:txBody>
      </p:sp>
      <p:sp>
        <p:nvSpPr>
          <p:cNvPr id="7" name="CaixaDeTexto 6"/>
          <p:cNvSpPr txBox="1"/>
          <p:nvPr/>
        </p:nvSpPr>
        <p:spPr>
          <a:xfrm>
            <a:off x="7080289" y="4165193"/>
            <a:ext cx="482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err="1" smtClean="0"/>
              <a:t>inf</a:t>
            </a:r>
            <a:endParaRPr lang="pt-BR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/>
              <p:cNvSpPr txBox="1"/>
              <p:nvPr/>
            </p:nvSpPr>
            <p:spPr>
              <a:xfrm>
                <a:off x="5183601" y="3645821"/>
                <a:ext cx="5735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3600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pt-BR" sz="3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8" name="CaixaDe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3601" y="3645821"/>
                <a:ext cx="573578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/>
              <p:cNvSpPr txBox="1"/>
              <p:nvPr/>
            </p:nvSpPr>
            <p:spPr>
              <a:xfrm>
                <a:off x="6860002" y="3657362"/>
                <a:ext cx="5735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3600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pt-BR" sz="3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9" name="CaixaDe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0002" y="3657362"/>
                <a:ext cx="573578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490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00E1A5-9765-4DA4-B418-B721497F4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2438" y="427779"/>
            <a:ext cx="9404723" cy="1400530"/>
          </a:xfrm>
        </p:spPr>
        <p:txBody>
          <a:bodyPr/>
          <a:lstStyle/>
          <a:p>
            <a:r>
              <a:rPr lang="pt-BR" sz="3200" dirty="0" smtClean="0">
                <a:cs typeface="Calibri Light"/>
              </a:rPr>
              <a:t>Aplicações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>
                <a:extLst>
                  <a:ext uri="{FF2B5EF4-FFF2-40B4-BE49-F238E27FC236}">
                    <a16:creationId xmlns:a16="http://schemas.microsoft.com/office/drawing/2014/main" id="{CC4D7746-14D5-434C-AE5C-250C2BDEE6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vert="horz" lIns="91440" tIns="45720" rIns="91440" bIns="45720" rtlCol="0" anchor="t">
                <a:normAutofit/>
              </a:bodyPr>
              <a:lstStyle/>
              <a:p>
                <a:pPr marL="0" indent="0">
                  <a:buNone/>
                </a:pPr>
                <a:r>
                  <a:rPr lang="pt-BR" dirty="0">
                    <a:ea typeface="+mn-lt"/>
                    <a:cs typeface="+mn-lt"/>
                  </a:rPr>
                  <a:t>É tomada uma amostra aleatória de 20 rolamentos de esferas de aço </a:t>
                </a:r>
                <a:r>
                  <a:rPr lang="pt-BR" dirty="0" smtClean="0">
                    <a:ea typeface="+mn-lt"/>
                    <a:cs typeface="+mn-lt"/>
                  </a:rPr>
                  <a:t> </a:t>
                </a:r>
                <a:r>
                  <a:rPr lang="pt-BR" dirty="0">
                    <a:ea typeface="+mn-lt"/>
                    <a:cs typeface="+mn-lt"/>
                  </a:rPr>
                  <a:t>medidos nominalmente e os diâmetros são medidos com precisão. As medidas, em mm, são as seguintes:</a:t>
                </a:r>
              </a:p>
              <a:p>
                <a:pPr marL="0" indent="0">
                  <a:buNone/>
                </a:pPr>
                <a:endParaRPr lang="pt-BR" dirty="0">
                  <a:cs typeface="Calibri"/>
                </a:endParaRPr>
              </a:p>
              <a:p>
                <a:pPr marL="0" indent="0">
                  <a:buNone/>
                </a:pPr>
                <a:r>
                  <a:rPr lang="pt-BR" dirty="0" smtClean="0">
                    <a:ea typeface="+mn-lt"/>
                    <a:cs typeface="+mn-lt"/>
                  </a:rPr>
                  <a:t>			2.02 </a:t>
                </a:r>
                <a:r>
                  <a:rPr lang="pt-BR" dirty="0">
                    <a:ea typeface="+mn-lt"/>
                    <a:cs typeface="+mn-lt"/>
                  </a:rPr>
                  <a:t>1.94 2.09 1.95 1.98 2.00 2.03 2.04 2.08 2.07 </a:t>
                </a:r>
                <a:endParaRPr lang="pt-BR" dirty="0" smtClean="0">
                  <a:ea typeface="+mn-lt"/>
                  <a:cs typeface="+mn-lt"/>
                </a:endParaRPr>
              </a:p>
              <a:p>
                <a:pPr marL="0" indent="0">
                  <a:buNone/>
                </a:pPr>
                <a:r>
                  <a:rPr lang="pt-BR" dirty="0" smtClean="0">
                    <a:ea typeface="+mn-lt"/>
                    <a:cs typeface="+mn-lt"/>
                  </a:rPr>
                  <a:t>			1.99 </a:t>
                </a:r>
                <a:r>
                  <a:rPr lang="pt-BR" dirty="0">
                    <a:ea typeface="+mn-lt"/>
                    <a:cs typeface="+mn-lt"/>
                  </a:rPr>
                  <a:t>1.96 1.99 1.95 1.99 1.99 2.03 2.05 2.01 2.03</a:t>
                </a:r>
              </a:p>
              <a:p>
                <a:pPr marL="0" indent="0">
                  <a:buNone/>
                </a:pPr>
                <a:endParaRPr lang="pt-BR" dirty="0">
                  <a:cs typeface="Calibri"/>
                </a:endParaRPr>
              </a:p>
              <a:p>
                <a:pPr>
                  <a:buNone/>
                </a:pPr>
                <a:r>
                  <a:rPr lang="pt-BR" dirty="0">
                    <a:ea typeface="+mn-lt"/>
                    <a:cs typeface="+mn-lt"/>
                  </a:rPr>
                  <a:t>Assumindo que os diâmetros são normalmente distribuídos com média</a:t>
                </a:r>
              </a:p>
              <a:p>
                <a:pPr>
                  <a:buNone/>
                </a:pPr>
                <a:r>
                  <a:rPr lang="pt-BR" dirty="0">
                    <a:ea typeface="+mn-lt"/>
                    <a:cs typeface="+mn-lt"/>
                  </a:rPr>
                  <a:t>desconhecida, µ, e variância </a:t>
                </a:r>
                <a:r>
                  <a:rPr lang="pt-BR" dirty="0" smtClean="0">
                    <a:ea typeface="+mn-lt"/>
                    <a:cs typeface="+mn-lt"/>
                  </a:rPr>
                  <a:t>desconhecida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>
                    <a:ea typeface="+mn-lt"/>
                    <a:cs typeface="+mn-lt"/>
                  </a:rPr>
                  <a:t>. Encontre um intervalo de confiança bilateral de 95% para a variância,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>
                    <a:ea typeface="+mn-lt"/>
                    <a:cs typeface="+mn-lt"/>
                  </a:rPr>
                  <a:t>.</a:t>
                </a:r>
                <a:endParaRPr lang="pt-BR" dirty="0">
                  <a:ea typeface="+mn-lt"/>
                  <a:cs typeface="+mn-lt"/>
                </a:endParaRPr>
              </a:p>
            </p:txBody>
          </p:sp>
        </mc:Choice>
        <mc:Fallback xmlns="">
          <p:sp>
            <p:nvSpPr>
              <p:cNvPr id="3" name="Espaço Reservado para Conteúdo 2">
                <a:extLst>
                  <a:ext uri="{FF2B5EF4-FFF2-40B4-BE49-F238E27FC236}">
                    <a16:creationId xmlns:a16="http://schemas.microsoft.com/office/drawing/2014/main" id="{CC4D7746-14D5-434C-AE5C-250C2BDEE6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9" t="-872" r="-74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70870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6680" y="369255"/>
            <a:ext cx="9404723" cy="1400530"/>
          </a:xfrm>
        </p:spPr>
        <p:txBody>
          <a:bodyPr/>
          <a:lstStyle/>
          <a:p>
            <a:r>
              <a:rPr lang="pt-BR" sz="3200" dirty="0">
                <a:cs typeface="Calibri Light"/>
              </a:rPr>
              <a:t>Aplicações</a:t>
            </a:r>
            <a:endParaRPr lang="pt-B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fontAlgn="base"/>
                <a:r>
                  <a:rPr lang="pt-BR" dirty="0"/>
                  <a:t>Solução: Ao utilizarmos a fórmula  </a:t>
                </a:r>
                <a:r>
                  <a:rPr lang="en-US" dirty="0" smtClean="0"/>
                  <a:t>​:</a:t>
                </a:r>
                <a:endParaRPr lang="en-US" dirty="0"/>
              </a:p>
              <a:p>
                <a:pPr marL="0" indent="0">
                  <a:buNone/>
                </a:pPr>
                <a:endParaRPr lang="pt-BR" dirty="0" smtClean="0"/>
              </a:p>
              <a:p>
                <a:r>
                  <a:rPr lang="pt-BR" dirty="0" smtClean="0"/>
                  <a:t>Encontramos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pt-B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/>
                  <a:t>= </a:t>
                </a:r>
                <a:r>
                  <a:rPr lang="pt-BR" dirty="0"/>
                  <a:t>0,001795. Próximo passo é achar o valor do grau de liberdade.</a:t>
                </a:r>
                <a:r>
                  <a:rPr lang="pt-BR" dirty="0" smtClean="0"/>
                  <a:t>​</a:t>
                </a:r>
              </a:p>
              <a:p>
                <a:endParaRPr lang="pt-BR" dirty="0"/>
              </a:p>
              <a:p>
                <a:r>
                  <a:rPr lang="pt-BR" dirty="0"/>
                  <a:t>Como temos n = 20 e (n-1) , então (n-1) = 19</a:t>
                </a:r>
                <a:r>
                  <a:rPr lang="pt-BR" dirty="0" smtClean="0"/>
                  <a:t>​.</a:t>
                </a:r>
              </a:p>
              <a:p>
                <a:endParaRPr lang="pt-BR" dirty="0"/>
              </a:p>
              <a:p>
                <a:r>
                  <a:rPr lang="pt-BR" dirty="0"/>
                  <a:t>Como é pedido um nível de confiança de 95%:</a:t>
                </a:r>
                <a:r>
                  <a:rPr lang="en-US" dirty="0"/>
                  <a:t>​</a:t>
                </a:r>
              </a:p>
              <a:p>
                <a:endParaRPr lang="pt-BR" dirty="0" smtClean="0"/>
              </a:p>
              <a:p>
                <a:endParaRPr lang="pt-BR" dirty="0"/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41" t="-87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971" y="1486651"/>
            <a:ext cx="2558328" cy="1406716"/>
          </a:xfrm>
          <a:prstGeom prst="rect">
            <a:avLst/>
          </a:prstGeom>
        </p:spPr>
      </p:pic>
      <p:pic>
        <p:nvPicPr>
          <p:cNvPr id="7" name="Imagem 6" descr="Diagrama&#10;&#10;Descrição gerada automaticamente">
            <a:extLst>
              <a:ext uri="{FF2B5EF4-FFF2-40B4-BE49-F238E27FC236}">
                <a16:creationId xmlns:a16="http://schemas.microsoft.com/office/drawing/2014/main" id="{2B696311-6143-405E-A730-BF6E9E9C4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0464" y="4595872"/>
            <a:ext cx="2310939" cy="177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128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7" descr="Tabela&#10;&#10;Descrição gerada automaticamente">
            <a:extLst>
              <a:ext uri="{FF2B5EF4-FFF2-40B4-BE49-F238E27FC236}">
                <a16:creationId xmlns:a16="http://schemas.microsoft.com/office/drawing/2014/main" id="{3B788B82-8000-42F2-903C-50638C2A67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2829" y="306935"/>
            <a:ext cx="5943600" cy="634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25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22809" y="652388"/>
            <a:ext cx="9404723" cy="1400530"/>
          </a:xfrm>
        </p:spPr>
        <p:txBody>
          <a:bodyPr/>
          <a:lstStyle/>
          <a:p>
            <a:r>
              <a:rPr lang="pt-BR" sz="3200" dirty="0"/>
              <a:t>Aplicação​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>
              <a:xfrm>
                <a:off x="124691" y="2052918"/>
                <a:ext cx="11762509" cy="3915620"/>
              </a:xfrm>
            </p:spPr>
            <p:txBody>
              <a:bodyPr/>
              <a:lstStyle/>
              <a:p>
                <a:pPr marL="0" indent="0" fontAlgn="base">
                  <a:buNone/>
                </a:pPr>
                <a:endParaRPr lang="en-US" dirty="0" smtClean="0"/>
              </a:p>
              <a:p>
                <a:pPr fontAlgn="base"/>
                <a:r>
                  <a:rPr lang="pt-BR" dirty="0" smtClean="0"/>
                  <a:t>O grau </a:t>
                </a:r>
                <a:r>
                  <a:rPr lang="pt-BR" dirty="0"/>
                  <a:t>de confiança é 19, pela tabela obtemos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/>
                  <a:t> = 8,907</a:t>
                </a:r>
                <a:r>
                  <a:rPr lang="pt-BR" dirty="0"/>
                  <a:t> </a:t>
                </a:r>
                <a:r>
                  <a:rPr lang="pt-BR" dirty="0" smtClean="0"/>
                  <a:t>e</a:t>
                </a:r>
                <a:r>
                  <a:rPr lang="pt-BR" dirty="0"/>
                  <a:t>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/>
                  <a:t> </a:t>
                </a:r>
                <a:r>
                  <a:rPr lang="pt-BR" dirty="0" smtClean="0"/>
                  <a:t>= 32,852 </a:t>
                </a:r>
                <a:r>
                  <a:rPr lang="en-US" dirty="0" smtClean="0"/>
                  <a:t>​.</a:t>
                </a:r>
              </a:p>
              <a:p>
                <a:pPr fontAlgn="base"/>
                <a:endParaRPr lang="en-US" dirty="0"/>
              </a:p>
              <a:p>
                <a:pPr fontAlgn="base"/>
                <a:r>
                  <a:rPr lang="pt-BR" dirty="0"/>
                  <a:t>O intervalo de confiança </a:t>
                </a:r>
                <a:r>
                  <a:rPr lang="pt-BR" dirty="0" smtClean="0"/>
                  <a:t>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dirty="0" smtClean="0"/>
                  <a:t> </a:t>
                </a:r>
                <a:r>
                  <a:rPr lang="en-US" dirty="0" smtClean="0"/>
                  <a:t>é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i="1">
                            <a:latin typeface="Cambria Math" panose="02040503050406030204" pitchFamily="18" charset="0"/>
                          </a:rPr>
                          <m:t>0,034105</m:t>
                        </m:r>
                      </m:num>
                      <m:den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32,852</m:t>
                        </m:r>
                      </m:den>
                    </m:f>
                    <m:r>
                      <a:rPr lang="pt-B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lang="pt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&lt;</m:t>
                    </m:r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</m:ctrlPr>
                      </m:fPr>
                      <m:num>
                        <m:r>
                          <a:rPr lang="pt-BR" i="1">
                            <a:latin typeface="Cambria Math" panose="02040503050406030204" pitchFamily="18" charset="0"/>
                          </a:rPr>
                          <m:t>0,034105</m:t>
                        </m:r>
                      </m:num>
                      <m:den>
                        <m:r>
                          <a:rPr lang="pt-B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8,907</m:t>
                        </m:r>
                      </m:den>
                    </m:f>
                    <m:r>
                      <a:rPr lang="pt-B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=</m:t>
                    </m:r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1,0382.10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−3</m:t>
                        </m:r>
                      </m:sup>
                    </m:sSup>
                    <m:r>
                      <a:rPr lang="pt-B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𝑚𝑚</m:t>
                    </m:r>
                    <m:r>
                      <a:rPr lang="pt-B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lang="pt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pt-B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3,8291.</m:t>
                    </m:r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pt-BR" dirty="0" smtClean="0">
                    <a:ea typeface="Cambria Math" panose="02040503050406030204" pitchFamily="18" charset="0"/>
                  </a:rPr>
                  <a:t>mm. </a:t>
                </a:r>
                <a:endParaRPr lang="en-US" dirty="0"/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4691" y="2052918"/>
                <a:ext cx="11762509" cy="3915620"/>
              </a:xfrm>
              <a:blipFill>
                <a:blip r:embed="rId2"/>
                <a:stretch>
                  <a:fillRect l="-20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ixaDeTexto 5"/>
          <p:cNvSpPr txBox="1"/>
          <p:nvPr/>
        </p:nvSpPr>
        <p:spPr>
          <a:xfrm>
            <a:off x="6700057" y="2842952"/>
            <a:ext cx="5320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 smtClean="0"/>
              <a:t>inf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8312727" y="2842952"/>
            <a:ext cx="5957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 smtClean="0"/>
              <a:t>sup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33518193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835065" y="593262"/>
            <a:ext cx="7655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/>
              <a:t>O que é desvio padrão ?</a:t>
            </a:r>
            <a:endParaRPr lang="pt-BR" sz="32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378093" y="2078181"/>
            <a:ext cx="105697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Open Sans"/>
              </a:rPr>
              <a:t>É uma </a:t>
            </a:r>
            <a:r>
              <a:rPr lang="pt-BR" dirty="0">
                <a:latin typeface="Open Sans"/>
              </a:rPr>
              <a:t>medida que expressa o grau de dispersão de um conjunto de dados. I</a:t>
            </a:r>
            <a:r>
              <a:rPr lang="pt-BR" dirty="0" smtClean="0">
                <a:latin typeface="Open Sans"/>
              </a:rPr>
              <a:t>ndica </a:t>
            </a:r>
            <a:r>
              <a:rPr lang="pt-BR" dirty="0">
                <a:latin typeface="Open Sans"/>
              </a:rPr>
              <a:t>o quanto um conjunto de dados é </a:t>
            </a:r>
            <a:r>
              <a:rPr lang="pt-BR" dirty="0" smtClean="0">
                <a:latin typeface="Open Sans"/>
              </a:rPr>
              <a:t>homogêneo.</a:t>
            </a:r>
            <a:endParaRPr lang="pt-BR" dirty="0">
              <a:latin typeface="Open Sans"/>
            </a:endParaRPr>
          </a:p>
          <a:p>
            <a:endParaRPr lang="pt-BR" dirty="0">
              <a:latin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Open Sans"/>
              </a:rPr>
              <a:t>Quanto </a:t>
            </a:r>
            <a:r>
              <a:rPr lang="pt-BR" dirty="0">
                <a:latin typeface="Open Sans"/>
              </a:rPr>
              <a:t>mais próximo de 0 for o desvio padrão, mais homogêneo são os dados.</a:t>
            </a:r>
            <a:r>
              <a:rPr lang="pt-BR" dirty="0"/>
              <a:t> Logo o desvio padrão tem relevância direta em como você interpreta os dados de forma segura e mais próxima da realidade</a:t>
            </a:r>
            <a:r>
              <a:rPr lang="pt-B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O desvio padrão é uma medida utilizada para contornar o inconveniente de unidade de medida apresentada pela variância. </a:t>
            </a:r>
            <a:endParaRPr lang="pt-BR" dirty="0"/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 </a:t>
            </a:r>
            <a:r>
              <a:rPr lang="pt-BR" dirty="0"/>
              <a:t>unidade de medida do desvio padrão é igual a unidade de medida mensurada na variável</a:t>
            </a:r>
            <a:r>
              <a:rPr lang="pt-B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7421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ângulo 4"/>
              <p:cNvSpPr/>
              <p:nvPr/>
            </p:nvSpPr>
            <p:spPr>
              <a:xfrm>
                <a:off x="1555531" y="4153138"/>
                <a:ext cx="6096000" cy="147732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b="1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b="1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𝑿</m:t>
                        </m:r>
                      </m:e>
                    </m:acc>
                  </m:oMath>
                </a14:m>
                <a:r>
                  <a:rPr lang="pt-BR" dirty="0" smtClean="0"/>
                  <a:t> é </a:t>
                </a:r>
                <a:r>
                  <a:rPr lang="pt-BR" dirty="0"/>
                  <a:t>a </a:t>
                </a:r>
                <a:r>
                  <a:rPr lang="pt-BR" dirty="0" smtClean="0"/>
                  <a:t>média;</a:t>
                </a:r>
                <a:endParaRPr lang="pt-B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b="1" dirty="0"/>
                  <a:t>Z</a:t>
                </a:r>
                <a:r>
                  <a:rPr lang="pt-BR" dirty="0"/>
                  <a:t> é o valor Z escolhido (1,96 para 95</a:t>
                </a:r>
                <a:r>
                  <a:rPr lang="pt-BR" dirty="0" smtClean="0"/>
                  <a:t>%);</a:t>
                </a:r>
                <a:endParaRPr lang="pt-B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b="1" dirty="0"/>
                  <a:t>s</a:t>
                </a:r>
                <a:r>
                  <a:rPr lang="pt-BR" dirty="0"/>
                  <a:t> é o erro </a:t>
                </a:r>
                <a:r>
                  <a:rPr lang="pt-BR" dirty="0" smtClean="0"/>
                  <a:t>padrão;</a:t>
                </a:r>
                <a:endParaRPr lang="pt-B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b="1" dirty="0"/>
                  <a:t>n</a:t>
                </a:r>
                <a:r>
                  <a:rPr lang="pt-BR" dirty="0"/>
                  <a:t> é o tamanho da </a:t>
                </a:r>
                <a:r>
                  <a:rPr lang="pt-BR" dirty="0" smtClean="0"/>
                  <a:t>amostra;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b="1" dirty="0" smtClean="0"/>
                  <a:t>t</a:t>
                </a:r>
                <a:r>
                  <a:rPr lang="pt-BR" dirty="0" smtClean="0"/>
                  <a:t> é o valor crítico escolhido.</a:t>
                </a:r>
                <a:endParaRPr lang="pt-BR" dirty="0"/>
              </a:p>
            </p:txBody>
          </p:sp>
        </mc:Choice>
        <mc:Fallback xmlns="">
          <p:sp>
            <p:nvSpPr>
              <p:cNvPr id="5" name="Retâ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531" y="4153138"/>
                <a:ext cx="6096000" cy="1477328"/>
              </a:xfrm>
              <a:prstGeom prst="rect">
                <a:avLst/>
              </a:prstGeom>
              <a:blipFill>
                <a:blip r:embed="rId2"/>
                <a:stretch>
                  <a:fillRect l="-600" t="-2058" b="-535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1980340" y="1903710"/>
                <a:ext cx="2683100" cy="1061444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4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accPr>
                      <m:e>
                        <m:r>
                          <a:rPr lang="pt-BR" sz="4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𝑋</m:t>
                        </m:r>
                      </m:e>
                    </m:acc>
                    <m:r>
                      <a:rPr lang="pt-B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pt-BR" sz="4800" dirty="0" smtClean="0"/>
                  <a:t> Z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4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sz="48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sz="4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lang="pt-BR" sz="2800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340" y="1903710"/>
                <a:ext cx="2683100" cy="1061444"/>
              </a:xfrm>
              <a:prstGeom prst="rect">
                <a:avLst/>
              </a:prstGeom>
              <a:blipFill>
                <a:blip r:embed="rId3"/>
                <a:stretch>
                  <a:fillRect l="-226" t="-9605" b="-9605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ixaDeTexto 6"/>
          <p:cNvSpPr txBox="1"/>
          <p:nvPr/>
        </p:nvSpPr>
        <p:spPr>
          <a:xfrm>
            <a:off x="1555531" y="609600"/>
            <a:ext cx="6369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Fórmula do intervalo de confiança:</a:t>
            </a:r>
            <a:endParaRPr lang="pt-B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5924395" y="1903710"/>
                <a:ext cx="3205751" cy="1772216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BR" sz="4800" i="1" smtClean="0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accPr>
                        <m:e>
                          <m:r>
                            <a:rPr lang="pt-BR" sz="4800" i="1"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𝑋</m:t>
                          </m:r>
                        </m:e>
                      </m:acc>
                      <m:r>
                        <a:rPr lang="pt-B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m:rPr>
                          <m:nor/>
                        </m:rPr>
                        <a:rPr lang="pt-BR" sz="4800" dirty="0"/>
                        <m:t> </m:t>
                      </m:r>
                      <m:r>
                        <a:rPr lang="pt-BR" sz="4800" b="0" i="1" dirty="0" smtClean="0">
                          <a:latin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pt-BR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4800" i="1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t-BR" sz="4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BR" sz="4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pt-BR" sz="1050" dirty="0"/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4395" y="1903710"/>
                <a:ext cx="3205751" cy="17722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9554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03300" y="756335"/>
            <a:ext cx="1031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smtClean="0"/>
              <a:t>Sejam </a:t>
            </a:r>
            <a:r>
              <a:rPr lang="pt-BR" sz="2000" dirty="0"/>
              <a:t>x1, x2,⋯, </a:t>
            </a:r>
            <a:r>
              <a:rPr lang="pt-BR" sz="2000" dirty="0" err="1" smtClean="0"/>
              <a:t>xn</a:t>
            </a:r>
            <a:r>
              <a:rPr lang="pt-BR" sz="2000" dirty="0" smtClean="0"/>
              <a:t> observações </a:t>
            </a:r>
            <a:r>
              <a:rPr lang="pt-BR" sz="2000" dirty="0"/>
              <a:t>provenientes de uma amostra, o desvio padrão é dado </a:t>
            </a:r>
            <a:r>
              <a:rPr lang="pt-BR" sz="2000" dirty="0" smtClean="0"/>
              <a:t>por:</a:t>
            </a:r>
            <a:endParaRPr lang="pt-BR" sz="2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958" y="1676400"/>
            <a:ext cx="2230852" cy="1097434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1003300" y="3582035"/>
            <a:ext cx="101727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Se as observações forem provenientes de uma população, então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333" y="4891648"/>
            <a:ext cx="2212100" cy="106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558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194615" y="1545123"/>
                <a:ext cx="5357611" cy="16368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6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pt-BR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BR" sz="3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BR" sz="36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ctrlPr>
                                    <a:rPr lang="pt-BR" sz="3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pt-BR" sz="3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pt-BR" sz="3600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pt-BR" sz="36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pt-BR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t-BR" sz="36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1−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  <m:r>
                                        <a:rPr lang="pt-BR" sz="36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pt-BR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pt-BR" sz="3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pt-BR" sz="3600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15" y="1545123"/>
                <a:ext cx="5357611" cy="16368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tângulo 2"/>
          <p:cNvSpPr/>
          <p:nvPr/>
        </p:nvSpPr>
        <p:spPr>
          <a:xfrm>
            <a:off x="2873420" y="3745044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400" dirty="0">
                <a:latin typeface="Open Sans"/>
              </a:rPr>
              <a:t>∑: símbolo de somatório. Indica que temos que somar todos os termos, desde a primeira posição (i=1) até a posição </a:t>
            </a:r>
            <a:r>
              <a:rPr lang="pt-BR" sz="2400" dirty="0" smtClean="0">
                <a:latin typeface="Open Sans"/>
              </a:rPr>
              <a:t>n.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>
                <a:latin typeface="Open Sans"/>
              </a:rPr>
              <a:t>x</a:t>
            </a:r>
            <a:r>
              <a:rPr lang="pt-BR" sz="2400" baseline="-25000" dirty="0">
                <a:latin typeface="Open Sans"/>
              </a:rPr>
              <a:t>i</a:t>
            </a:r>
            <a:r>
              <a:rPr lang="pt-BR" sz="2400" dirty="0">
                <a:latin typeface="Open Sans"/>
              </a:rPr>
              <a:t>: valor na posição </a:t>
            </a:r>
            <a:r>
              <a:rPr lang="pt-BR" sz="2400" b="1" dirty="0">
                <a:latin typeface="Open Sans"/>
              </a:rPr>
              <a:t>i</a:t>
            </a:r>
            <a:r>
              <a:rPr lang="pt-BR" sz="2400" dirty="0">
                <a:latin typeface="Open Sans"/>
              </a:rPr>
              <a:t> no conjunto de </a:t>
            </a:r>
            <a:r>
              <a:rPr lang="pt-BR" sz="2400" dirty="0" smtClean="0">
                <a:latin typeface="Open Sans"/>
              </a:rPr>
              <a:t>dados.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>
                <a:latin typeface="Open Sans"/>
              </a:rPr>
              <a:t>M</a:t>
            </a:r>
            <a:r>
              <a:rPr lang="pt-BR" sz="2400" baseline="-25000" dirty="0">
                <a:latin typeface="Open Sans"/>
              </a:rPr>
              <a:t>A</a:t>
            </a:r>
            <a:r>
              <a:rPr lang="pt-BR" sz="2400" dirty="0">
                <a:latin typeface="Open Sans"/>
              </a:rPr>
              <a:t>: média aritmética dos </a:t>
            </a:r>
            <a:r>
              <a:rPr lang="pt-BR" sz="2400" dirty="0" smtClean="0">
                <a:latin typeface="Open Sans"/>
              </a:rPr>
              <a:t>dados.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>
                <a:latin typeface="Open Sans"/>
              </a:rPr>
              <a:t>n: quantidade de </a:t>
            </a:r>
            <a:r>
              <a:rPr lang="pt-BR" sz="2400" dirty="0" smtClean="0">
                <a:latin typeface="Open Sans"/>
              </a:rPr>
              <a:t>dados.</a:t>
            </a:r>
            <a:endParaRPr lang="pt-B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6150915" y="1545123"/>
                <a:ext cx="5357611" cy="16368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6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pt-BR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BR" sz="3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BR" sz="36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ctrlPr>
                                    <a:rPr lang="pt-BR" sz="3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pt-BR" sz="3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pt-BR" sz="3600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pt-BR" sz="36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pt-BR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t-BR" sz="36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1−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pt-BR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  <m:r>
                                        <a:rPr lang="pt-BR" sz="36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pt-BR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pt-BR" sz="3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pt-BR" sz="3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pt-BR" sz="3600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915" y="1545123"/>
                <a:ext cx="5357611" cy="16368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ângulo 5"/>
          <p:cNvSpPr/>
          <p:nvPr/>
        </p:nvSpPr>
        <p:spPr>
          <a:xfrm>
            <a:off x="243299" y="666234"/>
            <a:ext cx="44037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dirty="0" smtClean="0"/>
              <a:t>Para uma observação</a:t>
            </a:r>
          </a:p>
          <a:p>
            <a:pPr algn="ctr"/>
            <a:r>
              <a:rPr lang="pt-BR" sz="2000" dirty="0" smtClean="0"/>
              <a:t> provenientes </a:t>
            </a:r>
            <a:r>
              <a:rPr lang="pt-BR" sz="2000" dirty="0"/>
              <a:t>de </a:t>
            </a:r>
            <a:r>
              <a:rPr lang="pt-BR" sz="2000" dirty="0" smtClean="0"/>
              <a:t>uma população</a:t>
            </a:r>
            <a:endParaRPr lang="pt-BR" sz="2000" dirty="0"/>
          </a:p>
        </p:txBody>
      </p:sp>
      <p:sp>
        <p:nvSpPr>
          <p:cNvPr id="7" name="Retângulo 6"/>
          <p:cNvSpPr/>
          <p:nvPr/>
        </p:nvSpPr>
        <p:spPr>
          <a:xfrm>
            <a:off x="6977762" y="666233"/>
            <a:ext cx="4015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dirty="0" smtClean="0"/>
              <a:t>Para uma observação</a:t>
            </a:r>
          </a:p>
          <a:p>
            <a:pPr algn="ctr"/>
            <a:r>
              <a:rPr lang="pt-BR" sz="2000" dirty="0" smtClean="0"/>
              <a:t> provenientes </a:t>
            </a:r>
            <a:r>
              <a:rPr lang="pt-BR" sz="2000" dirty="0"/>
              <a:t>de uma amostra</a:t>
            </a:r>
          </a:p>
        </p:txBody>
      </p:sp>
    </p:spTree>
    <p:extLst>
      <p:ext uri="{BB962C8B-B14F-4D97-AF65-F5344CB8AC3E}">
        <p14:creationId xmlns:p14="http://schemas.microsoft.com/office/powerpoint/2010/main" val="7967203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721100" y="2882900"/>
            <a:ext cx="5194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/>
              <a:t>Desvio Padrão no intervalo de confiança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52856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54480" y="640080"/>
            <a:ext cx="72570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/>
              <a:t>Desvio Padrão no intervalo de confiança</a:t>
            </a:r>
            <a:endParaRPr lang="pt-BR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687484" y="2186247"/>
            <a:ext cx="712400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Os </a:t>
            </a:r>
            <a:r>
              <a:rPr lang="pt-BR" dirty="0"/>
              <a:t>intervalos de confiança são a forma predominante de estimativa por </a:t>
            </a:r>
            <a:r>
              <a:rPr lang="pt-BR" dirty="0" smtClean="0"/>
              <a:t>intervalo.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A </a:t>
            </a:r>
            <a:r>
              <a:rPr lang="pt-BR" dirty="0"/>
              <a:t>estimativa por intervalo especifica um intervalo dentro do qual o parâmetro deve estar</a:t>
            </a:r>
            <a:r>
              <a:rPr lang="pt-BR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Os </a:t>
            </a:r>
            <a:r>
              <a:rPr lang="pt-BR" dirty="0"/>
              <a:t>intervalos de confiança são usados para indicar a confiabilidade de uma estimativa. Por exemplo, o intervalo de confiança pode ser usado para descrever o quão confiáveis são os resultados de uma pesquisa (uma pesquisa com intervalo de confiança menor é mais confiável que uma pesquisa com intervalo de confiança </a:t>
            </a:r>
            <a:r>
              <a:rPr lang="pt-BR" dirty="0" smtClean="0"/>
              <a:t>maior).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083185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31274" y="390698"/>
            <a:ext cx="9709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/>
              <a:t>Intervalo de confiança para o desvio padrão</a:t>
            </a:r>
            <a:endParaRPr lang="pt-BR" sz="3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648602" y="1436454"/>
            <a:ext cx="7845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Como o desvio padrão é a raiz quadrada da variância, pode-se usar a seguinte fórmula: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2994638" y="4594313"/>
                <a:ext cx="5382997" cy="922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IC=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t-BR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</a:rPr>
                          <m:t>. </m:t>
                        </m:r>
                        <m:rad>
                          <m:radPr>
                            <m:degHide m:val="on"/>
                            <m:ctrlPr>
                              <a:rPr lang="pt-BR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pt-B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lang="pt-B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t-BR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pt-BR" sz="24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</m:num>
                              <m:den>
                                <m:sSup>
                                  <m:sSupPr>
                                    <m:ctrlPr>
                                      <a:rPr lang="pt-B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BR" sz="2400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p>
                                    <m:r>
                                      <a:rPr lang="pt-BR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  <m:r>
                          <a:rPr lang="pt-B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ad>
                          <m:radPr>
                            <m:degHide m:val="on"/>
                            <m:ctrlPr>
                              <a:rPr lang="pt-BR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pt-BR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lang="pt-B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t-BR" sz="24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pt-BR" sz="24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</m:num>
                              <m:den>
                                <m:sSup>
                                  <m:sSupPr>
                                    <m:ctrlPr>
                                      <a:rPr lang="pt-B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BR" sz="2400" i="1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p>
                                    <m:r>
                                      <a:rPr lang="pt-BR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</m:e>
                    </m:d>
                    <m:r>
                      <a:rPr lang="pt-BR" sz="2400" b="0" i="1" smtClean="0">
                        <a:latin typeface="Cambria Math" panose="02040503050406030204" pitchFamily="18" charset="0"/>
                      </a:rPr>
                      <m:t>=1−</m:t>
                    </m:r>
                    <m:r>
                      <a:rPr lang="pt-BR" sz="2400" dirty="0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endParaRPr lang="pt-BR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638" y="4594313"/>
                <a:ext cx="5382997" cy="922176"/>
              </a:xfrm>
              <a:prstGeom prst="rect">
                <a:avLst/>
              </a:prstGeom>
              <a:blipFill rotWithShape="0">
                <a:blip r:embed="rId2"/>
                <a:stretch>
                  <a:fillRect l="-90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/>
              <p:cNvSpPr txBox="1"/>
              <p:nvPr/>
            </p:nvSpPr>
            <p:spPr>
              <a:xfrm>
                <a:off x="938163" y="5358732"/>
                <a:ext cx="812153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pt-BR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pt-BR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2000" dirty="0" smtClean="0"/>
                  <a:t>Com a distribuição </a:t>
                </a:r>
                <a:r>
                  <a:rPr lang="pt-BR" sz="2000" dirty="0" err="1" smtClean="0"/>
                  <a:t>qui</a:t>
                </a:r>
                <a:r>
                  <a:rPr lang="pt-BR" sz="2000" dirty="0" smtClean="0"/>
                  <a:t>-quadrado de parâmetro: </a:t>
                </a:r>
                <a14:m>
                  <m:oMath xmlns:m="http://schemas.openxmlformats.org/officeDocument/2006/math">
                    <m:r>
                      <a:rPr lang="pt-BR" sz="20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pt-BR" sz="2000" b="0" i="1" smtClean="0">
                        <a:latin typeface="Cambria Math" panose="02040503050406030204" pitchFamily="18" charset="0"/>
                      </a:rPr>
                      <m:t>=(</m:t>
                    </m:r>
                    <m:r>
                      <a:rPr lang="pt-BR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pt-BR" sz="2000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r>
                  <a:rPr lang="pt-BR" sz="2000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2000" dirty="0" smtClean="0"/>
                  <a:t>A apresentação segue o modelo já apresentado.</a:t>
                </a:r>
                <a:endParaRPr lang="pt-BR" sz="2000" dirty="0"/>
              </a:p>
            </p:txBody>
          </p:sp>
        </mc:Choice>
        <mc:Fallback xmlns="">
          <p:sp>
            <p:nvSpPr>
              <p:cNvPr id="7" name="CaixaDe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163" y="5358732"/>
                <a:ext cx="8121534" cy="1323439"/>
              </a:xfrm>
              <a:prstGeom prst="rect">
                <a:avLst/>
              </a:prstGeom>
              <a:blipFill rotWithShape="0">
                <a:blip r:embed="rId3"/>
                <a:stretch>
                  <a:fillRect l="-676" b="-737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ixaDeTexto 7"/>
          <p:cNvSpPr txBox="1"/>
          <p:nvPr/>
        </p:nvSpPr>
        <p:spPr>
          <a:xfrm>
            <a:off x="6440737" y="5300848"/>
            <a:ext cx="615142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 smtClean="0"/>
              <a:t>Inf</a:t>
            </a:r>
            <a:endParaRPr lang="pt-BR" sz="1050" dirty="0" smtClean="0"/>
          </a:p>
          <a:p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267432" y="5300849"/>
            <a:ext cx="615142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err="1" smtClean="0"/>
              <a:t>Sup</a:t>
            </a:r>
            <a:endParaRPr lang="pt-BR" sz="1100" dirty="0" smtClean="0"/>
          </a:p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3110994" y="4110694"/>
            <a:ext cx="9709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Intervalo de confiança para o desvio padrão</a:t>
            </a:r>
            <a:endParaRPr lang="pt-B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ixaDeTexto 10"/>
              <p:cNvSpPr txBox="1"/>
              <p:nvPr/>
            </p:nvSpPr>
            <p:spPr>
              <a:xfrm>
                <a:off x="2351041" y="2765786"/>
                <a:ext cx="6375862" cy="1013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b="0" i="1" smtClean="0">
                          <a:latin typeface="Cambria Math" panose="02040503050406030204" pitchFamily="18" charset="0"/>
                        </a:rPr>
                        <m:t>𝐼𝐶</m:t>
                      </m:r>
                      <m:d>
                        <m:dPr>
                          <m:ctrlPr>
                            <a:rPr lang="pt-B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pt-B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pt-BR" sz="2400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r>
                        <a:rPr lang="pt-BR" sz="2400" b="0" i="1" smtClean="0">
                          <a:latin typeface="Cambria Math" panose="02040503050406030204" pitchFamily="18" charset="0"/>
                        </a:rPr>
                        <m:t>=[</m:t>
                      </m:r>
                      <m:f>
                        <m:fPr>
                          <m:ctrlPr>
                            <a:rPr lang="pt-B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−1)</m:t>
                          </m:r>
                          <m:sSup>
                            <m:sSupPr>
                              <m:ctrlPr>
                                <a:rPr lang="pt-B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pt-BR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3200" i="1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pt-BR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BR" sz="2400" b="0" i="1" smtClean="0">
                          <a:latin typeface="Cambria Math" panose="02040503050406030204" pitchFamily="18" charset="0"/>
                        </a:rPr>
                        <m:t>;</m:t>
                      </m:r>
                      <m:f>
                        <m:fPr>
                          <m:ctrlPr>
                            <a:rPr lang="pt-B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</a:rPr>
                            <m:t>−1)</m:t>
                          </m:r>
                          <m:sSup>
                            <m:sSupPr>
                              <m:ctrlPr>
                                <a:rPr lang="pt-B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pt-B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pt-BR" sz="4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4000" i="1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pt-BR" sz="4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BR" sz="2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pt-BR" sz="2400" dirty="0"/>
              </a:p>
            </p:txBody>
          </p:sp>
        </mc:Choice>
        <mc:Fallback xmlns="">
          <p:sp>
            <p:nvSpPr>
              <p:cNvPr id="11" name="CaixaDe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041" y="2765786"/>
                <a:ext cx="6375862" cy="10136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ixaDeTexto 11"/>
          <p:cNvSpPr txBox="1"/>
          <p:nvPr/>
        </p:nvSpPr>
        <p:spPr>
          <a:xfrm>
            <a:off x="5538972" y="3529579"/>
            <a:ext cx="482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err="1"/>
              <a:t>sup</a:t>
            </a:r>
            <a:endParaRPr lang="pt-BR" sz="105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7029489" y="3553521"/>
            <a:ext cx="482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err="1" smtClean="0"/>
              <a:t>inf</a:t>
            </a:r>
            <a:endParaRPr lang="pt-BR" sz="105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240966" y="2322241"/>
            <a:ext cx="9709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Intervalo de confiança para a variância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4144451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ângulo 1"/>
              <p:cNvSpPr/>
              <p:nvPr/>
            </p:nvSpPr>
            <p:spPr>
              <a:xfrm>
                <a:off x="2413000" y="4374214"/>
                <a:ext cx="8331200" cy="1906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pt-BR" sz="2800" dirty="0" smtClean="0"/>
                  <a:t>           O </a:t>
                </a:r>
                <a:r>
                  <a:rPr lang="pt-BR" sz="2800" dirty="0"/>
                  <a:t>intervalo de confiança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σ</m:t>
                    </m:r>
                  </m:oMath>
                </a14:m>
                <a:r>
                  <a:rPr lang="pt-BR" sz="2800" dirty="0"/>
                  <a:t> </a:t>
                </a:r>
                <a:r>
                  <a:rPr lang="en-US" sz="2800" dirty="0"/>
                  <a:t>é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t-B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lt"/>
                              </a:rPr>
                            </m:ctrlPr>
                          </m:sSupPr>
                          <m:e>
                            <m: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lt"/>
                              </a:rPr>
                              <m:t>1,0382</m:t>
                            </m:r>
                            <m:r>
                              <a:rPr lang="pt-B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lt"/>
                              </a:rPr>
                              <m:t>.</m:t>
                            </m:r>
                            <m: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lt"/>
                              </a:rPr>
                              <m:t>10</m:t>
                            </m:r>
                          </m:e>
                          <m:sup>
                            <m: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lt"/>
                              </a:rPr>
                              <m:t>−3</m:t>
                            </m:r>
                          </m:sup>
                        </m:sSup>
                      </m:e>
                    </m:rad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𝑚𝑚</m:t>
                    </m:r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pt-B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pt-B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3,8291</m:t>
                        </m:r>
                        <m:r>
                          <a:rPr lang="pt-B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sSup>
                          <m:sSupPr>
                            <m:ctrlP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e>
                    </m:rad>
                  </m:oMath>
                </a14:m>
                <a:r>
                  <a:rPr lang="pt-BR" sz="2800" dirty="0">
                    <a:ea typeface="Cambria Math" panose="02040503050406030204" pitchFamily="18" charset="0"/>
                  </a:rPr>
                  <a:t>mm. </a:t>
                </a:r>
                <a:endParaRPr lang="pt-BR" sz="2800" dirty="0" smtClean="0">
                  <a:ea typeface="Cambria Math" panose="02040503050406030204" pitchFamily="18" charset="0"/>
                </a:endParaRPr>
              </a:p>
              <a:p>
                <a:pPr fontAlgn="base"/>
                <a:endParaRPr lang="pt-BR" sz="2800" dirty="0">
                  <a:ea typeface="Cambria Math" panose="02040503050406030204" pitchFamily="18" charset="0"/>
                </a:endParaRPr>
              </a:p>
              <a:p>
                <a:pPr fontAlgn="base"/>
                <a:r>
                  <a:rPr lang="en-US" sz="2800" dirty="0" smtClean="0"/>
                  <a:t>	      = </a:t>
                </a:r>
                <a14:m>
                  <m:oMath xmlns:m="http://schemas.openxmlformats.org/officeDocument/2006/math">
                    <m:r>
                      <a:rPr lang="pt-BR" sz="2800" b="0" i="1" smtClean="0">
                        <a:latin typeface="Cambria Math" panose="02040503050406030204" pitchFamily="18" charset="0"/>
                      </a:rPr>
                      <m:t>0,0322 </m:t>
                    </m:r>
                    <m:r>
                      <a:rPr lang="pt-BR" sz="2800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pt-B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≤0,06</m:t>
                    </m:r>
                    <m:r>
                      <a:rPr lang="pt-B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19 </m:t>
                    </m:r>
                    <m:r>
                      <a:rPr lang="pt-B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Retâ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3000" y="4374214"/>
                <a:ext cx="8331200" cy="1906804"/>
              </a:xfrm>
              <a:prstGeom prst="rect">
                <a:avLst/>
              </a:prstGeom>
              <a:blipFill>
                <a:blip r:embed="rId2"/>
                <a:stretch>
                  <a:fillRect t="-3526" b="-833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tângulo 2"/>
          <p:cNvSpPr/>
          <p:nvPr/>
        </p:nvSpPr>
        <p:spPr>
          <a:xfrm>
            <a:off x="1345202" y="1263134"/>
            <a:ext cx="970169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dirty="0" smtClean="0"/>
              <a:t>Dado o intervalo de confiança anterior para a variância,</a:t>
            </a:r>
          </a:p>
          <a:p>
            <a:r>
              <a:rPr lang="pt-BR" sz="2400" dirty="0"/>
              <a:t>p</a:t>
            </a:r>
            <a:r>
              <a:rPr lang="pt-BR" sz="2400" dirty="0" smtClean="0"/>
              <a:t>ara sabermos o intervalo de confiança para o desvio padrão </a:t>
            </a:r>
          </a:p>
          <a:p>
            <a:r>
              <a:rPr lang="pt-BR" sz="2400" dirty="0" smtClean="0"/>
              <a:t>Tiraremos a Raiz quadrada do intervalo para a variância. Segue</a:t>
            </a:r>
            <a:endParaRPr lang="pt-B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ângulo 3"/>
              <p:cNvSpPr/>
              <p:nvPr/>
            </p:nvSpPr>
            <p:spPr>
              <a:xfrm>
                <a:off x="609600" y="2721917"/>
                <a:ext cx="11582400" cy="11739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pt-BR" sz="2800" dirty="0" smtClean="0"/>
                  <a:t>                         O </a:t>
                </a:r>
                <a:r>
                  <a:rPr lang="pt-BR" sz="2800" dirty="0"/>
                  <a:t>intervalo de confiança 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sz="2800" dirty="0"/>
                  <a:t> </a:t>
                </a:r>
                <a:r>
                  <a:rPr lang="en-US" sz="2800" dirty="0"/>
                  <a:t>é  </a:t>
                </a:r>
                <a:endParaRPr lang="en-US" sz="2800" dirty="0" smtClean="0"/>
              </a:p>
              <a:p>
                <a:pPr fontAlgn="base"/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0,034105</m:t>
                        </m:r>
                      </m:num>
                      <m:den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32,852</m:t>
                        </m:r>
                      </m:den>
                    </m:f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≤</m:t>
                    </m:r>
                    <m:f>
                      <m:fPr>
                        <m:ctrlP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</m:ctrlPr>
                      </m:fPr>
                      <m:num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0,034105</m:t>
                        </m:r>
                      </m:num>
                      <m:den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8,907</m:t>
                        </m:r>
                      </m:den>
                    </m:f>
                    <m:r>
                      <a:rPr lang="pt-BR" sz="2800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=</m:t>
                    </m:r>
                    <m:sSup>
                      <m:sSupPr>
                        <m:ctrlP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</m:ctrlPr>
                      </m:sSupPr>
                      <m:e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1,0382</m:t>
                        </m:r>
                        <m:r>
                          <a:rPr lang="pt-B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.</m:t>
                        </m:r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10</m:t>
                        </m:r>
                      </m:e>
                      <m:sup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−3</m:t>
                        </m:r>
                      </m:sup>
                    </m:sSup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𝑚𝑚</m:t>
                    </m:r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𝜎</m:t>
                        </m:r>
                      </m:e>
                      <m:sup>
                        <m:r>
                          <a:rPr lang="pt-BR" sz="2800" i="1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p>
                    </m:sSup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≤3,8291</m:t>
                    </m:r>
                    <m:r>
                      <a:rPr lang="pt-B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pt-BR" sz="2800" dirty="0">
                    <a:ea typeface="Cambria Math" panose="02040503050406030204" pitchFamily="18" charset="0"/>
                  </a:rPr>
                  <a:t>mm. </a:t>
                </a:r>
                <a:endParaRPr lang="en-US" sz="2800" dirty="0"/>
              </a:p>
            </p:txBody>
          </p:sp>
        </mc:Choice>
        <mc:Fallback xmlns="">
          <p:sp>
            <p:nvSpPr>
              <p:cNvPr id="4" name="Retâ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721917"/>
                <a:ext cx="11582400" cy="1173976"/>
              </a:xfrm>
              <a:prstGeom prst="rect">
                <a:avLst/>
              </a:prstGeom>
              <a:blipFill>
                <a:blip r:embed="rId3"/>
                <a:stretch>
                  <a:fillRect t="-5729" b="-2604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631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87000" y="336236"/>
            <a:ext cx="7882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/>
              <a:t>Referências Bibliográficas:</a:t>
            </a:r>
            <a:endParaRPr lang="pt-BR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49904" y="983390"/>
            <a:ext cx="9449565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Aula 11 – Estimação de parâmetros populacionais por ponto e intervalo. </a:t>
            </a:r>
            <a:r>
              <a:rPr lang="pt-BR" sz="1400" b="1" dirty="0" err="1"/>
              <a:t>fsp.usp</a:t>
            </a:r>
            <a:r>
              <a:rPr lang="pt-BR" sz="1400" b="1" dirty="0"/>
              <a:t>. </a:t>
            </a:r>
            <a:r>
              <a:rPr lang="pt-BR" sz="1400" dirty="0"/>
              <a:t>Disponível em: &lt;http://www.fsp.usp.br/jmpsouza/wp-content/psp5101/04_intervaloconfianca.pdf&gt;  . Acesso em 13 de out. de 2021</a:t>
            </a:r>
            <a:r>
              <a:rPr lang="pt-BR" sz="1400" dirty="0" smtClean="0"/>
              <a:t>.</a:t>
            </a:r>
          </a:p>
          <a:p>
            <a:endParaRPr lang="pt-BR" sz="1400" dirty="0"/>
          </a:p>
          <a:p>
            <a:r>
              <a:rPr lang="pt-BR" sz="1400" dirty="0" smtClean="0"/>
              <a:t>Definição </a:t>
            </a:r>
            <a:r>
              <a:rPr lang="pt-BR" sz="1400" dirty="0"/>
              <a:t>de intervalo de confiança. </a:t>
            </a:r>
            <a:r>
              <a:rPr lang="pt-BR" sz="1400" b="1" dirty="0" err="1"/>
              <a:t>Economiaenegócios</a:t>
            </a:r>
            <a:r>
              <a:rPr lang="pt-BR" sz="1400" dirty="0"/>
              <a:t>. Disponível em: &lt;https://economiaenegocios.com/definicao-de-intervalo-de-confianca/&gt;. Acesso em 13 de out. de 2021</a:t>
            </a:r>
            <a:r>
              <a:rPr lang="pt-BR" sz="1400" dirty="0" smtClean="0"/>
              <a:t>.</a:t>
            </a:r>
          </a:p>
          <a:p>
            <a:endParaRPr lang="pt-BR" sz="1400" dirty="0" smtClean="0"/>
          </a:p>
          <a:p>
            <a:r>
              <a:rPr lang="pt-BR" sz="1400" dirty="0"/>
              <a:t>Desvio Padrão. </a:t>
            </a:r>
            <a:r>
              <a:rPr lang="pt-BR" sz="1400" dirty="0" err="1"/>
              <a:t>TodaMatéria</a:t>
            </a:r>
            <a:r>
              <a:rPr lang="pt-BR" sz="1400" dirty="0"/>
              <a:t>. Disponível em: &lt;https://www.todamateria.com.br/desvio-padrao/#:~:text=O%20desvio%20padr%C3%A3o%20%C3%A9%20uma,mais%20homog%C3%AAneo%20s%C3%A3o%20os%20dados&gt;. Acesso em 14 de out. de 2021.</a:t>
            </a:r>
          </a:p>
          <a:p>
            <a:endParaRPr lang="en-US" sz="1400" dirty="0"/>
          </a:p>
          <a:p>
            <a:r>
              <a:rPr lang="en-US" sz="1400" dirty="0" err="1"/>
              <a:t>Intervalo</a:t>
            </a:r>
            <a:r>
              <a:rPr lang="en-US" sz="1400" dirty="0"/>
              <a:t> de </a:t>
            </a:r>
            <a:r>
              <a:rPr lang="en-US" sz="1400" dirty="0" err="1"/>
              <a:t>confiança</a:t>
            </a:r>
            <a:r>
              <a:rPr lang="en-US" sz="1400" dirty="0"/>
              <a:t>. </a:t>
            </a:r>
            <a:r>
              <a:rPr lang="en-US" sz="1400" b="1" dirty="0" err="1"/>
              <a:t>Wikipédia</a:t>
            </a:r>
            <a:r>
              <a:rPr lang="en-US" sz="1400" b="1" dirty="0"/>
              <a:t>.</a:t>
            </a:r>
            <a:r>
              <a:rPr lang="en-US" sz="1400" dirty="0"/>
              <a:t> </a:t>
            </a:r>
            <a:r>
              <a:rPr lang="en-US" sz="1400" dirty="0" err="1"/>
              <a:t>Disponível</a:t>
            </a:r>
            <a:r>
              <a:rPr lang="en-US" sz="1400" dirty="0"/>
              <a:t> </a:t>
            </a:r>
            <a:r>
              <a:rPr lang="en-US" sz="1400" dirty="0" err="1"/>
              <a:t>em</a:t>
            </a:r>
            <a:r>
              <a:rPr lang="en-US" sz="1400" dirty="0"/>
              <a:t> : &lt;https://pt.m.wikipedia.org/wiki/Intervalo_de_confian%C3%A7a&gt;. </a:t>
            </a:r>
            <a:r>
              <a:rPr lang="en-US" sz="1400" dirty="0" err="1"/>
              <a:t>Acesso</a:t>
            </a:r>
            <a:r>
              <a:rPr lang="en-US" sz="1400" dirty="0"/>
              <a:t> </a:t>
            </a:r>
            <a:r>
              <a:rPr lang="en-US" sz="1400" dirty="0" err="1"/>
              <a:t>em</a:t>
            </a:r>
            <a:r>
              <a:rPr lang="en-US" sz="1400" dirty="0"/>
              <a:t> 14 de out de 2021.</a:t>
            </a:r>
          </a:p>
          <a:p>
            <a:endParaRPr lang="pt-BR" sz="1400" dirty="0"/>
          </a:p>
          <a:p>
            <a:r>
              <a:rPr lang="en-US" sz="1400" dirty="0"/>
              <a:t>Interval Estimation for the Variance. </a:t>
            </a:r>
            <a:r>
              <a:rPr lang="en-US" sz="1400" b="1" dirty="0"/>
              <a:t>Helm. </a:t>
            </a:r>
            <a:r>
              <a:rPr lang="en-US" sz="1400" dirty="0" err="1"/>
              <a:t>Disponível</a:t>
            </a:r>
            <a:r>
              <a:rPr lang="en-US" sz="1400" dirty="0"/>
              <a:t> </a:t>
            </a:r>
            <a:r>
              <a:rPr lang="en-US" sz="1400" dirty="0" err="1"/>
              <a:t>em</a:t>
            </a:r>
            <a:r>
              <a:rPr lang="en-US" sz="1400" dirty="0"/>
              <a:t>: &lt;https://learn.lboro.ac.uk/archive/olmp/olmp_resources/pages/workbooks_1_50_jan2008/Workbook40/40_2_intvl_est_var.pdf&gt;. </a:t>
            </a:r>
            <a:r>
              <a:rPr lang="en-US" sz="1400" dirty="0" err="1"/>
              <a:t>Acesso</a:t>
            </a:r>
            <a:r>
              <a:rPr lang="en-US" sz="1400" dirty="0"/>
              <a:t> </a:t>
            </a:r>
            <a:r>
              <a:rPr lang="en-US" sz="1400" dirty="0" err="1" smtClean="0"/>
              <a:t>em</a:t>
            </a:r>
            <a:r>
              <a:rPr lang="en-US" sz="1400" dirty="0" smtClean="0"/>
              <a:t> </a:t>
            </a:r>
            <a:r>
              <a:rPr lang="en-US" sz="1400" dirty="0"/>
              <a:t>14 de out. de 2021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pt-BR" sz="1400" dirty="0"/>
              <a:t>Medidas de tendência </a:t>
            </a:r>
            <a:r>
              <a:rPr lang="pt-BR" sz="1400" dirty="0" err="1"/>
              <a:t>central,dispersão</a:t>
            </a:r>
            <a:r>
              <a:rPr lang="pt-BR" sz="1400" dirty="0"/>
              <a:t>, posição, associação e </a:t>
            </a:r>
            <a:r>
              <a:rPr lang="pt-BR" sz="1400" dirty="0" err="1"/>
              <a:t>boxplot</a:t>
            </a:r>
            <a:r>
              <a:rPr lang="pt-BR" sz="1400" dirty="0"/>
              <a:t>. </a:t>
            </a:r>
            <a:r>
              <a:rPr lang="pt-BR" sz="1400" b="1" dirty="0"/>
              <a:t>lec.pro</a:t>
            </a:r>
            <a:r>
              <a:rPr lang="pt-BR" sz="1400" dirty="0"/>
              <a:t>. Disponível em : &lt;https://lec.pro.br/download/material_didatico/pdf_files/est_basica/medidas_boxplot.pdf&gt;. Acesso em 14 de out. de 2021</a:t>
            </a:r>
            <a:endParaRPr lang="en-US" sz="1400" b="1" dirty="0"/>
          </a:p>
          <a:p>
            <a:endParaRPr lang="pt-BR" sz="1400" dirty="0"/>
          </a:p>
          <a:p>
            <a:r>
              <a:rPr lang="en-US" sz="1400" dirty="0" smtClean="0"/>
              <a:t>What </a:t>
            </a:r>
            <a:r>
              <a:rPr lang="en-US" sz="1400" dirty="0"/>
              <a:t>are Confidence Intervals in </a:t>
            </a:r>
            <a:r>
              <a:rPr lang="en-US" sz="1400" dirty="0" smtClean="0"/>
              <a:t>Statistics?. </a:t>
            </a:r>
            <a:r>
              <a:rPr lang="en-US" sz="1400" b="1" dirty="0" err="1" smtClean="0"/>
              <a:t>SimplyPsychology</a:t>
            </a:r>
            <a:r>
              <a:rPr lang="en-US" sz="1400" b="1" dirty="0" smtClean="0"/>
              <a:t>. </a:t>
            </a:r>
            <a:r>
              <a:rPr lang="en-US" sz="1400" dirty="0" err="1" smtClean="0"/>
              <a:t>Disponível</a:t>
            </a:r>
            <a:r>
              <a:rPr lang="en-US" sz="1400" dirty="0" smtClean="0"/>
              <a:t> </a:t>
            </a:r>
            <a:r>
              <a:rPr lang="en-US" sz="1400" dirty="0" err="1" smtClean="0"/>
              <a:t>em</a:t>
            </a:r>
            <a:r>
              <a:rPr lang="en-US" sz="1400" dirty="0" smtClean="0"/>
              <a:t>: </a:t>
            </a:r>
          </a:p>
          <a:p>
            <a:r>
              <a:rPr lang="en-US" sz="1400" dirty="0" smtClean="0"/>
              <a:t>&lt;https</a:t>
            </a:r>
            <a:r>
              <a:rPr lang="en-US" sz="1400" dirty="0"/>
              <a:t>://</a:t>
            </a:r>
            <a:r>
              <a:rPr lang="en-US" sz="1400" dirty="0" smtClean="0"/>
              <a:t>www.simplypsychology.org/confidence-interval.html&gt;. </a:t>
            </a:r>
            <a:r>
              <a:rPr lang="en-US" sz="1400" dirty="0" err="1" smtClean="0"/>
              <a:t>Acesso</a:t>
            </a:r>
            <a:r>
              <a:rPr lang="en-US" sz="1400" dirty="0" smtClean="0"/>
              <a:t> </a:t>
            </a:r>
            <a:r>
              <a:rPr lang="en-US" sz="1400" dirty="0" err="1" smtClean="0"/>
              <a:t>em</a:t>
            </a:r>
            <a:r>
              <a:rPr lang="en-US" sz="1400" dirty="0" smtClean="0"/>
              <a:t> 13 de out. de 2021.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b="1" dirty="0" smtClean="0"/>
          </a:p>
          <a:p>
            <a:endParaRPr lang="en-US" dirty="0"/>
          </a:p>
          <a:p>
            <a:r>
              <a:rPr lang="pt-BR" dirty="0" smtClean="0"/>
              <a:t> </a:t>
            </a:r>
            <a:r>
              <a:rPr lang="pt-BR" dirty="0"/>
              <a:t/>
            </a:r>
            <a:br>
              <a:rPr lang="pt-BR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6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428296"/>
            <a:ext cx="8825659" cy="1981200"/>
          </a:xfrm>
        </p:spPr>
        <p:txBody>
          <a:bodyPr/>
          <a:lstStyle/>
          <a:p>
            <a:pPr algn="ctr"/>
            <a:r>
              <a:rPr lang="pt-BR" sz="3200" dirty="0" smtClean="0"/>
              <a:t>Porque os pesquisadores usam o intervalo de confiança?</a:t>
            </a:r>
            <a:endParaRPr lang="pt-BR" sz="32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1302098" y="2238703"/>
            <a:ext cx="9912440" cy="4052363"/>
          </a:xfrm>
        </p:spPr>
        <p:txBody>
          <a:bodyPr>
            <a:normAutofit fontScale="92500" lnSpcReduction="2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600" dirty="0" smtClean="0"/>
              <a:t>Os pesquisadores </a:t>
            </a:r>
            <a:r>
              <a:rPr lang="pt-BR" sz="2600" dirty="0"/>
              <a:t>usam intervalos de confiança para medir a incerteza </a:t>
            </a:r>
            <a:r>
              <a:rPr lang="pt-BR" sz="2600" dirty="0" smtClean="0"/>
              <a:t>  em </a:t>
            </a:r>
            <a:r>
              <a:rPr lang="pt-BR" sz="2600" dirty="0"/>
              <a:t>uma variável de amostra</a:t>
            </a:r>
            <a:r>
              <a:rPr lang="pt-BR" sz="2600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600" dirty="0"/>
              <a:t>Calculam um intervalo de confiança para cada amostra para ver como ela pode representar o verdadeiro valor da variável </a:t>
            </a:r>
            <a:r>
              <a:rPr lang="pt-BR" sz="2600" dirty="0" smtClean="0"/>
              <a:t>populacional.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600" dirty="0"/>
              <a:t>O nível de confiança se refere à porcentagem de probabilidade, ou certeza, de que o intervalo de confiança conteria o verdadeiro parâmetro da população quando você desenha uma amostra aleatória muitas </a:t>
            </a:r>
            <a:r>
              <a:rPr lang="pt-BR" sz="2600" dirty="0" smtClean="0"/>
              <a:t>vezes.</a:t>
            </a:r>
            <a:endParaRPr lang="pt-BR" sz="26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36205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363310" y="2797304"/>
            <a:ext cx="6096000" cy="18158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pt-BR" sz="2800" dirty="0"/>
              <a:t>Nível de confiança	</a:t>
            </a:r>
            <a:r>
              <a:rPr lang="pt-BR" sz="2800" dirty="0" smtClean="0"/>
              <a:t>Z-Score  </a:t>
            </a:r>
            <a:endParaRPr lang="pt-BR" sz="2800" dirty="0"/>
          </a:p>
          <a:p>
            <a:r>
              <a:rPr lang="pt-BR" sz="2800" dirty="0"/>
              <a:t>	0,90		</a:t>
            </a:r>
            <a:r>
              <a:rPr lang="pt-BR" sz="2800" dirty="0" smtClean="0"/>
              <a:t>	1,645</a:t>
            </a:r>
            <a:endParaRPr lang="pt-BR" sz="2800" dirty="0"/>
          </a:p>
          <a:p>
            <a:r>
              <a:rPr lang="pt-BR" sz="2800" dirty="0"/>
              <a:t>         </a:t>
            </a:r>
            <a:r>
              <a:rPr lang="pt-BR" sz="2800" dirty="0" smtClean="0"/>
              <a:t>0,95</a:t>
            </a:r>
            <a:r>
              <a:rPr lang="pt-BR" sz="2800" dirty="0"/>
              <a:t>		</a:t>
            </a:r>
            <a:r>
              <a:rPr lang="pt-BR" sz="2800" dirty="0" smtClean="0"/>
              <a:t>	1,96</a:t>
            </a:r>
            <a:endParaRPr lang="pt-BR" sz="2800" dirty="0"/>
          </a:p>
          <a:p>
            <a:r>
              <a:rPr lang="pt-BR" sz="2800" dirty="0"/>
              <a:t>	0,99		</a:t>
            </a:r>
            <a:r>
              <a:rPr lang="pt-BR" sz="2800" dirty="0" smtClean="0"/>
              <a:t>	2,58</a:t>
            </a:r>
            <a:endParaRPr lang="pt-BR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764220" y="557049"/>
            <a:ext cx="64848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/>
              <a:t>Principais níveis de confiança utilizados: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7369124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3" y="733096"/>
            <a:ext cx="8825659" cy="948559"/>
          </a:xfrm>
        </p:spPr>
        <p:txBody>
          <a:bodyPr/>
          <a:lstStyle/>
          <a:p>
            <a:pPr algn="ctr"/>
            <a:r>
              <a:rPr lang="pt-BR" sz="3200" dirty="0" smtClean="0"/>
              <a:t>Média no intervalo de confiança</a:t>
            </a:r>
            <a:endParaRPr lang="pt-BR" sz="32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1154953" y="2375338"/>
            <a:ext cx="9260894" cy="3618138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Um </a:t>
            </a:r>
            <a:r>
              <a:rPr lang="pt-BR" dirty="0"/>
              <a:t>intervalo de confiança para a média é uma forma de estimar a verdadeira média da população. Em vez de um único número para a média, um intervalo de confiança fornece uma estimativa inferior e uma estimativa </a:t>
            </a:r>
            <a:r>
              <a:rPr lang="pt-BR" dirty="0" smtClean="0"/>
              <a:t>superior.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Por </a:t>
            </a:r>
            <a:r>
              <a:rPr lang="pt-BR" dirty="0"/>
              <a:t>exemplo, em vez de “6” como a média, você pode obter {5,7}, onde 5 é a estimativa mais baixa e 7 é a mais alta. Quanto mais estreita for a estimativa, mais precisa ela será. </a:t>
            </a:r>
            <a:endParaRPr lang="pt-BR" dirty="0" smtClean="0"/>
          </a:p>
          <a:p>
            <a:endParaRPr lang="pt-BR" dirty="0"/>
          </a:p>
          <a:p>
            <a:r>
              <a:rPr lang="pt-BR" dirty="0" smtClean="0"/>
              <a:t>	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85614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2650" y="955965"/>
            <a:ext cx="8499253" cy="1251064"/>
          </a:xfrm>
        </p:spPr>
        <p:txBody>
          <a:bodyPr/>
          <a:lstStyle/>
          <a:p>
            <a:pPr algn="just"/>
            <a:r>
              <a:rPr lang="pt-BR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Para  </a:t>
            </a:r>
            <a:r>
              <a:rPr lang="pt-BR" sz="1800" dirty="0">
                <a:latin typeface="Arial" panose="020B0604020202020204" pitchFamily="34" charset="0"/>
                <a:cs typeface="Arial" panose="020B0604020202020204" pitchFamily="34" charset="0"/>
              </a:rPr>
              <a:t>se  fazer  inferências  estatísticas  sobre  uma  população,  geralmente,  são utilizadas as distribuições Normal Padrão e </a:t>
            </a:r>
            <a:r>
              <a:rPr lang="pt-B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t. </a:t>
            </a:r>
            <a:r>
              <a:rPr lang="pt-BR" sz="1800" dirty="0">
                <a:latin typeface="Arial" panose="020B0604020202020204" pitchFamily="34" charset="0"/>
                <a:cs typeface="Arial" panose="020B0604020202020204" pitchFamily="34" charset="0"/>
              </a:rPr>
              <a:t>Um método de escolha é:</a:t>
            </a:r>
            <a:br>
              <a:rPr lang="pt-BR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8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1089225" y="2701343"/>
            <a:ext cx="923228" cy="831273"/>
          </a:xfrm>
        </p:spPr>
        <p:txBody>
          <a:bodyPr/>
          <a:lstStyle/>
          <a:p>
            <a:r>
              <a:rPr lang="pt-BR" dirty="0" smtClean="0"/>
              <a:t>Inicio</a:t>
            </a:r>
            <a:endParaRPr lang="pt-BR" dirty="0"/>
          </a:p>
        </p:txBody>
      </p:sp>
      <p:cxnSp>
        <p:nvCxnSpPr>
          <p:cNvPr id="5" name="Conector de Seta Reta 4"/>
          <p:cNvCxnSpPr>
            <a:stCxn id="3" idx="3"/>
          </p:cNvCxnSpPr>
          <p:nvPr/>
        </p:nvCxnSpPr>
        <p:spPr>
          <a:xfrm>
            <a:off x="2012453" y="3116980"/>
            <a:ext cx="482137" cy="83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2603433" y="2940626"/>
            <a:ext cx="831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</a:t>
            </a:r>
            <a:r>
              <a:rPr lang="pt-BR" dirty="0" smtClean="0"/>
              <a:t>&gt;30</a:t>
            </a:r>
          </a:p>
        </p:txBody>
      </p:sp>
      <p:cxnSp>
        <p:nvCxnSpPr>
          <p:cNvPr id="10" name="Conector de Seta Reta 9"/>
          <p:cNvCxnSpPr/>
          <p:nvPr/>
        </p:nvCxnSpPr>
        <p:spPr>
          <a:xfrm>
            <a:off x="3478099" y="3116980"/>
            <a:ext cx="482137" cy="83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>
          <a:xfrm>
            <a:off x="2903463" y="3357586"/>
            <a:ext cx="7281" cy="5302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1134292" y="4043555"/>
            <a:ext cx="2601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Pelo teorema central do limite, podemos utilizar a </a:t>
            </a:r>
            <a:r>
              <a:rPr lang="pt-BR" dirty="0" err="1" smtClean="0"/>
              <a:t>dist</a:t>
            </a:r>
            <a:r>
              <a:rPr lang="pt-BR" dirty="0" smtClean="0"/>
              <a:t>. Normal (usar s se </a:t>
            </a:r>
            <a:r>
              <a:rPr lang="el-GR" dirty="0" smtClean="0"/>
              <a:t>σ</a:t>
            </a:r>
            <a:r>
              <a:rPr lang="pt-BR" dirty="0" smtClean="0"/>
              <a:t> for desconhecido).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4204424" y="2944768"/>
            <a:ext cx="1812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Pop. tem </a:t>
            </a:r>
            <a:r>
              <a:rPr lang="pt-BR" dirty="0" err="1" smtClean="0"/>
              <a:t>dist</a:t>
            </a:r>
            <a:r>
              <a:rPr lang="pt-BR" dirty="0" smtClean="0"/>
              <a:t>. Normal ?</a:t>
            </a:r>
            <a:endParaRPr lang="pt-BR" dirty="0"/>
          </a:p>
        </p:txBody>
      </p:sp>
      <p:cxnSp>
        <p:nvCxnSpPr>
          <p:cNvPr id="18" name="Conector de Seta Reta 17"/>
          <p:cNvCxnSpPr/>
          <p:nvPr/>
        </p:nvCxnSpPr>
        <p:spPr>
          <a:xfrm>
            <a:off x="5142732" y="3622700"/>
            <a:ext cx="7281" cy="5302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>
            <a:off x="6057643" y="3130465"/>
            <a:ext cx="482137" cy="83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/>
          <p:cNvSpPr txBox="1"/>
          <p:nvPr/>
        </p:nvSpPr>
        <p:spPr>
          <a:xfrm>
            <a:off x="4427696" y="4152928"/>
            <a:ext cx="2044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Não é possível utilizar a </a:t>
            </a:r>
            <a:r>
              <a:rPr lang="pt-BR" dirty="0" err="1" smtClean="0"/>
              <a:t>dist</a:t>
            </a:r>
            <a:r>
              <a:rPr lang="pt-BR" dirty="0" smtClean="0"/>
              <a:t>. normal nem a t.</a:t>
            </a:r>
            <a:endParaRPr lang="pt-BR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6726298" y="2983068"/>
            <a:ext cx="2053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 </a:t>
            </a:r>
            <a:r>
              <a:rPr lang="pt-BR" dirty="0" smtClean="0"/>
              <a:t>é conhecido ?</a:t>
            </a:r>
            <a:endParaRPr lang="pt-BR" dirty="0"/>
          </a:p>
        </p:txBody>
      </p:sp>
      <p:cxnSp>
        <p:nvCxnSpPr>
          <p:cNvPr id="24" name="Conector de Seta Reta 23"/>
          <p:cNvCxnSpPr/>
          <p:nvPr/>
        </p:nvCxnSpPr>
        <p:spPr>
          <a:xfrm>
            <a:off x="7937734" y="3395372"/>
            <a:ext cx="7281" cy="5302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>
            <a:off x="8852031" y="3124535"/>
            <a:ext cx="482137" cy="83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/>
          <p:cNvSpPr txBox="1"/>
          <p:nvPr/>
        </p:nvSpPr>
        <p:spPr>
          <a:xfrm>
            <a:off x="7273676" y="3925600"/>
            <a:ext cx="1711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Utilize </a:t>
            </a:r>
            <a:r>
              <a:rPr lang="pt-BR" dirty="0" err="1" smtClean="0"/>
              <a:t>dist</a:t>
            </a:r>
            <a:r>
              <a:rPr lang="pt-BR" dirty="0" smtClean="0"/>
              <a:t>. normal  </a:t>
            </a:r>
            <a:endParaRPr lang="pt-BR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9485628" y="3004365"/>
            <a:ext cx="179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Utilize a </a:t>
            </a:r>
            <a:r>
              <a:rPr lang="pt-BR" dirty="0" err="1" smtClean="0"/>
              <a:t>dist</a:t>
            </a:r>
            <a:r>
              <a:rPr lang="pt-BR" dirty="0" smtClean="0"/>
              <a:t>. t</a:t>
            </a:r>
            <a:endParaRPr lang="pt-BR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2378989" y="3395372"/>
            <a:ext cx="64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Sim</a:t>
            </a:r>
            <a:endParaRPr lang="pt-BR" sz="1600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3434706" y="2786738"/>
            <a:ext cx="64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Não</a:t>
            </a:r>
            <a:endParaRPr lang="pt-BR" sz="1600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4427696" y="3739800"/>
            <a:ext cx="64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Não</a:t>
            </a:r>
            <a:endParaRPr lang="pt-BR" sz="1600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5940746" y="2796067"/>
            <a:ext cx="64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Sim</a:t>
            </a:r>
            <a:endParaRPr lang="pt-BR" sz="1600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7242597" y="3453423"/>
            <a:ext cx="64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Sim</a:t>
            </a:r>
            <a:endParaRPr lang="pt-BR" sz="1600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8773059" y="2785981"/>
            <a:ext cx="64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Não</a:t>
            </a:r>
            <a:endParaRPr lang="pt-BR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717886" y="478911"/>
            <a:ext cx="78887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/>
              <a:t>Intervalo de confiança para média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64982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5202" y="342207"/>
            <a:ext cx="8346494" cy="1187335"/>
          </a:xfrm>
        </p:spPr>
        <p:txBody>
          <a:bodyPr/>
          <a:lstStyle/>
          <a:p>
            <a:pPr algn="ctr"/>
            <a:r>
              <a:rPr lang="pt-BR" sz="3200" dirty="0" smtClean="0"/>
              <a:t>Média no intervalo de confiança:</a:t>
            </a:r>
            <a:r>
              <a:rPr lang="el-GR" sz="3200" dirty="0"/>
              <a:t> </a:t>
            </a:r>
            <a:r>
              <a:rPr lang="pt-BR" sz="3200" dirty="0" smtClean="0"/>
              <a:t>com variância conhecida</a:t>
            </a:r>
            <a:endParaRPr lang="pt-BR" sz="32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897260" y="1695797"/>
            <a:ext cx="8825659" cy="2362200"/>
          </a:xfrm>
        </p:spPr>
        <p:txBody>
          <a:bodyPr>
            <a:normAutofit/>
          </a:bodyPr>
          <a:lstStyle/>
          <a:p>
            <a:pPr lvl="1"/>
            <a:r>
              <a:rPr lang="pt-BR" sz="1800" dirty="0" smtClean="0">
                <a:latin typeface="+mn-lt"/>
                <a:cs typeface="Arial" panose="020B0604020202020204" pitchFamily="34" charset="0"/>
              </a:rPr>
              <a:t>Condições:</a:t>
            </a:r>
          </a:p>
          <a:p>
            <a:pPr marL="342900" indent="-342900">
              <a:buAutoNum type="arabicPeriod"/>
            </a:pPr>
            <a:r>
              <a:rPr lang="pt-BR" dirty="0" smtClean="0">
                <a:latin typeface="+mn-lt"/>
                <a:cs typeface="Arial" panose="020B0604020202020204" pitchFamily="34" charset="0"/>
              </a:rPr>
              <a:t>A amostra é aleatória simples.</a:t>
            </a:r>
          </a:p>
          <a:p>
            <a:pPr marL="342900" indent="-342900">
              <a:buAutoNum type="arabicPeriod"/>
            </a:pPr>
            <a:r>
              <a:rPr lang="pt-BR" dirty="0">
                <a:latin typeface="+mn-lt"/>
                <a:cs typeface="Arial" panose="020B0604020202020204" pitchFamily="34" charset="0"/>
              </a:rPr>
              <a:t> </a:t>
            </a:r>
            <a:r>
              <a:rPr lang="pt-BR" dirty="0" smtClean="0">
                <a:latin typeface="+mn-lt"/>
                <a:cs typeface="Arial" panose="020B0604020202020204" pitchFamily="34" charset="0"/>
              </a:rPr>
              <a:t>O desvio padrão populacional é conhecido como </a:t>
            </a:r>
            <a:r>
              <a:rPr lang="el-GR" dirty="0" smtClean="0">
                <a:latin typeface="+mn-lt"/>
                <a:cs typeface="Arial" panose="020B0604020202020204" pitchFamily="34" charset="0"/>
              </a:rPr>
              <a:t>σ</a:t>
            </a:r>
            <a:r>
              <a:rPr lang="pt-BR" dirty="0" smtClean="0">
                <a:latin typeface="+mn-lt"/>
                <a:cs typeface="Arial" panose="020B0604020202020204" pitchFamily="34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pt-BR" dirty="0">
                <a:latin typeface="+mn-lt"/>
                <a:cs typeface="Arial" panose="020B0604020202020204" pitchFamily="34" charset="0"/>
              </a:rPr>
              <a:t> </a:t>
            </a:r>
            <a:r>
              <a:rPr lang="pt-BR" dirty="0" smtClean="0">
                <a:latin typeface="+mn-lt"/>
                <a:cs typeface="Arial" panose="020B0604020202020204" pitchFamily="34" charset="0"/>
              </a:rPr>
              <a:t>Pelo menos uma das condições seguintes é satisfeita: a distribuição é aproximadamente normal ou n&gt;30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38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">
  <a:themeElements>
    <a:clrScheme name="Í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Í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Í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1670</TotalTime>
  <Words>1988</Words>
  <Application>Microsoft Office PowerPoint</Application>
  <PresentationFormat>Widescreen</PresentationFormat>
  <Paragraphs>347</Paragraphs>
  <Slides>46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46</vt:i4>
      </vt:variant>
    </vt:vector>
  </HeadingPairs>
  <TitlesOfParts>
    <vt:vector size="55" baseType="lpstr">
      <vt:lpstr>Arial</vt:lpstr>
      <vt:lpstr>Calibri</vt:lpstr>
      <vt:lpstr>Calibri Light</vt:lpstr>
      <vt:lpstr>Cambria Math</vt:lpstr>
      <vt:lpstr>Century Gothic</vt:lpstr>
      <vt:lpstr>Open Sans</vt:lpstr>
      <vt:lpstr>Wingdings</vt:lpstr>
      <vt:lpstr>Wingdings 3</vt:lpstr>
      <vt:lpstr>Íon</vt:lpstr>
      <vt:lpstr>Médias, variância e desvio padrão  no intervalo de confiança</vt:lpstr>
      <vt:lpstr>Apresentação do PowerPoint</vt:lpstr>
      <vt:lpstr>Apresentação do PowerPoint</vt:lpstr>
      <vt:lpstr>Apresentação do PowerPoint</vt:lpstr>
      <vt:lpstr>Porque os pesquisadores usam o intervalo de confiança?</vt:lpstr>
      <vt:lpstr>Apresentação do PowerPoint</vt:lpstr>
      <vt:lpstr>Média no intervalo de confiança</vt:lpstr>
      <vt:lpstr>   Para  se  fazer  inferências  estatísticas  sobre  uma  população,  geralmente,  são utilizadas as distribuições Normal Padrão e a t. Um método de escolha é: </vt:lpstr>
      <vt:lpstr>Média no intervalo de confiança: com variância conhecida</vt:lpstr>
      <vt:lpstr>IC Média com variância conhecida</vt:lpstr>
      <vt:lpstr>IC Média com variância conhecida</vt:lpstr>
      <vt:lpstr>Apresentação do PowerPoint</vt:lpstr>
      <vt:lpstr>Apresentação do PowerPoint</vt:lpstr>
      <vt:lpstr>Apresentação do PowerPoint</vt:lpstr>
      <vt:lpstr>Média no intervalo de confiança: com variância desconhecida</vt:lpstr>
      <vt:lpstr>Média no intervalo de confiança: com variância desconhecida</vt:lpstr>
      <vt:lpstr>Média no intervalo de confiança: com variância desconhecida</vt:lpstr>
      <vt:lpstr>Média no intervalo de confiança: com variância desconhecida</vt:lpstr>
      <vt:lpstr>Apresentação do PowerPoint</vt:lpstr>
      <vt:lpstr>Apresentação do PowerPoint</vt:lpstr>
      <vt:lpstr>Apresentação do PowerPoint</vt:lpstr>
      <vt:lpstr>Apresentação do PowerPoint</vt:lpstr>
      <vt:lpstr>O que é Variância?</vt:lpstr>
      <vt:lpstr>Cálculo da variância: populacional </vt:lpstr>
      <vt:lpstr>Cálculo de variância: amostral</vt:lpstr>
      <vt:lpstr>Variância no intervalo de confiança</vt:lpstr>
      <vt:lpstr>Variável aleatória qui-quadrada</vt:lpstr>
      <vt:lpstr>Variável aleatória qui-quadrada</vt:lpstr>
      <vt:lpstr>Graus de liberdade</vt:lpstr>
      <vt:lpstr>Apresentação do PowerPoint</vt:lpstr>
      <vt:lpstr>Construindo um intervalo de confiança para a variância</vt:lpstr>
      <vt:lpstr>Construindo um intervalo de confiança para a variância</vt:lpstr>
      <vt:lpstr>Construindo um intervalo de confiança para a variância</vt:lpstr>
      <vt:lpstr>Fórmula do intervalo de confiança</vt:lpstr>
      <vt:lpstr>Aplicações</vt:lpstr>
      <vt:lpstr>Aplicações</vt:lpstr>
      <vt:lpstr>Apresentação do PowerPoint</vt:lpstr>
      <vt:lpstr>Aplicação​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Médias, variância e desvio padrão  no intervalo de confiança</dc:title>
  <dc:creator>Gumercindo</dc:creator>
  <cp:lastModifiedBy>Gabriel</cp:lastModifiedBy>
  <cp:revision>203</cp:revision>
  <dcterms:created xsi:type="dcterms:W3CDTF">2021-11-18T19:43:29Z</dcterms:created>
  <dcterms:modified xsi:type="dcterms:W3CDTF">2021-12-16T19:31:37Z</dcterms:modified>
</cp:coreProperties>
</file>