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</p:sldIdLst>
  <p:sldSz cy="10287000" cx="18288000"/>
  <p:notesSz cx="6858000" cy="9144000"/>
  <p:embeddedFontLst>
    <p:embeddedFont>
      <p:font typeface="League Spartan"/>
      <p:regular r:id="rId48"/>
      <p:bold r:id="rId49"/>
    </p:embeddedFont>
    <p:embeddedFont>
      <p:font typeface="Arimo"/>
      <p:regular r:id="rId50"/>
      <p:bold r:id="rId51"/>
      <p:italic r:id="rId52"/>
      <p:boldItalic r:id="rId53"/>
    </p:embeddedFont>
    <p:embeddedFont>
      <p:font typeface="Montserrat"/>
      <p:regular r:id="rId54"/>
      <p:bold r:id="rId55"/>
      <p:italic r:id="rId56"/>
      <p:boldItalic r:id="rId57"/>
    </p:embeddedFont>
    <p:embeddedFont>
      <p:font typeface="Arial Narrow"/>
      <p:regular r:id="rId58"/>
      <p:bold r:id="rId59"/>
      <p:italic r:id="rId60"/>
      <p:boldItalic r:id="rId61"/>
    </p:embeddedFont>
    <p:embeddedFont>
      <p:font typeface="Blinker"/>
      <p:regular r:id="rId62"/>
      <p:bold r:id="rId63"/>
    </p:embeddedFont>
    <p:embeddedFont>
      <p:font typeface="Open Sans ExtraBold"/>
      <p:bold r:id="rId64"/>
      <p:boldItalic r:id="rId65"/>
    </p:embeddedFont>
    <p:embeddedFont>
      <p:font typeface="Open Sans"/>
      <p:regular r:id="rId66"/>
      <p:bold r:id="rId67"/>
      <p:italic r:id="rId68"/>
      <p:boldItalic r:id="rId6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70" roundtripDataSignature="AMtx7mgA7KCh6snizkksmzaT1vfPy9vs3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font" Target="fonts/LeagueSpartan-regular.fntdata"/><Relationship Id="rId47" Type="http://schemas.openxmlformats.org/officeDocument/2006/relationships/slide" Target="slides/slide42.xml"/><Relationship Id="rId49" Type="http://schemas.openxmlformats.org/officeDocument/2006/relationships/font" Target="fonts/LeagueSpartan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70" Type="http://customschemas.google.com/relationships/presentationmetadata" Target="metadata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62" Type="http://schemas.openxmlformats.org/officeDocument/2006/relationships/font" Target="fonts/Blinker-regular.fntdata"/><Relationship Id="rId61" Type="http://schemas.openxmlformats.org/officeDocument/2006/relationships/font" Target="fonts/ArialNarrow-boldItalic.fntdata"/><Relationship Id="rId20" Type="http://schemas.openxmlformats.org/officeDocument/2006/relationships/slide" Target="slides/slide15.xml"/><Relationship Id="rId64" Type="http://schemas.openxmlformats.org/officeDocument/2006/relationships/font" Target="fonts/OpenSansExtraBold-bold.fntdata"/><Relationship Id="rId63" Type="http://schemas.openxmlformats.org/officeDocument/2006/relationships/font" Target="fonts/Blinker-bold.fntdata"/><Relationship Id="rId22" Type="http://schemas.openxmlformats.org/officeDocument/2006/relationships/slide" Target="slides/slide17.xml"/><Relationship Id="rId66" Type="http://schemas.openxmlformats.org/officeDocument/2006/relationships/font" Target="fonts/OpenSans-regular.fntdata"/><Relationship Id="rId21" Type="http://schemas.openxmlformats.org/officeDocument/2006/relationships/slide" Target="slides/slide16.xml"/><Relationship Id="rId65" Type="http://schemas.openxmlformats.org/officeDocument/2006/relationships/font" Target="fonts/OpenSansExtraBold-boldItalic.fntdata"/><Relationship Id="rId24" Type="http://schemas.openxmlformats.org/officeDocument/2006/relationships/slide" Target="slides/slide19.xml"/><Relationship Id="rId68" Type="http://schemas.openxmlformats.org/officeDocument/2006/relationships/font" Target="fonts/OpenSans-italic.fntdata"/><Relationship Id="rId23" Type="http://schemas.openxmlformats.org/officeDocument/2006/relationships/slide" Target="slides/slide18.xml"/><Relationship Id="rId67" Type="http://schemas.openxmlformats.org/officeDocument/2006/relationships/font" Target="fonts/OpenSans-bold.fntdata"/><Relationship Id="rId60" Type="http://schemas.openxmlformats.org/officeDocument/2006/relationships/font" Target="fonts/ArialNarrow-italic.fntdata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69" Type="http://schemas.openxmlformats.org/officeDocument/2006/relationships/font" Target="fonts/OpenSans-boldItalic.fntdata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font" Target="fonts/Arimo-bold.fntdata"/><Relationship Id="rId50" Type="http://schemas.openxmlformats.org/officeDocument/2006/relationships/font" Target="fonts/Arimo-regular.fntdata"/><Relationship Id="rId53" Type="http://schemas.openxmlformats.org/officeDocument/2006/relationships/font" Target="fonts/Arimo-boldItalic.fntdata"/><Relationship Id="rId52" Type="http://schemas.openxmlformats.org/officeDocument/2006/relationships/font" Target="fonts/Arimo-italic.fntdata"/><Relationship Id="rId11" Type="http://schemas.openxmlformats.org/officeDocument/2006/relationships/slide" Target="slides/slide6.xml"/><Relationship Id="rId55" Type="http://schemas.openxmlformats.org/officeDocument/2006/relationships/font" Target="fonts/Montserrat-bold.fntdata"/><Relationship Id="rId10" Type="http://schemas.openxmlformats.org/officeDocument/2006/relationships/slide" Target="slides/slide5.xml"/><Relationship Id="rId54" Type="http://schemas.openxmlformats.org/officeDocument/2006/relationships/font" Target="fonts/Montserrat-regular.fntdata"/><Relationship Id="rId13" Type="http://schemas.openxmlformats.org/officeDocument/2006/relationships/slide" Target="slides/slide8.xml"/><Relationship Id="rId57" Type="http://schemas.openxmlformats.org/officeDocument/2006/relationships/font" Target="fonts/Montserrat-boldItalic.fntdata"/><Relationship Id="rId12" Type="http://schemas.openxmlformats.org/officeDocument/2006/relationships/slide" Target="slides/slide7.xml"/><Relationship Id="rId56" Type="http://schemas.openxmlformats.org/officeDocument/2006/relationships/font" Target="fonts/Montserrat-italic.fntdata"/><Relationship Id="rId15" Type="http://schemas.openxmlformats.org/officeDocument/2006/relationships/slide" Target="slides/slide10.xml"/><Relationship Id="rId59" Type="http://schemas.openxmlformats.org/officeDocument/2006/relationships/font" Target="fonts/ArialNarrow-bold.fntdata"/><Relationship Id="rId14" Type="http://schemas.openxmlformats.org/officeDocument/2006/relationships/slide" Target="slides/slide9.xml"/><Relationship Id="rId58" Type="http://schemas.openxmlformats.org/officeDocument/2006/relationships/font" Target="fonts/ArialNarrow-regular.fnt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6" name="Google Shape;8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66" name="Google Shape;266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83" name="Google Shape;283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22" name="Google Shape;322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39" name="Google Shape;339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60" name="Google Shape;360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79" name="Google Shape;379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98" name="Google Shape;398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16" name="Google Shape;416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34" name="Google Shape;434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0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52" name="Google Shape;452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3" name="Google Shape;103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8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p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70" name="Google Shape;470;p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p2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87" name="Google Shape;487;p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8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Google Shape;509;p2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10" name="Google Shape;510;p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2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Google Shape;533;p2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34" name="Google Shape;534;p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4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p2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56" name="Google Shape;556;p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1" name="Shape 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Google Shape;572;p2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73" name="Google Shape;573;p2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5" name="Shape 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Google Shape;596;p2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97" name="Google Shape;597;p2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7" name="Shape 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Google Shape;618;p2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19" name="Google Shape;619;p2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4" name="Shape 6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" name="Google Shape;635;p3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36" name="Google Shape;636;p3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2" name="Shape 6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Google Shape;653;p3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54" name="Google Shape;654;p3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0" name="Google Shape;120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9" name="Shape 6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" name="Google Shape;670;g3106da40769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71" name="Google Shape;671;g3106da40769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7" name="Shape 6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" name="Google Shape;688;p3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89" name="Google Shape;689;p3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5" name="Shape 7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" name="Google Shape;706;p3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07" name="Google Shape;707;p3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4" name="Shape 7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5" name="Google Shape;725;p3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26" name="Google Shape;726;p3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3" name="Shape 7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4" name="Google Shape;744;p3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45" name="Google Shape;745;p3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1" name="Shape 7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2" name="Google Shape;772;g3106da40769_0_8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73" name="Google Shape;773;g3106da40769_0_8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1" name="Shape 7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2" name="Google Shape;792;g3106da40769_0_6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93" name="Google Shape;793;g3106da40769_0_6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9" name="Shape 8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0" name="Google Shape;810;g3106da40769_0_1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11" name="Google Shape;811;g3106da40769_0_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0" name="Shape 8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1" name="Google Shape;831;g3106da40769_0_3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32" name="Google Shape;832;g3106da40769_0_3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9" name="Shape 8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0" name="Google Shape;850;p4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51" name="Google Shape;851;p4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7" name="Google Shape;137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0" name="Shape 8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1" name="Google Shape;871;p4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72" name="Google Shape;872;p4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7" name="Shape 8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8" name="Google Shape;888;p4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89" name="Google Shape;889;p4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4" name="Shape 9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5" name="Google Shape;905;p4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06" name="Google Shape;906;p4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4" name="Google Shape;154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1" name="Google Shape;171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8" name="Google Shape;188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6" name="Google Shape;206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48" name="Google Shape;248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4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4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5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54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5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5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5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55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55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5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5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5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6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46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2" name="Google Shape;22;p4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4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7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8" name="Google Shape;28;p4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4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4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48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48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4" name="Google Shape;34;p4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4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4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49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40" name="Google Shape;40;p49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41" name="Google Shape;41;p4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4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4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5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50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7" name="Google Shape;47;p50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8" name="Google Shape;48;p50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9" name="Google Shape;49;p50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50" name="Google Shape;50;p5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5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5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5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5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5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5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52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52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52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2" name="Google Shape;62;p5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5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5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53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53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53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9" name="Google Shape;69;p5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5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5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E154A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4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4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4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4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7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8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0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2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7.png"/><Relationship Id="rId4" Type="http://schemas.openxmlformats.org/officeDocument/2006/relationships/image" Target="../media/image23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22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8.png"/><Relationship Id="rId4" Type="http://schemas.openxmlformats.org/officeDocument/2006/relationships/image" Target="../media/image24.png"/><Relationship Id="rId5" Type="http://schemas.openxmlformats.org/officeDocument/2006/relationships/image" Target="../media/image19.png"/><Relationship Id="rId6" Type="http://schemas.openxmlformats.org/officeDocument/2006/relationships/image" Target="../media/image13.png"/><Relationship Id="rId7" Type="http://schemas.openxmlformats.org/officeDocument/2006/relationships/image" Target="../media/image14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1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8.png"/><Relationship Id="rId4" Type="http://schemas.openxmlformats.org/officeDocument/2006/relationships/image" Target="../media/image25.png"/><Relationship Id="rId5" Type="http://schemas.openxmlformats.org/officeDocument/2006/relationships/image" Target="../media/image27.png"/><Relationship Id="rId6" Type="http://schemas.openxmlformats.org/officeDocument/2006/relationships/image" Target="../media/image34.png"/><Relationship Id="rId7" Type="http://schemas.openxmlformats.org/officeDocument/2006/relationships/image" Target="../media/image50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45.png"/><Relationship Id="rId4" Type="http://schemas.openxmlformats.org/officeDocument/2006/relationships/image" Target="../media/image28.png"/><Relationship Id="rId5" Type="http://schemas.openxmlformats.org/officeDocument/2006/relationships/image" Target="../media/image26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40.png"/><Relationship Id="rId4" Type="http://schemas.openxmlformats.org/officeDocument/2006/relationships/image" Target="../media/image46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30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40.png"/><Relationship Id="rId4" Type="http://schemas.openxmlformats.org/officeDocument/2006/relationships/image" Target="../media/image31.png"/><Relationship Id="rId5" Type="http://schemas.openxmlformats.org/officeDocument/2006/relationships/image" Target="../media/image29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33.png"/><Relationship Id="rId4" Type="http://schemas.openxmlformats.org/officeDocument/2006/relationships/image" Target="../media/image35.png"/><Relationship Id="rId5" Type="http://schemas.openxmlformats.org/officeDocument/2006/relationships/image" Target="../media/image32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41.png"/><Relationship Id="rId4" Type="http://schemas.openxmlformats.org/officeDocument/2006/relationships/image" Target="../media/image37.png"/><Relationship Id="rId5" Type="http://schemas.openxmlformats.org/officeDocument/2006/relationships/image" Target="../media/image36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41.png"/><Relationship Id="rId4" Type="http://schemas.openxmlformats.org/officeDocument/2006/relationships/image" Target="../media/image42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39.png"/><Relationship Id="rId4" Type="http://schemas.openxmlformats.org/officeDocument/2006/relationships/image" Target="../media/image49.png"/><Relationship Id="rId5" Type="http://schemas.openxmlformats.org/officeDocument/2006/relationships/image" Target="../media/image51.png"/><Relationship Id="rId6" Type="http://schemas.openxmlformats.org/officeDocument/2006/relationships/image" Target="../media/image47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39.png"/><Relationship Id="rId4" Type="http://schemas.openxmlformats.org/officeDocument/2006/relationships/image" Target="../media/image48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43.png"/><Relationship Id="rId4" Type="http://schemas.openxmlformats.org/officeDocument/2006/relationships/image" Target="../media/image52.png"/><Relationship Id="rId5" Type="http://schemas.openxmlformats.org/officeDocument/2006/relationships/image" Target="../media/image53.png"/><Relationship Id="rId6" Type="http://schemas.openxmlformats.org/officeDocument/2006/relationships/image" Target="../media/image5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image" Target="../media/image6.png"/><Relationship Id="rId5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"/>
          <p:cNvSpPr/>
          <p:nvPr/>
        </p:nvSpPr>
        <p:spPr>
          <a:xfrm>
            <a:off x="5735664" y="8513373"/>
            <a:ext cx="6933101" cy="130180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1"/>
          <p:cNvSpPr/>
          <p:nvPr/>
        </p:nvSpPr>
        <p:spPr>
          <a:xfrm>
            <a:off x="12667778" y="8517150"/>
            <a:ext cx="5601644" cy="1273169"/>
          </a:xfrm>
          <a:prstGeom prst="rect">
            <a:avLst/>
          </a:prstGeom>
          <a:solidFill>
            <a:srgbClr val="E36C0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0" name="Google Shape;90;p1"/>
          <p:cNvPicPr preferRelativeResize="0"/>
          <p:nvPr/>
        </p:nvPicPr>
        <p:blipFill rotWithShape="1">
          <a:blip r:embed="rId3">
            <a:alphaModFix/>
          </a:blip>
          <a:srcRect b="18925" l="1125" r="0" t="0"/>
          <a:stretch/>
        </p:blipFill>
        <p:spPr>
          <a:xfrm>
            <a:off x="3429000" y="754016"/>
            <a:ext cx="2083385" cy="2390636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"/>
          <p:cNvSpPr txBox="1"/>
          <p:nvPr/>
        </p:nvSpPr>
        <p:spPr>
          <a:xfrm>
            <a:off x="2362200" y="3735220"/>
            <a:ext cx="7562171" cy="149171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9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771"/>
              <a:buFont typeface="Arial"/>
              <a:buNone/>
            </a:pPr>
            <a:r>
              <a:rPr b="0" i="0" lang="en-US" sz="8771" u="none" cap="none" strike="noStrike">
                <a:solidFill>
                  <a:srgbClr val="FFC000"/>
                </a:solidFill>
                <a:latin typeface="Blinker"/>
                <a:ea typeface="Blinker"/>
                <a:cs typeface="Blinker"/>
                <a:sym typeface="Blinker"/>
              </a:rPr>
              <a:t>EXPERIMENTOS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1"/>
          <p:cNvSpPr txBox="1"/>
          <p:nvPr/>
        </p:nvSpPr>
        <p:spPr>
          <a:xfrm>
            <a:off x="9973762" y="4000500"/>
            <a:ext cx="8729100" cy="127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342"/>
              <a:buFont typeface="Arial"/>
              <a:buNone/>
            </a:pPr>
            <a:r>
              <a:rPr b="0" i="0" lang="en-US" sz="7342" u="none" cap="none" strike="noStrike">
                <a:solidFill>
                  <a:srgbClr val="E36C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FATORIAIS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1"/>
          <p:cNvSpPr txBox="1"/>
          <p:nvPr/>
        </p:nvSpPr>
        <p:spPr>
          <a:xfrm>
            <a:off x="4179380" y="6726468"/>
            <a:ext cx="10706236" cy="58208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677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en-US" sz="3600" u="none" cap="none" strike="noStrike">
                <a:solidFill>
                  <a:schemeClr val="lt1"/>
                </a:solidFill>
                <a:latin typeface="Blinker"/>
                <a:ea typeface="Blinker"/>
                <a:cs typeface="Blinker"/>
                <a:sym typeface="Blinker"/>
              </a:rPr>
              <a:t>Discentes: </a:t>
            </a:r>
            <a:r>
              <a:rPr b="0" i="0" lang="en-US" sz="3600" u="none" cap="none" strike="noStrike">
                <a:solidFill>
                  <a:schemeClr val="lt1"/>
                </a:solidFill>
                <a:latin typeface="Blinker"/>
                <a:ea typeface="Blinker"/>
                <a:cs typeface="Blinker"/>
                <a:sym typeface="Blinker"/>
              </a:rPr>
              <a:t>Beatriz Seibert, Daniel Dórea e Sônia Santos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1"/>
          <p:cNvSpPr txBox="1"/>
          <p:nvPr/>
        </p:nvSpPr>
        <p:spPr>
          <a:xfrm>
            <a:off x="6143285" y="6075826"/>
            <a:ext cx="7271796" cy="58272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677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en-US" sz="3600" u="none" cap="none" strike="noStrike">
                <a:solidFill>
                  <a:srgbClr val="E78A1B"/>
                </a:solidFill>
                <a:latin typeface="Montserrat"/>
                <a:ea typeface="Montserrat"/>
                <a:cs typeface="Montserrat"/>
                <a:sym typeface="Montserrat"/>
              </a:rPr>
              <a:t>Docente: </a:t>
            </a:r>
            <a:r>
              <a:rPr b="0" i="0" lang="en-US" sz="3600" u="none" cap="none" strike="noStrike">
                <a:solidFill>
                  <a:srgbClr val="E78A1B"/>
                </a:solidFill>
                <a:latin typeface="Montserrat"/>
                <a:ea typeface="Montserrat"/>
                <a:cs typeface="Montserrat"/>
                <a:sym typeface="Montserrat"/>
              </a:rPr>
              <a:t>José Cláudio Faria</a:t>
            </a:r>
            <a:endParaRPr b="0" i="0" sz="3600" u="none" cap="none" strike="noStrike">
              <a:solidFill>
                <a:srgbClr val="E78A1B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5" name="Google Shape;95;p1"/>
          <p:cNvSpPr txBox="1"/>
          <p:nvPr/>
        </p:nvSpPr>
        <p:spPr>
          <a:xfrm>
            <a:off x="4953000" y="1080479"/>
            <a:ext cx="10841831" cy="240809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2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18"/>
              <a:buFont typeface="Arial"/>
              <a:buNone/>
            </a:pPr>
            <a:r>
              <a:rPr b="1" i="0" lang="en-US" sz="3418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UNIVERSIDADE ESTADUAL DE SANTA CRUZ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4002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18"/>
              <a:buFont typeface="Arial"/>
              <a:buNone/>
            </a:pPr>
            <a:r>
              <a:rPr b="0" i="0" lang="en-US" sz="3418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Departamento de Ciências Agrárias e Ambientais – DCAA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4002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18"/>
              <a:buFont typeface="Arial"/>
              <a:buNone/>
            </a:pPr>
            <a:r>
              <a:rPr b="0" i="0" lang="en-US" sz="3418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Disciplina: Metodologia e Estatística Experimental      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4002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18"/>
              <a:buFont typeface="Arial"/>
              <a:buNone/>
            </a:pPr>
            <a:r>
              <a:rPr b="0" i="0" lang="en-US" sz="3418" u="none" cap="none" strike="noStrike">
                <a:solidFill>
                  <a:srgbClr val="E78A1B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1"/>
          <p:cNvSpPr txBox="1"/>
          <p:nvPr/>
        </p:nvSpPr>
        <p:spPr>
          <a:xfrm>
            <a:off x="8109480" y="8808088"/>
            <a:ext cx="2106984" cy="66441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397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Blinker"/>
                <a:ea typeface="Blinker"/>
                <a:cs typeface="Blinker"/>
                <a:sym typeface="Blinker"/>
              </a:rPr>
              <a:t>2022.1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1"/>
          <p:cNvSpPr/>
          <p:nvPr/>
        </p:nvSpPr>
        <p:spPr>
          <a:xfrm>
            <a:off x="12647452" y="269243"/>
            <a:ext cx="5696422" cy="238125"/>
          </a:xfrm>
          <a:prstGeom prst="rect">
            <a:avLst/>
          </a:prstGeom>
          <a:solidFill>
            <a:srgbClr val="E36C0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p1"/>
          <p:cNvSpPr/>
          <p:nvPr/>
        </p:nvSpPr>
        <p:spPr>
          <a:xfrm>
            <a:off x="5696422" y="288862"/>
            <a:ext cx="6933101" cy="2381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1"/>
          <p:cNvSpPr/>
          <p:nvPr/>
        </p:nvSpPr>
        <p:spPr>
          <a:xfrm>
            <a:off x="0" y="288860"/>
            <a:ext cx="5696422" cy="23812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1"/>
          <p:cNvSpPr/>
          <p:nvPr/>
        </p:nvSpPr>
        <p:spPr>
          <a:xfrm>
            <a:off x="18578" y="8502483"/>
            <a:ext cx="5696422" cy="130180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10"/>
          <p:cNvSpPr txBox="1"/>
          <p:nvPr/>
        </p:nvSpPr>
        <p:spPr>
          <a:xfrm>
            <a:off x="1161057" y="2162194"/>
            <a:ext cx="16218885" cy="649408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en-US" sz="3200" u="none" cap="none" strike="noStrike">
                <a:solidFill>
                  <a:schemeClr val="lt1"/>
                </a:solidFill>
                <a:latin typeface="Blinker"/>
                <a:ea typeface="Blinker"/>
                <a:cs typeface="Blinker"/>
                <a:sym typeface="Blinker"/>
              </a:rPr>
              <a:t>Exemplos de notação:</a:t>
            </a:r>
            <a:endParaRPr b="0" i="0" sz="3200" u="none" cap="none" strike="noStrike">
              <a:solidFill>
                <a:schemeClr val="lt1"/>
              </a:solidFill>
              <a:latin typeface="Blinker"/>
              <a:ea typeface="Blinker"/>
              <a:cs typeface="Blinker"/>
              <a:sym typeface="Blinker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FFC000"/>
                </a:solidFill>
                <a:latin typeface="Blinker"/>
                <a:ea typeface="Blinker"/>
                <a:cs typeface="Blinker"/>
                <a:sym typeface="Blinker"/>
              </a:rPr>
              <a:t> 3¹ x 2² - 3 fatores:</a:t>
            </a:r>
            <a:endParaRPr b="0" i="0" sz="3200" u="none" cap="none" strike="noStrike">
              <a:solidFill>
                <a:srgbClr val="FFC000"/>
              </a:solidFill>
              <a:latin typeface="Blinker"/>
              <a:ea typeface="Blinker"/>
              <a:cs typeface="Blinker"/>
              <a:sym typeface="Blink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en-US" sz="3200" u="none" cap="none" strike="noStrike">
                <a:solidFill>
                  <a:schemeClr val="lt1"/>
                </a:solidFill>
                <a:latin typeface="Blinker"/>
                <a:ea typeface="Blinker"/>
                <a:cs typeface="Blinker"/>
                <a:sym typeface="Blinker"/>
              </a:rPr>
              <a:t>3 níveis de um fator</a:t>
            </a:r>
            <a:endParaRPr b="0" i="0" sz="3200" u="none" cap="none" strike="noStrike">
              <a:solidFill>
                <a:schemeClr val="lt1"/>
              </a:solidFill>
              <a:latin typeface="Blinker"/>
              <a:ea typeface="Blinker"/>
              <a:cs typeface="Blinker"/>
              <a:sym typeface="Blink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en-US" sz="3200" u="none" cap="none" strike="noStrike">
                <a:solidFill>
                  <a:schemeClr val="lt1"/>
                </a:solidFill>
                <a:latin typeface="Blinker"/>
                <a:ea typeface="Blinker"/>
                <a:cs typeface="Blinker"/>
                <a:sym typeface="Blinker"/>
              </a:rPr>
              <a:t>2 níveis de dois fatores – totalizando 12 tratamentos.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Blinker"/>
              <a:ea typeface="Blinker"/>
              <a:cs typeface="Blinker"/>
              <a:sym typeface="Blinker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FFC000"/>
                </a:solidFill>
                <a:latin typeface="Blinker"/>
                <a:ea typeface="Blinker"/>
                <a:cs typeface="Blinker"/>
                <a:sym typeface="Blinker"/>
              </a:rPr>
              <a:t>4² x 3² - 4 fatores</a:t>
            </a:r>
            <a:endParaRPr b="0" i="0" sz="3200" u="none" cap="none" strike="noStrike">
              <a:solidFill>
                <a:srgbClr val="FFC000"/>
              </a:solidFill>
              <a:latin typeface="Blinker"/>
              <a:ea typeface="Blinker"/>
              <a:cs typeface="Blinker"/>
              <a:sym typeface="Blink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en-US" sz="3200" u="none" cap="none" strike="noStrike">
                <a:solidFill>
                  <a:schemeClr val="lt1"/>
                </a:solidFill>
                <a:latin typeface="Blinker"/>
                <a:ea typeface="Blinker"/>
                <a:cs typeface="Blinker"/>
                <a:sym typeface="Blinker"/>
              </a:rPr>
              <a:t>4 níveis de dois fatores</a:t>
            </a:r>
            <a:endParaRPr b="0" i="0" sz="3200" u="none" cap="none" strike="noStrike">
              <a:solidFill>
                <a:schemeClr val="lt1"/>
              </a:solidFill>
              <a:latin typeface="Blinker"/>
              <a:ea typeface="Blinker"/>
              <a:cs typeface="Blinker"/>
              <a:sym typeface="Blink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en-US" sz="3200" u="none" cap="none" strike="noStrike">
                <a:solidFill>
                  <a:schemeClr val="lt1"/>
                </a:solidFill>
                <a:latin typeface="Blinker"/>
                <a:ea typeface="Blinker"/>
                <a:cs typeface="Blinker"/>
                <a:sym typeface="Blinker"/>
              </a:rPr>
              <a:t>3 níveis de três fatores – totalizando 144 tratamentos.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Blinker"/>
              <a:ea typeface="Blinker"/>
              <a:cs typeface="Blinker"/>
              <a:sym typeface="Blinker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FFC000"/>
                </a:solidFill>
                <a:latin typeface="Blinker"/>
                <a:ea typeface="Blinker"/>
                <a:cs typeface="Blinker"/>
                <a:sym typeface="Blinker"/>
              </a:rPr>
              <a:t> 4¹ x 2</a:t>
            </a:r>
            <a:r>
              <a:rPr b="0" baseline="30000" i="0" lang="en-US" sz="3200" u="none" cap="none" strike="noStrike">
                <a:solidFill>
                  <a:srgbClr val="FFC000"/>
                </a:solidFill>
                <a:latin typeface="Blinker"/>
                <a:ea typeface="Blinker"/>
                <a:cs typeface="Blinker"/>
                <a:sym typeface="Blinker"/>
              </a:rPr>
              <a:t>4</a:t>
            </a:r>
            <a:r>
              <a:rPr b="0" i="0" lang="en-US" sz="3200" u="none" cap="none" strike="noStrike">
                <a:solidFill>
                  <a:srgbClr val="FFC000"/>
                </a:solidFill>
                <a:latin typeface="Blinker"/>
                <a:ea typeface="Blinker"/>
                <a:cs typeface="Blinker"/>
                <a:sym typeface="Blinker"/>
              </a:rPr>
              <a:t> – 5 fatores:</a:t>
            </a:r>
            <a:endParaRPr b="0" i="0" sz="3200" u="none" cap="none" strike="noStrike">
              <a:solidFill>
                <a:srgbClr val="FFC000"/>
              </a:solidFill>
              <a:latin typeface="Blinker"/>
              <a:ea typeface="Blinker"/>
              <a:cs typeface="Blinker"/>
              <a:sym typeface="Blink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en-US" sz="3200" u="none" cap="none" strike="noStrike">
                <a:solidFill>
                  <a:schemeClr val="lt1"/>
                </a:solidFill>
                <a:latin typeface="Blinker"/>
                <a:ea typeface="Blinker"/>
                <a:cs typeface="Blinker"/>
                <a:sym typeface="Blinker"/>
              </a:rPr>
              <a:t>4 níveis de um fator</a:t>
            </a:r>
            <a:endParaRPr b="0" i="0" sz="3200" u="none" cap="none" strike="noStrike">
              <a:solidFill>
                <a:schemeClr val="lt1"/>
              </a:solidFill>
              <a:latin typeface="Blinker"/>
              <a:ea typeface="Blinker"/>
              <a:cs typeface="Blinker"/>
              <a:sym typeface="Blink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en-US" sz="3200" u="none" cap="none" strike="noStrike">
                <a:solidFill>
                  <a:schemeClr val="lt1"/>
                </a:solidFill>
                <a:latin typeface="Blinker"/>
                <a:ea typeface="Blinker"/>
                <a:cs typeface="Blinker"/>
                <a:sym typeface="Blinker"/>
              </a:rPr>
              <a:t>2 níveis de quatro fatores – totalizando 64 tratamentos.</a:t>
            </a:r>
            <a:endParaRPr b="0" i="0" sz="3200" u="none" cap="none" strike="noStrike">
              <a:solidFill>
                <a:schemeClr val="lt1"/>
              </a:solidFill>
              <a:latin typeface="Blinker"/>
              <a:ea typeface="Blinker"/>
              <a:cs typeface="Blinker"/>
              <a:sym typeface="Blink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9" name="Google Shape;269;p10"/>
          <p:cNvSpPr/>
          <p:nvPr/>
        </p:nvSpPr>
        <p:spPr>
          <a:xfrm>
            <a:off x="12647452" y="269243"/>
            <a:ext cx="5696422" cy="238125"/>
          </a:xfrm>
          <a:prstGeom prst="rect">
            <a:avLst/>
          </a:prstGeom>
          <a:solidFill>
            <a:srgbClr val="E36C0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0" name="Google Shape;270;p10"/>
          <p:cNvSpPr/>
          <p:nvPr/>
        </p:nvSpPr>
        <p:spPr>
          <a:xfrm>
            <a:off x="5696422" y="288862"/>
            <a:ext cx="6933101" cy="2381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1" name="Google Shape;271;p10"/>
          <p:cNvSpPr/>
          <p:nvPr/>
        </p:nvSpPr>
        <p:spPr>
          <a:xfrm>
            <a:off x="0" y="288860"/>
            <a:ext cx="5696422" cy="23812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2" name="Google Shape;272;p10"/>
          <p:cNvSpPr/>
          <p:nvPr/>
        </p:nvSpPr>
        <p:spPr>
          <a:xfrm>
            <a:off x="16398656" y="9453794"/>
            <a:ext cx="4137735" cy="1566197"/>
          </a:xfrm>
          <a:custGeom>
            <a:rect b="b" l="l" r="r" t="t"/>
            <a:pathLst>
              <a:path extrusionOk="0" h="472581" w="1248511">
                <a:moveTo>
                  <a:pt x="1045311" y="0"/>
                </a:moveTo>
                <a:lnTo>
                  <a:pt x="0" y="0"/>
                </a:lnTo>
                <a:lnTo>
                  <a:pt x="203200" y="472581"/>
                </a:lnTo>
                <a:lnTo>
                  <a:pt x="1248511" y="472581"/>
                </a:lnTo>
                <a:lnTo>
                  <a:pt x="1045311" y="0"/>
                </a:lnTo>
                <a:close/>
              </a:path>
            </a:pathLst>
          </a:custGeom>
          <a:solidFill>
            <a:srgbClr val="E36C09"/>
          </a:solidFill>
          <a:ln>
            <a:noFill/>
          </a:ln>
        </p:spPr>
      </p:sp>
      <p:grpSp>
        <p:nvGrpSpPr>
          <p:cNvPr id="273" name="Google Shape;273;p10"/>
          <p:cNvGrpSpPr/>
          <p:nvPr/>
        </p:nvGrpSpPr>
        <p:grpSpPr>
          <a:xfrm>
            <a:off x="15603949" y="8928733"/>
            <a:ext cx="2499511" cy="1864585"/>
            <a:chOff x="0" y="-38100"/>
            <a:chExt cx="868254" cy="647700"/>
          </a:xfrm>
        </p:grpSpPr>
        <p:sp>
          <p:nvSpPr>
            <p:cNvPr id="274" name="Google Shape;274;p10"/>
            <p:cNvSpPr/>
            <p:nvPr/>
          </p:nvSpPr>
          <p:spPr>
            <a:xfrm>
              <a:off x="0" y="0"/>
              <a:ext cx="868254" cy="533298"/>
            </a:xfrm>
            <a:custGeom>
              <a:rect b="b" l="l" r="r" t="t"/>
              <a:pathLst>
                <a:path extrusionOk="0" h="533298" w="868254">
                  <a:moveTo>
                    <a:pt x="665054" y="0"/>
                  </a:moveTo>
                  <a:lnTo>
                    <a:pt x="0" y="0"/>
                  </a:lnTo>
                  <a:lnTo>
                    <a:pt x="203200" y="533298"/>
                  </a:lnTo>
                  <a:lnTo>
                    <a:pt x="868254" y="533298"/>
                  </a:lnTo>
                  <a:lnTo>
                    <a:pt x="665054" y="0"/>
                  </a:lnTo>
                  <a:close/>
                </a:path>
              </a:pathLst>
            </a:custGeom>
            <a:solidFill>
              <a:srgbClr val="F4CF4C"/>
            </a:solidFill>
            <a:ln>
              <a:noFill/>
            </a:ln>
          </p:spPr>
        </p:sp>
        <p:sp>
          <p:nvSpPr>
            <p:cNvPr id="275" name="Google Shape;275;p10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76" name="Google Shape;276;p10"/>
          <p:cNvGrpSpPr/>
          <p:nvPr/>
        </p:nvGrpSpPr>
        <p:grpSpPr>
          <a:xfrm>
            <a:off x="12159430" y="9319765"/>
            <a:ext cx="5060879" cy="2278492"/>
            <a:chOff x="0" y="-38100"/>
            <a:chExt cx="1438640" cy="647700"/>
          </a:xfrm>
        </p:grpSpPr>
        <p:sp>
          <p:nvSpPr>
            <p:cNvPr id="277" name="Google Shape;277;p10"/>
            <p:cNvSpPr/>
            <p:nvPr/>
          </p:nvSpPr>
          <p:spPr>
            <a:xfrm>
              <a:off x="0" y="0"/>
              <a:ext cx="1438640" cy="548462"/>
            </a:xfrm>
            <a:custGeom>
              <a:rect b="b" l="l" r="r" t="t"/>
              <a:pathLst>
                <a:path extrusionOk="0" h="548462" w="1438640">
                  <a:moveTo>
                    <a:pt x="1235440" y="0"/>
                  </a:moveTo>
                  <a:lnTo>
                    <a:pt x="0" y="0"/>
                  </a:lnTo>
                  <a:lnTo>
                    <a:pt x="203200" y="548462"/>
                  </a:lnTo>
                  <a:lnTo>
                    <a:pt x="1438640" y="548462"/>
                  </a:lnTo>
                  <a:lnTo>
                    <a:pt x="1235440" y="0"/>
                  </a:lnTo>
                  <a:close/>
                </a:path>
              </a:pathLst>
            </a:custGeom>
            <a:solidFill>
              <a:srgbClr val="F9FAFB"/>
            </a:solidFill>
            <a:ln>
              <a:noFill/>
            </a:ln>
          </p:spPr>
        </p:sp>
        <p:sp>
          <p:nvSpPr>
            <p:cNvPr id="278" name="Google Shape;278;p10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79" name="Google Shape;279;p10"/>
          <p:cNvSpPr txBox="1"/>
          <p:nvPr/>
        </p:nvSpPr>
        <p:spPr>
          <a:xfrm>
            <a:off x="16670690" y="9463472"/>
            <a:ext cx="958037" cy="7123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66"/>
              <a:buFont typeface="Arial"/>
              <a:buNone/>
            </a:pPr>
            <a:r>
              <a:rPr b="0" i="0" lang="en-US" sz="4166" u="none" cap="none" strike="noStrike">
                <a:solidFill>
                  <a:srgbClr val="2F206D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9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0" name="Google Shape;280;p10"/>
          <p:cNvSpPr txBox="1"/>
          <p:nvPr/>
        </p:nvSpPr>
        <p:spPr>
          <a:xfrm>
            <a:off x="1208357" y="511297"/>
            <a:ext cx="10090315" cy="11207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500"/>
              <a:buFont typeface="Arial"/>
              <a:buNone/>
            </a:pPr>
            <a:r>
              <a:rPr b="1" i="0" lang="en-US" sz="6500" u="none" cap="none" strike="noStrike">
                <a:solidFill>
                  <a:srgbClr val="F9FAFB"/>
                </a:solidFill>
                <a:latin typeface="Montserrat"/>
                <a:ea typeface="Montserrat"/>
                <a:cs typeface="Montserrat"/>
                <a:sym typeface="Montserrat"/>
              </a:rPr>
              <a:t>NOTAÇÃO GENÉRICA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5" name="Google Shape;285;p11"/>
          <p:cNvGrpSpPr/>
          <p:nvPr/>
        </p:nvGrpSpPr>
        <p:grpSpPr>
          <a:xfrm>
            <a:off x="4766974" y="2786869"/>
            <a:ext cx="1346639" cy="1226404"/>
            <a:chOff x="0" y="-38100"/>
            <a:chExt cx="711200" cy="647700"/>
          </a:xfrm>
        </p:grpSpPr>
        <p:sp>
          <p:nvSpPr>
            <p:cNvPr id="286" name="Google Shape;286;p11"/>
            <p:cNvSpPr/>
            <p:nvPr/>
          </p:nvSpPr>
          <p:spPr>
            <a:xfrm>
              <a:off x="0" y="0"/>
              <a:ext cx="559295" cy="532634"/>
            </a:xfrm>
            <a:custGeom>
              <a:rect b="b" l="l" r="r" t="t"/>
              <a:pathLst>
                <a:path extrusionOk="0" h="532634" w="559295">
                  <a:moveTo>
                    <a:pt x="356095" y="0"/>
                  </a:moveTo>
                  <a:lnTo>
                    <a:pt x="0" y="0"/>
                  </a:lnTo>
                  <a:lnTo>
                    <a:pt x="203200" y="532634"/>
                  </a:lnTo>
                  <a:lnTo>
                    <a:pt x="559295" y="532634"/>
                  </a:lnTo>
                  <a:lnTo>
                    <a:pt x="356095" y="0"/>
                  </a:lnTo>
                  <a:close/>
                </a:path>
              </a:pathLst>
            </a:custGeom>
            <a:solidFill>
              <a:srgbClr val="E78A1B"/>
            </a:solidFill>
            <a:ln>
              <a:noFill/>
            </a:ln>
          </p:spPr>
        </p:sp>
        <p:sp>
          <p:nvSpPr>
            <p:cNvPr id="287" name="Google Shape;287;p11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88" name="Google Shape;288;p11"/>
          <p:cNvGrpSpPr/>
          <p:nvPr/>
        </p:nvGrpSpPr>
        <p:grpSpPr>
          <a:xfrm>
            <a:off x="5116070" y="2819184"/>
            <a:ext cx="8543272" cy="889439"/>
            <a:chOff x="0" y="-38100"/>
            <a:chExt cx="8173098" cy="850900"/>
          </a:xfrm>
        </p:grpSpPr>
        <p:sp>
          <p:nvSpPr>
            <p:cNvPr id="289" name="Google Shape;289;p11"/>
            <p:cNvSpPr/>
            <p:nvPr/>
          </p:nvSpPr>
          <p:spPr>
            <a:xfrm>
              <a:off x="0" y="0"/>
              <a:ext cx="8173098" cy="780076"/>
            </a:xfrm>
            <a:custGeom>
              <a:rect b="b" l="l" r="r" t="t"/>
              <a:pathLst>
                <a:path extrusionOk="0" h="780076" w="8173098">
                  <a:moveTo>
                    <a:pt x="0" y="0"/>
                  </a:moveTo>
                  <a:lnTo>
                    <a:pt x="8173098" y="0"/>
                  </a:lnTo>
                  <a:lnTo>
                    <a:pt x="8173098" y="780076"/>
                  </a:lnTo>
                  <a:lnTo>
                    <a:pt x="0" y="780076"/>
                  </a:lnTo>
                  <a:close/>
                </a:path>
              </a:pathLst>
            </a:custGeom>
            <a:solidFill>
              <a:srgbClr val="F9FAFB"/>
            </a:solidFill>
            <a:ln>
              <a:noFill/>
            </a:ln>
          </p:spPr>
        </p:sp>
        <p:sp>
          <p:nvSpPr>
            <p:cNvPr id="290" name="Google Shape;290;p11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91" name="Google Shape;291;p11"/>
          <p:cNvGrpSpPr/>
          <p:nvPr/>
        </p:nvGrpSpPr>
        <p:grpSpPr>
          <a:xfrm>
            <a:off x="4757879" y="5304442"/>
            <a:ext cx="1358205" cy="1236937"/>
            <a:chOff x="0" y="-38100"/>
            <a:chExt cx="711200" cy="647700"/>
          </a:xfrm>
        </p:grpSpPr>
        <p:sp>
          <p:nvSpPr>
            <p:cNvPr id="292" name="Google Shape;292;p11"/>
            <p:cNvSpPr/>
            <p:nvPr/>
          </p:nvSpPr>
          <p:spPr>
            <a:xfrm>
              <a:off x="0" y="0"/>
              <a:ext cx="559295" cy="532634"/>
            </a:xfrm>
            <a:custGeom>
              <a:rect b="b" l="l" r="r" t="t"/>
              <a:pathLst>
                <a:path extrusionOk="0" h="532634" w="559295">
                  <a:moveTo>
                    <a:pt x="356095" y="0"/>
                  </a:moveTo>
                  <a:lnTo>
                    <a:pt x="0" y="0"/>
                  </a:lnTo>
                  <a:lnTo>
                    <a:pt x="203200" y="532634"/>
                  </a:lnTo>
                  <a:lnTo>
                    <a:pt x="559295" y="532634"/>
                  </a:lnTo>
                  <a:lnTo>
                    <a:pt x="356095" y="0"/>
                  </a:lnTo>
                  <a:close/>
                </a:path>
              </a:pathLst>
            </a:custGeom>
            <a:solidFill>
              <a:srgbClr val="E78A1B"/>
            </a:solidFill>
            <a:ln>
              <a:noFill/>
            </a:ln>
          </p:spPr>
        </p:sp>
        <p:sp>
          <p:nvSpPr>
            <p:cNvPr id="293" name="Google Shape;293;p11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94" name="Google Shape;294;p11"/>
          <p:cNvGrpSpPr/>
          <p:nvPr/>
        </p:nvGrpSpPr>
        <p:grpSpPr>
          <a:xfrm>
            <a:off x="5109973" y="5337035"/>
            <a:ext cx="8597875" cy="897076"/>
            <a:chOff x="0" y="-38100"/>
            <a:chExt cx="8155298" cy="850900"/>
          </a:xfrm>
        </p:grpSpPr>
        <p:sp>
          <p:nvSpPr>
            <p:cNvPr id="295" name="Google Shape;295;p11"/>
            <p:cNvSpPr/>
            <p:nvPr/>
          </p:nvSpPr>
          <p:spPr>
            <a:xfrm>
              <a:off x="0" y="0"/>
              <a:ext cx="8155298" cy="780076"/>
            </a:xfrm>
            <a:custGeom>
              <a:rect b="b" l="l" r="r" t="t"/>
              <a:pathLst>
                <a:path extrusionOk="0" h="780076" w="8155298">
                  <a:moveTo>
                    <a:pt x="0" y="0"/>
                  </a:moveTo>
                  <a:lnTo>
                    <a:pt x="8155298" y="0"/>
                  </a:lnTo>
                  <a:lnTo>
                    <a:pt x="8155298" y="780076"/>
                  </a:lnTo>
                  <a:lnTo>
                    <a:pt x="0" y="780076"/>
                  </a:lnTo>
                  <a:close/>
                </a:path>
              </a:pathLst>
            </a:custGeom>
            <a:solidFill>
              <a:srgbClr val="F9FAFB"/>
            </a:solidFill>
            <a:ln>
              <a:noFill/>
            </a:ln>
          </p:spPr>
        </p:sp>
        <p:sp>
          <p:nvSpPr>
            <p:cNvPr id="296" name="Google Shape;296;p11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97" name="Google Shape;297;p11"/>
          <p:cNvGrpSpPr/>
          <p:nvPr/>
        </p:nvGrpSpPr>
        <p:grpSpPr>
          <a:xfrm>
            <a:off x="4700278" y="6397213"/>
            <a:ext cx="1369768" cy="1247469"/>
            <a:chOff x="0" y="-38100"/>
            <a:chExt cx="711200" cy="647700"/>
          </a:xfrm>
        </p:grpSpPr>
        <p:sp>
          <p:nvSpPr>
            <p:cNvPr id="298" name="Google Shape;298;p11"/>
            <p:cNvSpPr/>
            <p:nvPr/>
          </p:nvSpPr>
          <p:spPr>
            <a:xfrm>
              <a:off x="0" y="0"/>
              <a:ext cx="559295" cy="532634"/>
            </a:xfrm>
            <a:custGeom>
              <a:rect b="b" l="l" r="r" t="t"/>
              <a:pathLst>
                <a:path extrusionOk="0" h="532634" w="559295">
                  <a:moveTo>
                    <a:pt x="356095" y="0"/>
                  </a:moveTo>
                  <a:lnTo>
                    <a:pt x="0" y="0"/>
                  </a:lnTo>
                  <a:lnTo>
                    <a:pt x="203200" y="532634"/>
                  </a:lnTo>
                  <a:lnTo>
                    <a:pt x="559295" y="532634"/>
                  </a:lnTo>
                  <a:lnTo>
                    <a:pt x="356095" y="0"/>
                  </a:lnTo>
                  <a:close/>
                </a:path>
              </a:pathLst>
            </a:custGeom>
            <a:solidFill>
              <a:srgbClr val="E78A1B"/>
            </a:solidFill>
            <a:ln>
              <a:noFill/>
            </a:ln>
          </p:spPr>
        </p:sp>
        <p:sp>
          <p:nvSpPr>
            <p:cNvPr id="299" name="Google Shape;299;p11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00" name="Google Shape;300;p11"/>
          <p:cNvGrpSpPr/>
          <p:nvPr/>
        </p:nvGrpSpPr>
        <p:grpSpPr>
          <a:xfrm>
            <a:off x="5055370" y="6430084"/>
            <a:ext cx="8652478" cy="904715"/>
            <a:chOff x="0" y="-38100"/>
            <a:chExt cx="8137799" cy="850900"/>
          </a:xfrm>
        </p:grpSpPr>
        <p:sp>
          <p:nvSpPr>
            <p:cNvPr id="301" name="Google Shape;301;p11"/>
            <p:cNvSpPr/>
            <p:nvPr/>
          </p:nvSpPr>
          <p:spPr>
            <a:xfrm>
              <a:off x="0" y="0"/>
              <a:ext cx="8137799" cy="780076"/>
            </a:xfrm>
            <a:custGeom>
              <a:rect b="b" l="l" r="r" t="t"/>
              <a:pathLst>
                <a:path extrusionOk="0" h="780076" w="8137799">
                  <a:moveTo>
                    <a:pt x="0" y="0"/>
                  </a:moveTo>
                  <a:lnTo>
                    <a:pt x="8137799" y="0"/>
                  </a:lnTo>
                  <a:lnTo>
                    <a:pt x="8137799" y="780076"/>
                  </a:lnTo>
                  <a:lnTo>
                    <a:pt x="0" y="780076"/>
                  </a:lnTo>
                  <a:close/>
                </a:path>
              </a:pathLst>
            </a:custGeom>
            <a:solidFill>
              <a:srgbClr val="F9FAFB"/>
            </a:solidFill>
            <a:ln>
              <a:noFill/>
            </a:ln>
          </p:spPr>
        </p:sp>
        <p:sp>
          <p:nvSpPr>
            <p:cNvPr id="302" name="Google Shape;302;p11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03" name="Google Shape;303;p11"/>
          <p:cNvSpPr txBox="1"/>
          <p:nvPr/>
        </p:nvSpPr>
        <p:spPr>
          <a:xfrm>
            <a:off x="1086301" y="506284"/>
            <a:ext cx="11945986" cy="11207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500"/>
              <a:buFont typeface="Arial"/>
              <a:buNone/>
            </a:pPr>
            <a:r>
              <a:rPr b="1" i="0" lang="en-US" sz="6500" u="none" cap="none" strike="noStrike">
                <a:solidFill>
                  <a:srgbClr val="F9FAFB"/>
                </a:solidFill>
                <a:latin typeface="Montserrat"/>
                <a:ea typeface="Montserrat"/>
                <a:cs typeface="Montserrat"/>
                <a:sym typeface="Montserrat"/>
              </a:rPr>
              <a:t>COMPARATIVO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4" name="Google Shape;304;p11"/>
          <p:cNvSpPr txBox="1"/>
          <p:nvPr/>
        </p:nvSpPr>
        <p:spPr>
          <a:xfrm>
            <a:off x="6950863" y="2930707"/>
            <a:ext cx="9762000" cy="6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4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41"/>
              <a:buFont typeface="Arial"/>
              <a:buNone/>
            </a:pPr>
            <a:r>
              <a:rPr b="0" i="0" lang="en-US" sz="3541" u="none" cap="none" strike="noStrike">
                <a:solidFill>
                  <a:srgbClr val="000000"/>
                </a:solidFill>
                <a:latin typeface="Blinker"/>
                <a:ea typeface="Blinker"/>
                <a:cs typeface="Blinker"/>
                <a:sym typeface="Blinker"/>
              </a:rPr>
              <a:t>Sistema muito eficiente</a:t>
            </a:r>
            <a:endParaRPr b="0" i="0" sz="3541" u="none" cap="none" strike="noStrike">
              <a:solidFill>
                <a:srgbClr val="000000"/>
              </a:solidFill>
              <a:latin typeface="Blinker"/>
              <a:ea typeface="Blinker"/>
              <a:cs typeface="Blinker"/>
              <a:sym typeface="Blinker"/>
            </a:endParaRPr>
          </a:p>
        </p:txBody>
      </p:sp>
      <p:sp>
        <p:nvSpPr>
          <p:cNvPr id="305" name="Google Shape;305;p11"/>
          <p:cNvSpPr txBox="1"/>
          <p:nvPr/>
        </p:nvSpPr>
        <p:spPr>
          <a:xfrm>
            <a:off x="5777478" y="5422664"/>
            <a:ext cx="9240600" cy="545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4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41"/>
              <a:buFont typeface="Arial"/>
              <a:buNone/>
            </a:pPr>
            <a:r>
              <a:rPr b="0" i="0" lang="en-US" sz="3541" u="none" cap="none" strike="noStrike">
                <a:solidFill>
                  <a:srgbClr val="000000"/>
                </a:solidFill>
                <a:latin typeface="Blinker"/>
                <a:ea typeface="Blinker"/>
                <a:cs typeface="Blinker"/>
                <a:sym typeface="Blinker"/>
              </a:rPr>
              <a:t>Análise estatística mais trabalhosa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6" name="Google Shape;306;p11"/>
          <p:cNvSpPr txBox="1"/>
          <p:nvPr/>
        </p:nvSpPr>
        <p:spPr>
          <a:xfrm>
            <a:off x="5842211" y="6549294"/>
            <a:ext cx="9240600" cy="545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4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41"/>
              <a:buFont typeface="Arial"/>
              <a:buNone/>
            </a:pPr>
            <a:r>
              <a:rPr b="0" i="0" lang="en-US" sz="3541" u="none" cap="none" strike="noStrike">
                <a:solidFill>
                  <a:srgbClr val="000000"/>
                </a:solidFill>
                <a:latin typeface="Blinker"/>
                <a:ea typeface="Blinker"/>
                <a:cs typeface="Blinker"/>
                <a:sym typeface="Blinker"/>
              </a:rPr>
              <a:t>Grande número de tratamentos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7" name="Google Shape;307;p11"/>
          <p:cNvSpPr txBox="1"/>
          <p:nvPr/>
        </p:nvSpPr>
        <p:spPr>
          <a:xfrm>
            <a:off x="7828471" y="4736397"/>
            <a:ext cx="3106275" cy="605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4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41"/>
              <a:buFont typeface="Arial"/>
              <a:buNone/>
            </a:pPr>
            <a:r>
              <a:rPr b="0" i="0" lang="en-US" sz="3541" u="none" cap="none" strike="noStrike">
                <a:solidFill>
                  <a:srgbClr val="F9FAFB"/>
                </a:solidFill>
                <a:latin typeface="Blinker"/>
                <a:ea typeface="Blinker"/>
                <a:cs typeface="Blinker"/>
                <a:sym typeface="Blinker"/>
              </a:rPr>
              <a:t>DESVANTAGENS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8" name="Google Shape;308;p11"/>
          <p:cNvSpPr txBox="1"/>
          <p:nvPr/>
        </p:nvSpPr>
        <p:spPr>
          <a:xfrm>
            <a:off x="8187760" y="2253673"/>
            <a:ext cx="2399892" cy="605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4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41"/>
              <a:buFont typeface="Arial"/>
              <a:buNone/>
            </a:pPr>
            <a:r>
              <a:rPr b="0" i="0" lang="en-US" sz="3541" u="none" cap="none" strike="noStrike">
                <a:solidFill>
                  <a:srgbClr val="F9FAFB"/>
                </a:solidFill>
                <a:latin typeface="Blinker"/>
                <a:ea typeface="Blinker"/>
                <a:cs typeface="Blinker"/>
                <a:sym typeface="Blinker"/>
              </a:rPr>
              <a:t>VANTAGEM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9" name="Google Shape;309;p11"/>
          <p:cNvSpPr/>
          <p:nvPr/>
        </p:nvSpPr>
        <p:spPr>
          <a:xfrm>
            <a:off x="12647452" y="269243"/>
            <a:ext cx="5696422" cy="238125"/>
          </a:xfrm>
          <a:prstGeom prst="rect">
            <a:avLst/>
          </a:prstGeom>
          <a:solidFill>
            <a:srgbClr val="E36C0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0" name="Google Shape;310;p11"/>
          <p:cNvSpPr/>
          <p:nvPr/>
        </p:nvSpPr>
        <p:spPr>
          <a:xfrm>
            <a:off x="5696422" y="288862"/>
            <a:ext cx="6933101" cy="2381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1" name="Google Shape;311;p11"/>
          <p:cNvSpPr/>
          <p:nvPr/>
        </p:nvSpPr>
        <p:spPr>
          <a:xfrm>
            <a:off x="0" y="288860"/>
            <a:ext cx="5696422" cy="23812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2" name="Google Shape;312;p11"/>
          <p:cNvSpPr/>
          <p:nvPr/>
        </p:nvSpPr>
        <p:spPr>
          <a:xfrm>
            <a:off x="16398656" y="9453794"/>
            <a:ext cx="4137735" cy="1566197"/>
          </a:xfrm>
          <a:custGeom>
            <a:rect b="b" l="l" r="r" t="t"/>
            <a:pathLst>
              <a:path extrusionOk="0" h="472581" w="1248511">
                <a:moveTo>
                  <a:pt x="1045311" y="0"/>
                </a:moveTo>
                <a:lnTo>
                  <a:pt x="0" y="0"/>
                </a:lnTo>
                <a:lnTo>
                  <a:pt x="203200" y="472581"/>
                </a:lnTo>
                <a:lnTo>
                  <a:pt x="1248511" y="472581"/>
                </a:lnTo>
                <a:lnTo>
                  <a:pt x="1045311" y="0"/>
                </a:lnTo>
                <a:close/>
              </a:path>
            </a:pathLst>
          </a:custGeom>
          <a:solidFill>
            <a:srgbClr val="E36C09"/>
          </a:solidFill>
          <a:ln>
            <a:noFill/>
          </a:ln>
        </p:spPr>
      </p:sp>
      <p:grpSp>
        <p:nvGrpSpPr>
          <p:cNvPr id="313" name="Google Shape;313;p11"/>
          <p:cNvGrpSpPr/>
          <p:nvPr/>
        </p:nvGrpSpPr>
        <p:grpSpPr>
          <a:xfrm>
            <a:off x="15603949" y="8928733"/>
            <a:ext cx="2499511" cy="1864585"/>
            <a:chOff x="0" y="-38100"/>
            <a:chExt cx="868254" cy="647700"/>
          </a:xfrm>
        </p:grpSpPr>
        <p:sp>
          <p:nvSpPr>
            <p:cNvPr id="314" name="Google Shape;314;p11"/>
            <p:cNvSpPr/>
            <p:nvPr/>
          </p:nvSpPr>
          <p:spPr>
            <a:xfrm>
              <a:off x="0" y="0"/>
              <a:ext cx="868254" cy="533298"/>
            </a:xfrm>
            <a:custGeom>
              <a:rect b="b" l="l" r="r" t="t"/>
              <a:pathLst>
                <a:path extrusionOk="0" h="533298" w="868254">
                  <a:moveTo>
                    <a:pt x="665054" y="0"/>
                  </a:moveTo>
                  <a:lnTo>
                    <a:pt x="0" y="0"/>
                  </a:lnTo>
                  <a:lnTo>
                    <a:pt x="203200" y="533298"/>
                  </a:lnTo>
                  <a:lnTo>
                    <a:pt x="868254" y="533298"/>
                  </a:lnTo>
                  <a:lnTo>
                    <a:pt x="665054" y="0"/>
                  </a:lnTo>
                  <a:close/>
                </a:path>
              </a:pathLst>
            </a:custGeom>
            <a:solidFill>
              <a:srgbClr val="F4CF4C"/>
            </a:solidFill>
            <a:ln>
              <a:noFill/>
            </a:ln>
          </p:spPr>
        </p:sp>
        <p:sp>
          <p:nvSpPr>
            <p:cNvPr id="315" name="Google Shape;315;p11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16" name="Google Shape;316;p11"/>
          <p:cNvGrpSpPr/>
          <p:nvPr/>
        </p:nvGrpSpPr>
        <p:grpSpPr>
          <a:xfrm>
            <a:off x="12159430" y="9319765"/>
            <a:ext cx="5060879" cy="2278492"/>
            <a:chOff x="0" y="-38100"/>
            <a:chExt cx="1438640" cy="647700"/>
          </a:xfrm>
        </p:grpSpPr>
        <p:sp>
          <p:nvSpPr>
            <p:cNvPr id="317" name="Google Shape;317;p11"/>
            <p:cNvSpPr/>
            <p:nvPr/>
          </p:nvSpPr>
          <p:spPr>
            <a:xfrm>
              <a:off x="0" y="0"/>
              <a:ext cx="1438640" cy="548462"/>
            </a:xfrm>
            <a:custGeom>
              <a:rect b="b" l="l" r="r" t="t"/>
              <a:pathLst>
                <a:path extrusionOk="0" h="548462" w="1438640">
                  <a:moveTo>
                    <a:pt x="1235440" y="0"/>
                  </a:moveTo>
                  <a:lnTo>
                    <a:pt x="0" y="0"/>
                  </a:lnTo>
                  <a:lnTo>
                    <a:pt x="203200" y="548462"/>
                  </a:lnTo>
                  <a:lnTo>
                    <a:pt x="1438640" y="548462"/>
                  </a:lnTo>
                  <a:lnTo>
                    <a:pt x="1235440" y="0"/>
                  </a:lnTo>
                  <a:close/>
                </a:path>
              </a:pathLst>
            </a:custGeom>
            <a:solidFill>
              <a:srgbClr val="F9FAFB"/>
            </a:solidFill>
            <a:ln>
              <a:noFill/>
            </a:ln>
          </p:spPr>
        </p:sp>
        <p:sp>
          <p:nvSpPr>
            <p:cNvPr id="318" name="Google Shape;318;p11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19" name="Google Shape;319;p11"/>
          <p:cNvSpPr txBox="1"/>
          <p:nvPr/>
        </p:nvSpPr>
        <p:spPr>
          <a:xfrm>
            <a:off x="16670690" y="9463472"/>
            <a:ext cx="958037" cy="7123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66"/>
              <a:buFont typeface="Arial"/>
              <a:buNone/>
            </a:pPr>
            <a:r>
              <a:rPr b="0" i="0" lang="en-US" sz="4166" u="none" cap="none" strike="noStrike">
                <a:solidFill>
                  <a:srgbClr val="2F206D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10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12"/>
          <p:cNvSpPr txBox="1"/>
          <p:nvPr/>
        </p:nvSpPr>
        <p:spPr>
          <a:xfrm>
            <a:off x="781128" y="495300"/>
            <a:ext cx="13944600" cy="9874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844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500"/>
              <a:buFont typeface="Arial"/>
              <a:buNone/>
            </a:pPr>
            <a:r>
              <a:rPr b="1" i="0" lang="en-US" sz="65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CLASSIFICAÇÃO DOS EFEITOS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5" name="Google Shape;325;p12"/>
          <p:cNvSpPr txBox="1"/>
          <p:nvPr/>
        </p:nvSpPr>
        <p:spPr>
          <a:xfrm>
            <a:off x="258667" y="2164794"/>
            <a:ext cx="16961642" cy="606409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10125" lvl="1" marL="820251" marR="0" rtl="0" algn="l">
              <a:lnSpc>
                <a:spcPct val="139984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3799"/>
              <a:buFont typeface="Arial"/>
              <a:buChar char="•"/>
            </a:pPr>
            <a:r>
              <a:rPr b="1" i="0" lang="en-US" sz="3799" u="none" cap="none" strike="noStrike">
                <a:solidFill>
                  <a:srgbClr val="FFC000"/>
                </a:solidFill>
                <a:latin typeface="Blinker"/>
                <a:ea typeface="Blinker"/>
                <a:cs typeface="Blinker"/>
                <a:sym typeface="Blinker"/>
              </a:rPr>
              <a:t>Efeito simples</a:t>
            </a:r>
            <a:r>
              <a:rPr b="0" i="0" lang="en-US" sz="3799" u="none" cap="none" strike="noStrike">
                <a:solidFill>
                  <a:srgbClr val="FFC000"/>
                </a:solidFill>
                <a:latin typeface="Blinker"/>
                <a:ea typeface="Blinker"/>
                <a:cs typeface="Blinker"/>
                <a:sym typeface="Blinker"/>
              </a:rPr>
              <a:t> </a:t>
            </a:r>
            <a:r>
              <a:rPr b="0" i="0" lang="en-US" sz="3799" u="none" cap="none" strike="noStrike">
                <a:solidFill>
                  <a:schemeClr val="lt1"/>
                </a:solidFill>
                <a:latin typeface="Blinker"/>
                <a:ea typeface="Blinker"/>
                <a:cs typeface="Blinker"/>
                <a:sym typeface="Blinker"/>
              </a:rPr>
              <a:t>– As respostas de um fator não são similares para todos os níveis do outro fator;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3998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99"/>
              <a:buFont typeface="Arial"/>
              <a:buNone/>
            </a:pPr>
            <a:r>
              <a:t/>
            </a:r>
            <a:endParaRPr b="0" i="0" sz="3799" u="none" cap="none" strike="noStrike">
              <a:solidFill>
                <a:schemeClr val="lt1"/>
              </a:solidFill>
              <a:latin typeface="Blinker"/>
              <a:ea typeface="Blinker"/>
              <a:cs typeface="Blinker"/>
              <a:sym typeface="Blinker"/>
            </a:endParaRPr>
          </a:p>
          <a:p>
            <a:pPr indent="-410125" lvl="1" marL="820251" marR="0" rtl="0" algn="l">
              <a:lnSpc>
                <a:spcPct val="139984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3799"/>
              <a:buFont typeface="Arial"/>
              <a:buChar char="•"/>
            </a:pPr>
            <a:r>
              <a:rPr b="1" i="0" lang="en-US" sz="3799" u="none" cap="none" strike="noStrike">
                <a:solidFill>
                  <a:srgbClr val="FFC000"/>
                </a:solidFill>
                <a:latin typeface="Blinker"/>
                <a:ea typeface="Blinker"/>
                <a:cs typeface="Blinker"/>
                <a:sym typeface="Blinker"/>
              </a:rPr>
              <a:t>Efeito principal</a:t>
            </a:r>
            <a:r>
              <a:rPr b="0" i="0" lang="en-US" sz="3799" u="none" cap="none" strike="noStrike">
                <a:solidFill>
                  <a:srgbClr val="FFC000"/>
                </a:solidFill>
                <a:latin typeface="Blinker"/>
                <a:ea typeface="Blinker"/>
                <a:cs typeface="Blinker"/>
                <a:sym typeface="Blinker"/>
              </a:rPr>
              <a:t> </a:t>
            </a:r>
            <a:r>
              <a:rPr b="0" i="0" lang="en-US" sz="3799" u="none" cap="none" strike="noStrike">
                <a:solidFill>
                  <a:schemeClr val="lt1"/>
                </a:solidFill>
                <a:latin typeface="Blinker"/>
                <a:ea typeface="Blinker"/>
                <a:cs typeface="Blinker"/>
                <a:sym typeface="Blinker"/>
              </a:rPr>
              <a:t>–  É o efeito de cada fator independentemente da influência de outros fatores;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3998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99"/>
              <a:buFont typeface="Arial"/>
              <a:buNone/>
            </a:pPr>
            <a:r>
              <a:t/>
            </a:r>
            <a:endParaRPr b="0" i="0" sz="3799" u="none" cap="none" strike="noStrike">
              <a:solidFill>
                <a:schemeClr val="lt1"/>
              </a:solidFill>
              <a:latin typeface="Blinker"/>
              <a:ea typeface="Blinker"/>
              <a:cs typeface="Blinker"/>
              <a:sym typeface="Blinker"/>
            </a:endParaRPr>
          </a:p>
          <a:p>
            <a:pPr indent="-410125" lvl="1" marL="820251" marR="0" rtl="0" algn="l">
              <a:lnSpc>
                <a:spcPct val="139984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3799"/>
              <a:buFont typeface="Arial"/>
              <a:buChar char="•"/>
            </a:pPr>
            <a:r>
              <a:rPr b="1" i="0" lang="en-US" sz="3799" u="none" cap="none" strike="noStrike">
                <a:solidFill>
                  <a:srgbClr val="FFC000"/>
                </a:solidFill>
                <a:latin typeface="Blinker"/>
                <a:ea typeface="Blinker"/>
                <a:cs typeface="Blinker"/>
                <a:sym typeface="Blinker"/>
              </a:rPr>
              <a:t>Efeito da interação</a:t>
            </a:r>
            <a:r>
              <a:rPr b="0" i="0" lang="en-US" sz="3799" u="none" cap="none" strike="noStrike">
                <a:solidFill>
                  <a:srgbClr val="FFC000"/>
                </a:solidFill>
                <a:latin typeface="Blinker"/>
                <a:ea typeface="Blinker"/>
                <a:cs typeface="Blinker"/>
                <a:sym typeface="Blinker"/>
              </a:rPr>
              <a:t> </a:t>
            </a:r>
            <a:r>
              <a:rPr b="0" i="0" lang="en-US" sz="3799" u="none" cap="none" strike="noStrike">
                <a:solidFill>
                  <a:schemeClr val="lt1"/>
                </a:solidFill>
                <a:latin typeface="Blinker"/>
                <a:ea typeface="Blinker"/>
                <a:cs typeface="Blinker"/>
                <a:sym typeface="Blinker"/>
              </a:rPr>
              <a:t>–  Efeito simultâneo dos fatores sobre a variável observada. Ocorre interação quando a resposta, ou efeitos, dos níveis de um fator são modificados pelos níveis do(s) outro(s) fator(es).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6" name="Google Shape;326;p12"/>
          <p:cNvSpPr/>
          <p:nvPr/>
        </p:nvSpPr>
        <p:spPr>
          <a:xfrm>
            <a:off x="16398656" y="9453794"/>
            <a:ext cx="4137735" cy="1566197"/>
          </a:xfrm>
          <a:custGeom>
            <a:rect b="b" l="l" r="r" t="t"/>
            <a:pathLst>
              <a:path extrusionOk="0" h="472581" w="1248511">
                <a:moveTo>
                  <a:pt x="1045311" y="0"/>
                </a:moveTo>
                <a:lnTo>
                  <a:pt x="0" y="0"/>
                </a:lnTo>
                <a:lnTo>
                  <a:pt x="203200" y="472581"/>
                </a:lnTo>
                <a:lnTo>
                  <a:pt x="1248511" y="472581"/>
                </a:lnTo>
                <a:lnTo>
                  <a:pt x="1045311" y="0"/>
                </a:lnTo>
                <a:close/>
              </a:path>
            </a:pathLst>
          </a:custGeom>
          <a:solidFill>
            <a:srgbClr val="E36C09"/>
          </a:solidFill>
          <a:ln>
            <a:noFill/>
          </a:ln>
        </p:spPr>
      </p:sp>
      <p:grpSp>
        <p:nvGrpSpPr>
          <p:cNvPr id="327" name="Google Shape;327;p12"/>
          <p:cNvGrpSpPr/>
          <p:nvPr/>
        </p:nvGrpSpPr>
        <p:grpSpPr>
          <a:xfrm>
            <a:off x="15603949" y="8928733"/>
            <a:ext cx="2499511" cy="1864585"/>
            <a:chOff x="0" y="-38100"/>
            <a:chExt cx="868254" cy="647700"/>
          </a:xfrm>
        </p:grpSpPr>
        <p:sp>
          <p:nvSpPr>
            <p:cNvPr id="328" name="Google Shape;328;p12"/>
            <p:cNvSpPr/>
            <p:nvPr/>
          </p:nvSpPr>
          <p:spPr>
            <a:xfrm>
              <a:off x="0" y="0"/>
              <a:ext cx="868254" cy="533298"/>
            </a:xfrm>
            <a:custGeom>
              <a:rect b="b" l="l" r="r" t="t"/>
              <a:pathLst>
                <a:path extrusionOk="0" h="533298" w="868254">
                  <a:moveTo>
                    <a:pt x="665054" y="0"/>
                  </a:moveTo>
                  <a:lnTo>
                    <a:pt x="0" y="0"/>
                  </a:lnTo>
                  <a:lnTo>
                    <a:pt x="203200" y="533298"/>
                  </a:lnTo>
                  <a:lnTo>
                    <a:pt x="868254" y="533298"/>
                  </a:lnTo>
                  <a:lnTo>
                    <a:pt x="665054" y="0"/>
                  </a:lnTo>
                  <a:close/>
                </a:path>
              </a:pathLst>
            </a:custGeom>
            <a:solidFill>
              <a:srgbClr val="F4CF4C"/>
            </a:solidFill>
            <a:ln>
              <a:noFill/>
            </a:ln>
          </p:spPr>
        </p:sp>
        <p:sp>
          <p:nvSpPr>
            <p:cNvPr id="329" name="Google Shape;329;p12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30" name="Google Shape;330;p12"/>
          <p:cNvGrpSpPr/>
          <p:nvPr/>
        </p:nvGrpSpPr>
        <p:grpSpPr>
          <a:xfrm>
            <a:off x="12159430" y="9319765"/>
            <a:ext cx="5060879" cy="2278492"/>
            <a:chOff x="0" y="-38100"/>
            <a:chExt cx="1438640" cy="647700"/>
          </a:xfrm>
        </p:grpSpPr>
        <p:sp>
          <p:nvSpPr>
            <p:cNvPr id="331" name="Google Shape;331;p12"/>
            <p:cNvSpPr/>
            <p:nvPr/>
          </p:nvSpPr>
          <p:spPr>
            <a:xfrm>
              <a:off x="0" y="0"/>
              <a:ext cx="1438640" cy="548462"/>
            </a:xfrm>
            <a:custGeom>
              <a:rect b="b" l="l" r="r" t="t"/>
              <a:pathLst>
                <a:path extrusionOk="0" h="548462" w="1438640">
                  <a:moveTo>
                    <a:pt x="1235440" y="0"/>
                  </a:moveTo>
                  <a:lnTo>
                    <a:pt x="0" y="0"/>
                  </a:lnTo>
                  <a:lnTo>
                    <a:pt x="203200" y="548462"/>
                  </a:lnTo>
                  <a:lnTo>
                    <a:pt x="1438640" y="548462"/>
                  </a:lnTo>
                  <a:lnTo>
                    <a:pt x="1235440" y="0"/>
                  </a:lnTo>
                  <a:close/>
                </a:path>
              </a:pathLst>
            </a:custGeom>
            <a:solidFill>
              <a:srgbClr val="F9FAFB"/>
            </a:solidFill>
            <a:ln>
              <a:noFill/>
            </a:ln>
          </p:spPr>
        </p:sp>
        <p:sp>
          <p:nvSpPr>
            <p:cNvPr id="332" name="Google Shape;332;p12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33" name="Google Shape;333;p12"/>
          <p:cNvSpPr txBox="1"/>
          <p:nvPr/>
        </p:nvSpPr>
        <p:spPr>
          <a:xfrm>
            <a:off x="16670690" y="9463472"/>
            <a:ext cx="958037" cy="7123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66"/>
              <a:buFont typeface="Arial"/>
              <a:buNone/>
            </a:pPr>
            <a:r>
              <a:rPr b="0" i="0" lang="en-US" sz="4166" u="none" cap="none" strike="noStrike">
                <a:solidFill>
                  <a:srgbClr val="2F206D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11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4" name="Google Shape;334;p12"/>
          <p:cNvSpPr/>
          <p:nvPr/>
        </p:nvSpPr>
        <p:spPr>
          <a:xfrm>
            <a:off x="12647452" y="269243"/>
            <a:ext cx="5696422" cy="238125"/>
          </a:xfrm>
          <a:prstGeom prst="rect">
            <a:avLst/>
          </a:prstGeom>
          <a:solidFill>
            <a:srgbClr val="E36C0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5" name="Google Shape;335;p12"/>
          <p:cNvSpPr/>
          <p:nvPr/>
        </p:nvSpPr>
        <p:spPr>
          <a:xfrm>
            <a:off x="5696422" y="288862"/>
            <a:ext cx="6933101" cy="2381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6" name="Google Shape;336;p12"/>
          <p:cNvSpPr/>
          <p:nvPr/>
        </p:nvSpPr>
        <p:spPr>
          <a:xfrm>
            <a:off x="0" y="288860"/>
            <a:ext cx="5696422" cy="23812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1" name="Google Shape;341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73051" y="5895427"/>
            <a:ext cx="9625657" cy="2880900"/>
          </a:xfrm>
          <a:prstGeom prst="rect">
            <a:avLst/>
          </a:prstGeom>
          <a:noFill/>
          <a:ln>
            <a:noFill/>
          </a:ln>
        </p:spPr>
      </p:pic>
      <p:sp>
        <p:nvSpPr>
          <p:cNvPr id="342" name="Google Shape;342;p13"/>
          <p:cNvSpPr txBox="1"/>
          <p:nvPr/>
        </p:nvSpPr>
        <p:spPr>
          <a:xfrm>
            <a:off x="990600" y="571075"/>
            <a:ext cx="14662800" cy="1000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844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500"/>
              <a:buFont typeface="Arial"/>
              <a:buNone/>
            </a:pPr>
            <a:r>
              <a:rPr b="1" i="0" lang="en-US" sz="65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EFEITO SIMPLES DE UM FATOR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3" name="Google Shape;343;p13"/>
          <p:cNvSpPr txBox="1"/>
          <p:nvPr/>
        </p:nvSpPr>
        <p:spPr>
          <a:xfrm>
            <a:off x="-630125" y="1745775"/>
            <a:ext cx="172038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8596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-US" sz="2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Exemplo: considerando um fatorial 2x2, com os fatores: Adubação (A) e Calcário (C):</a:t>
            </a:r>
            <a:endParaRPr b="0" i="0" sz="3718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44" name="Google Shape;344;p13"/>
          <p:cNvSpPr txBox="1"/>
          <p:nvPr/>
        </p:nvSpPr>
        <p:spPr>
          <a:xfrm>
            <a:off x="914400" y="2811296"/>
            <a:ext cx="4483200" cy="61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6271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en-US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•</a:t>
            </a:r>
            <a:r>
              <a:rPr b="1" i="0" lang="en-US" sz="32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Adubação: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6271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en-US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</a:t>
            </a:r>
            <a:r>
              <a:rPr b="0" baseline="-25000" i="0" lang="en-US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0</a:t>
            </a:r>
            <a:r>
              <a:rPr b="0" i="0" lang="en-US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= sem adubo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6271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en-US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</a:t>
            </a:r>
            <a:r>
              <a:rPr b="0" baseline="-25000" i="0" lang="en-US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1</a:t>
            </a:r>
            <a:r>
              <a:rPr b="0" i="0" lang="en-US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= com adubo </a:t>
            </a:r>
            <a:br>
              <a:rPr b="0" i="0" lang="en-US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b="0" i="0" sz="3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6271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en-US" sz="32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•</a:t>
            </a:r>
            <a:r>
              <a:rPr b="1" i="0" lang="en-US" sz="32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Calcário:</a:t>
            </a:r>
            <a:r>
              <a:rPr b="0" i="0" lang="en-US" sz="32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6271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en-US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</a:t>
            </a:r>
            <a:r>
              <a:rPr b="0" baseline="-25000" i="0" lang="en-US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0</a:t>
            </a:r>
            <a:r>
              <a:rPr b="0" i="0" lang="en-US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= sem calcário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6271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en-US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</a:t>
            </a:r>
            <a:r>
              <a:rPr b="0" baseline="-25000" i="0" lang="en-US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1</a:t>
            </a:r>
            <a:r>
              <a:rPr b="0" i="0" lang="en-US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= com calcário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6271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45" name="Google Shape;345;p13"/>
          <p:cNvSpPr txBox="1"/>
          <p:nvPr/>
        </p:nvSpPr>
        <p:spPr>
          <a:xfrm>
            <a:off x="6159726" y="2736437"/>
            <a:ext cx="7919700" cy="3311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7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9"/>
              <a:buFont typeface="Arial"/>
              <a:buNone/>
            </a:pPr>
            <a:r>
              <a:rPr b="0" i="0" lang="en-US" sz="3409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</a:t>
            </a:r>
            <a:r>
              <a:rPr b="0" baseline="-25000" i="0" lang="en-US" sz="3409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0</a:t>
            </a:r>
            <a:r>
              <a:rPr b="0" i="0" lang="en-US" sz="3409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</a:t>
            </a:r>
            <a:r>
              <a:rPr b="0" baseline="-25000" i="0" lang="en-US" sz="3409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0</a:t>
            </a:r>
            <a:r>
              <a:rPr b="0" i="0" lang="en-US" sz="3409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: sem adubo, sem calcário = 14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4007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9"/>
              <a:buFont typeface="Arial"/>
              <a:buNone/>
            </a:pPr>
            <a:r>
              <a:rPr b="0" i="0" lang="en-US" sz="3409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 A</a:t>
            </a:r>
            <a:r>
              <a:rPr b="0" baseline="-25000" i="0" lang="en-US" sz="3409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0</a:t>
            </a:r>
            <a:r>
              <a:rPr b="0" i="0" lang="en-US" sz="3409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C</a:t>
            </a:r>
            <a:r>
              <a:rPr b="0" baseline="-25000" i="0" lang="en-US" sz="3409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1</a:t>
            </a:r>
            <a:r>
              <a:rPr b="0" i="0" lang="en-US" sz="3409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: sem adubo, com calcário = 23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4007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9"/>
              <a:buFont typeface="Arial"/>
              <a:buNone/>
            </a:pPr>
            <a:r>
              <a:rPr b="0" i="0" lang="en-US" sz="3409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 A</a:t>
            </a:r>
            <a:r>
              <a:rPr b="0" baseline="-25000" i="0" lang="en-US" sz="3409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1</a:t>
            </a:r>
            <a:r>
              <a:rPr b="0" i="0" lang="en-US" sz="3409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C</a:t>
            </a:r>
            <a:r>
              <a:rPr b="0" baseline="-25000" i="0" lang="en-US" sz="3409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0</a:t>
            </a:r>
            <a:r>
              <a:rPr b="0" i="0" lang="en-US" sz="3409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: com adubo, sem calcário = 32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4007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9"/>
              <a:buFont typeface="Arial"/>
              <a:buNone/>
            </a:pPr>
            <a:r>
              <a:rPr b="0" i="0" lang="en-US" sz="3409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 A</a:t>
            </a:r>
            <a:r>
              <a:rPr b="0" baseline="-25000" i="0" lang="en-US" sz="3409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1</a:t>
            </a:r>
            <a:r>
              <a:rPr b="0" i="0" lang="en-US" sz="3409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C</a:t>
            </a:r>
            <a:r>
              <a:rPr b="0" baseline="-25000" i="0" lang="en-US" sz="3409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1</a:t>
            </a:r>
            <a:r>
              <a:rPr b="0" i="0" lang="en-US" sz="3409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: com adubo, com calcário = 53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4000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7"/>
              <a:buFont typeface="Arial"/>
              <a:buNone/>
            </a:pPr>
            <a:r>
              <a:rPr b="0" i="0" lang="en-US" sz="2407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2407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46" name="Google Shape;346;p13"/>
          <p:cNvSpPr/>
          <p:nvPr/>
        </p:nvSpPr>
        <p:spPr>
          <a:xfrm>
            <a:off x="12647452" y="269243"/>
            <a:ext cx="5696422" cy="238125"/>
          </a:xfrm>
          <a:prstGeom prst="rect">
            <a:avLst/>
          </a:prstGeom>
          <a:solidFill>
            <a:srgbClr val="E36C0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7" name="Google Shape;347;p13"/>
          <p:cNvSpPr/>
          <p:nvPr/>
        </p:nvSpPr>
        <p:spPr>
          <a:xfrm>
            <a:off x="5696422" y="288862"/>
            <a:ext cx="6933101" cy="2381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8" name="Google Shape;348;p13"/>
          <p:cNvSpPr/>
          <p:nvPr/>
        </p:nvSpPr>
        <p:spPr>
          <a:xfrm>
            <a:off x="0" y="288860"/>
            <a:ext cx="5696422" cy="23812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9" name="Google Shape;349;p13"/>
          <p:cNvSpPr/>
          <p:nvPr/>
        </p:nvSpPr>
        <p:spPr>
          <a:xfrm>
            <a:off x="16398656" y="9453794"/>
            <a:ext cx="4137735" cy="1566197"/>
          </a:xfrm>
          <a:custGeom>
            <a:rect b="b" l="l" r="r" t="t"/>
            <a:pathLst>
              <a:path extrusionOk="0" h="472581" w="1248511">
                <a:moveTo>
                  <a:pt x="1045311" y="0"/>
                </a:moveTo>
                <a:lnTo>
                  <a:pt x="0" y="0"/>
                </a:lnTo>
                <a:lnTo>
                  <a:pt x="203200" y="472581"/>
                </a:lnTo>
                <a:lnTo>
                  <a:pt x="1248511" y="472581"/>
                </a:lnTo>
                <a:lnTo>
                  <a:pt x="1045311" y="0"/>
                </a:lnTo>
                <a:close/>
              </a:path>
            </a:pathLst>
          </a:custGeom>
          <a:solidFill>
            <a:srgbClr val="E36C09"/>
          </a:solidFill>
          <a:ln>
            <a:noFill/>
          </a:ln>
        </p:spPr>
      </p:sp>
      <p:grpSp>
        <p:nvGrpSpPr>
          <p:cNvPr id="350" name="Google Shape;350;p13"/>
          <p:cNvGrpSpPr/>
          <p:nvPr/>
        </p:nvGrpSpPr>
        <p:grpSpPr>
          <a:xfrm>
            <a:off x="15603949" y="8928733"/>
            <a:ext cx="2499511" cy="1864585"/>
            <a:chOff x="0" y="-38100"/>
            <a:chExt cx="868254" cy="647700"/>
          </a:xfrm>
        </p:grpSpPr>
        <p:sp>
          <p:nvSpPr>
            <p:cNvPr id="351" name="Google Shape;351;p13"/>
            <p:cNvSpPr/>
            <p:nvPr/>
          </p:nvSpPr>
          <p:spPr>
            <a:xfrm>
              <a:off x="0" y="0"/>
              <a:ext cx="868254" cy="533298"/>
            </a:xfrm>
            <a:custGeom>
              <a:rect b="b" l="l" r="r" t="t"/>
              <a:pathLst>
                <a:path extrusionOk="0" h="533298" w="868254">
                  <a:moveTo>
                    <a:pt x="665054" y="0"/>
                  </a:moveTo>
                  <a:lnTo>
                    <a:pt x="0" y="0"/>
                  </a:lnTo>
                  <a:lnTo>
                    <a:pt x="203200" y="533298"/>
                  </a:lnTo>
                  <a:lnTo>
                    <a:pt x="868254" y="533298"/>
                  </a:lnTo>
                  <a:lnTo>
                    <a:pt x="665054" y="0"/>
                  </a:lnTo>
                  <a:close/>
                </a:path>
              </a:pathLst>
            </a:custGeom>
            <a:solidFill>
              <a:srgbClr val="F4CF4C"/>
            </a:solidFill>
            <a:ln>
              <a:noFill/>
            </a:ln>
          </p:spPr>
        </p:sp>
        <p:sp>
          <p:nvSpPr>
            <p:cNvPr id="352" name="Google Shape;352;p13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53" name="Google Shape;353;p13"/>
          <p:cNvGrpSpPr/>
          <p:nvPr/>
        </p:nvGrpSpPr>
        <p:grpSpPr>
          <a:xfrm>
            <a:off x="12159430" y="9319765"/>
            <a:ext cx="5060879" cy="2278492"/>
            <a:chOff x="0" y="-38100"/>
            <a:chExt cx="1438640" cy="647700"/>
          </a:xfrm>
        </p:grpSpPr>
        <p:sp>
          <p:nvSpPr>
            <p:cNvPr id="354" name="Google Shape;354;p13"/>
            <p:cNvSpPr/>
            <p:nvPr/>
          </p:nvSpPr>
          <p:spPr>
            <a:xfrm>
              <a:off x="0" y="0"/>
              <a:ext cx="1438640" cy="548462"/>
            </a:xfrm>
            <a:custGeom>
              <a:rect b="b" l="l" r="r" t="t"/>
              <a:pathLst>
                <a:path extrusionOk="0" h="548462" w="1438640">
                  <a:moveTo>
                    <a:pt x="1235440" y="0"/>
                  </a:moveTo>
                  <a:lnTo>
                    <a:pt x="0" y="0"/>
                  </a:lnTo>
                  <a:lnTo>
                    <a:pt x="203200" y="548462"/>
                  </a:lnTo>
                  <a:lnTo>
                    <a:pt x="1438640" y="548462"/>
                  </a:lnTo>
                  <a:lnTo>
                    <a:pt x="1235440" y="0"/>
                  </a:lnTo>
                  <a:close/>
                </a:path>
              </a:pathLst>
            </a:custGeom>
            <a:solidFill>
              <a:srgbClr val="F9FAFB"/>
            </a:solidFill>
            <a:ln>
              <a:noFill/>
            </a:ln>
          </p:spPr>
        </p:sp>
        <p:sp>
          <p:nvSpPr>
            <p:cNvPr id="355" name="Google Shape;355;p13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56" name="Google Shape;356;p13"/>
          <p:cNvSpPr txBox="1"/>
          <p:nvPr/>
        </p:nvSpPr>
        <p:spPr>
          <a:xfrm>
            <a:off x="16670690" y="9463472"/>
            <a:ext cx="958037" cy="7123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66"/>
              <a:buFont typeface="Arial"/>
              <a:buNone/>
            </a:pPr>
            <a:r>
              <a:rPr b="0" i="0" lang="en-US" sz="4166" u="none" cap="none" strike="noStrike">
                <a:solidFill>
                  <a:srgbClr val="2F206D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12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7" name="Google Shape;357;p13"/>
          <p:cNvSpPr/>
          <p:nvPr/>
        </p:nvSpPr>
        <p:spPr>
          <a:xfrm flipH="1">
            <a:off x="5486400" y="2781301"/>
            <a:ext cx="45719" cy="418199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2" name="Google Shape;362;p14"/>
          <p:cNvPicPr preferRelativeResize="0"/>
          <p:nvPr/>
        </p:nvPicPr>
        <p:blipFill rotWithShape="1">
          <a:blip r:embed="rId3">
            <a:alphaModFix/>
          </a:blip>
          <a:srcRect b="4263" l="0" r="0" t="4263"/>
          <a:stretch/>
        </p:blipFill>
        <p:spPr>
          <a:xfrm>
            <a:off x="3517749" y="2114482"/>
            <a:ext cx="10223645" cy="2798971"/>
          </a:xfrm>
          <a:prstGeom prst="rect">
            <a:avLst/>
          </a:prstGeom>
          <a:noFill/>
          <a:ln>
            <a:noFill/>
          </a:ln>
        </p:spPr>
      </p:pic>
      <p:sp>
        <p:nvSpPr>
          <p:cNvPr id="363" name="Google Shape;363;p14"/>
          <p:cNvSpPr txBox="1"/>
          <p:nvPr/>
        </p:nvSpPr>
        <p:spPr>
          <a:xfrm>
            <a:off x="1066800" y="571098"/>
            <a:ext cx="13639800" cy="9874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844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500"/>
              <a:buFont typeface="Arial"/>
              <a:buNone/>
            </a:pPr>
            <a:r>
              <a:rPr b="1" i="0" lang="en-US" sz="65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EFEITO SIMPLES DE UM FATOR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4" name="Google Shape;364;p14"/>
          <p:cNvSpPr txBox="1"/>
          <p:nvPr/>
        </p:nvSpPr>
        <p:spPr>
          <a:xfrm>
            <a:off x="505655" y="5525948"/>
            <a:ext cx="8149200" cy="32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6"/>
              <a:buFont typeface="Arial"/>
              <a:buNone/>
            </a:pPr>
            <a:r>
              <a:rPr b="1" i="0" lang="en-US" sz="3206" u="none" cap="none" strike="noStrike">
                <a:solidFill>
                  <a:srgbClr val="FFC000"/>
                </a:solidFill>
                <a:latin typeface="Blinker"/>
                <a:ea typeface="Blinker"/>
                <a:cs typeface="Blinker"/>
                <a:sym typeface="Blinker"/>
              </a:rPr>
              <a:t>Efeito simples de Adubo na ausência de Calcário: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4001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6"/>
              <a:buFont typeface="Arial"/>
              <a:buNone/>
            </a:pPr>
            <a:r>
              <a:rPr b="0" i="0" lang="en-US" sz="3206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A d. C</a:t>
            </a:r>
            <a:r>
              <a:rPr b="0" baseline="-25000" i="0" lang="en-US" sz="3206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0</a:t>
            </a:r>
            <a:r>
              <a:rPr b="0" i="0" lang="en-US" sz="3206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 = A</a:t>
            </a:r>
            <a:r>
              <a:rPr b="0" baseline="-25000" i="0" lang="en-US" sz="3206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1</a:t>
            </a:r>
            <a:r>
              <a:rPr b="0" i="0" lang="en-US" sz="3206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C</a:t>
            </a:r>
            <a:r>
              <a:rPr b="0" baseline="-25000" i="0" lang="en-US" sz="3206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0</a:t>
            </a:r>
            <a:r>
              <a:rPr b="0" i="0" lang="en-US" sz="3206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 - A</a:t>
            </a:r>
            <a:r>
              <a:rPr b="0" baseline="-25000" i="0" lang="en-US" sz="3206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0</a:t>
            </a:r>
            <a:r>
              <a:rPr b="0" i="0" lang="en-US" sz="3206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C</a:t>
            </a:r>
            <a:r>
              <a:rPr b="0" baseline="-25000" i="0" lang="en-US" sz="3206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0</a:t>
            </a:r>
            <a:r>
              <a:rPr b="0" i="0" lang="en-US" sz="3206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 = 32 - 14 = 18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4001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6"/>
              <a:buFont typeface="Arial"/>
              <a:buNone/>
            </a:pPr>
            <a:r>
              <a:rPr b="0" i="0" lang="en-US" sz="3206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4001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6"/>
              <a:buFont typeface="Arial"/>
              <a:buNone/>
            </a:pPr>
            <a:r>
              <a:rPr b="1" i="0" lang="en-US" sz="3206" u="none" cap="none" strike="noStrike">
                <a:solidFill>
                  <a:srgbClr val="FFC000"/>
                </a:solidFill>
                <a:latin typeface="Blinker"/>
                <a:ea typeface="Blinker"/>
                <a:cs typeface="Blinker"/>
                <a:sym typeface="Blinker"/>
              </a:rPr>
              <a:t>Efeito simples de Adubo na presença de Calcário: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4001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6"/>
              <a:buFont typeface="Arial"/>
              <a:buNone/>
            </a:pPr>
            <a:r>
              <a:rPr b="0" i="0" lang="en-US" sz="3206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A d. C</a:t>
            </a:r>
            <a:r>
              <a:rPr b="0" baseline="-25000" i="0" lang="en-US" sz="3206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1</a:t>
            </a:r>
            <a:r>
              <a:rPr b="0" i="0" lang="en-US" sz="3206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 = A</a:t>
            </a:r>
            <a:r>
              <a:rPr b="0" baseline="-25000" i="0" lang="en-US" sz="3206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1</a:t>
            </a:r>
            <a:r>
              <a:rPr b="0" i="0" lang="en-US" sz="3206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C</a:t>
            </a:r>
            <a:r>
              <a:rPr b="0" baseline="-25000" i="0" lang="en-US" sz="3206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1</a:t>
            </a:r>
            <a:r>
              <a:rPr b="0" i="0" lang="en-US" sz="3206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 - A</a:t>
            </a:r>
            <a:r>
              <a:rPr b="0" baseline="-25000" i="0" lang="en-US" sz="3206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0</a:t>
            </a:r>
            <a:r>
              <a:rPr b="0" i="0" lang="en-US" sz="3206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C</a:t>
            </a:r>
            <a:r>
              <a:rPr b="0" baseline="-25000" i="0" lang="en-US" sz="3206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1</a:t>
            </a:r>
            <a:r>
              <a:rPr b="0" i="0" lang="en-US" sz="3206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 = 53 – 23 = 30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5" name="Google Shape;365;p14"/>
          <p:cNvSpPr txBox="1"/>
          <p:nvPr/>
        </p:nvSpPr>
        <p:spPr>
          <a:xfrm>
            <a:off x="9621440" y="5528189"/>
            <a:ext cx="8219100" cy="32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6"/>
              <a:buFont typeface="Arial"/>
              <a:buNone/>
            </a:pPr>
            <a:r>
              <a:rPr b="1" i="0" lang="en-US" sz="3206" u="none" cap="none" strike="noStrike">
                <a:solidFill>
                  <a:srgbClr val="FFC000"/>
                </a:solidFill>
                <a:latin typeface="Blinker"/>
                <a:ea typeface="Blinker"/>
                <a:cs typeface="Blinker"/>
                <a:sym typeface="Blinker"/>
              </a:rPr>
              <a:t>Efeito simples de Calcário na ausência de Adubo: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4001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6"/>
              <a:buFont typeface="Arial"/>
              <a:buNone/>
            </a:pPr>
            <a:r>
              <a:rPr b="0" i="0" lang="en-US" sz="3206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C d. A</a:t>
            </a:r>
            <a:r>
              <a:rPr b="0" baseline="-25000" i="0" lang="en-US" sz="3206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0</a:t>
            </a:r>
            <a:r>
              <a:rPr b="0" i="0" lang="en-US" sz="3206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 = A</a:t>
            </a:r>
            <a:r>
              <a:rPr b="0" baseline="-25000" i="0" lang="en-US" sz="3206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0</a:t>
            </a:r>
            <a:r>
              <a:rPr b="0" i="0" lang="en-US" sz="3206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C</a:t>
            </a:r>
            <a:r>
              <a:rPr b="0" baseline="-25000" i="0" lang="en-US" sz="3206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1</a:t>
            </a:r>
            <a:r>
              <a:rPr b="0" i="0" lang="en-US" sz="3206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 - A</a:t>
            </a:r>
            <a:r>
              <a:rPr b="0" baseline="-25000" i="0" lang="en-US" sz="3206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0</a:t>
            </a:r>
            <a:r>
              <a:rPr b="0" i="0" lang="en-US" sz="3206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C</a:t>
            </a:r>
            <a:r>
              <a:rPr b="0" baseline="-25000" i="0" lang="en-US" sz="3206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0</a:t>
            </a:r>
            <a:r>
              <a:rPr b="0" i="0" lang="en-US" sz="3206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 = 23 -14 = 9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4001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6"/>
              <a:buFont typeface="Arial"/>
              <a:buNone/>
            </a:pPr>
            <a:r>
              <a:t/>
            </a:r>
            <a:endParaRPr b="0" i="0" sz="3206" u="none" cap="none" strike="noStrike">
              <a:solidFill>
                <a:schemeClr val="lt1"/>
              </a:solidFill>
              <a:latin typeface="Arimo"/>
              <a:ea typeface="Arimo"/>
              <a:cs typeface="Arimo"/>
              <a:sym typeface="Arimo"/>
            </a:endParaRPr>
          </a:p>
          <a:p>
            <a:pPr indent="0" lvl="0" marL="0" marR="0" rtl="0" algn="l">
              <a:lnSpc>
                <a:spcPct val="14001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6"/>
              <a:buFont typeface="Arial"/>
              <a:buNone/>
            </a:pPr>
            <a:r>
              <a:rPr b="1" i="0" lang="en-US" sz="3206" u="none" cap="none" strike="noStrike">
                <a:solidFill>
                  <a:srgbClr val="FFC000"/>
                </a:solidFill>
                <a:latin typeface="Blinker"/>
                <a:ea typeface="Blinker"/>
                <a:cs typeface="Blinker"/>
                <a:sym typeface="Blinker"/>
              </a:rPr>
              <a:t>Efeito simples de Calcário na presença de Adubo: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4001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6"/>
              <a:buFont typeface="Arial"/>
              <a:buNone/>
            </a:pPr>
            <a:r>
              <a:rPr b="0" i="0" lang="en-US" sz="3206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C d. A</a:t>
            </a:r>
            <a:r>
              <a:rPr b="0" baseline="-25000" i="0" lang="en-US" sz="3206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1</a:t>
            </a:r>
            <a:r>
              <a:rPr b="0" i="0" lang="en-US" sz="3206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 = A</a:t>
            </a:r>
            <a:r>
              <a:rPr b="0" baseline="-25000" i="0" lang="en-US" sz="3206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1</a:t>
            </a:r>
            <a:r>
              <a:rPr b="0" i="0" lang="en-US" sz="3206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C</a:t>
            </a:r>
            <a:r>
              <a:rPr b="0" baseline="-25000" i="0" lang="en-US" sz="3206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1</a:t>
            </a:r>
            <a:r>
              <a:rPr b="0" i="0" lang="en-US" sz="3206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 - A</a:t>
            </a:r>
            <a:r>
              <a:rPr b="0" baseline="-25000" i="0" lang="en-US" sz="3206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1</a:t>
            </a:r>
            <a:r>
              <a:rPr b="0" i="0" lang="en-US" sz="3206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C</a:t>
            </a:r>
            <a:r>
              <a:rPr b="0" baseline="-25000" i="0" lang="en-US" sz="3206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0</a:t>
            </a:r>
            <a:r>
              <a:rPr b="0" i="0" lang="en-US" sz="3206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 = 53 – 32 = 21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6" name="Google Shape;366;p14"/>
          <p:cNvSpPr/>
          <p:nvPr/>
        </p:nvSpPr>
        <p:spPr>
          <a:xfrm>
            <a:off x="12647452" y="269243"/>
            <a:ext cx="5696422" cy="238125"/>
          </a:xfrm>
          <a:prstGeom prst="rect">
            <a:avLst/>
          </a:prstGeom>
          <a:solidFill>
            <a:srgbClr val="E36C0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7" name="Google Shape;367;p14"/>
          <p:cNvSpPr/>
          <p:nvPr/>
        </p:nvSpPr>
        <p:spPr>
          <a:xfrm>
            <a:off x="5696422" y="288862"/>
            <a:ext cx="6933101" cy="2381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8" name="Google Shape;368;p14"/>
          <p:cNvSpPr/>
          <p:nvPr/>
        </p:nvSpPr>
        <p:spPr>
          <a:xfrm>
            <a:off x="0" y="288860"/>
            <a:ext cx="5696422" cy="23812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9" name="Google Shape;369;p14"/>
          <p:cNvSpPr/>
          <p:nvPr/>
        </p:nvSpPr>
        <p:spPr>
          <a:xfrm>
            <a:off x="16398656" y="9453794"/>
            <a:ext cx="4137735" cy="1566197"/>
          </a:xfrm>
          <a:custGeom>
            <a:rect b="b" l="l" r="r" t="t"/>
            <a:pathLst>
              <a:path extrusionOk="0" h="472581" w="1248511">
                <a:moveTo>
                  <a:pt x="1045311" y="0"/>
                </a:moveTo>
                <a:lnTo>
                  <a:pt x="0" y="0"/>
                </a:lnTo>
                <a:lnTo>
                  <a:pt x="203200" y="472581"/>
                </a:lnTo>
                <a:lnTo>
                  <a:pt x="1248511" y="472581"/>
                </a:lnTo>
                <a:lnTo>
                  <a:pt x="1045311" y="0"/>
                </a:lnTo>
                <a:close/>
              </a:path>
            </a:pathLst>
          </a:custGeom>
          <a:solidFill>
            <a:srgbClr val="E36C09"/>
          </a:solidFill>
          <a:ln>
            <a:noFill/>
          </a:ln>
        </p:spPr>
      </p:sp>
      <p:grpSp>
        <p:nvGrpSpPr>
          <p:cNvPr id="370" name="Google Shape;370;p14"/>
          <p:cNvGrpSpPr/>
          <p:nvPr/>
        </p:nvGrpSpPr>
        <p:grpSpPr>
          <a:xfrm>
            <a:off x="15603949" y="8928733"/>
            <a:ext cx="2499511" cy="1864585"/>
            <a:chOff x="0" y="-38100"/>
            <a:chExt cx="868254" cy="647700"/>
          </a:xfrm>
        </p:grpSpPr>
        <p:sp>
          <p:nvSpPr>
            <p:cNvPr id="371" name="Google Shape;371;p14"/>
            <p:cNvSpPr/>
            <p:nvPr/>
          </p:nvSpPr>
          <p:spPr>
            <a:xfrm>
              <a:off x="0" y="0"/>
              <a:ext cx="868254" cy="533298"/>
            </a:xfrm>
            <a:custGeom>
              <a:rect b="b" l="l" r="r" t="t"/>
              <a:pathLst>
                <a:path extrusionOk="0" h="533298" w="868254">
                  <a:moveTo>
                    <a:pt x="665054" y="0"/>
                  </a:moveTo>
                  <a:lnTo>
                    <a:pt x="0" y="0"/>
                  </a:lnTo>
                  <a:lnTo>
                    <a:pt x="203200" y="533298"/>
                  </a:lnTo>
                  <a:lnTo>
                    <a:pt x="868254" y="533298"/>
                  </a:lnTo>
                  <a:lnTo>
                    <a:pt x="665054" y="0"/>
                  </a:lnTo>
                  <a:close/>
                </a:path>
              </a:pathLst>
            </a:custGeom>
            <a:solidFill>
              <a:srgbClr val="F4CF4C"/>
            </a:solidFill>
            <a:ln>
              <a:noFill/>
            </a:ln>
          </p:spPr>
        </p:sp>
        <p:sp>
          <p:nvSpPr>
            <p:cNvPr id="372" name="Google Shape;372;p14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73" name="Google Shape;373;p14"/>
          <p:cNvGrpSpPr/>
          <p:nvPr/>
        </p:nvGrpSpPr>
        <p:grpSpPr>
          <a:xfrm>
            <a:off x="12159430" y="9319765"/>
            <a:ext cx="5060879" cy="2278492"/>
            <a:chOff x="0" y="-38100"/>
            <a:chExt cx="1438640" cy="647700"/>
          </a:xfrm>
        </p:grpSpPr>
        <p:sp>
          <p:nvSpPr>
            <p:cNvPr id="374" name="Google Shape;374;p14"/>
            <p:cNvSpPr/>
            <p:nvPr/>
          </p:nvSpPr>
          <p:spPr>
            <a:xfrm>
              <a:off x="0" y="0"/>
              <a:ext cx="1438640" cy="548462"/>
            </a:xfrm>
            <a:custGeom>
              <a:rect b="b" l="l" r="r" t="t"/>
              <a:pathLst>
                <a:path extrusionOk="0" h="548462" w="1438640">
                  <a:moveTo>
                    <a:pt x="1235440" y="0"/>
                  </a:moveTo>
                  <a:lnTo>
                    <a:pt x="0" y="0"/>
                  </a:lnTo>
                  <a:lnTo>
                    <a:pt x="203200" y="548462"/>
                  </a:lnTo>
                  <a:lnTo>
                    <a:pt x="1438640" y="548462"/>
                  </a:lnTo>
                  <a:lnTo>
                    <a:pt x="1235440" y="0"/>
                  </a:lnTo>
                  <a:close/>
                </a:path>
              </a:pathLst>
            </a:custGeom>
            <a:solidFill>
              <a:srgbClr val="F9FAFB"/>
            </a:solidFill>
            <a:ln>
              <a:noFill/>
            </a:ln>
          </p:spPr>
        </p:sp>
        <p:sp>
          <p:nvSpPr>
            <p:cNvPr id="375" name="Google Shape;375;p14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76" name="Google Shape;376;p14"/>
          <p:cNvSpPr txBox="1"/>
          <p:nvPr/>
        </p:nvSpPr>
        <p:spPr>
          <a:xfrm>
            <a:off x="16670690" y="9463472"/>
            <a:ext cx="958037" cy="7123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66"/>
              <a:buFont typeface="Arial"/>
              <a:buNone/>
            </a:pPr>
            <a:r>
              <a:rPr b="0" i="0" lang="en-US" sz="4166" u="none" cap="none" strike="noStrike">
                <a:solidFill>
                  <a:srgbClr val="2F206D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13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1" name="Google Shape;381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38401" y="6081600"/>
            <a:ext cx="10458076" cy="25625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2" name="Google Shape;382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218725" y="1481225"/>
            <a:ext cx="10458076" cy="2547200"/>
          </a:xfrm>
          <a:prstGeom prst="rect">
            <a:avLst/>
          </a:prstGeom>
          <a:noFill/>
          <a:ln>
            <a:noFill/>
          </a:ln>
        </p:spPr>
      </p:pic>
      <p:sp>
        <p:nvSpPr>
          <p:cNvPr id="383" name="Google Shape;383;p15"/>
          <p:cNvSpPr txBox="1"/>
          <p:nvPr/>
        </p:nvSpPr>
        <p:spPr>
          <a:xfrm>
            <a:off x="1841961" y="495300"/>
            <a:ext cx="13451400" cy="8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99"/>
              <a:buFont typeface="Arial"/>
              <a:buNone/>
            </a:pPr>
            <a:r>
              <a:rPr b="1" i="0" lang="en-US" sz="5299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EFEITO PRINCIPAL DE UM FATOR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4" name="Google Shape;384;p15"/>
          <p:cNvSpPr txBox="1"/>
          <p:nvPr/>
        </p:nvSpPr>
        <p:spPr>
          <a:xfrm>
            <a:off x="1841961" y="5158787"/>
            <a:ext cx="11442300" cy="8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99"/>
              <a:buFont typeface="Arial"/>
              <a:buNone/>
            </a:pPr>
            <a:r>
              <a:rPr b="1" i="0" lang="en-US" sz="5299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EFEITO DA INTERAÇÃO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5" name="Google Shape;385;p15"/>
          <p:cNvSpPr/>
          <p:nvPr/>
        </p:nvSpPr>
        <p:spPr>
          <a:xfrm>
            <a:off x="16398656" y="9453794"/>
            <a:ext cx="4137735" cy="1566197"/>
          </a:xfrm>
          <a:custGeom>
            <a:rect b="b" l="l" r="r" t="t"/>
            <a:pathLst>
              <a:path extrusionOk="0" h="472581" w="1248511">
                <a:moveTo>
                  <a:pt x="1045311" y="0"/>
                </a:moveTo>
                <a:lnTo>
                  <a:pt x="0" y="0"/>
                </a:lnTo>
                <a:lnTo>
                  <a:pt x="203200" y="472581"/>
                </a:lnTo>
                <a:lnTo>
                  <a:pt x="1248511" y="472581"/>
                </a:lnTo>
                <a:lnTo>
                  <a:pt x="1045311" y="0"/>
                </a:lnTo>
                <a:close/>
              </a:path>
            </a:pathLst>
          </a:custGeom>
          <a:solidFill>
            <a:srgbClr val="E36C09"/>
          </a:solidFill>
          <a:ln>
            <a:noFill/>
          </a:ln>
        </p:spPr>
      </p:sp>
      <p:grpSp>
        <p:nvGrpSpPr>
          <p:cNvPr id="386" name="Google Shape;386;p15"/>
          <p:cNvGrpSpPr/>
          <p:nvPr/>
        </p:nvGrpSpPr>
        <p:grpSpPr>
          <a:xfrm>
            <a:off x="15603949" y="8928733"/>
            <a:ext cx="2499511" cy="1864585"/>
            <a:chOff x="0" y="-38100"/>
            <a:chExt cx="868254" cy="647700"/>
          </a:xfrm>
        </p:grpSpPr>
        <p:sp>
          <p:nvSpPr>
            <p:cNvPr id="387" name="Google Shape;387;p15"/>
            <p:cNvSpPr/>
            <p:nvPr/>
          </p:nvSpPr>
          <p:spPr>
            <a:xfrm>
              <a:off x="0" y="0"/>
              <a:ext cx="868254" cy="533298"/>
            </a:xfrm>
            <a:custGeom>
              <a:rect b="b" l="l" r="r" t="t"/>
              <a:pathLst>
                <a:path extrusionOk="0" h="533298" w="868254">
                  <a:moveTo>
                    <a:pt x="665054" y="0"/>
                  </a:moveTo>
                  <a:lnTo>
                    <a:pt x="0" y="0"/>
                  </a:lnTo>
                  <a:lnTo>
                    <a:pt x="203200" y="533298"/>
                  </a:lnTo>
                  <a:lnTo>
                    <a:pt x="868254" y="533298"/>
                  </a:lnTo>
                  <a:lnTo>
                    <a:pt x="665054" y="0"/>
                  </a:lnTo>
                  <a:close/>
                </a:path>
              </a:pathLst>
            </a:custGeom>
            <a:solidFill>
              <a:srgbClr val="F4CF4C"/>
            </a:solidFill>
            <a:ln>
              <a:noFill/>
            </a:ln>
          </p:spPr>
        </p:sp>
        <p:sp>
          <p:nvSpPr>
            <p:cNvPr id="388" name="Google Shape;388;p15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89" name="Google Shape;389;p15"/>
          <p:cNvGrpSpPr/>
          <p:nvPr/>
        </p:nvGrpSpPr>
        <p:grpSpPr>
          <a:xfrm>
            <a:off x="12159430" y="9319765"/>
            <a:ext cx="5060879" cy="2278492"/>
            <a:chOff x="0" y="-38100"/>
            <a:chExt cx="1438640" cy="647700"/>
          </a:xfrm>
        </p:grpSpPr>
        <p:sp>
          <p:nvSpPr>
            <p:cNvPr id="390" name="Google Shape;390;p15"/>
            <p:cNvSpPr/>
            <p:nvPr/>
          </p:nvSpPr>
          <p:spPr>
            <a:xfrm>
              <a:off x="0" y="0"/>
              <a:ext cx="1438640" cy="548462"/>
            </a:xfrm>
            <a:custGeom>
              <a:rect b="b" l="l" r="r" t="t"/>
              <a:pathLst>
                <a:path extrusionOk="0" h="548462" w="1438640">
                  <a:moveTo>
                    <a:pt x="1235440" y="0"/>
                  </a:moveTo>
                  <a:lnTo>
                    <a:pt x="0" y="0"/>
                  </a:lnTo>
                  <a:lnTo>
                    <a:pt x="203200" y="548462"/>
                  </a:lnTo>
                  <a:lnTo>
                    <a:pt x="1438640" y="548462"/>
                  </a:lnTo>
                  <a:lnTo>
                    <a:pt x="1235440" y="0"/>
                  </a:lnTo>
                  <a:close/>
                </a:path>
              </a:pathLst>
            </a:custGeom>
            <a:solidFill>
              <a:srgbClr val="F9FAFB"/>
            </a:solidFill>
            <a:ln>
              <a:noFill/>
            </a:ln>
          </p:spPr>
        </p:sp>
        <p:sp>
          <p:nvSpPr>
            <p:cNvPr id="391" name="Google Shape;391;p15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92" name="Google Shape;392;p15"/>
          <p:cNvSpPr txBox="1"/>
          <p:nvPr/>
        </p:nvSpPr>
        <p:spPr>
          <a:xfrm>
            <a:off x="16670690" y="9463472"/>
            <a:ext cx="958037" cy="7123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66"/>
              <a:buFont typeface="Arial"/>
              <a:buNone/>
            </a:pPr>
            <a:r>
              <a:rPr b="0" i="0" lang="en-US" sz="4166" u="none" cap="none" strike="noStrike">
                <a:solidFill>
                  <a:srgbClr val="2F206D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14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3" name="Google Shape;393;p15"/>
          <p:cNvSpPr/>
          <p:nvPr/>
        </p:nvSpPr>
        <p:spPr>
          <a:xfrm>
            <a:off x="12647452" y="269243"/>
            <a:ext cx="5696422" cy="238125"/>
          </a:xfrm>
          <a:prstGeom prst="rect">
            <a:avLst/>
          </a:prstGeom>
          <a:solidFill>
            <a:srgbClr val="E36C0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4" name="Google Shape;394;p15"/>
          <p:cNvSpPr/>
          <p:nvPr/>
        </p:nvSpPr>
        <p:spPr>
          <a:xfrm>
            <a:off x="5696422" y="288862"/>
            <a:ext cx="6933101" cy="2381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5" name="Google Shape;395;p15"/>
          <p:cNvSpPr/>
          <p:nvPr/>
        </p:nvSpPr>
        <p:spPr>
          <a:xfrm>
            <a:off x="0" y="288860"/>
            <a:ext cx="5696422" cy="23812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16"/>
          <p:cNvSpPr txBox="1"/>
          <p:nvPr/>
        </p:nvSpPr>
        <p:spPr>
          <a:xfrm>
            <a:off x="-1905000" y="3031214"/>
            <a:ext cx="3086100" cy="3230761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ctr">
              <a:lnSpc>
                <a:spcPct val="1477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1" name="Google Shape;401;p16"/>
          <p:cNvSpPr txBox="1"/>
          <p:nvPr/>
        </p:nvSpPr>
        <p:spPr>
          <a:xfrm>
            <a:off x="723900" y="650850"/>
            <a:ext cx="9797100" cy="1000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844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500"/>
              <a:buFont typeface="Arial"/>
              <a:buNone/>
            </a:pPr>
            <a:r>
              <a:rPr b="1" i="0" lang="en-US" sz="65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INTERAÇÃO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2" name="Google Shape;402;p16"/>
          <p:cNvSpPr txBox="1"/>
          <p:nvPr/>
        </p:nvSpPr>
        <p:spPr>
          <a:xfrm>
            <a:off x="152400" y="2191340"/>
            <a:ext cx="17418242" cy="69907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21166" lvl="1" marL="842331" marR="0" rtl="0" algn="just">
              <a:lnSpc>
                <a:spcPct val="14005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900"/>
              <a:buFont typeface="Arial"/>
              <a:buChar char="•"/>
            </a:pPr>
            <a:r>
              <a:rPr b="0" i="0" lang="en-US" sz="3900" u="none" cap="none" strike="noStrike">
                <a:solidFill>
                  <a:schemeClr val="lt1"/>
                </a:solidFill>
                <a:latin typeface="Blinker"/>
                <a:ea typeface="Blinker"/>
                <a:cs typeface="Blinker"/>
                <a:sym typeface="Blinker"/>
              </a:rPr>
              <a:t>Uma das principais informações que se pode obter nos experimentos fatoriais é o estudo da interação entre os fatores, isto é, ocorre interação entre os fatores quando os efeitos dos níveis de um fator são modificados pelos níveis de outro(s);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4001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</a:pPr>
            <a:r>
              <a:t/>
            </a:r>
            <a:endParaRPr b="0" i="0" sz="3900" u="none" cap="none" strike="noStrike">
              <a:solidFill>
                <a:schemeClr val="lt1"/>
              </a:solidFill>
              <a:latin typeface="Blinker"/>
              <a:ea typeface="Blinker"/>
              <a:cs typeface="Blinker"/>
              <a:sym typeface="Blinker"/>
            </a:endParaRPr>
          </a:p>
          <a:p>
            <a:pPr indent="-421166" lvl="1" marL="842331" marR="0" rtl="0" algn="just">
              <a:lnSpc>
                <a:spcPct val="14005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900"/>
              <a:buFont typeface="Arial"/>
              <a:buChar char="•"/>
            </a:pPr>
            <a:r>
              <a:rPr b="0" i="0" lang="en-US" sz="3900" u="none" cap="none" strike="noStrike">
                <a:solidFill>
                  <a:schemeClr val="lt1"/>
                </a:solidFill>
                <a:latin typeface="Blinker"/>
                <a:ea typeface="Blinker"/>
                <a:cs typeface="Blinker"/>
                <a:sym typeface="Blinker"/>
              </a:rPr>
              <a:t>Na análise de dados de um experimento fatorial, para qualquer delineamento utilizado, deve-se sempre proceder inicialmente o teste F para a interação entre os fatores;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4001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</a:pPr>
            <a:r>
              <a:t/>
            </a:r>
            <a:endParaRPr b="0" i="0" sz="3900" u="none" cap="none" strike="noStrike">
              <a:solidFill>
                <a:schemeClr val="lt1"/>
              </a:solidFill>
              <a:latin typeface="Blinker"/>
              <a:ea typeface="Blinker"/>
              <a:cs typeface="Blinker"/>
              <a:sym typeface="Blinker"/>
            </a:endParaRPr>
          </a:p>
          <a:p>
            <a:pPr indent="-421166" lvl="1" marL="842331" marR="0" rtl="0" algn="just">
              <a:lnSpc>
                <a:spcPct val="14005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900"/>
              <a:buFont typeface="Arial"/>
              <a:buChar char="•"/>
            </a:pPr>
            <a:r>
              <a:rPr b="0" i="0" lang="en-US" sz="3900" u="none" cap="none" strike="noStrike">
                <a:solidFill>
                  <a:schemeClr val="lt1"/>
                </a:solidFill>
                <a:latin typeface="Blinker"/>
                <a:ea typeface="Blinker"/>
                <a:cs typeface="Blinker"/>
                <a:sym typeface="Blinker"/>
              </a:rPr>
              <a:t>A interação pode ser significativa ou não significativa.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4001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</a:pPr>
            <a:r>
              <a:t/>
            </a:r>
            <a:endParaRPr b="0" i="0" sz="3900" u="none" cap="none" strike="noStrike">
              <a:solidFill>
                <a:schemeClr val="lt1"/>
              </a:solidFill>
              <a:latin typeface="Arimo"/>
              <a:ea typeface="Arimo"/>
              <a:cs typeface="Arimo"/>
              <a:sym typeface="Arimo"/>
            </a:endParaRPr>
          </a:p>
        </p:txBody>
      </p:sp>
      <p:sp>
        <p:nvSpPr>
          <p:cNvPr id="403" name="Google Shape;403;p16"/>
          <p:cNvSpPr/>
          <p:nvPr/>
        </p:nvSpPr>
        <p:spPr>
          <a:xfrm>
            <a:off x="12647452" y="269243"/>
            <a:ext cx="5696422" cy="238125"/>
          </a:xfrm>
          <a:prstGeom prst="rect">
            <a:avLst/>
          </a:prstGeom>
          <a:solidFill>
            <a:srgbClr val="E36C0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4" name="Google Shape;404;p16"/>
          <p:cNvSpPr/>
          <p:nvPr/>
        </p:nvSpPr>
        <p:spPr>
          <a:xfrm>
            <a:off x="5696422" y="288862"/>
            <a:ext cx="6933101" cy="2381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5" name="Google Shape;405;p16"/>
          <p:cNvSpPr/>
          <p:nvPr/>
        </p:nvSpPr>
        <p:spPr>
          <a:xfrm>
            <a:off x="0" y="288860"/>
            <a:ext cx="5696422" cy="23812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6" name="Google Shape;406;p16"/>
          <p:cNvSpPr/>
          <p:nvPr/>
        </p:nvSpPr>
        <p:spPr>
          <a:xfrm>
            <a:off x="16398656" y="9453794"/>
            <a:ext cx="4137735" cy="1566197"/>
          </a:xfrm>
          <a:custGeom>
            <a:rect b="b" l="l" r="r" t="t"/>
            <a:pathLst>
              <a:path extrusionOk="0" h="472581" w="1248511">
                <a:moveTo>
                  <a:pt x="1045311" y="0"/>
                </a:moveTo>
                <a:lnTo>
                  <a:pt x="0" y="0"/>
                </a:lnTo>
                <a:lnTo>
                  <a:pt x="203200" y="472581"/>
                </a:lnTo>
                <a:lnTo>
                  <a:pt x="1248511" y="472581"/>
                </a:lnTo>
                <a:lnTo>
                  <a:pt x="1045311" y="0"/>
                </a:lnTo>
                <a:close/>
              </a:path>
            </a:pathLst>
          </a:custGeom>
          <a:solidFill>
            <a:srgbClr val="E36C09"/>
          </a:solidFill>
          <a:ln>
            <a:noFill/>
          </a:ln>
        </p:spPr>
      </p:sp>
      <p:grpSp>
        <p:nvGrpSpPr>
          <p:cNvPr id="407" name="Google Shape;407;p16"/>
          <p:cNvGrpSpPr/>
          <p:nvPr/>
        </p:nvGrpSpPr>
        <p:grpSpPr>
          <a:xfrm>
            <a:off x="15603949" y="8928733"/>
            <a:ext cx="2499511" cy="1864585"/>
            <a:chOff x="0" y="-38100"/>
            <a:chExt cx="868254" cy="647700"/>
          </a:xfrm>
        </p:grpSpPr>
        <p:sp>
          <p:nvSpPr>
            <p:cNvPr id="408" name="Google Shape;408;p16"/>
            <p:cNvSpPr/>
            <p:nvPr/>
          </p:nvSpPr>
          <p:spPr>
            <a:xfrm>
              <a:off x="0" y="0"/>
              <a:ext cx="868254" cy="533298"/>
            </a:xfrm>
            <a:custGeom>
              <a:rect b="b" l="l" r="r" t="t"/>
              <a:pathLst>
                <a:path extrusionOk="0" h="533298" w="868254">
                  <a:moveTo>
                    <a:pt x="665054" y="0"/>
                  </a:moveTo>
                  <a:lnTo>
                    <a:pt x="0" y="0"/>
                  </a:lnTo>
                  <a:lnTo>
                    <a:pt x="203200" y="533298"/>
                  </a:lnTo>
                  <a:lnTo>
                    <a:pt x="868254" y="533298"/>
                  </a:lnTo>
                  <a:lnTo>
                    <a:pt x="665054" y="0"/>
                  </a:lnTo>
                  <a:close/>
                </a:path>
              </a:pathLst>
            </a:custGeom>
            <a:solidFill>
              <a:srgbClr val="F4CF4C"/>
            </a:solidFill>
            <a:ln>
              <a:noFill/>
            </a:ln>
          </p:spPr>
        </p:sp>
        <p:sp>
          <p:nvSpPr>
            <p:cNvPr id="409" name="Google Shape;409;p16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10" name="Google Shape;410;p16"/>
          <p:cNvGrpSpPr/>
          <p:nvPr/>
        </p:nvGrpSpPr>
        <p:grpSpPr>
          <a:xfrm>
            <a:off x="12159430" y="9319765"/>
            <a:ext cx="5060879" cy="2278492"/>
            <a:chOff x="0" y="-38100"/>
            <a:chExt cx="1438640" cy="647700"/>
          </a:xfrm>
        </p:grpSpPr>
        <p:sp>
          <p:nvSpPr>
            <p:cNvPr id="411" name="Google Shape;411;p16"/>
            <p:cNvSpPr/>
            <p:nvPr/>
          </p:nvSpPr>
          <p:spPr>
            <a:xfrm>
              <a:off x="0" y="0"/>
              <a:ext cx="1438640" cy="548462"/>
            </a:xfrm>
            <a:custGeom>
              <a:rect b="b" l="l" r="r" t="t"/>
              <a:pathLst>
                <a:path extrusionOk="0" h="548462" w="1438640">
                  <a:moveTo>
                    <a:pt x="1235440" y="0"/>
                  </a:moveTo>
                  <a:lnTo>
                    <a:pt x="0" y="0"/>
                  </a:lnTo>
                  <a:lnTo>
                    <a:pt x="203200" y="548462"/>
                  </a:lnTo>
                  <a:lnTo>
                    <a:pt x="1438640" y="548462"/>
                  </a:lnTo>
                  <a:lnTo>
                    <a:pt x="1235440" y="0"/>
                  </a:lnTo>
                  <a:close/>
                </a:path>
              </a:pathLst>
            </a:custGeom>
            <a:solidFill>
              <a:srgbClr val="F9FAFB"/>
            </a:solidFill>
            <a:ln>
              <a:noFill/>
            </a:ln>
          </p:spPr>
        </p:sp>
        <p:sp>
          <p:nvSpPr>
            <p:cNvPr id="412" name="Google Shape;412;p16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13" name="Google Shape;413;p16"/>
          <p:cNvSpPr txBox="1"/>
          <p:nvPr/>
        </p:nvSpPr>
        <p:spPr>
          <a:xfrm>
            <a:off x="16670690" y="9463472"/>
            <a:ext cx="958037" cy="7123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66"/>
              <a:buFont typeface="Arial"/>
              <a:buNone/>
            </a:pPr>
            <a:r>
              <a:rPr b="0" i="0" lang="en-US" sz="4166" u="none" cap="none" strike="noStrike">
                <a:solidFill>
                  <a:srgbClr val="2F206D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15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8" name="Google Shape;418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17330" y="2345142"/>
            <a:ext cx="9192514" cy="6583591"/>
          </a:xfrm>
          <a:prstGeom prst="rect">
            <a:avLst/>
          </a:prstGeom>
          <a:noFill/>
          <a:ln>
            <a:noFill/>
          </a:ln>
        </p:spPr>
      </p:pic>
      <p:sp>
        <p:nvSpPr>
          <p:cNvPr id="419" name="Google Shape;419;p17"/>
          <p:cNvSpPr txBox="1"/>
          <p:nvPr/>
        </p:nvSpPr>
        <p:spPr>
          <a:xfrm>
            <a:off x="849915" y="727050"/>
            <a:ext cx="12027900" cy="9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844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100"/>
              <a:buFont typeface="Arial"/>
              <a:buNone/>
            </a:pPr>
            <a:r>
              <a:rPr b="1" i="0" lang="en-US" sz="61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INTERAÇÃO SIGNIFICATIVA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0" name="Google Shape;420;p17"/>
          <p:cNvSpPr txBox="1"/>
          <p:nvPr/>
        </p:nvSpPr>
        <p:spPr>
          <a:xfrm>
            <a:off x="10417026" y="3789377"/>
            <a:ext cx="6953644" cy="46156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4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18"/>
              <a:buFont typeface="Arial"/>
              <a:buNone/>
            </a:pPr>
            <a:r>
              <a:rPr b="0" i="0" lang="en-US" sz="3718" u="none" cap="none" strike="noStrike">
                <a:solidFill>
                  <a:schemeClr val="lt1"/>
                </a:solidFill>
                <a:latin typeface="Blinker"/>
                <a:ea typeface="Blinker"/>
                <a:cs typeface="Blinker"/>
                <a:sym typeface="Blinker"/>
              </a:rPr>
              <a:t>O experimento pode ter interação significativa quando não tem o mesmo comportamento dos níveis de um fator em detrimento ao nível de outro fator.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4004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18"/>
              <a:buFont typeface="Arial"/>
              <a:buNone/>
            </a:pPr>
            <a:r>
              <a:rPr b="0" i="0" lang="en-US" sz="3718" u="none" cap="none" strike="noStrike">
                <a:solidFill>
                  <a:schemeClr val="lt1"/>
                </a:solidFill>
                <a:latin typeface="Blinker"/>
                <a:ea typeface="Blinker"/>
                <a:cs typeface="Blinker"/>
                <a:sym typeface="Blinker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4001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18"/>
              <a:buFont typeface="Arial"/>
              <a:buNone/>
            </a:pPr>
            <a:r>
              <a:t/>
            </a:r>
            <a:endParaRPr b="0" i="0" sz="3718" u="none" cap="none" strike="noStrike">
              <a:solidFill>
                <a:schemeClr val="lt1"/>
              </a:solidFill>
              <a:latin typeface="Blinker"/>
              <a:ea typeface="Blinker"/>
              <a:cs typeface="Blinker"/>
              <a:sym typeface="Blinker"/>
            </a:endParaRPr>
          </a:p>
        </p:txBody>
      </p:sp>
      <p:sp>
        <p:nvSpPr>
          <p:cNvPr id="421" name="Google Shape;421;p17"/>
          <p:cNvSpPr/>
          <p:nvPr/>
        </p:nvSpPr>
        <p:spPr>
          <a:xfrm>
            <a:off x="16398656" y="9453794"/>
            <a:ext cx="4137735" cy="1566197"/>
          </a:xfrm>
          <a:custGeom>
            <a:rect b="b" l="l" r="r" t="t"/>
            <a:pathLst>
              <a:path extrusionOk="0" h="472581" w="1248511">
                <a:moveTo>
                  <a:pt x="1045311" y="0"/>
                </a:moveTo>
                <a:lnTo>
                  <a:pt x="0" y="0"/>
                </a:lnTo>
                <a:lnTo>
                  <a:pt x="203200" y="472581"/>
                </a:lnTo>
                <a:lnTo>
                  <a:pt x="1248511" y="472581"/>
                </a:lnTo>
                <a:lnTo>
                  <a:pt x="1045311" y="0"/>
                </a:lnTo>
                <a:close/>
              </a:path>
            </a:pathLst>
          </a:custGeom>
          <a:solidFill>
            <a:srgbClr val="E36C09"/>
          </a:solidFill>
          <a:ln>
            <a:noFill/>
          </a:ln>
        </p:spPr>
      </p:sp>
      <p:grpSp>
        <p:nvGrpSpPr>
          <p:cNvPr id="422" name="Google Shape;422;p17"/>
          <p:cNvGrpSpPr/>
          <p:nvPr/>
        </p:nvGrpSpPr>
        <p:grpSpPr>
          <a:xfrm>
            <a:off x="15603949" y="8928733"/>
            <a:ext cx="2499511" cy="1864585"/>
            <a:chOff x="0" y="-38100"/>
            <a:chExt cx="868254" cy="647700"/>
          </a:xfrm>
        </p:grpSpPr>
        <p:sp>
          <p:nvSpPr>
            <p:cNvPr id="423" name="Google Shape;423;p17"/>
            <p:cNvSpPr/>
            <p:nvPr/>
          </p:nvSpPr>
          <p:spPr>
            <a:xfrm>
              <a:off x="0" y="0"/>
              <a:ext cx="868254" cy="533298"/>
            </a:xfrm>
            <a:custGeom>
              <a:rect b="b" l="l" r="r" t="t"/>
              <a:pathLst>
                <a:path extrusionOk="0" h="533298" w="868254">
                  <a:moveTo>
                    <a:pt x="665054" y="0"/>
                  </a:moveTo>
                  <a:lnTo>
                    <a:pt x="0" y="0"/>
                  </a:lnTo>
                  <a:lnTo>
                    <a:pt x="203200" y="533298"/>
                  </a:lnTo>
                  <a:lnTo>
                    <a:pt x="868254" y="533298"/>
                  </a:lnTo>
                  <a:lnTo>
                    <a:pt x="665054" y="0"/>
                  </a:lnTo>
                  <a:close/>
                </a:path>
              </a:pathLst>
            </a:custGeom>
            <a:solidFill>
              <a:srgbClr val="F4CF4C"/>
            </a:solidFill>
            <a:ln>
              <a:noFill/>
            </a:ln>
          </p:spPr>
        </p:sp>
        <p:sp>
          <p:nvSpPr>
            <p:cNvPr id="424" name="Google Shape;424;p17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25" name="Google Shape;425;p17"/>
          <p:cNvGrpSpPr/>
          <p:nvPr/>
        </p:nvGrpSpPr>
        <p:grpSpPr>
          <a:xfrm>
            <a:off x="12159430" y="9319765"/>
            <a:ext cx="5060879" cy="2278492"/>
            <a:chOff x="0" y="-38100"/>
            <a:chExt cx="1438640" cy="647700"/>
          </a:xfrm>
        </p:grpSpPr>
        <p:sp>
          <p:nvSpPr>
            <p:cNvPr id="426" name="Google Shape;426;p17"/>
            <p:cNvSpPr/>
            <p:nvPr/>
          </p:nvSpPr>
          <p:spPr>
            <a:xfrm>
              <a:off x="0" y="0"/>
              <a:ext cx="1438640" cy="548462"/>
            </a:xfrm>
            <a:custGeom>
              <a:rect b="b" l="l" r="r" t="t"/>
              <a:pathLst>
                <a:path extrusionOk="0" h="548462" w="1438640">
                  <a:moveTo>
                    <a:pt x="1235440" y="0"/>
                  </a:moveTo>
                  <a:lnTo>
                    <a:pt x="0" y="0"/>
                  </a:lnTo>
                  <a:lnTo>
                    <a:pt x="203200" y="548462"/>
                  </a:lnTo>
                  <a:lnTo>
                    <a:pt x="1438640" y="548462"/>
                  </a:lnTo>
                  <a:lnTo>
                    <a:pt x="1235440" y="0"/>
                  </a:lnTo>
                  <a:close/>
                </a:path>
              </a:pathLst>
            </a:custGeom>
            <a:solidFill>
              <a:srgbClr val="F9FAFB"/>
            </a:solidFill>
            <a:ln>
              <a:noFill/>
            </a:ln>
          </p:spPr>
        </p:sp>
        <p:sp>
          <p:nvSpPr>
            <p:cNvPr id="427" name="Google Shape;427;p17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28" name="Google Shape;428;p17"/>
          <p:cNvSpPr txBox="1"/>
          <p:nvPr/>
        </p:nvSpPr>
        <p:spPr>
          <a:xfrm>
            <a:off x="16670690" y="9463472"/>
            <a:ext cx="958037" cy="7123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66"/>
              <a:buFont typeface="Arial"/>
              <a:buNone/>
            </a:pPr>
            <a:r>
              <a:rPr b="0" i="0" lang="en-US" sz="4166" u="none" cap="none" strike="noStrike">
                <a:solidFill>
                  <a:srgbClr val="2F206D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16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9" name="Google Shape;429;p17"/>
          <p:cNvSpPr/>
          <p:nvPr/>
        </p:nvSpPr>
        <p:spPr>
          <a:xfrm>
            <a:off x="12647452" y="269243"/>
            <a:ext cx="5696422" cy="238125"/>
          </a:xfrm>
          <a:prstGeom prst="rect">
            <a:avLst/>
          </a:prstGeom>
          <a:solidFill>
            <a:srgbClr val="E36C0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0" name="Google Shape;430;p17"/>
          <p:cNvSpPr/>
          <p:nvPr/>
        </p:nvSpPr>
        <p:spPr>
          <a:xfrm>
            <a:off x="5696422" y="288862"/>
            <a:ext cx="6933101" cy="2381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1" name="Google Shape;431;p17"/>
          <p:cNvSpPr/>
          <p:nvPr/>
        </p:nvSpPr>
        <p:spPr>
          <a:xfrm>
            <a:off x="0" y="288860"/>
            <a:ext cx="5696422" cy="23812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6" name="Google Shape;436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43000" y="2171701"/>
            <a:ext cx="8882186" cy="6498188"/>
          </a:xfrm>
          <a:prstGeom prst="rect">
            <a:avLst/>
          </a:prstGeom>
          <a:noFill/>
          <a:ln>
            <a:noFill/>
          </a:ln>
        </p:spPr>
      </p:pic>
      <p:sp>
        <p:nvSpPr>
          <p:cNvPr id="437" name="Google Shape;437;p18"/>
          <p:cNvSpPr txBox="1"/>
          <p:nvPr/>
        </p:nvSpPr>
        <p:spPr>
          <a:xfrm>
            <a:off x="1143000" y="781759"/>
            <a:ext cx="12485085" cy="9148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99"/>
              <a:buFont typeface="Arial"/>
              <a:buNone/>
            </a:pPr>
            <a:r>
              <a:rPr b="1" i="0" lang="en-US" sz="5499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INTERAÇÃO NÃO SIGNIFICATIVA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8" name="Google Shape;438;p18"/>
          <p:cNvSpPr txBox="1"/>
          <p:nvPr/>
        </p:nvSpPr>
        <p:spPr>
          <a:xfrm>
            <a:off x="10675084" y="3604835"/>
            <a:ext cx="6953644" cy="5906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4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18"/>
              <a:buFont typeface="Arial"/>
              <a:buNone/>
            </a:pPr>
            <a:r>
              <a:rPr b="0" i="0" lang="en-US" sz="3718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 experimento pode ter interação não significativa quando tem o mesmo comportamento dos níveis de um fator em detrimento ao nível de outro fator.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4001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18"/>
              <a:buFont typeface="Arial"/>
              <a:buNone/>
            </a:pPr>
            <a:r>
              <a:t/>
            </a:r>
            <a:endParaRPr b="0" i="0" sz="3718" u="none" cap="none" strike="noStrike">
              <a:solidFill>
                <a:srgbClr val="2F206D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4004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18"/>
              <a:buFont typeface="Arial"/>
              <a:buNone/>
            </a:pPr>
            <a:r>
              <a:rPr b="0" i="0" lang="en-US" sz="3718" u="none" cap="none" strike="noStrike">
                <a:solidFill>
                  <a:srgbClr val="2F206D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4001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18"/>
              <a:buFont typeface="Arial"/>
              <a:buNone/>
            </a:pPr>
            <a:r>
              <a:t/>
            </a:r>
            <a:endParaRPr b="0" i="0" sz="3718" u="none" cap="none" strike="noStrike">
              <a:solidFill>
                <a:srgbClr val="2F206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39" name="Google Shape;439;p18"/>
          <p:cNvSpPr/>
          <p:nvPr/>
        </p:nvSpPr>
        <p:spPr>
          <a:xfrm>
            <a:off x="12647452" y="269243"/>
            <a:ext cx="5696422" cy="238125"/>
          </a:xfrm>
          <a:prstGeom prst="rect">
            <a:avLst/>
          </a:prstGeom>
          <a:solidFill>
            <a:srgbClr val="E36C0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0" name="Google Shape;440;p18"/>
          <p:cNvSpPr/>
          <p:nvPr/>
        </p:nvSpPr>
        <p:spPr>
          <a:xfrm>
            <a:off x="5696422" y="288862"/>
            <a:ext cx="6933101" cy="2381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1" name="Google Shape;441;p18"/>
          <p:cNvSpPr/>
          <p:nvPr/>
        </p:nvSpPr>
        <p:spPr>
          <a:xfrm>
            <a:off x="0" y="288860"/>
            <a:ext cx="5696422" cy="23812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2" name="Google Shape;442;p18"/>
          <p:cNvSpPr/>
          <p:nvPr/>
        </p:nvSpPr>
        <p:spPr>
          <a:xfrm>
            <a:off x="16398656" y="9453794"/>
            <a:ext cx="4137735" cy="1566197"/>
          </a:xfrm>
          <a:custGeom>
            <a:rect b="b" l="l" r="r" t="t"/>
            <a:pathLst>
              <a:path extrusionOk="0" h="472581" w="1248511">
                <a:moveTo>
                  <a:pt x="1045311" y="0"/>
                </a:moveTo>
                <a:lnTo>
                  <a:pt x="0" y="0"/>
                </a:lnTo>
                <a:lnTo>
                  <a:pt x="203200" y="472581"/>
                </a:lnTo>
                <a:lnTo>
                  <a:pt x="1248511" y="472581"/>
                </a:lnTo>
                <a:lnTo>
                  <a:pt x="1045311" y="0"/>
                </a:lnTo>
                <a:close/>
              </a:path>
            </a:pathLst>
          </a:custGeom>
          <a:solidFill>
            <a:srgbClr val="E36C09"/>
          </a:solidFill>
          <a:ln>
            <a:noFill/>
          </a:ln>
        </p:spPr>
      </p:sp>
      <p:grpSp>
        <p:nvGrpSpPr>
          <p:cNvPr id="443" name="Google Shape;443;p18"/>
          <p:cNvGrpSpPr/>
          <p:nvPr/>
        </p:nvGrpSpPr>
        <p:grpSpPr>
          <a:xfrm>
            <a:off x="15603949" y="8928733"/>
            <a:ext cx="2499511" cy="1864585"/>
            <a:chOff x="0" y="-38100"/>
            <a:chExt cx="868254" cy="647700"/>
          </a:xfrm>
        </p:grpSpPr>
        <p:sp>
          <p:nvSpPr>
            <p:cNvPr id="444" name="Google Shape;444;p18"/>
            <p:cNvSpPr/>
            <p:nvPr/>
          </p:nvSpPr>
          <p:spPr>
            <a:xfrm>
              <a:off x="0" y="0"/>
              <a:ext cx="868254" cy="533298"/>
            </a:xfrm>
            <a:custGeom>
              <a:rect b="b" l="l" r="r" t="t"/>
              <a:pathLst>
                <a:path extrusionOk="0" h="533298" w="868254">
                  <a:moveTo>
                    <a:pt x="665054" y="0"/>
                  </a:moveTo>
                  <a:lnTo>
                    <a:pt x="0" y="0"/>
                  </a:lnTo>
                  <a:lnTo>
                    <a:pt x="203200" y="533298"/>
                  </a:lnTo>
                  <a:lnTo>
                    <a:pt x="868254" y="533298"/>
                  </a:lnTo>
                  <a:lnTo>
                    <a:pt x="665054" y="0"/>
                  </a:lnTo>
                  <a:close/>
                </a:path>
              </a:pathLst>
            </a:custGeom>
            <a:solidFill>
              <a:srgbClr val="F4CF4C"/>
            </a:solidFill>
            <a:ln>
              <a:noFill/>
            </a:ln>
          </p:spPr>
        </p:sp>
        <p:sp>
          <p:nvSpPr>
            <p:cNvPr id="445" name="Google Shape;445;p18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46" name="Google Shape;446;p18"/>
          <p:cNvGrpSpPr/>
          <p:nvPr/>
        </p:nvGrpSpPr>
        <p:grpSpPr>
          <a:xfrm>
            <a:off x="12159430" y="9319765"/>
            <a:ext cx="5060879" cy="2278492"/>
            <a:chOff x="0" y="-38100"/>
            <a:chExt cx="1438640" cy="647700"/>
          </a:xfrm>
        </p:grpSpPr>
        <p:sp>
          <p:nvSpPr>
            <p:cNvPr id="447" name="Google Shape;447;p18"/>
            <p:cNvSpPr/>
            <p:nvPr/>
          </p:nvSpPr>
          <p:spPr>
            <a:xfrm>
              <a:off x="0" y="0"/>
              <a:ext cx="1438640" cy="548462"/>
            </a:xfrm>
            <a:custGeom>
              <a:rect b="b" l="l" r="r" t="t"/>
              <a:pathLst>
                <a:path extrusionOk="0" h="548462" w="1438640">
                  <a:moveTo>
                    <a:pt x="1235440" y="0"/>
                  </a:moveTo>
                  <a:lnTo>
                    <a:pt x="0" y="0"/>
                  </a:lnTo>
                  <a:lnTo>
                    <a:pt x="203200" y="548462"/>
                  </a:lnTo>
                  <a:lnTo>
                    <a:pt x="1438640" y="548462"/>
                  </a:lnTo>
                  <a:lnTo>
                    <a:pt x="1235440" y="0"/>
                  </a:lnTo>
                  <a:close/>
                </a:path>
              </a:pathLst>
            </a:custGeom>
            <a:solidFill>
              <a:srgbClr val="F9FAFB"/>
            </a:solidFill>
            <a:ln>
              <a:noFill/>
            </a:ln>
          </p:spPr>
        </p:sp>
        <p:sp>
          <p:nvSpPr>
            <p:cNvPr id="448" name="Google Shape;448;p18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49" name="Google Shape;449;p18"/>
          <p:cNvSpPr txBox="1"/>
          <p:nvPr/>
        </p:nvSpPr>
        <p:spPr>
          <a:xfrm>
            <a:off x="16670690" y="9463472"/>
            <a:ext cx="958037" cy="7123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66"/>
              <a:buFont typeface="Arial"/>
              <a:buNone/>
            </a:pPr>
            <a:r>
              <a:rPr b="0" i="0" lang="en-US" sz="4166" u="none" cap="none" strike="noStrike">
                <a:solidFill>
                  <a:srgbClr val="2F206D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17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3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p19"/>
          <p:cNvSpPr txBox="1"/>
          <p:nvPr/>
        </p:nvSpPr>
        <p:spPr>
          <a:xfrm>
            <a:off x="1862995" y="552973"/>
            <a:ext cx="13170885" cy="108119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500"/>
              <a:buFont typeface="Arial"/>
              <a:buNone/>
            </a:pPr>
            <a:r>
              <a:rPr b="1" i="0" lang="en-US" sz="6500" u="none" cap="none" strike="noStrike">
                <a:solidFill>
                  <a:srgbClr val="F9FAFB"/>
                </a:solidFill>
                <a:latin typeface="Montserrat"/>
                <a:ea typeface="Montserrat"/>
                <a:cs typeface="Montserrat"/>
                <a:sym typeface="Montserrat"/>
              </a:rPr>
              <a:t>MODELO ESTATÍSTICO NO DIC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5" name="Google Shape;455;p19"/>
          <p:cNvSpPr txBox="1"/>
          <p:nvPr/>
        </p:nvSpPr>
        <p:spPr>
          <a:xfrm>
            <a:off x="1862995" y="2763452"/>
            <a:ext cx="14807700" cy="710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78"/>
              <a:buFont typeface="Arial"/>
              <a:buNone/>
            </a:pPr>
            <a:r>
              <a:rPr b="1" i="0" lang="en-US" sz="3078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</a:t>
            </a:r>
            <a:r>
              <a:rPr b="1" baseline="-25000" i="0" lang="en-US" sz="3078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ijk</a:t>
            </a:r>
            <a:r>
              <a:rPr b="0" i="0" lang="en-US" sz="3078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= observação relativa ao nível do fator A e ao nível do fator B na repetição 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39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78"/>
              <a:buFont typeface="Arial"/>
              <a:buNone/>
            </a:pPr>
            <a:r>
              <a:t/>
            </a:r>
            <a:endParaRPr b="0" i="0" sz="3078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39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78"/>
              <a:buFont typeface="Arial"/>
              <a:buNone/>
            </a:pPr>
            <a:r>
              <a:rPr b="1" i="0" lang="en-US" sz="3078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</a:t>
            </a:r>
            <a:r>
              <a:rPr b="0" i="0" lang="en-US" sz="3078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= média geral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39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78"/>
              <a:buFont typeface="Arial"/>
              <a:buNone/>
            </a:pPr>
            <a:r>
              <a:t/>
            </a:r>
            <a:endParaRPr b="0" i="0" sz="3078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39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78"/>
              <a:buFont typeface="Arial"/>
              <a:buNone/>
            </a:pPr>
            <a:r>
              <a:rPr b="1" i="0" lang="en-US" sz="3078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α</a:t>
            </a:r>
            <a:r>
              <a:rPr b="1" baseline="-25000" i="0" lang="en-US" sz="3078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</a:t>
            </a:r>
            <a:r>
              <a:rPr b="0" i="0" lang="en-US" sz="3078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= efeito do fator 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39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78"/>
              <a:buFont typeface="Arial"/>
              <a:buNone/>
            </a:pPr>
            <a:r>
              <a:t/>
            </a:r>
            <a:endParaRPr b="0" i="0" sz="3078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39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78"/>
              <a:buFont typeface="Arial"/>
              <a:buNone/>
            </a:pPr>
            <a:r>
              <a:rPr b="1" i="0" lang="en-US" sz="3078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β</a:t>
            </a:r>
            <a:r>
              <a:rPr b="1" baseline="-25000" i="0" lang="en-US" sz="3078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j</a:t>
            </a:r>
            <a:r>
              <a:rPr b="0" i="0" lang="en-US" sz="3078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= efeito do fator B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39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78"/>
              <a:buFont typeface="Arial"/>
              <a:buNone/>
            </a:pPr>
            <a:r>
              <a:t/>
            </a:r>
            <a:endParaRPr b="0" i="0" sz="3078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39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78"/>
              <a:buFont typeface="Arial"/>
              <a:buNone/>
            </a:pPr>
            <a:r>
              <a:rPr b="1" i="0" lang="en-US" sz="3078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αβ</a:t>
            </a:r>
            <a:r>
              <a:rPr b="1" baseline="-25000" i="0" lang="en-US" sz="3078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ij</a:t>
            </a:r>
            <a:r>
              <a:rPr b="0" i="0" lang="en-US" sz="3078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= efeito da interação entre o fator A e o fator B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39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78"/>
              <a:buFont typeface="Arial"/>
              <a:buNone/>
            </a:pPr>
            <a:r>
              <a:t/>
            </a:r>
            <a:endParaRPr b="0" i="0" sz="3078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39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78"/>
              <a:buFont typeface="Arial"/>
              <a:buNone/>
            </a:pPr>
            <a:r>
              <a:rPr b="1" i="0" lang="en-US" sz="3078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e</a:t>
            </a:r>
            <a:r>
              <a:rPr b="1" baseline="-25000" i="0" lang="en-US" sz="3078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ijk</a:t>
            </a:r>
            <a:r>
              <a:rPr b="0" i="0" lang="en-US" sz="3078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= erro aleatório associado à observação Y</a:t>
            </a:r>
            <a:r>
              <a:rPr b="0" baseline="-25000" i="0" lang="en-US" sz="3078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ijk</a:t>
            </a:r>
            <a:endParaRPr b="0" i="0" sz="3078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56" name="Google Shape;456;p19"/>
          <p:cNvSpPr txBox="1"/>
          <p:nvPr/>
        </p:nvSpPr>
        <p:spPr>
          <a:xfrm>
            <a:off x="3527000" y="1905800"/>
            <a:ext cx="86949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29"/>
              <a:buFont typeface="Arial"/>
              <a:buNone/>
            </a:pPr>
            <a:r>
              <a:rPr b="1" i="0" lang="en-US" sz="3229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Y</a:t>
            </a:r>
            <a:r>
              <a:rPr b="1" baseline="-25000" i="0" lang="en-US" sz="3229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ijk</a:t>
            </a:r>
            <a:r>
              <a:rPr b="1" i="0" lang="en-US" sz="3229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 = m + α</a:t>
            </a:r>
            <a:r>
              <a:rPr b="1" baseline="-25000" i="0" lang="en-US" sz="3229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i</a:t>
            </a:r>
            <a:r>
              <a:rPr b="1" i="0" lang="en-US" sz="3229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+ β</a:t>
            </a:r>
            <a:r>
              <a:rPr b="1" baseline="-25000" i="0" lang="en-US" sz="3229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j</a:t>
            </a:r>
            <a:r>
              <a:rPr b="1" i="0" lang="en-US" sz="3229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 + (αβ)</a:t>
            </a:r>
            <a:r>
              <a:rPr b="1" baseline="-25000" i="0" lang="en-US" sz="3229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ij</a:t>
            </a:r>
            <a:r>
              <a:rPr b="1" i="0" lang="en-US" sz="3229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+ e</a:t>
            </a:r>
            <a:r>
              <a:rPr b="1" baseline="-25000" i="0" lang="en-US" sz="3229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ijk</a:t>
            </a:r>
            <a:endParaRPr b="1" i="0" sz="3229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57" name="Google Shape;457;p19"/>
          <p:cNvSpPr/>
          <p:nvPr/>
        </p:nvSpPr>
        <p:spPr>
          <a:xfrm>
            <a:off x="16398656" y="9453794"/>
            <a:ext cx="4137735" cy="1566197"/>
          </a:xfrm>
          <a:custGeom>
            <a:rect b="b" l="l" r="r" t="t"/>
            <a:pathLst>
              <a:path extrusionOk="0" h="472581" w="1248511">
                <a:moveTo>
                  <a:pt x="1045311" y="0"/>
                </a:moveTo>
                <a:lnTo>
                  <a:pt x="0" y="0"/>
                </a:lnTo>
                <a:lnTo>
                  <a:pt x="203200" y="472581"/>
                </a:lnTo>
                <a:lnTo>
                  <a:pt x="1248511" y="472581"/>
                </a:lnTo>
                <a:lnTo>
                  <a:pt x="1045311" y="0"/>
                </a:lnTo>
                <a:close/>
              </a:path>
            </a:pathLst>
          </a:custGeom>
          <a:solidFill>
            <a:srgbClr val="E36C09"/>
          </a:solidFill>
          <a:ln>
            <a:noFill/>
          </a:ln>
        </p:spPr>
      </p:sp>
      <p:grpSp>
        <p:nvGrpSpPr>
          <p:cNvPr id="458" name="Google Shape;458;p19"/>
          <p:cNvGrpSpPr/>
          <p:nvPr/>
        </p:nvGrpSpPr>
        <p:grpSpPr>
          <a:xfrm>
            <a:off x="15603949" y="8928733"/>
            <a:ext cx="2499511" cy="1864585"/>
            <a:chOff x="0" y="-38100"/>
            <a:chExt cx="868254" cy="647700"/>
          </a:xfrm>
        </p:grpSpPr>
        <p:sp>
          <p:nvSpPr>
            <p:cNvPr id="459" name="Google Shape;459;p19"/>
            <p:cNvSpPr/>
            <p:nvPr/>
          </p:nvSpPr>
          <p:spPr>
            <a:xfrm>
              <a:off x="0" y="0"/>
              <a:ext cx="868254" cy="533298"/>
            </a:xfrm>
            <a:custGeom>
              <a:rect b="b" l="l" r="r" t="t"/>
              <a:pathLst>
                <a:path extrusionOk="0" h="533298" w="868254">
                  <a:moveTo>
                    <a:pt x="665054" y="0"/>
                  </a:moveTo>
                  <a:lnTo>
                    <a:pt x="0" y="0"/>
                  </a:lnTo>
                  <a:lnTo>
                    <a:pt x="203200" y="533298"/>
                  </a:lnTo>
                  <a:lnTo>
                    <a:pt x="868254" y="533298"/>
                  </a:lnTo>
                  <a:lnTo>
                    <a:pt x="665054" y="0"/>
                  </a:lnTo>
                  <a:close/>
                </a:path>
              </a:pathLst>
            </a:custGeom>
            <a:solidFill>
              <a:srgbClr val="F4CF4C"/>
            </a:solidFill>
            <a:ln>
              <a:noFill/>
            </a:ln>
          </p:spPr>
        </p:sp>
        <p:sp>
          <p:nvSpPr>
            <p:cNvPr id="460" name="Google Shape;460;p19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61" name="Google Shape;461;p19"/>
          <p:cNvGrpSpPr/>
          <p:nvPr/>
        </p:nvGrpSpPr>
        <p:grpSpPr>
          <a:xfrm>
            <a:off x="12159430" y="9319765"/>
            <a:ext cx="5060879" cy="2278492"/>
            <a:chOff x="0" y="-38100"/>
            <a:chExt cx="1438640" cy="647700"/>
          </a:xfrm>
        </p:grpSpPr>
        <p:sp>
          <p:nvSpPr>
            <p:cNvPr id="462" name="Google Shape;462;p19"/>
            <p:cNvSpPr/>
            <p:nvPr/>
          </p:nvSpPr>
          <p:spPr>
            <a:xfrm>
              <a:off x="0" y="0"/>
              <a:ext cx="1438640" cy="548462"/>
            </a:xfrm>
            <a:custGeom>
              <a:rect b="b" l="l" r="r" t="t"/>
              <a:pathLst>
                <a:path extrusionOk="0" h="548462" w="1438640">
                  <a:moveTo>
                    <a:pt x="1235440" y="0"/>
                  </a:moveTo>
                  <a:lnTo>
                    <a:pt x="0" y="0"/>
                  </a:lnTo>
                  <a:lnTo>
                    <a:pt x="203200" y="548462"/>
                  </a:lnTo>
                  <a:lnTo>
                    <a:pt x="1438640" y="548462"/>
                  </a:lnTo>
                  <a:lnTo>
                    <a:pt x="1235440" y="0"/>
                  </a:lnTo>
                  <a:close/>
                </a:path>
              </a:pathLst>
            </a:custGeom>
            <a:solidFill>
              <a:srgbClr val="F9FAFB"/>
            </a:solidFill>
            <a:ln>
              <a:noFill/>
            </a:ln>
          </p:spPr>
        </p:sp>
        <p:sp>
          <p:nvSpPr>
            <p:cNvPr id="463" name="Google Shape;463;p19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64" name="Google Shape;464;p19"/>
          <p:cNvSpPr txBox="1"/>
          <p:nvPr/>
        </p:nvSpPr>
        <p:spPr>
          <a:xfrm>
            <a:off x="16670690" y="9463472"/>
            <a:ext cx="958037" cy="7123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66"/>
              <a:buFont typeface="Arial"/>
              <a:buNone/>
            </a:pPr>
            <a:r>
              <a:rPr b="0" i="0" lang="en-US" sz="4166" u="none" cap="none" strike="noStrike">
                <a:solidFill>
                  <a:srgbClr val="2F206D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18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5" name="Google Shape;465;p19"/>
          <p:cNvSpPr/>
          <p:nvPr/>
        </p:nvSpPr>
        <p:spPr>
          <a:xfrm>
            <a:off x="12647452" y="269243"/>
            <a:ext cx="5696422" cy="238125"/>
          </a:xfrm>
          <a:prstGeom prst="rect">
            <a:avLst/>
          </a:prstGeom>
          <a:solidFill>
            <a:srgbClr val="E36C0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6" name="Google Shape;466;p19"/>
          <p:cNvSpPr/>
          <p:nvPr/>
        </p:nvSpPr>
        <p:spPr>
          <a:xfrm>
            <a:off x="5696422" y="288862"/>
            <a:ext cx="6933101" cy="2381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7" name="Google Shape;467;p19"/>
          <p:cNvSpPr/>
          <p:nvPr/>
        </p:nvSpPr>
        <p:spPr>
          <a:xfrm>
            <a:off x="0" y="288860"/>
            <a:ext cx="5696422" cy="23812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"/>
          <p:cNvSpPr txBox="1"/>
          <p:nvPr/>
        </p:nvSpPr>
        <p:spPr>
          <a:xfrm>
            <a:off x="1069502" y="648792"/>
            <a:ext cx="8236500" cy="1000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500"/>
              <a:buFont typeface="Arial"/>
              <a:buNone/>
            </a:pPr>
            <a:r>
              <a:rPr b="1" i="0" lang="en-US" sz="6500" u="none" cap="none" strike="noStrike">
                <a:solidFill>
                  <a:srgbClr val="F9FAFB"/>
                </a:solidFill>
                <a:latin typeface="Montserrat"/>
                <a:ea typeface="Montserrat"/>
                <a:cs typeface="Montserrat"/>
                <a:sym typeface="Montserrat"/>
              </a:rPr>
              <a:t>INTRODUÇÃO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2"/>
          <p:cNvSpPr txBox="1"/>
          <p:nvPr/>
        </p:nvSpPr>
        <p:spPr>
          <a:xfrm>
            <a:off x="1298102" y="2099756"/>
            <a:ext cx="15691800" cy="81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571500" lvl="0" marL="5715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4330"/>
              <a:buFont typeface="Arial"/>
              <a:buChar char="•"/>
            </a:pPr>
            <a:r>
              <a:rPr b="1" i="0" lang="en-US" sz="4330" u="none" cap="none" strike="noStrike">
                <a:solidFill>
                  <a:srgbClr val="FFC000"/>
                </a:solidFill>
                <a:latin typeface="Blinker"/>
                <a:ea typeface="Blinker"/>
                <a:cs typeface="Blinker"/>
                <a:sym typeface="Blinker"/>
              </a:rPr>
              <a:t>Experimentos simples: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330"/>
              <a:buFont typeface="Arial"/>
              <a:buNone/>
            </a:pPr>
            <a:r>
              <a:rPr b="0" i="0" lang="en-US" sz="4330" u="none" cap="none" strike="noStrike">
                <a:solidFill>
                  <a:schemeClr val="lt1"/>
                </a:solidFill>
                <a:latin typeface="Blinker"/>
                <a:ea typeface="Blinker"/>
                <a:cs typeface="Blinker"/>
                <a:sym typeface="Blinker"/>
              </a:rPr>
              <a:t>Tratamentos compostos por um fator.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330"/>
              <a:buFont typeface="Arial"/>
              <a:buNone/>
            </a:pPr>
            <a:r>
              <a:rPr b="0" i="0" lang="en-US" sz="4330" u="none" cap="none" strike="noStrike">
                <a:solidFill>
                  <a:schemeClr val="lt1"/>
                </a:solidFill>
                <a:latin typeface="Blinker"/>
                <a:ea typeface="Blinker"/>
                <a:cs typeface="Blinker"/>
                <a:sym typeface="Blinker"/>
              </a:rPr>
              <a:t>Ex: Cultivares, doses de produtos, etc;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330"/>
              <a:buFont typeface="Arial"/>
              <a:buNone/>
            </a:pPr>
            <a:r>
              <a:t/>
            </a:r>
            <a:endParaRPr b="0" i="0" sz="4330" u="none" cap="none" strike="noStrike">
              <a:solidFill>
                <a:schemeClr val="lt1"/>
              </a:solidFill>
              <a:latin typeface="Blinker"/>
              <a:ea typeface="Blinker"/>
              <a:cs typeface="Blinker"/>
              <a:sym typeface="Blinker"/>
            </a:endParaRPr>
          </a:p>
          <a:p>
            <a:pPr indent="-571500" lvl="0" marL="5715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4330"/>
              <a:buFont typeface="Arial"/>
              <a:buChar char="•"/>
            </a:pPr>
            <a:r>
              <a:rPr b="1" i="0" lang="en-US" sz="4330" u="none" cap="none" strike="noStrike">
                <a:solidFill>
                  <a:srgbClr val="FFC000"/>
                </a:solidFill>
                <a:latin typeface="Blinker"/>
                <a:ea typeface="Blinker"/>
                <a:cs typeface="Blinker"/>
                <a:sym typeface="Blinker"/>
              </a:rPr>
              <a:t>Experimentos fatoriais: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330"/>
              <a:buFont typeface="Arial"/>
              <a:buNone/>
            </a:pPr>
            <a:r>
              <a:rPr b="0" i="0" lang="en-US" sz="4330" u="none" cap="none" strike="noStrike">
                <a:solidFill>
                  <a:schemeClr val="lt1"/>
                </a:solidFill>
                <a:latin typeface="Blinker"/>
                <a:ea typeface="Blinker"/>
                <a:cs typeface="Blinker"/>
                <a:sym typeface="Blinker"/>
              </a:rPr>
              <a:t>Tratamentos compostos por uma combinação de fatores (qualitativos e quantitativos).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330"/>
              <a:buFont typeface="Arial"/>
              <a:buNone/>
            </a:pPr>
            <a:r>
              <a:rPr b="0" i="0" lang="en-US" sz="4330" u="none" cap="none" strike="noStrike">
                <a:solidFill>
                  <a:schemeClr val="lt1"/>
                </a:solidFill>
                <a:latin typeface="Blinker"/>
                <a:ea typeface="Blinker"/>
                <a:cs typeface="Blinker"/>
                <a:sym typeface="Blinker"/>
              </a:rPr>
              <a:t>Ex: Combinação dos cultivares + adubação;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330"/>
              <a:buFont typeface="Arial"/>
              <a:buNone/>
            </a:pPr>
            <a:r>
              <a:t/>
            </a:r>
            <a:endParaRPr b="0" i="0" sz="4330" u="none" cap="none" strike="noStrike">
              <a:solidFill>
                <a:schemeClr val="lt1"/>
              </a:solidFill>
              <a:latin typeface="Blinker"/>
              <a:ea typeface="Blinker"/>
              <a:cs typeface="Blinker"/>
              <a:sym typeface="Blinker"/>
            </a:endParaRPr>
          </a:p>
        </p:txBody>
      </p:sp>
      <p:sp>
        <p:nvSpPr>
          <p:cNvPr id="107" name="Google Shape;107;p2"/>
          <p:cNvSpPr/>
          <p:nvPr/>
        </p:nvSpPr>
        <p:spPr>
          <a:xfrm>
            <a:off x="16398656" y="9453794"/>
            <a:ext cx="4137735" cy="1566197"/>
          </a:xfrm>
          <a:custGeom>
            <a:rect b="b" l="l" r="r" t="t"/>
            <a:pathLst>
              <a:path extrusionOk="0" h="472581" w="1248511">
                <a:moveTo>
                  <a:pt x="1045311" y="0"/>
                </a:moveTo>
                <a:lnTo>
                  <a:pt x="0" y="0"/>
                </a:lnTo>
                <a:lnTo>
                  <a:pt x="203200" y="472581"/>
                </a:lnTo>
                <a:lnTo>
                  <a:pt x="1248511" y="472581"/>
                </a:lnTo>
                <a:lnTo>
                  <a:pt x="1045311" y="0"/>
                </a:lnTo>
                <a:close/>
              </a:path>
            </a:pathLst>
          </a:custGeom>
          <a:solidFill>
            <a:srgbClr val="E36C09"/>
          </a:solidFill>
          <a:ln>
            <a:noFill/>
          </a:ln>
        </p:spPr>
      </p:sp>
      <p:grpSp>
        <p:nvGrpSpPr>
          <p:cNvPr id="108" name="Google Shape;108;p2"/>
          <p:cNvGrpSpPr/>
          <p:nvPr/>
        </p:nvGrpSpPr>
        <p:grpSpPr>
          <a:xfrm>
            <a:off x="15603949" y="8928733"/>
            <a:ext cx="2499511" cy="1864585"/>
            <a:chOff x="0" y="-38100"/>
            <a:chExt cx="868254" cy="647700"/>
          </a:xfrm>
        </p:grpSpPr>
        <p:sp>
          <p:nvSpPr>
            <p:cNvPr id="109" name="Google Shape;109;p2"/>
            <p:cNvSpPr/>
            <p:nvPr/>
          </p:nvSpPr>
          <p:spPr>
            <a:xfrm>
              <a:off x="0" y="0"/>
              <a:ext cx="868254" cy="533298"/>
            </a:xfrm>
            <a:custGeom>
              <a:rect b="b" l="l" r="r" t="t"/>
              <a:pathLst>
                <a:path extrusionOk="0" h="533298" w="868254">
                  <a:moveTo>
                    <a:pt x="665054" y="0"/>
                  </a:moveTo>
                  <a:lnTo>
                    <a:pt x="0" y="0"/>
                  </a:lnTo>
                  <a:lnTo>
                    <a:pt x="203200" y="533298"/>
                  </a:lnTo>
                  <a:lnTo>
                    <a:pt x="868254" y="533298"/>
                  </a:lnTo>
                  <a:lnTo>
                    <a:pt x="665054" y="0"/>
                  </a:lnTo>
                  <a:close/>
                </a:path>
              </a:pathLst>
            </a:custGeom>
            <a:solidFill>
              <a:srgbClr val="F4CF4C"/>
            </a:solidFill>
            <a:ln>
              <a:noFill/>
            </a:ln>
          </p:spPr>
        </p:sp>
        <p:sp>
          <p:nvSpPr>
            <p:cNvPr id="110" name="Google Shape;110;p2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1" name="Google Shape;111;p2"/>
          <p:cNvGrpSpPr/>
          <p:nvPr/>
        </p:nvGrpSpPr>
        <p:grpSpPr>
          <a:xfrm>
            <a:off x="12159430" y="9319765"/>
            <a:ext cx="5060879" cy="2278492"/>
            <a:chOff x="0" y="-38100"/>
            <a:chExt cx="1438640" cy="647700"/>
          </a:xfrm>
        </p:grpSpPr>
        <p:sp>
          <p:nvSpPr>
            <p:cNvPr id="112" name="Google Shape;112;p2"/>
            <p:cNvSpPr/>
            <p:nvPr/>
          </p:nvSpPr>
          <p:spPr>
            <a:xfrm>
              <a:off x="0" y="0"/>
              <a:ext cx="1438640" cy="548462"/>
            </a:xfrm>
            <a:custGeom>
              <a:rect b="b" l="l" r="r" t="t"/>
              <a:pathLst>
                <a:path extrusionOk="0" h="548462" w="1438640">
                  <a:moveTo>
                    <a:pt x="1235440" y="0"/>
                  </a:moveTo>
                  <a:lnTo>
                    <a:pt x="0" y="0"/>
                  </a:lnTo>
                  <a:lnTo>
                    <a:pt x="203200" y="548462"/>
                  </a:lnTo>
                  <a:lnTo>
                    <a:pt x="1438640" y="548462"/>
                  </a:lnTo>
                  <a:lnTo>
                    <a:pt x="1235440" y="0"/>
                  </a:lnTo>
                  <a:close/>
                </a:path>
              </a:pathLst>
            </a:custGeom>
            <a:solidFill>
              <a:srgbClr val="F9FAFB"/>
            </a:solidFill>
            <a:ln>
              <a:noFill/>
            </a:ln>
          </p:spPr>
        </p:sp>
        <p:sp>
          <p:nvSpPr>
            <p:cNvPr id="113" name="Google Shape;113;p2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14" name="Google Shape;114;p2"/>
          <p:cNvSpPr txBox="1"/>
          <p:nvPr/>
        </p:nvSpPr>
        <p:spPr>
          <a:xfrm>
            <a:off x="16670690" y="9463472"/>
            <a:ext cx="958037" cy="7123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66"/>
              <a:buFont typeface="Arial"/>
              <a:buNone/>
            </a:pPr>
            <a:r>
              <a:rPr b="0" i="0" lang="en-US" sz="4166" u="none" cap="none" strike="noStrike">
                <a:solidFill>
                  <a:srgbClr val="2F206D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2"/>
          <p:cNvSpPr/>
          <p:nvPr/>
        </p:nvSpPr>
        <p:spPr>
          <a:xfrm>
            <a:off x="12647452" y="269243"/>
            <a:ext cx="5696422" cy="238125"/>
          </a:xfrm>
          <a:prstGeom prst="rect">
            <a:avLst/>
          </a:prstGeom>
          <a:solidFill>
            <a:srgbClr val="E36C0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/>
          <p:cNvSpPr/>
          <p:nvPr/>
        </p:nvSpPr>
        <p:spPr>
          <a:xfrm>
            <a:off x="5696422" y="288862"/>
            <a:ext cx="6933101" cy="2381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Google Shape;117;p2"/>
          <p:cNvSpPr/>
          <p:nvPr/>
        </p:nvSpPr>
        <p:spPr>
          <a:xfrm>
            <a:off x="0" y="288860"/>
            <a:ext cx="5696422" cy="23812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p20"/>
          <p:cNvSpPr txBox="1"/>
          <p:nvPr/>
        </p:nvSpPr>
        <p:spPr>
          <a:xfrm>
            <a:off x="1434383" y="761194"/>
            <a:ext cx="15715200" cy="22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306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500"/>
              <a:buFont typeface="Arial"/>
              <a:buNone/>
            </a:pPr>
            <a:r>
              <a:rPr b="1" i="0" lang="en-US" sz="6500" u="none" cap="none" strike="noStrike">
                <a:solidFill>
                  <a:srgbClr val="F9FAFB"/>
                </a:solidFill>
                <a:latin typeface="Montserrat"/>
                <a:ea typeface="Montserrat"/>
                <a:cs typeface="Montserrat"/>
                <a:sym typeface="Montserrat"/>
              </a:rPr>
              <a:t>EXPERIMENTOS FATORIAIS EM DIC (I</a:t>
            </a:r>
            <a:r>
              <a:rPr b="1" lang="en-US" sz="6500">
                <a:solidFill>
                  <a:srgbClr val="F9FAFB"/>
                </a:solidFill>
                <a:latin typeface="Montserrat"/>
                <a:ea typeface="Montserrat"/>
                <a:cs typeface="Montserrat"/>
                <a:sym typeface="Montserrat"/>
              </a:rPr>
              <a:t>nteração não significativa)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3" name="Google Shape;473;p20"/>
          <p:cNvSpPr txBox="1"/>
          <p:nvPr/>
        </p:nvSpPr>
        <p:spPr>
          <a:xfrm>
            <a:off x="1543975" y="3513882"/>
            <a:ext cx="16559400" cy="679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46"/>
              <a:buFont typeface="Arial"/>
              <a:buNone/>
            </a:pPr>
            <a:r>
              <a:rPr b="0" i="0" lang="en-US" sz="3246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Em um experimento fatorial </a:t>
            </a:r>
            <a:r>
              <a:rPr lang="en-US" sz="3246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(3x2) </a:t>
            </a:r>
            <a:r>
              <a:rPr b="0" i="0" lang="en-US" sz="3246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é avaliado o número de insetos em 3 cultivares de tomate com dois manejos de desbrota. </a:t>
            </a:r>
            <a:r>
              <a:rPr b="0" i="0" lang="en-US" sz="3246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O experimento foi conduzido no delineamento inteiramente casualizado com 4 repetições</a:t>
            </a:r>
            <a:r>
              <a:rPr lang="en-US" sz="3246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4001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46"/>
              <a:buFont typeface="Arial"/>
              <a:buNone/>
            </a:pPr>
            <a:r>
              <a:t/>
            </a:r>
            <a:endParaRPr b="0" i="0" sz="3246" u="none" cap="none" strike="noStrike">
              <a:solidFill>
                <a:schemeClr val="lt1"/>
              </a:solidFill>
              <a:latin typeface="Arimo"/>
              <a:ea typeface="Arimo"/>
              <a:cs typeface="Arimo"/>
              <a:sym typeface="Arimo"/>
            </a:endParaRPr>
          </a:p>
          <a:p>
            <a:pPr indent="-350504" lvl="1" marL="701009" marR="0" rtl="0" algn="l">
              <a:lnSpc>
                <a:spcPct val="140018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46"/>
              <a:buFont typeface="Arial"/>
              <a:buChar char="•"/>
            </a:pPr>
            <a:r>
              <a:rPr b="1" i="0" lang="en-US" sz="3246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Perguntas a serem respondidas: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0504" lvl="1" marL="701009" marR="0" rtl="0" algn="l">
              <a:lnSpc>
                <a:spcPct val="140018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46"/>
              <a:buFont typeface="Arial"/>
              <a:buChar char="•"/>
            </a:pPr>
            <a:r>
              <a:rPr b="0" i="0" lang="en-US" sz="3246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Há cultivares mais afetadas pelos insetos?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0504" lvl="1" marL="701009" marR="0" rtl="0" algn="l">
              <a:lnSpc>
                <a:spcPct val="140018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46"/>
              <a:buFont typeface="Arial"/>
              <a:buChar char="•"/>
            </a:pPr>
            <a:r>
              <a:rPr b="0" i="0" lang="en-US" sz="3246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Há manejos que possibilitam menor número de insetos</a:t>
            </a:r>
            <a:r>
              <a:rPr lang="en-US" sz="3246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0504" lvl="1" marL="701009" marR="0" rtl="0" algn="l">
              <a:lnSpc>
                <a:spcPct val="140018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46"/>
              <a:buFont typeface="Arial"/>
              <a:buChar char="•"/>
            </a:pPr>
            <a:r>
              <a:rPr b="0" i="0" lang="en-US" sz="3246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Há um comportamento diferencial das cultivares em função dos manejos em relação ao número de insetos?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404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46"/>
              <a:buFont typeface="Arial"/>
              <a:buNone/>
            </a:pPr>
            <a:r>
              <a:t/>
            </a:r>
            <a:endParaRPr b="0" i="0" sz="3246" u="none" cap="none" strike="noStrike">
              <a:solidFill>
                <a:schemeClr val="lt1"/>
              </a:solidFill>
              <a:latin typeface="Arimo"/>
              <a:ea typeface="Arimo"/>
              <a:cs typeface="Arimo"/>
              <a:sym typeface="Arimo"/>
            </a:endParaRPr>
          </a:p>
        </p:txBody>
      </p:sp>
      <p:sp>
        <p:nvSpPr>
          <p:cNvPr id="474" name="Google Shape;474;p20"/>
          <p:cNvSpPr/>
          <p:nvPr/>
        </p:nvSpPr>
        <p:spPr>
          <a:xfrm>
            <a:off x="12647452" y="269243"/>
            <a:ext cx="5696422" cy="238125"/>
          </a:xfrm>
          <a:prstGeom prst="rect">
            <a:avLst/>
          </a:prstGeom>
          <a:solidFill>
            <a:srgbClr val="E36C0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5" name="Google Shape;475;p20"/>
          <p:cNvSpPr/>
          <p:nvPr/>
        </p:nvSpPr>
        <p:spPr>
          <a:xfrm>
            <a:off x="5696422" y="288862"/>
            <a:ext cx="6933101" cy="2381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6" name="Google Shape;476;p20"/>
          <p:cNvSpPr/>
          <p:nvPr/>
        </p:nvSpPr>
        <p:spPr>
          <a:xfrm>
            <a:off x="0" y="288860"/>
            <a:ext cx="5696422" cy="23812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7" name="Google Shape;477;p20"/>
          <p:cNvSpPr/>
          <p:nvPr/>
        </p:nvSpPr>
        <p:spPr>
          <a:xfrm>
            <a:off x="16398656" y="9453794"/>
            <a:ext cx="4137735" cy="1566197"/>
          </a:xfrm>
          <a:custGeom>
            <a:rect b="b" l="l" r="r" t="t"/>
            <a:pathLst>
              <a:path extrusionOk="0" h="472581" w="1248511">
                <a:moveTo>
                  <a:pt x="1045311" y="0"/>
                </a:moveTo>
                <a:lnTo>
                  <a:pt x="0" y="0"/>
                </a:lnTo>
                <a:lnTo>
                  <a:pt x="203200" y="472581"/>
                </a:lnTo>
                <a:lnTo>
                  <a:pt x="1248511" y="472581"/>
                </a:lnTo>
                <a:lnTo>
                  <a:pt x="1045311" y="0"/>
                </a:lnTo>
                <a:close/>
              </a:path>
            </a:pathLst>
          </a:custGeom>
          <a:solidFill>
            <a:srgbClr val="E36C09"/>
          </a:solidFill>
          <a:ln>
            <a:noFill/>
          </a:ln>
        </p:spPr>
      </p:sp>
      <p:grpSp>
        <p:nvGrpSpPr>
          <p:cNvPr id="478" name="Google Shape;478;p20"/>
          <p:cNvGrpSpPr/>
          <p:nvPr/>
        </p:nvGrpSpPr>
        <p:grpSpPr>
          <a:xfrm>
            <a:off x="15603949" y="8928733"/>
            <a:ext cx="2499511" cy="1864585"/>
            <a:chOff x="0" y="-38100"/>
            <a:chExt cx="868254" cy="647700"/>
          </a:xfrm>
        </p:grpSpPr>
        <p:sp>
          <p:nvSpPr>
            <p:cNvPr id="479" name="Google Shape;479;p20"/>
            <p:cNvSpPr/>
            <p:nvPr/>
          </p:nvSpPr>
          <p:spPr>
            <a:xfrm>
              <a:off x="0" y="0"/>
              <a:ext cx="868254" cy="533298"/>
            </a:xfrm>
            <a:custGeom>
              <a:rect b="b" l="l" r="r" t="t"/>
              <a:pathLst>
                <a:path extrusionOk="0" h="533298" w="868254">
                  <a:moveTo>
                    <a:pt x="665054" y="0"/>
                  </a:moveTo>
                  <a:lnTo>
                    <a:pt x="0" y="0"/>
                  </a:lnTo>
                  <a:lnTo>
                    <a:pt x="203200" y="533298"/>
                  </a:lnTo>
                  <a:lnTo>
                    <a:pt x="868254" y="533298"/>
                  </a:lnTo>
                  <a:lnTo>
                    <a:pt x="665054" y="0"/>
                  </a:lnTo>
                  <a:close/>
                </a:path>
              </a:pathLst>
            </a:custGeom>
            <a:solidFill>
              <a:srgbClr val="F4CF4C"/>
            </a:solidFill>
            <a:ln>
              <a:noFill/>
            </a:ln>
          </p:spPr>
        </p:sp>
        <p:sp>
          <p:nvSpPr>
            <p:cNvPr id="480" name="Google Shape;480;p20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81" name="Google Shape;481;p20"/>
          <p:cNvGrpSpPr/>
          <p:nvPr/>
        </p:nvGrpSpPr>
        <p:grpSpPr>
          <a:xfrm>
            <a:off x="12159430" y="9319765"/>
            <a:ext cx="5060879" cy="2278492"/>
            <a:chOff x="0" y="-38100"/>
            <a:chExt cx="1438640" cy="647700"/>
          </a:xfrm>
        </p:grpSpPr>
        <p:sp>
          <p:nvSpPr>
            <p:cNvPr id="482" name="Google Shape;482;p20"/>
            <p:cNvSpPr/>
            <p:nvPr/>
          </p:nvSpPr>
          <p:spPr>
            <a:xfrm>
              <a:off x="0" y="0"/>
              <a:ext cx="1438640" cy="548462"/>
            </a:xfrm>
            <a:custGeom>
              <a:rect b="b" l="l" r="r" t="t"/>
              <a:pathLst>
                <a:path extrusionOk="0" h="548462" w="1438640">
                  <a:moveTo>
                    <a:pt x="1235440" y="0"/>
                  </a:moveTo>
                  <a:lnTo>
                    <a:pt x="0" y="0"/>
                  </a:lnTo>
                  <a:lnTo>
                    <a:pt x="203200" y="548462"/>
                  </a:lnTo>
                  <a:lnTo>
                    <a:pt x="1438640" y="548462"/>
                  </a:lnTo>
                  <a:lnTo>
                    <a:pt x="1235440" y="0"/>
                  </a:lnTo>
                  <a:close/>
                </a:path>
              </a:pathLst>
            </a:custGeom>
            <a:solidFill>
              <a:srgbClr val="F9FAFB"/>
            </a:solidFill>
            <a:ln>
              <a:noFill/>
            </a:ln>
          </p:spPr>
        </p:sp>
        <p:sp>
          <p:nvSpPr>
            <p:cNvPr id="483" name="Google Shape;483;p20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84" name="Google Shape;484;p20"/>
          <p:cNvSpPr txBox="1"/>
          <p:nvPr/>
        </p:nvSpPr>
        <p:spPr>
          <a:xfrm>
            <a:off x="16670690" y="9463472"/>
            <a:ext cx="958037" cy="7123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66"/>
              <a:buFont typeface="Arial"/>
              <a:buNone/>
            </a:pPr>
            <a:r>
              <a:rPr b="0" i="0" lang="en-US" sz="4166" u="none" cap="none" strike="noStrike">
                <a:solidFill>
                  <a:srgbClr val="2F206D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19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8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9" name="Google Shape;489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5512" y="1943100"/>
            <a:ext cx="8435536" cy="3591906"/>
          </a:xfrm>
          <a:prstGeom prst="rect">
            <a:avLst/>
          </a:prstGeom>
          <a:noFill/>
          <a:ln>
            <a:noFill/>
          </a:ln>
        </p:spPr>
      </p:pic>
      <p:pic>
        <p:nvPicPr>
          <p:cNvPr id="490" name="Google Shape;490;p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26937" y="5905500"/>
            <a:ext cx="8464111" cy="3494859"/>
          </a:xfrm>
          <a:prstGeom prst="rect">
            <a:avLst/>
          </a:prstGeom>
          <a:noFill/>
          <a:ln>
            <a:noFill/>
          </a:ln>
        </p:spPr>
      </p:pic>
      <p:pic>
        <p:nvPicPr>
          <p:cNvPr id="491" name="Google Shape;491;p21"/>
          <p:cNvPicPr preferRelativeResize="0"/>
          <p:nvPr/>
        </p:nvPicPr>
        <p:blipFill rotWithShape="1">
          <a:blip r:embed="rId5">
            <a:alphaModFix/>
          </a:blip>
          <a:srcRect b="1704" l="0" r="0" t="1706"/>
          <a:stretch/>
        </p:blipFill>
        <p:spPr>
          <a:xfrm>
            <a:off x="9370573" y="4635905"/>
            <a:ext cx="8732887" cy="1015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2" name="Google Shape;492;p21"/>
          <p:cNvPicPr preferRelativeResize="0"/>
          <p:nvPr/>
        </p:nvPicPr>
        <p:blipFill rotWithShape="1">
          <a:blip r:embed="rId6">
            <a:alphaModFix/>
          </a:blip>
          <a:srcRect b="5637" l="0" r="0" t="5638"/>
          <a:stretch/>
        </p:blipFill>
        <p:spPr>
          <a:xfrm>
            <a:off x="9370573" y="6127345"/>
            <a:ext cx="8732887" cy="1132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493" name="Google Shape;493;p21"/>
          <p:cNvPicPr preferRelativeResize="0"/>
          <p:nvPr/>
        </p:nvPicPr>
        <p:blipFill rotWithShape="1">
          <a:blip r:embed="rId7">
            <a:alphaModFix/>
          </a:blip>
          <a:srcRect b="4366" l="0" r="0" t="4367"/>
          <a:stretch/>
        </p:blipFill>
        <p:spPr>
          <a:xfrm>
            <a:off x="9370573" y="2882075"/>
            <a:ext cx="5755192" cy="1179515"/>
          </a:xfrm>
          <a:prstGeom prst="rect">
            <a:avLst/>
          </a:prstGeom>
          <a:noFill/>
          <a:ln>
            <a:noFill/>
          </a:ln>
        </p:spPr>
      </p:pic>
      <p:sp>
        <p:nvSpPr>
          <p:cNvPr id="494" name="Google Shape;494;p21"/>
          <p:cNvSpPr txBox="1"/>
          <p:nvPr/>
        </p:nvSpPr>
        <p:spPr>
          <a:xfrm>
            <a:off x="630048" y="571500"/>
            <a:ext cx="15190200" cy="1000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306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500"/>
              <a:buFont typeface="Arial"/>
              <a:buNone/>
            </a:pPr>
            <a:r>
              <a:rPr b="1" lang="en-US" sz="65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EF - </a:t>
            </a:r>
            <a:r>
              <a:rPr b="1" i="0" lang="en-US" sz="65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DIC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95" name="Google Shape;495;p21"/>
          <p:cNvCxnSpPr/>
          <p:nvPr/>
        </p:nvCxnSpPr>
        <p:spPr>
          <a:xfrm>
            <a:off x="12192000" y="5179187"/>
            <a:ext cx="3704433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96" name="Google Shape;496;p21"/>
          <p:cNvCxnSpPr/>
          <p:nvPr/>
        </p:nvCxnSpPr>
        <p:spPr>
          <a:xfrm>
            <a:off x="11717547" y="6743700"/>
            <a:ext cx="3704433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97" name="Google Shape;497;p21"/>
          <p:cNvSpPr/>
          <p:nvPr/>
        </p:nvSpPr>
        <p:spPr>
          <a:xfrm>
            <a:off x="12647452" y="269243"/>
            <a:ext cx="5696422" cy="238125"/>
          </a:xfrm>
          <a:prstGeom prst="rect">
            <a:avLst/>
          </a:prstGeom>
          <a:solidFill>
            <a:srgbClr val="E36C0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8" name="Google Shape;498;p21"/>
          <p:cNvSpPr/>
          <p:nvPr/>
        </p:nvSpPr>
        <p:spPr>
          <a:xfrm>
            <a:off x="5696422" y="288862"/>
            <a:ext cx="6933101" cy="2381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9" name="Google Shape;499;p21"/>
          <p:cNvSpPr/>
          <p:nvPr/>
        </p:nvSpPr>
        <p:spPr>
          <a:xfrm>
            <a:off x="0" y="288860"/>
            <a:ext cx="5696422" cy="23812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0" name="Google Shape;500;p21"/>
          <p:cNvSpPr/>
          <p:nvPr/>
        </p:nvSpPr>
        <p:spPr>
          <a:xfrm>
            <a:off x="16398656" y="9453794"/>
            <a:ext cx="4137735" cy="1566197"/>
          </a:xfrm>
          <a:custGeom>
            <a:rect b="b" l="l" r="r" t="t"/>
            <a:pathLst>
              <a:path extrusionOk="0" h="472581" w="1248511">
                <a:moveTo>
                  <a:pt x="1045311" y="0"/>
                </a:moveTo>
                <a:lnTo>
                  <a:pt x="0" y="0"/>
                </a:lnTo>
                <a:lnTo>
                  <a:pt x="203200" y="472581"/>
                </a:lnTo>
                <a:lnTo>
                  <a:pt x="1248511" y="472581"/>
                </a:lnTo>
                <a:lnTo>
                  <a:pt x="1045311" y="0"/>
                </a:lnTo>
                <a:close/>
              </a:path>
            </a:pathLst>
          </a:custGeom>
          <a:solidFill>
            <a:srgbClr val="E36C09"/>
          </a:solidFill>
          <a:ln>
            <a:noFill/>
          </a:ln>
        </p:spPr>
      </p:sp>
      <p:grpSp>
        <p:nvGrpSpPr>
          <p:cNvPr id="501" name="Google Shape;501;p21"/>
          <p:cNvGrpSpPr/>
          <p:nvPr/>
        </p:nvGrpSpPr>
        <p:grpSpPr>
          <a:xfrm>
            <a:off x="15603949" y="8928733"/>
            <a:ext cx="2499511" cy="1864585"/>
            <a:chOff x="0" y="-38100"/>
            <a:chExt cx="868254" cy="647700"/>
          </a:xfrm>
        </p:grpSpPr>
        <p:sp>
          <p:nvSpPr>
            <p:cNvPr id="502" name="Google Shape;502;p21"/>
            <p:cNvSpPr/>
            <p:nvPr/>
          </p:nvSpPr>
          <p:spPr>
            <a:xfrm>
              <a:off x="0" y="0"/>
              <a:ext cx="868254" cy="533298"/>
            </a:xfrm>
            <a:custGeom>
              <a:rect b="b" l="l" r="r" t="t"/>
              <a:pathLst>
                <a:path extrusionOk="0" h="533298" w="868254">
                  <a:moveTo>
                    <a:pt x="665054" y="0"/>
                  </a:moveTo>
                  <a:lnTo>
                    <a:pt x="0" y="0"/>
                  </a:lnTo>
                  <a:lnTo>
                    <a:pt x="203200" y="533298"/>
                  </a:lnTo>
                  <a:lnTo>
                    <a:pt x="868254" y="533298"/>
                  </a:lnTo>
                  <a:lnTo>
                    <a:pt x="665054" y="0"/>
                  </a:lnTo>
                  <a:close/>
                </a:path>
              </a:pathLst>
            </a:custGeom>
            <a:solidFill>
              <a:srgbClr val="F4CF4C"/>
            </a:solidFill>
            <a:ln>
              <a:noFill/>
            </a:ln>
          </p:spPr>
        </p:sp>
        <p:sp>
          <p:nvSpPr>
            <p:cNvPr id="503" name="Google Shape;503;p21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04" name="Google Shape;504;p21"/>
          <p:cNvGrpSpPr/>
          <p:nvPr/>
        </p:nvGrpSpPr>
        <p:grpSpPr>
          <a:xfrm>
            <a:off x="12159430" y="9319765"/>
            <a:ext cx="5060879" cy="2278492"/>
            <a:chOff x="0" y="-38100"/>
            <a:chExt cx="1438640" cy="647700"/>
          </a:xfrm>
        </p:grpSpPr>
        <p:sp>
          <p:nvSpPr>
            <p:cNvPr id="505" name="Google Shape;505;p21"/>
            <p:cNvSpPr/>
            <p:nvPr/>
          </p:nvSpPr>
          <p:spPr>
            <a:xfrm>
              <a:off x="0" y="0"/>
              <a:ext cx="1438640" cy="548462"/>
            </a:xfrm>
            <a:custGeom>
              <a:rect b="b" l="l" r="r" t="t"/>
              <a:pathLst>
                <a:path extrusionOk="0" h="548462" w="1438640">
                  <a:moveTo>
                    <a:pt x="1235440" y="0"/>
                  </a:moveTo>
                  <a:lnTo>
                    <a:pt x="0" y="0"/>
                  </a:lnTo>
                  <a:lnTo>
                    <a:pt x="203200" y="548462"/>
                  </a:lnTo>
                  <a:lnTo>
                    <a:pt x="1438640" y="548462"/>
                  </a:lnTo>
                  <a:lnTo>
                    <a:pt x="1235440" y="0"/>
                  </a:lnTo>
                  <a:close/>
                </a:path>
              </a:pathLst>
            </a:custGeom>
            <a:solidFill>
              <a:srgbClr val="F9FAFB"/>
            </a:solidFill>
            <a:ln>
              <a:noFill/>
            </a:ln>
          </p:spPr>
        </p:sp>
        <p:sp>
          <p:nvSpPr>
            <p:cNvPr id="506" name="Google Shape;506;p21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07" name="Google Shape;507;p21"/>
          <p:cNvSpPr txBox="1"/>
          <p:nvPr/>
        </p:nvSpPr>
        <p:spPr>
          <a:xfrm>
            <a:off x="16670690" y="9463472"/>
            <a:ext cx="958037" cy="7123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66"/>
              <a:buFont typeface="Arial"/>
              <a:buNone/>
            </a:pPr>
            <a:r>
              <a:rPr b="0" i="0" lang="en-US" sz="4166" u="none" cap="none" strike="noStrike">
                <a:solidFill>
                  <a:srgbClr val="2F206D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20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" name="Google Shape;512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79326" y="1714500"/>
            <a:ext cx="6259674" cy="3353829"/>
          </a:xfrm>
          <a:prstGeom prst="rect">
            <a:avLst/>
          </a:prstGeom>
          <a:noFill/>
          <a:ln>
            <a:noFill/>
          </a:ln>
        </p:spPr>
      </p:pic>
      <p:pic>
        <p:nvPicPr>
          <p:cNvPr id="513" name="Google Shape;513;p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240268" y="1714500"/>
            <a:ext cx="6592888" cy="3353829"/>
          </a:xfrm>
          <a:prstGeom prst="rect">
            <a:avLst/>
          </a:prstGeom>
          <a:noFill/>
          <a:ln>
            <a:noFill/>
          </a:ln>
        </p:spPr>
      </p:pic>
      <p:pic>
        <p:nvPicPr>
          <p:cNvPr id="514" name="Google Shape;514;p22"/>
          <p:cNvPicPr preferRelativeResize="0"/>
          <p:nvPr/>
        </p:nvPicPr>
        <p:blipFill rotWithShape="1">
          <a:blip r:embed="rId5">
            <a:alphaModFix/>
          </a:blip>
          <a:srcRect b="1835" l="0" r="0" t="1837"/>
          <a:stretch/>
        </p:blipFill>
        <p:spPr>
          <a:xfrm>
            <a:off x="1028700" y="6882960"/>
            <a:ext cx="7512053" cy="298494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5" name="Google Shape;515;p22"/>
          <p:cNvPicPr preferRelativeResize="0"/>
          <p:nvPr/>
        </p:nvPicPr>
        <p:blipFill rotWithShape="1">
          <a:blip r:embed="rId6">
            <a:alphaModFix/>
          </a:blip>
          <a:srcRect b="4544" l="0" r="0" t="4544"/>
          <a:stretch/>
        </p:blipFill>
        <p:spPr>
          <a:xfrm>
            <a:off x="9240268" y="5262103"/>
            <a:ext cx="4553149" cy="1200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6" name="Google Shape;516;p2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028700" y="5457671"/>
            <a:ext cx="6248190" cy="1001820"/>
          </a:xfrm>
          <a:prstGeom prst="rect">
            <a:avLst/>
          </a:prstGeom>
          <a:noFill/>
          <a:ln>
            <a:noFill/>
          </a:ln>
        </p:spPr>
      </p:pic>
      <p:sp>
        <p:nvSpPr>
          <p:cNvPr id="517" name="Google Shape;517;p22"/>
          <p:cNvSpPr txBox="1"/>
          <p:nvPr/>
        </p:nvSpPr>
        <p:spPr>
          <a:xfrm>
            <a:off x="749632" y="571500"/>
            <a:ext cx="15190200" cy="1000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2306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500"/>
              <a:buFont typeface="Arial"/>
              <a:buNone/>
            </a:pPr>
            <a:r>
              <a:rPr b="1" lang="en-US" sz="65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EF - DIC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8" name="Google Shape;518;p22"/>
          <p:cNvSpPr txBox="1"/>
          <p:nvPr/>
        </p:nvSpPr>
        <p:spPr>
          <a:xfrm>
            <a:off x="9347977" y="7249950"/>
            <a:ext cx="8280600" cy="12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50"/>
              <a:buFont typeface="Arial"/>
              <a:buNone/>
            </a:pPr>
            <a:r>
              <a:rPr b="1" i="0" lang="en-US" sz="345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SQAXB= SQtrat - SQA -SQB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2782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50"/>
              <a:buFont typeface="Arial"/>
              <a:buNone/>
            </a:pPr>
            <a:r>
              <a:t/>
            </a:r>
            <a:endParaRPr b="1" i="0" sz="345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19" name="Google Shape;519;p22"/>
          <p:cNvCxnSpPr/>
          <p:nvPr/>
        </p:nvCxnSpPr>
        <p:spPr>
          <a:xfrm>
            <a:off x="2238150" y="5981700"/>
            <a:ext cx="3019650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20" name="Google Shape;520;p22"/>
          <p:cNvCxnSpPr/>
          <p:nvPr/>
        </p:nvCxnSpPr>
        <p:spPr>
          <a:xfrm>
            <a:off x="10756457" y="5981700"/>
            <a:ext cx="2121343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21" name="Google Shape;521;p22"/>
          <p:cNvSpPr/>
          <p:nvPr/>
        </p:nvSpPr>
        <p:spPr>
          <a:xfrm>
            <a:off x="12647452" y="269243"/>
            <a:ext cx="5696422" cy="238125"/>
          </a:xfrm>
          <a:prstGeom prst="rect">
            <a:avLst/>
          </a:prstGeom>
          <a:solidFill>
            <a:srgbClr val="E36C0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2" name="Google Shape;522;p22"/>
          <p:cNvSpPr/>
          <p:nvPr/>
        </p:nvSpPr>
        <p:spPr>
          <a:xfrm>
            <a:off x="5696422" y="288862"/>
            <a:ext cx="6933101" cy="2381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3" name="Google Shape;523;p22"/>
          <p:cNvSpPr/>
          <p:nvPr/>
        </p:nvSpPr>
        <p:spPr>
          <a:xfrm>
            <a:off x="0" y="288860"/>
            <a:ext cx="5696422" cy="23812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4" name="Google Shape;524;p22"/>
          <p:cNvSpPr/>
          <p:nvPr/>
        </p:nvSpPr>
        <p:spPr>
          <a:xfrm>
            <a:off x="16398656" y="9453794"/>
            <a:ext cx="4137735" cy="1566197"/>
          </a:xfrm>
          <a:custGeom>
            <a:rect b="b" l="l" r="r" t="t"/>
            <a:pathLst>
              <a:path extrusionOk="0" h="472581" w="1248511">
                <a:moveTo>
                  <a:pt x="1045311" y="0"/>
                </a:moveTo>
                <a:lnTo>
                  <a:pt x="0" y="0"/>
                </a:lnTo>
                <a:lnTo>
                  <a:pt x="203200" y="472581"/>
                </a:lnTo>
                <a:lnTo>
                  <a:pt x="1248511" y="472581"/>
                </a:lnTo>
                <a:lnTo>
                  <a:pt x="1045311" y="0"/>
                </a:lnTo>
                <a:close/>
              </a:path>
            </a:pathLst>
          </a:custGeom>
          <a:solidFill>
            <a:srgbClr val="E36C09"/>
          </a:solidFill>
          <a:ln>
            <a:noFill/>
          </a:ln>
        </p:spPr>
      </p:sp>
      <p:grpSp>
        <p:nvGrpSpPr>
          <p:cNvPr id="525" name="Google Shape;525;p22"/>
          <p:cNvGrpSpPr/>
          <p:nvPr/>
        </p:nvGrpSpPr>
        <p:grpSpPr>
          <a:xfrm>
            <a:off x="15603949" y="8928733"/>
            <a:ext cx="2499511" cy="1864585"/>
            <a:chOff x="0" y="-38100"/>
            <a:chExt cx="868254" cy="647700"/>
          </a:xfrm>
        </p:grpSpPr>
        <p:sp>
          <p:nvSpPr>
            <p:cNvPr id="526" name="Google Shape;526;p22"/>
            <p:cNvSpPr/>
            <p:nvPr/>
          </p:nvSpPr>
          <p:spPr>
            <a:xfrm>
              <a:off x="0" y="0"/>
              <a:ext cx="868254" cy="533298"/>
            </a:xfrm>
            <a:custGeom>
              <a:rect b="b" l="l" r="r" t="t"/>
              <a:pathLst>
                <a:path extrusionOk="0" h="533298" w="868254">
                  <a:moveTo>
                    <a:pt x="665054" y="0"/>
                  </a:moveTo>
                  <a:lnTo>
                    <a:pt x="0" y="0"/>
                  </a:lnTo>
                  <a:lnTo>
                    <a:pt x="203200" y="533298"/>
                  </a:lnTo>
                  <a:lnTo>
                    <a:pt x="868254" y="533298"/>
                  </a:lnTo>
                  <a:lnTo>
                    <a:pt x="665054" y="0"/>
                  </a:lnTo>
                  <a:close/>
                </a:path>
              </a:pathLst>
            </a:custGeom>
            <a:solidFill>
              <a:srgbClr val="F4CF4C"/>
            </a:solidFill>
            <a:ln>
              <a:noFill/>
            </a:ln>
          </p:spPr>
        </p:sp>
        <p:sp>
          <p:nvSpPr>
            <p:cNvPr id="527" name="Google Shape;527;p22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28" name="Google Shape;528;p22"/>
          <p:cNvGrpSpPr/>
          <p:nvPr/>
        </p:nvGrpSpPr>
        <p:grpSpPr>
          <a:xfrm>
            <a:off x="12159430" y="9319765"/>
            <a:ext cx="5060879" cy="2278492"/>
            <a:chOff x="0" y="-38100"/>
            <a:chExt cx="1438640" cy="647700"/>
          </a:xfrm>
        </p:grpSpPr>
        <p:sp>
          <p:nvSpPr>
            <p:cNvPr id="529" name="Google Shape;529;p22"/>
            <p:cNvSpPr/>
            <p:nvPr/>
          </p:nvSpPr>
          <p:spPr>
            <a:xfrm>
              <a:off x="0" y="0"/>
              <a:ext cx="1438640" cy="548462"/>
            </a:xfrm>
            <a:custGeom>
              <a:rect b="b" l="l" r="r" t="t"/>
              <a:pathLst>
                <a:path extrusionOk="0" h="548462" w="1438640">
                  <a:moveTo>
                    <a:pt x="1235440" y="0"/>
                  </a:moveTo>
                  <a:lnTo>
                    <a:pt x="0" y="0"/>
                  </a:lnTo>
                  <a:lnTo>
                    <a:pt x="203200" y="548462"/>
                  </a:lnTo>
                  <a:lnTo>
                    <a:pt x="1438640" y="548462"/>
                  </a:lnTo>
                  <a:lnTo>
                    <a:pt x="1235440" y="0"/>
                  </a:lnTo>
                  <a:close/>
                </a:path>
              </a:pathLst>
            </a:custGeom>
            <a:solidFill>
              <a:srgbClr val="F9FAFB"/>
            </a:solidFill>
            <a:ln>
              <a:noFill/>
            </a:ln>
          </p:spPr>
        </p:sp>
        <p:sp>
          <p:nvSpPr>
            <p:cNvPr id="530" name="Google Shape;530;p22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31" name="Google Shape;531;p22"/>
          <p:cNvSpPr txBox="1"/>
          <p:nvPr/>
        </p:nvSpPr>
        <p:spPr>
          <a:xfrm>
            <a:off x="16670690" y="9463472"/>
            <a:ext cx="958037" cy="7181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66"/>
              <a:buFont typeface="Arial"/>
              <a:buNone/>
            </a:pPr>
            <a:r>
              <a:rPr b="0" i="0" lang="en-US" sz="4166" u="none" cap="none" strike="noStrike">
                <a:solidFill>
                  <a:srgbClr val="2F206D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21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5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6" name="Google Shape;536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336125" y="1686050"/>
            <a:ext cx="6056275" cy="2464425"/>
          </a:xfrm>
          <a:prstGeom prst="rect">
            <a:avLst/>
          </a:prstGeom>
          <a:noFill/>
          <a:ln>
            <a:noFill/>
          </a:ln>
        </p:spPr>
      </p:pic>
      <p:sp>
        <p:nvSpPr>
          <p:cNvPr id="537" name="Google Shape;537;p23"/>
          <p:cNvSpPr txBox="1"/>
          <p:nvPr/>
        </p:nvSpPr>
        <p:spPr>
          <a:xfrm>
            <a:off x="888015" y="723900"/>
            <a:ext cx="15190200" cy="1000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2306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500"/>
              <a:buFont typeface="Arial"/>
              <a:buNone/>
            </a:pPr>
            <a:r>
              <a:rPr b="1" lang="en-US" sz="65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EF - DIC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8" name="Google Shape;538;p23"/>
          <p:cNvSpPr txBox="1"/>
          <p:nvPr/>
        </p:nvSpPr>
        <p:spPr>
          <a:xfrm>
            <a:off x="637450" y="3749679"/>
            <a:ext cx="16209000" cy="5711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41"/>
              <a:buFont typeface="Arial"/>
              <a:buNone/>
            </a:pPr>
            <a:r>
              <a:rPr b="1" i="0" lang="en-US" sz="3041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Teste de hipóteses:</a:t>
            </a:r>
            <a:endParaRPr b="1" i="0" sz="3041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41"/>
              <a:buFont typeface="Arial"/>
              <a:buNone/>
            </a:pPr>
            <a:r>
              <a:rPr b="1" i="0" lang="en-US" sz="3041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H</a:t>
            </a:r>
            <a:r>
              <a:rPr b="1" baseline="-25000" i="0" lang="en-US" sz="3041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0</a:t>
            </a:r>
            <a:r>
              <a:rPr b="1" i="0" lang="en-US" sz="3041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:</a:t>
            </a:r>
            <a:r>
              <a:rPr b="0" i="0" lang="en-US" sz="3041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 Não há diferença entre as cultivares em relação ao número de insetos.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41"/>
              <a:buFont typeface="Arial"/>
              <a:buNone/>
            </a:pPr>
            <a:r>
              <a:rPr b="1" i="0" lang="en-US" sz="3041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H</a:t>
            </a:r>
            <a:r>
              <a:rPr b="1" baseline="-25000" i="0" lang="en-US" sz="3041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a</a:t>
            </a:r>
            <a:r>
              <a:rPr b="1" i="0" lang="en-US" sz="3041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:</a:t>
            </a:r>
            <a:r>
              <a:rPr b="0" i="0" lang="en-US" sz="3041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 Pelo menos uma cultivar difere das demais em relação ao número de insetos.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41"/>
              <a:buFont typeface="Arial"/>
              <a:buNone/>
            </a:pPr>
            <a:r>
              <a:t/>
            </a:r>
            <a:endParaRPr b="0" i="0" sz="3041" u="none" cap="none" strike="noStrike">
              <a:solidFill>
                <a:schemeClr val="lt1"/>
              </a:solidFill>
              <a:latin typeface="Arimo"/>
              <a:ea typeface="Arimo"/>
              <a:cs typeface="Arimo"/>
              <a:sym typeface="Arimo"/>
            </a:endParaRPr>
          </a:p>
          <a:p>
            <a:pPr indent="0" lvl="0" marL="0" marR="0" rtl="0" algn="l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41"/>
              <a:buFont typeface="Arial"/>
              <a:buNone/>
            </a:pPr>
            <a:r>
              <a:rPr b="1" i="0" lang="en-US" sz="3041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H</a:t>
            </a:r>
            <a:r>
              <a:rPr b="1" baseline="-25000" i="0" lang="en-US" sz="3041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0</a:t>
            </a:r>
            <a:r>
              <a:rPr b="1" i="0" lang="en-US" sz="3041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:</a:t>
            </a:r>
            <a:r>
              <a:rPr b="0" i="0" lang="en-US" sz="3041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 Não há diferença entre os manejos em relação ao número de insetos.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41"/>
              <a:buFont typeface="Arial"/>
              <a:buNone/>
            </a:pPr>
            <a:r>
              <a:rPr b="1" i="0" lang="en-US" sz="3041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H</a:t>
            </a:r>
            <a:r>
              <a:rPr b="1" baseline="-25000" i="0" lang="en-US" sz="3041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a</a:t>
            </a:r>
            <a:r>
              <a:rPr b="1" i="0" lang="en-US" sz="3041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:</a:t>
            </a:r>
            <a:r>
              <a:rPr b="0" i="0" lang="en-US" sz="3041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 O manejo influencia no número de insetos.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41"/>
              <a:buFont typeface="Arial"/>
              <a:buNone/>
            </a:pPr>
            <a:r>
              <a:t/>
            </a:r>
            <a:endParaRPr b="0" i="0" sz="3041" u="none" cap="none" strike="noStrike">
              <a:solidFill>
                <a:schemeClr val="lt1"/>
              </a:solidFill>
              <a:latin typeface="Arimo"/>
              <a:ea typeface="Arimo"/>
              <a:cs typeface="Arimo"/>
              <a:sym typeface="Arimo"/>
            </a:endParaRPr>
          </a:p>
          <a:p>
            <a:pPr indent="0" lvl="0" marL="0" marR="0" rtl="0" algn="l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41"/>
              <a:buFont typeface="Arial"/>
              <a:buNone/>
            </a:pPr>
            <a:r>
              <a:rPr b="1" i="0" lang="en-US" sz="3041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H</a:t>
            </a:r>
            <a:r>
              <a:rPr b="1" baseline="-25000" i="0" lang="en-US" sz="3041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0</a:t>
            </a:r>
            <a:r>
              <a:rPr b="1" i="0" lang="en-US" sz="3041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:</a:t>
            </a:r>
            <a:r>
              <a:rPr b="0" i="0" lang="en-US" sz="3041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 Não há interação entre cultivares e os manejos para o número de insetos.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41"/>
              <a:buFont typeface="Arial"/>
              <a:buNone/>
            </a:pPr>
            <a:r>
              <a:rPr b="1" i="0" lang="en-US" sz="3041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H</a:t>
            </a:r>
            <a:r>
              <a:rPr b="1" baseline="-25000" i="0" lang="en-US" sz="3041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a</a:t>
            </a:r>
            <a:r>
              <a:rPr b="1" i="0" lang="en-US" sz="3041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:</a:t>
            </a:r>
            <a:r>
              <a:rPr b="0" i="0" lang="en-US" sz="3041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 Há interação entre as cultivares e os manejos para o número de insetos.</a:t>
            </a:r>
            <a:endParaRPr b="0" i="0" sz="3041" u="none" cap="none" strike="noStrike">
              <a:solidFill>
                <a:schemeClr val="lt1"/>
              </a:solidFill>
              <a:latin typeface="Arimo"/>
              <a:ea typeface="Arimo"/>
              <a:cs typeface="Arimo"/>
              <a:sym typeface="Arimo"/>
            </a:endParaRPr>
          </a:p>
        </p:txBody>
      </p:sp>
      <p:sp>
        <p:nvSpPr>
          <p:cNvPr id="539" name="Google Shape;539;p23"/>
          <p:cNvSpPr txBox="1"/>
          <p:nvPr/>
        </p:nvSpPr>
        <p:spPr>
          <a:xfrm>
            <a:off x="15502719" y="3692229"/>
            <a:ext cx="1836900" cy="4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41"/>
              <a:buFont typeface="Arial"/>
              <a:buNone/>
            </a:pPr>
            <a:r>
              <a:rPr b="1" i="0" lang="en-US" sz="3041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(α = 5%)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0" name="Google Shape;540;p23"/>
          <p:cNvSpPr txBox="1"/>
          <p:nvPr/>
        </p:nvSpPr>
        <p:spPr>
          <a:xfrm>
            <a:off x="15468600" y="5072020"/>
            <a:ext cx="1836900" cy="4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41"/>
              <a:buFont typeface="Arial"/>
              <a:buNone/>
            </a:pPr>
            <a:r>
              <a:rPr b="1" i="0" lang="en-US" sz="3041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rejeita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1" name="Google Shape;541;p23"/>
          <p:cNvSpPr txBox="1"/>
          <p:nvPr/>
        </p:nvSpPr>
        <p:spPr>
          <a:xfrm>
            <a:off x="15468600" y="6404464"/>
            <a:ext cx="1836900" cy="4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41"/>
              <a:buFont typeface="Arial"/>
              <a:buNone/>
            </a:pPr>
            <a:r>
              <a:rPr b="1" i="0" lang="en-US" sz="3041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rejeita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2" name="Google Shape;542;p23"/>
          <p:cNvSpPr txBox="1"/>
          <p:nvPr/>
        </p:nvSpPr>
        <p:spPr>
          <a:xfrm>
            <a:off x="15536837" y="8252410"/>
            <a:ext cx="1836900" cy="4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41"/>
              <a:buFont typeface="Arial"/>
              <a:buNone/>
            </a:pPr>
            <a:r>
              <a:rPr b="1" i="0" lang="en-US" sz="3041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aceita</a:t>
            </a:r>
            <a:endParaRPr b="1" i="0" sz="3041" u="none" cap="none" strike="noStrike">
              <a:solidFill>
                <a:srgbClr val="FF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43" name="Google Shape;543;p23"/>
          <p:cNvSpPr/>
          <p:nvPr/>
        </p:nvSpPr>
        <p:spPr>
          <a:xfrm>
            <a:off x="12647452" y="269243"/>
            <a:ext cx="5696422" cy="238125"/>
          </a:xfrm>
          <a:prstGeom prst="rect">
            <a:avLst/>
          </a:prstGeom>
          <a:solidFill>
            <a:srgbClr val="E36C0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4" name="Google Shape;544;p23"/>
          <p:cNvSpPr/>
          <p:nvPr/>
        </p:nvSpPr>
        <p:spPr>
          <a:xfrm>
            <a:off x="5696422" y="288862"/>
            <a:ext cx="6933101" cy="2381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5" name="Google Shape;545;p23"/>
          <p:cNvSpPr/>
          <p:nvPr/>
        </p:nvSpPr>
        <p:spPr>
          <a:xfrm>
            <a:off x="0" y="288860"/>
            <a:ext cx="5696422" cy="23812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6" name="Google Shape;546;p23"/>
          <p:cNvSpPr/>
          <p:nvPr/>
        </p:nvSpPr>
        <p:spPr>
          <a:xfrm>
            <a:off x="16398656" y="9453794"/>
            <a:ext cx="4137735" cy="1566197"/>
          </a:xfrm>
          <a:custGeom>
            <a:rect b="b" l="l" r="r" t="t"/>
            <a:pathLst>
              <a:path extrusionOk="0" h="472581" w="1248511">
                <a:moveTo>
                  <a:pt x="1045311" y="0"/>
                </a:moveTo>
                <a:lnTo>
                  <a:pt x="0" y="0"/>
                </a:lnTo>
                <a:lnTo>
                  <a:pt x="203200" y="472581"/>
                </a:lnTo>
                <a:lnTo>
                  <a:pt x="1248511" y="472581"/>
                </a:lnTo>
                <a:lnTo>
                  <a:pt x="1045311" y="0"/>
                </a:lnTo>
                <a:close/>
              </a:path>
            </a:pathLst>
          </a:custGeom>
          <a:solidFill>
            <a:srgbClr val="E36C09"/>
          </a:solidFill>
          <a:ln>
            <a:noFill/>
          </a:ln>
        </p:spPr>
      </p:sp>
      <p:grpSp>
        <p:nvGrpSpPr>
          <p:cNvPr id="547" name="Google Shape;547;p23"/>
          <p:cNvGrpSpPr/>
          <p:nvPr/>
        </p:nvGrpSpPr>
        <p:grpSpPr>
          <a:xfrm>
            <a:off x="15603949" y="8928733"/>
            <a:ext cx="2499511" cy="1864585"/>
            <a:chOff x="0" y="-38100"/>
            <a:chExt cx="868254" cy="647700"/>
          </a:xfrm>
        </p:grpSpPr>
        <p:sp>
          <p:nvSpPr>
            <p:cNvPr id="548" name="Google Shape;548;p23"/>
            <p:cNvSpPr/>
            <p:nvPr/>
          </p:nvSpPr>
          <p:spPr>
            <a:xfrm>
              <a:off x="0" y="0"/>
              <a:ext cx="868254" cy="533298"/>
            </a:xfrm>
            <a:custGeom>
              <a:rect b="b" l="l" r="r" t="t"/>
              <a:pathLst>
                <a:path extrusionOk="0" h="533298" w="868254">
                  <a:moveTo>
                    <a:pt x="665054" y="0"/>
                  </a:moveTo>
                  <a:lnTo>
                    <a:pt x="0" y="0"/>
                  </a:lnTo>
                  <a:lnTo>
                    <a:pt x="203200" y="533298"/>
                  </a:lnTo>
                  <a:lnTo>
                    <a:pt x="868254" y="533298"/>
                  </a:lnTo>
                  <a:lnTo>
                    <a:pt x="665054" y="0"/>
                  </a:lnTo>
                  <a:close/>
                </a:path>
              </a:pathLst>
            </a:custGeom>
            <a:solidFill>
              <a:srgbClr val="F4CF4C"/>
            </a:solidFill>
            <a:ln>
              <a:noFill/>
            </a:ln>
          </p:spPr>
        </p:sp>
        <p:sp>
          <p:nvSpPr>
            <p:cNvPr id="549" name="Google Shape;549;p23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50" name="Google Shape;550;p23"/>
          <p:cNvGrpSpPr/>
          <p:nvPr/>
        </p:nvGrpSpPr>
        <p:grpSpPr>
          <a:xfrm>
            <a:off x="12159430" y="9557080"/>
            <a:ext cx="5060879" cy="2278492"/>
            <a:chOff x="0" y="-38100"/>
            <a:chExt cx="1438640" cy="647700"/>
          </a:xfrm>
        </p:grpSpPr>
        <p:sp>
          <p:nvSpPr>
            <p:cNvPr id="551" name="Google Shape;551;p23"/>
            <p:cNvSpPr/>
            <p:nvPr/>
          </p:nvSpPr>
          <p:spPr>
            <a:xfrm>
              <a:off x="0" y="0"/>
              <a:ext cx="1438640" cy="548462"/>
            </a:xfrm>
            <a:custGeom>
              <a:rect b="b" l="l" r="r" t="t"/>
              <a:pathLst>
                <a:path extrusionOk="0" h="548462" w="1438640">
                  <a:moveTo>
                    <a:pt x="1235440" y="0"/>
                  </a:moveTo>
                  <a:lnTo>
                    <a:pt x="0" y="0"/>
                  </a:lnTo>
                  <a:lnTo>
                    <a:pt x="203200" y="548462"/>
                  </a:lnTo>
                  <a:lnTo>
                    <a:pt x="1438640" y="548462"/>
                  </a:lnTo>
                  <a:lnTo>
                    <a:pt x="1235440" y="0"/>
                  </a:lnTo>
                  <a:close/>
                </a:path>
              </a:pathLst>
            </a:custGeom>
            <a:solidFill>
              <a:srgbClr val="F9FAFB"/>
            </a:solidFill>
            <a:ln>
              <a:noFill/>
            </a:ln>
          </p:spPr>
        </p:sp>
        <p:sp>
          <p:nvSpPr>
            <p:cNvPr id="552" name="Google Shape;552;p23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53" name="Google Shape;553;p23"/>
          <p:cNvSpPr txBox="1"/>
          <p:nvPr/>
        </p:nvSpPr>
        <p:spPr>
          <a:xfrm>
            <a:off x="16670690" y="9463472"/>
            <a:ext cx="958037" cy="7181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66"/>
              <a:buFont typeface="Arial"/>
              <a:buNone/>
            </a:pPr>
            <a:r>
              <a:rPr b="0" i="0" lang="en-US" sz="4166" u="none" cap="none" strike="noStrike">
                <a:solidFill>
                  <a:srgbClr val="2F206D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22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7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p24"/>
          <p:cNvSpPr txBox="1"/>
          <p:nvPr/>
        </p:nvSpPr>
        <p:spPr>
          <a:xfrm>
            <a:off x="1328652" y="833206"/>
            <a:ext cx="11345694" cy="11207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500"/>
              <a:buFont typeface="Arial"/>
              <a:buNone/>
            </a:pPr>
            <a:r>
              <a:rPr b="1" i="0" lang="en-US" sz="6500" u="none" cap="none" strike="noStrike">
                <a:solidFill>
                  <a:srgbClr val="F9FAFB"/>
                </a:solidFill>
                <a:latin typeface="Montserrat"/>
                <a:ea typeface="Montserrat"/>
                <a:cs typeface="Montserrat"/>
                <a:sym typeface="Montserrat"/>
              </a:rPr>
              <a:t>CONCLUSÃO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9" name="Google Shape;559;p24"/>
          <p:cNvSpPr txBox="1"/>
          <p:nvPr/>
        </p:nvSpPr>
        <p:spPr>
          <a:xfrm>
            <a:off x="1085097" y="2616526"/>
            <a:ext cx="14995876" cy="505394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43306" lvl="1" marL="886615" marR="0" rtl="0" algn="l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6"/>
              <a:buFont typeface="Arial"/>
              <a:buChar char="•"/>
            </a:pPr>
            <a:r>
              <a:rPr b="0" i="0" lang="en-US" sz="4106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Não existe interação entre as cultivares e os manejos. Isto significa que o comportamento de um fator não depende ou não é influenciado pelos níveis do outro fator, sendo portanto independentes. Neste caso os fatores podem ser estudados isoladamente.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48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6"/>
              <a:buFont typeface="Arial"/>
              <a:buNone/>
            </a:pPr>
            <a:r>
              <a:t/>
            </a:r>
            <a:endParaRPr b="0" i="0" sz="4106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207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6"/>
              <a:buFont typeface="Arial"/>
              <a:buNone/>
            </a:pPr>
            <a:r>
              <a:t/>
            </a:r>
            <a:endParaRPr b="0" i="0" sz="4106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60" name="Google Shape;560;p24"/>
          <p:cNvSpPr/>
          <p:nvPr/>
        </p:nvSpPr>
        <p:spPr>
          <a:xfrm>
            <a:off x="12647452" y="269243"/>
            <a:ext cx="5696422" cy="238125"/>
          </a:xfrm>
          <a:prstGeom prst="rect">
            <a:avLst/>
          </a:prstGeom>
          <a:solidFill>
            <a:srgbClr val="E36C0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1" name="Google Shape;561;p24"/>
          <p:cNvSpPr/>
          <p:nvPr/>
        </p:nvSpPr>
        <p:spPr>
          <a:xfrm>
            <a:off x="5696422" y="288862"/>
            <a:ext cx="6933101" cy="2381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2" name="Google Shape;562;p24"/>
          <p:cNvSpPr/>
          <p:nvPr/>
        </p:nvSpPr>
        <p:spPr>
          <a:xfrm>
            <a:off x="0" y="288860"/>
            <a:ext cx="5696422" cy="23812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3" name="Google Shape;563;p24"/>
          <p:cNvSpPr/>
          <p:nvPr/>
        </p:nvSpPr>
        <p:spPr>
          <a:xfrm>
            <a:off x="16398656" y="9453794"/>
            <a:ext cx="4137735" cy="1566197"/>
          </a:xfrm>
          <a:custGeom>
            <a:rect b="b" l="l" r="r" t="t"/>
            <a:pathLst>
              <a:path extrusionOk="0" h="472581" w="1248511">
                <a:moveTo>
                  <a:pt x="1045311" y="0"/>
                </a:moveTo>
                <a:lnTo>
                  <a:pt x="0" y="0"/>
                </a:lnTo>
                <a:lnTo>
                  <a:pt x="203200" y="472581"/>
                </a:lnTo>
                <a:lnTo>
                  <a:pt x="1248511" y="472581"/>
                </a:lnTo>
                <a:lnTo>
                  <a:pt x="1045311" y="0"/>
                </a:lnTo>
                <a:close/>
              </a:path>
            </a:pathLst>
          </a:custGeom>
          <a:solidFill>
            <a:srgbClr val="E36C09"/>
          </a:solidFill>
          <a:ln>
            <a:noFill/>
          </a:ln>
        </p:spPr>
      </p:sp>
      <p:grpSp>
        <p:nvGrpSpPr>
          <p:cNvPr id="564" name="Google Shape;564;p24"/>
          <p:cNvGrpSpPr/>
          <p:nvPr/>
        </p:nvGrpSpPr>
        <p:grpSpPr>
          <a:xfrm>
            <a:off x="15603949" y="8928733"/>
            <a:ext cx="2499511" cy="1864585"/>
            <a:chOff x="0" y="-38100"/>
            <a:chExt cx="868254" cy="647700"/>
          </a:xfrm>
        </p:grpSpPr>
        <p:sp>
          <p:nvSpPr>
            <p:cNvPr id="565" name="Google Shape;565;p24"/>
            <p:cNvSpPr/>
            <p:nvPr/>
          </p:nvSpPr>
          <p:spPr>
            <a:xfrm>
              <a:off x="0" y="0"/>
              <a:ext cx="868254" cy="533298"/>
            </a:xfrm>
            <a:custGeom>
              <a:rect b="b" l="l" r="r" t="t"/>
              <a:pathLst>
                <a:path extrusionOk="0" h="533298" w="868254">
                  <a:moveTo>
                    <a:pt x="665054" y="0"/>
                  </a:moveTo>
                  <a:lnTo>
                    <a:pt x="0" y="0"/>
                  </a:lnTo>
                  <a:lnTo>
                    <a:pt x="203200" y="533298"/>
                  </a:lnTo>
                  <a:lnTo>
                    <a:pt x="868254" y="533298"/>
                  </a:lnTo>
                  <a:lnTo>
                    <a:pt x="665054" y="0"/>
                  </a:lnTo>
                  <a:close/>
                </a:path>
              </a:pathLst>
            </a:custGeom>
            <a:solidFill>
              <a:srgbClr val="F4CF4C"/>
            </a:solidFill>
            <a:ln>
              <a:noFill/>
            </a:ln>
          </p:spPr>
        </p:sp>
        <p:sp>
          <p:nvSpPr>
            <p:cNvPr id="566" name="Google Shape;566;p24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67" name="Google Shape;567;p24"/>
          <p:cNvGrpSpPr/>
          <p:nvPr/>
        </p:nvGrpSpPr>
        <p:grpSpPr>
          <a:xfrm>
            <a:off x="12159430" y="9319765"/>
            <a:ext cx="5060879" cy="2278492"/>
            <a:chOff x="0" y="-38100"/>
            <a:chExt cx="1438640" cy="647700"/>
          </a:xfrm>
        </p:grpSpPr>
        <p:sp>
          <p:nvSpPr>
            <p:cNvPr id="568" name="Google Shape;568;p24"/>
            <p:cNvSpPr/>
            <p:nvPr/>
          </p:nvSpPr>
          <p:spPr>
            <a:xfrm>
              <a:off x="0" y="0"/>
              <a:ext cx="1438640" cy="548462"/>
            </a:xfrm>
            <a:custGeom>
              <a:rect b="b" l="l" r="r" t="t"/>
              <a:pathLst>
                <a:path extrusionOk="0" h="548462" w="1438640">
                  <a:moveTo>
                    <a:pt x="1235440" y="0"/>
                  </a:moveTo>
                  <a:lnTo>
                    <a:pt x="0" y="0"/>
                  </a:lnTo>
                  <a:lnTo>
                    <a:pt x="203200" y="548462"/>
                  </a:lnTo>
                  <a:lnTo>
                    <a:pt x="1438640" y="548462"/>
                  </a:lnTo>
                  <a:lnTo>
                    <a:pt x="1235440" y="0"/>
                  </a:lnTo>
                  <a:close/>
                </a:path>
              </a:pathLst>
            </a:custGeom>
            <a:solidFill>
              <a:srgbClr val="F9FAFB"/>
            </a:solidFill>
            <a:ln>
              <a:noFill/>
            </a:ln>
          </p:spPr>
        </p:sp>
        <p:sp>
          <p:nvSpPr>
            <p:cNvPr id="569" name="Google Shape;569;p24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70" name="Google Shape;570;p24"/>
          <p:cNvSpPr txBox="1"/>
          <p:nvPr/>
        </p:nvSpPr>
        <p:spPr>
          <a:xfrm>
            <a:off x="16670690" y="9463472"/>
            <a:ext cx="958037" cy="7181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66"/>
              <a:buFont typeface="Arial"/>
              <a:buNone/>
            </a:pPr>
            <a:r>
              <a:rPr b="0" i="0" lang="en-US" sz="4166" u="none" cap="none" strike="noStrike">
                <a:solidFill>
                  <a:srgbClr val="2F206D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23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4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5" name="Google Shape;575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47780" y="1758562"/>
            <a:ext cx="5925950" cy="3003938"/>
          </a:xfrm>
          <a:prstGeom prst="rect">
            <a:avLst/>
          </a:prstGeom>
          <a:noFill/>
          <a:ln>
            <a:noFill/>
          </a:ln>
        </p:spPr>
      </p:pic>
      <p:pic>
        <p:nvPicPr>
          <p:cNvPr id="576" name="Google Shape;576;p2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291650" y="1902757"/>
            <a:ext cx="6739324" cy="2935943"/>
          </a:xfrm>
          <a:prstGeom prst="rect">
            <a:avLst/>
          </a:prstGeom>
          <a:noFill/>
          <a:ln>
            <a:noFill/>
          </a:ln>
        </p:spPr>
      </p:pic>
      <p:pic>
        <p:nvPicPr>
          <p:cNvPr id="577" name="Google Shape;577;p2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088814" y="6571262"/>
            <a:ext cx="7005472" cy="3038017"/>
          </a:xfrm>
          <a:prstGeom prst="rect">
            <a:avLst/>
          </a:prstGeom>
          <a:noFill/>
          <a:ln>
            <a:noFill/>
          </a:ln>
        </p:spPr>
      </p:pic>
      <p:pic>
        <p:nvPicPr>
          <p:cNvPr id="578" name="Google Shape;578;p2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919206" y="2573897"/>
            <a:ext cx="3066025" cy="1579003"/>
          </a:xfrm>
          <a:prstGeom prst="rect">
            <a:avLst/>
          </a:prstGeom>
          <a:noFill/>
          <a:ln>
            <a:noFill/>
          </a:ln>
        </p:spPr>
      </p:pic>
      <p:sp>
        <p:nvSpPr>
          <p:cNvPr id="579" name="Google Shape;579;p25"/>
          <p:cNvSpPr txBox="1"/>
          <p:nvPr/>
        </p:nvSpPr>
        <p:spPr>
          <a:xfrm>
            <a:off x="685800" y="571500"/>
            <a:ext cx="16050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60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1" i="0" lang="en-US" sz="4000" u="none" cap="none" strike="noStrike">
                <a:solidFill>
                  <a:srgbClr val="F9FAFB"/>
                </a:solidFill>
                <a:latin typeface="Montserrat"/>
                <a:ea typeface="Montserrat"/>
                <a:cs typeface="Montserrat"/>
                <a:sym typeface="Montserrat"/>
              </a:rPr>
              <a:t>TUKEY APLICADO PARA O FATOR A (CULTIVAR)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0" name="Google Shape;580;p25"/>
          <p:cNvSpPr txBox="1"/>
          <p:nvPr/>
        </p:nvSpPr>
        <p:spPr>
          <a:xfrm>
            <a:off x="12341936" y="7170587"/>
            <a:ext cx="631500" cy="225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4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3"/>
              <a:buFont typeface="Arial"/>
              <a:buNone/>
            </a:pPr>
            <a:r>
              <a:rPr b="1" i="0" lang="en-US" sz="3843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4133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3"/>
              <a:buFont typeface="Arial"/>
              <a:buNone/>
            </a:pPr>
            <a:r>
              <a:t/>
            </a:r>
            <a:endParaRPr b="1" i="0" sz="3843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14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3"/>
              <a:buFont typeface="Arial"/>
              <a:buNone/>
            </a:pPr>
            <a:r>
              <a:t/>
            </a:r>
            <a:endParaRPr b="1" i="0" sz="3843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81" name="Google Shape;581;p25"/>
          <p:cNvSpPr txBox="1"/>
          <p:nvPr/>
        </p:nvSpPr>
        <p:spPr>
          <a:xfrm>
            <a:off x="12733897" y="7945606"/>
            <a:ext cx="631500" cy="14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4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3"/>
              <a:buFont typeface="Arial"/>
              <a:buNone/>
            </a:pPr>
            <a:r>
              <a:rPr b="1" i="0" lang="en-US" sz="3843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14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3"/>
              <a:buFont typeface="Arial"/>
              <a:buNone/>
            </a:pPr>
            <a:r>
              <a:t/>
            </a:r>
            <a:endParaRPr b="1" i="0" sz="3843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82" name="Google Shape;582;p25"/>
          <p:cNvSpPr txBox="1"/>
          <p:nvPr/>
        </p:nvSpPr>
        <p:spPr>
          <a:xfrm>
            <a:off x="13078233" y="8645884"/>
            <a:ext cx="631500" cy="14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4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3"/>
              <a:buFont typeface="Arial"/>
              <a:buNone/>
            </a:pPr>
            <a:r>
              <a:rPr b="1" i="0" lang="en-US" sz="3843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14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3"/>
              <a:buFont typeface="Arial"/>
              <a:buNone/>
            </a:pPr>
            <a:r>
              <a:t/>
            </a:r>
            <a:endParaRPr b="1" i="0" sz="3843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583" name="Google Shape;583;p25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429076" y="4902166"/>
            <a:ext cx="15894635" cy="1349182"/>
          </a:xfrm>
          <a:prstGeom prst="rect">
            <a:avLst/>
          </a:prstGeom>
          <a:noFill/>
          <a:ln>
            <a:noFill/>
          </a:ln>
        </p:spPr>
      </p:pic>
      <p:sp>
        <p:nvSpPr>
          <p:cNvPr id="584" name="Google Shape;584;p25"/>
          <p:cNvSpPr/>
          <p:nvPr/>
        </p:nvSpPr>
        <p:spPr>
          <a:xfrm>
            <a:off x="16398656" y="9453794"/>
            <a:ext cx="4137735" cy="1566197"/>
          </a:xfrm>
          <a:custGeom>
            <a:rect b="b" l="l" r="r" t="t"/>
            <a:pathLst>
              <a:path extrusionOk="0" h="472581" w="1248511">
                <a:moveTo>
                  <a:pt x="1045311" y="0"/>
                </a:moveTo>
                <a:lnTo>
                  <a:pt x="0" y="0"/>
                </a:lnTo>
                <a:lnTo>
                  <a:pt x="203200" y="472581"/>
                </a:lnTo>
                <a:lnTo>
                  <a:pt x="1248511" y="472581"/>
                </a:lnTo>
                <a:lnTo>
                  <a:pt x="1045311" y="0"/>
                </a:lnTo>
                <a:close/>
              </a:path>
            </a:pathLst>
          </a:custGeom>
          <a:solidFill>
            <a:srgbClr val="E36C09"/>
          </a:solidFill>
          <a:ln>
            <a:noFill/>
          </a:ln>
        </p:spPr>
      </p:sp>
      <p:grpSp>
        <p:nvGrpSpPr>
          <p:cNvPr id="585" name="Google Shape;585;p25"/>
          <p:cNvGrpSpPr/>
          <p:nvPr/>
        </p:nvGrpSpPr>
        <p:grpSpPr>
          <a:xfrm>
            <a:off x="15603949" y="8928733"/>
            <a:ext cx="2499511" cy="1864585"/>
            <a:chOff x="0" y="-38100"/>
            <a:chExt cx="868254" cy="647700"/>
          </a:xfrm>
        </p:grpSpPr>
        <p:sp>
          <p:nvSpPr>
            <p:cNvPr id="586" name="Google Shape;586;p25"/>
            <p:cNvSpPr/>
            <p:nvPr/>
          </p:nvSpPr>
          <p:spPr>
            <a:xfrm>
              <a:off x="0" y="0"/>
              <a:ext cx="868254" cy="533298"/>
            </a:xfrm>
            <a:custGeom>
              <a:rect b="b" l="l" r="r" t="t"/>
              <a:pathLst>
                <a:path extrusionOk="0" h="533298" w="868254">
                  <a:moveTo>
                    <a:pt x="665054" y="0"/>
                  </a:moveTo>
                  <a:lnTo>
                    <a:pt x="0" y="0"/>
                  </a:lnTo>
                  <a:lnTo>
                    <a:pt x="203200" y="533298"/>
                  </a:lnTo>
                  <a:lnTo>
                    <a:pt x="868254" y="533298"/>
                  </a:lnTo>
                  <a:lnTo>
                    <a:pt x="665054" y="0"/>
                  </a:lnTo>
                  <a:close/>
                </a:path>
              </a:pathLst>
            </a:custGeom>
            <a:solidFill>
              <a:srgbClr val="F4CF4C"/>
            </a:solidFill>
            <a:ln>
              <a:noFill/>
            </a:ln>
          </p:spPr>
        </p:sp>
        <p:sp>
          <p:nvSpPr>
            <p:cNvPr id="587" name="Google Shape;587;p25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88" name="Google Shape;588;p25"/>
          <p:cNvGrpSpPr/>
          <p:nvPr/>
        </p:nvGrpSpPr>
        <p:grpSpPr>
          <a:xfrm>
            <a:off x="12159430" y="9557081"/>
            <a:ext cx="5060848" cy="2278479"/>
            <a:chOff x="0" y="-38100"/>
            <a:chExt cx="1438640" cy="647700"/>
          </a:xfrm>
        </p:grpSpPr>
        <p:sp>
          <p:nvSpPr>
            <p:cNvPr id="589" name="Google Shape;589;p25"/>
            <p:cNvSpPr/>
            <p:nvPr/>
          </p:nvSpPr>
          <p:spPr>
            <a:xfrm>
              <a:off x="0" y="0"/>
              <a:ext cx="1438640" cy="548462"/>
            </a:xfrm>
            <a:custGeom>
              <a:rect b="b" l="l" r="r" t="t"/>
              <a:pathLst>
                <a:path extrusionOk="0" h="548462" w="1438640">
                  <a:moveTo>
                    <a:pt x="1235440" y="0"/>
                  </a:moveTo>
                  <a:lnTo>
                    <a:pt x="0" y="0"/>
                  </a:lnTo>
                  <a:lnTo>
                    <a:pt x="203200" y="548462"/>
                  </a:lnTo>
                  <a:lnTo>
                    <a:pt x="1438640" y="548462"/>
                  </a:lnTo>
                  <a:lnTo>
                    <a:pt x="1235440" y="0"/>
                  </a:lnTo>
                  <a:close/>
                </a:path>
              </a:pathLst>
            </a:custGeom>
            <a:solidFill>
              <a:srgbClr val="F9FAFB"/>
            </a:solidFill>
            <a:ln>
              <a:noFill/>
            </a:ln>
          </p:spPr>
        </p:sp>
        <p:sp>
          <p:nvSpPr>
            <p:cNvPr id="590" name="Google Shape;590;p25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91" name="Google Shape;591;p25"/>
          <p:cNvSpPr txBox="1"/>
          <p:nvPr/>
        </p:nvSpPr>
        <p:spPr>
          <a:xfrm>
            <a:off x="16670690" y="9463472"/>
            <a:ext cx="958037" cy="7181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66"/>
              <a:buFont typeface="Arial"/>
              <a:buNone/>
            </a:pPr>
            <a:r>
              <a:rPr b="0" i="0" lang="en-US" sz="4166" u="none" cap="none" strike="noStrike">
                <a:solidFill>
                  <a:srgbClr val="2F206D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24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2" name="Google Shape;592;p25"/>
          <p:cNvSpPr/>
          <p:nvPr/>
        </p:nvSpPr>
        <p:spPr>
          <a:xfrm>
            <a:off x="12647452" y="269243"/>
            <a:ext cx="5696422" cy="238125"/>
          </a:xfrm>
          <a:prstGeom prst="rect">
            <a:avLst/>
          </a:prstGeom>
          <a:solidFill>
            <a:srgbClr val="E36C0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3" name="Google Shape;593;p25"/>
          <p:cNvSpPr/>
          <p:nvPr/>
        </p:nvSpPr>
        <p:spPr>
          <a:xfrm>
            <a:off x="5696422" y="288862"/>
            <a:ext cx="6933101" cy="2381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4" name="Google Shape;594;p25"/>
          <p:cNvSpPr/>
          <p:nvPr/>
        </p:nvSpPr>
        <p:spPr>
          <a:xfrm>
            <a:off x="0" y="288860"/>
            <a:ext cx="5696422" cy="23812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8" name="Shape 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9" name="Google Shape;599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5880" y="2053344"/>
            <a:ext cx="8184932" cy="3290181"/>
          </a:xfrm>
          <a:prstGeom prst="rect">
            <a:avLst/>
          </a:prstGeom>
          <a:noFill/>
          <a:ln>
            <a:noFill/>
          </a:ln>
        </p:spPr>
      </p:pic>
      <p:pic>
        <p:nvPicPr>
          <p:cNvPr id="600" name="Google Shape;600;p2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089122" y="5448300"/>
            <a:ext cx="8542969" cy="3427317"/>
          </a:xfrm>
          <a:prstGeom prst="rect">
            <a:avLst/>
          </a:prstGeom>
          <a:noFill/>
          <a:ln>
            <a:noFill/>
          </a:ln>
        </p:spPr>
      </p:pic>
      <p:pic>
        <p:nvPicPr>
          <p:cNvPr id="601" name="Google Shape;601;p2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229725" y="2719624"/>
            <a:ext cx="6623565" cy="1723479"/>
          </a:xfrm>
          <a:prstGeom prst="rect">
            <a:avLst/>
          </a:prstGeom>
          <a:noFill/>
          <a:ln>
            <a:noFill/>
          </a:ln>
        </p:spPr>
      </p:pic>
      <p:sp>
        <p:nvSpPr>
          <p:cNvPr id="602" name="Google Shape;602;p26"/>
          <p:cNvSpPr txBox="1"/>
          <p:nvPr/>
        </p:nvSpPr>
        <p:spPr>
          <a:xfrm>
            <a:off x="12833256" y="6667500"/>
            <a:ext cx="774900" cy="276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717"/>
              <a:buFont typeface="Arial"/>
              <a:buNone/>
            </a:pPr>
            <a:r>
              <a:rPr b="1" i="0" lang="en-US" sz="4717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4133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717"/>
              <a:buFont typeface="Arial"/>
              <a:buNone/>
            </a:pPr>
            <a:r>
              <a:t/>
            </a:r>
            <a:endParaRPr b="1" i="0" sz="4717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11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717"/>
              <a:buFont typeface="Arial"/>
              <a:buNone/>
            </a:pPr>
            <a:r>
              <a:t/>
            </a:r>
            <a:endParaRPr b="1" i="0" sz="4717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03" name="Google Shape;603;p26"/>
          <p:cNvSpPr txBox="1"/>
          <p:nvPr/>
        </p:nvSpPr>
        <p:spPr>
          <a:xfrm>
            <a:off x="13354652" y="7810500"/>
            <a:ext cx="598500" cy="169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just">
              <a:lnSpc>
                <a:spcPct val="14000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719"/>
              <a:buFont typeface="Arial"/>
              <a:buNone/>
            </a:pPr>
            <a:r>
              <a:rPr b="1" i="0" lang="en-US" sz="4719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379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719"/>
              <a:buFont typeface="Arial"/>
              <a:buNone/>
            </a:pPr>
            <a:r>
              <a:t/>
            </a:r>
            <a:endParaRPr b="1" i="0" sz="4719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604" name="Google Shape;604;p26"/>
          <p:cNvCxnSpPr/>
          <p:nvPr/>
        </p:nvCxnSpPr>
        <p:spPr>
          <a:xfrm>
            <a:off x="12725400" y="3619500"/>
            <a:ext cx="914400" cy="0"/>
          </a:xfrm>
          <a:prstGeom prst="straightConnector1">
            <a:avLst/>
          </a:prstGeom>
          <a:noFill/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05" name="Google Shape;605;p26"/>
          <p:cNvSpPr/>
          <p:nvPr/>
        </p:nvSpPr>
        <p:spPr>
          <a:xfrm>
            <a:off x="16398656" y="9453794"/>
            <a:ext cx="4137735" cy="1566197"/>
          </a:xfrm>
          <a:custGeom>
            <a:rect b="b" l="l" r="r" t="t"/>
            <a:pathLst>
              <a:path extrusionOk="0" h="472581" w="1248511">
                <a:moveTo>
                  <a:pt x="1045311" y="0"/>
                </a:moveTo>
                <a:lnTo>
                  <a:pt x="0" y="0"/>
                </a:lnTo>
                <a:lnTo>
                  <a:pt x="203200" y="472581"/>
                </a:lnTo>
                <a:lnTo>
                  <a:pt x="1248511" y="472581"/>
                </a:lnTo>
                <a:lnTo>
                  <a:pt x="1045311" y="0"/>
                </a:lnTo>
                <a:close/>
              </a:path>
            </a:pathLst>
          </a:custGeom>
          <a:solidFill>
            <a:srgbClr val="E36C09"/>
          </a:solidFill>
          <a:ln>
            <a:noFill/>
          </a:ln>
        </p:spPr>
      </p:sp>
      <p:grpSp>
        <p:nvGrpSpPr>
          <p:cNvPr id="606" name="Google Shape;606;p26"/>
          <p:cNvGrpSpPr/>
          <p:nvPr/>
        </p:nvGrpSpPr>
        <p:grpSpPr>
          <a:xfrm>
            <a:off x="15603949" y="8928733"/>
            <a:ext cx="2499511" cy="1864585"/>
            <a:chOff x="0" y="-38100"/>
            <a:chExt cx="868254" cy="647700"/>
          </a:xfrm>
        </p:grpSpPr>
        <p:sp>
          <p:nvSpPr>
            <p:cNvPr id="607" name="Google Shape;607;p26"/>
            <p:cNvSpPr/>
            <p:nvPr/>
          </p:nvSpPr>
          <p:spPr>
            <a:xfrm>
              <a:off x="0" y="0"/>
              <a:ext cx="868254" cy="533298"/>
            </a:xfrm>
            <a:custGeom>
              <a:rect b="b" l="l" r="r" t="t"/>
              <a:pathLst>
                <a:path extrusionOk="0" h="533298" w="868254">
                  <a:moveTo>
                    <a:pt x="665054" y="0"/>
                  </a:moveTo>
                  <a:lnTo>
                    <a:pt x="0" y="0"/>
                  </a:lnTo>
                  <a:lnTo>
                    <a:pt x="203200" y="533298"/>
                  </a:lnTo>
                  <a:lnTo>
                    <a:pt x="868254" y="533298"/>
                  </a:lnTo>
                  <a:lnTo>
                    <a:pt x="665054" y="0"/>
                  </a:lnTo>
                  <a:close/>
                </a:path>
              </a:pathLst>
            </a:custGeom>
            <a:solidFill>
              <a:srgbClr val="F4CF4C"/>
            </a:solidFill>
            <a:ln>
              <a:noFill/>
            </a:ln>
          </p:spPr>
        </p:sp>
        <p:sp>
          <p:nvSpPr>
            <p:cNvPr id="608" name="Google Shape;608;p26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09" name="Google Shape;609;p26"/>
          <p:cNvGrpSpPr/>
          <p:nvPr/>
        </p:nvGrpSpPr>
        <p:grpSpPr>
          <a:xfrm>
            <a:off x="12159430" y="9557080"/>
            <a:ext cx="5060879" cy="2278492"/>
            <a:chOff x="0" y="-38100"/>
            <a:chExt cx="1438640" cy="647700"/>
          </a:xfrm>
        </p:grpSpPr>
        <p:sp>
          <p:nvSpPr>
            <p:cNvPr id="610" name="Google Shape;610;p26"/>
            <p:cNvSpPr/>
            <p:nvPr/>
          </p:nvSpPr>
          <p:spPr>
            <a:xfrm>
              <a:off x="0" y="0"/>
              <a:ext cx="1438640" cy="548462"/>
            </a:xfrm>
            <a:custGeom>
              <a:rect b="b" l="l" r="r" t="t"/>
              <a:pathLst>
                <a:path extrusionOk="0" h="548462" w="1438640">
                  <a:moveTo>
                    <a:pt x="1235440" y="0"/>
                  </a:moveTo>
                  <a:lnTo>
                    <a:pt x="0" y="0"/>
                  </a:lnTo>
                  <a:lnTo>
                    <a:pt x="203200" y="548462"/>
                  </a:lnTo>
                  <a:lnTo>
                    <a:pt x="1438640" y="548462"/>
                  </a:lnTo>
                  <a:lnTo>
                    <a:pt x="1235440" y="0"/>
                  </a:lnTo>
                  <a:close/>
                </a:path>
              </a:pathLst>
            </a:custGeom>
            <a:solidFill>
              <a:srgbClr val="F9FAFB"/>
            </a:solidFill>
            <a:ln>
              <a:noFill/>
            </a:ln>
          </p:spPr>
        </p:sp>
        <p:sp>
          <p:nvSpPr>
            <p:cNvPr id="611" name="Google Shape;611;p26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12" name="Google Shape;612;p26"/>
          <p:cNvSpPr txBox="1"/>
          <p:nvPr/>
        </p:nvSpPr>
        <p:spPr>
          <a:xfrm>
            <a:off x="16670690" y="9463472"/>
            <a:ext cx="958037" cy="7181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66"/>
              <a:buFont typeface="Arial"/>
              <a:buNone/>
            </a:pPr>
            <a:r>
              <a:rPr b="0" i="0" lang="en-US" sz="4166" u="none" cap="none" strike="noStrike">
                <a:solidFill>
                  <a:srgbClr val="2F206D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25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3" name="Google Shape;613;p26"/>
          <p:cNvSpPr/>
          <p:nvPr/>
        </p:nvSpPr>
        <p:spPr>
          <a:xfrm>
            <a:off x="12647452" y="269243"/>
            <a:ext cx="5696422" cy="238125"/>
          </a:xfrm>
          <a:prstGeom prst="rect">
            <a:avLst/>
          </a:prstGeom>
          <a:solidFill>
            <a:srgbClr val="E36C0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4" name="Google Shape;614;p26"/>
          <p:cNvSpPr/>
          <p:nvPr/>
        </p:nvSpPr>
        <p:spPr>
          <a:xfrm>
            <a:off x="5696422" y="288862"/>
            <a:ext cx="6933101" cy="2381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5" name="Google Shape;615;p26"/>
          <p:cNvSpPr/>
          <p:nvPr/>
        </p:nvSpPr>
        <p:spPr>
          <a:xfrm>
            <a:off x="0" y="288860"/>
            <a:ext cx="5696422" cy="23812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6" name="Google Shape;616;p26"/>
          <p:cNvSpPr txBox="1"/>
          <p:nvPr/>
        </p:nvSpPr>
        <p:spPr>
          <a:xfrm>
            <a:off x="685800" y="571500"/>
            <a:ext cx="16050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60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1" i="0" lang="en-US" sz="4000" u="none" cap="none" strike="noStrike">
                <a:solidFill>
                  <a:srgbClr val="F9FAFB"/>
                </a:solidFill>
                <a:latin typeface="Montserrat"/>
                <a:ea typeface="Montserrat"/>
                <a:cs typeface="Montserrat"/>
                <a:sym typeface="Montserrat"/>
              </a:rPr>
              <a:t>TUKEY APLICADO PARA O FATOR </a:t>
            </a:r>
            <a:r>
              <a:rPr b="1" lang="en-US" sz="4000">
                <a:solidFill>
                  <a:srgbClr val="F9FAFB"/>
                </a:solidFill>
                <a:latin typeface="Montserrat"/>
                <a:ea typeface="Montserrat"/>
                <a:cs typeface="Montserrat"/>
                <a:sym typeface="Montserrat"/>
              </a:rPr>
              <a:t>B</a:t>
            </a:r>
            <a:r>
              <a:rPr b="1" i="0" lang="en-US" sz="4000" u="none" cap="none" strike="noStrike">
                <a:solidFill>
                  <a:srgbClr val="F9FAFB"/>
                </a:solidFill>
                <a:latin typeface="Montserrat"/>
                <a:ea typeface="Montserrat"/>
                <a:cs typeface="Montserrat"/>
                <a:sym typeface="Montserrat"/>
              </a:rPr>
              <a:t> (</a:t>
            </a:r>
            <a:r>
              <a:rPr b="1" lang="en-US" sz="4000">
                <a:solidFill>
                  <a:srgbClr val="F9FAFB"/>
                </a:solidFill>
                <a:latin typeface="Montserrat"/>
                <a:ea typeface="Montserrat"/>
                <a:cs typeface="Montserrat"/>
                <a:sym typeface="Montserrat"/>
              </a:rPr>
              <a:t>MANEJO</a:t>
            </a:r>
            <a:r>
              <a:rPr b="1" i="0" lang="en-US" sz="4000" u="none" cap="none" strike="noStrike">
                <a:solidFill>
                  <a:srgbClr val="F9FAFB"/>
                </a:solidFill>
                <a:latin typeface="Montserrat"/>
                <a:ea typeface="Montserrat"/>
                <a:cs typeface="Montserrat"/>
                <a:sym typeface="Montserrat"/>
              </a:rPr>
              <a:t>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0" name="Shape 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" name="Google Shape;621;p27"/>
          <p:cNvSpPr txBox="1"/>
          <p:nvPr/>
        </p:nvSpPr>
        <p:spPr>
          <a:xfrm>
            <a:off x="885010" y="796479"/>
            <a:ext cx="17209500" cy="8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99"/>
              <a:buFont typeface="Arial"/>
              <a:buNone/>
            </a:pPr>
            <a:r>
              <a:rPr b="1" lang="en-US" sz="5499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EF - </a:t>
            </a:r>
            <a:r>
              <a:rPr b="1" i="0" lang="en-US" sz="5499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DBC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2" name="Google Shape;622;p27"/>
          <p:cNvSpPr txBox="1"/>
          <p:nvPr/>
        </p:nvSpPr>
        <p:spPr>
          <a:xfrm>
            <a:off x="1186147" y="1730536"/>
            <a:ext cx="15915706" cy="697152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just">
              <a:lnSpc>
                <a:spcPct val="13998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99"/>
              <a:buFont typeface="Arial"/>
              <a:buNone/>
            </a:pPr>
            <a:r>
              <a:t/>
            </a:r>
            <a:endParaRPr b="0" i="0" sz="3899" u="none" cap="none" strike="noStrike">
              <a:solidFill>
                <a:schemeClr val="lt1"/>
              </a:solidFill>
              <a:latin typeface="Arimo"/>
              <a:ea typeface="Arimo"/>
              <a:cs typeface="Arimo"/>
              <a:sym typeface="Arimo"/>
            </a:endParaRPr>
          </a:p>
          <a:p>
            <a:pPr indent="0" lvl="0" marL="0" marR="0" rtl="0" algn="just">
              <a:lnSpc>
                <a:spcPct val="13998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99"/>
              <a:buFont typeface="Arial"/>
              <a:buNone/>
            </a:pPr>
            <a:r>
              <a:rPr b="0" i="0" lang="en-US" sz="3899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O delineamento em blocos casualizado (DBC) envolve os três princípios da experimentação: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20920" lvl="1" marL="841840" marR="0" rtl="0" algn="just">
              <a:lnSpc>
                <a:spcPct val="139984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899"/>
              <a:buFont typeface="Arial"/>
              <a:buChar char="•"/>
            </a:pPr>
            <a:r>
              <a:rPr b="0" i="0" lang="en-US" sz="3899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Repetição;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20920" lvl="1" marL="841840" marR="0" rtl="0" algn="just">
              <a:lnSpc>
                <a:spcPct val="139984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899"/>
              <a:buFont typeface="Arial"/>
              <a:buChar char="•"/>
            </a:pPr>
            <a:r>
              <a:rPr b="0" i="0" lang="en-US" sz="3899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Casualização;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20920" lvl="1" marL="841840" marR="0" rtl="0" algn="just">
              <a:lnSpc>
                <a:spcPct val="139984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899"/>
              <a:buFont typeface="Arial"/>
              <a:buChar char="•"/>
            </a:pPr>
            <a:r>
              <a:rPr b="0" i="0" lang="en-US" sz="3899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Controle local;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3998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99"/>
              <a:buFont typeface="Arial"/>
              <a:buNone/>
            </a:pPr>
            <a:r>
              <a:t/>
            </a:r>
            <a:endParaRPr b="0" i="0" sz="3899" u="none" cap="none" strike="noStrike">
              <a:solidFill>
                <a:schemeClr val="lt1"/>
              </a:solidFill>
              <a:latin typeface="Arimo"/>
              <a:ea typeface="Arimo"/>
              <a:cs typeface="Arimo"/>
              <a:sym typeface="Arimo"/>
            </a:endParaRPr>
          </a:p>
          <a:p>
            <a:pPr indent="0" lvl="0" marL="0" marR="0" rtl="0" algn="just">
              <a:lnSpc>
                <a:spcPct val="13998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99"/>
              <a:buFont typeface="Arial"/>
              <a:buNone/>
            </a:pPr>
            <a:r>
              <a:rPr b="0" i="0" lang="en-US" sz="3899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Neste caso, as condições locais não são homogêneas e podem ter efeito significativo sobre os tratamentos.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363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99"/>
              <a:buFont typeface="Arial"/>
              <a:buNone/>
            </a:pPr>
            <a:r>
              <a:t/>
            </a:r>
            <a:endParaRPr b="0" i="0" sz="3899" u="none" cap="none" strike="noStrike">
              <a:solidFill>
                <a:schemeClr val="lt1"/>
              </a:solidFill>
              <a:latin typeface="Arimo"/>
              <a:ea typeface="Arimo"/>
              <a:cs typeface="Arimo"/>
              <a:sym typeface="Arimo"/>
            </a:endParaRPr>
          </a:p>
        </p:txBody>
      </p:sp>
      <p:sp>
        <p:nvSpPr>
          <p:cNvPr id="623" name="Google Shape;623;p27"/>
          <p:cNvSpPr/>
          <p:nvPr/>
        </p:nvSpPr>
        <p:spPr>
          <a:xfrm>
            <a:off x="12647452" y="269243"/>
            <a:ext cx="5696422" cy="238125"/>
          </a:xfrm>
          <a:prstGeom prst="rect">
            <a:avLst/>
          </a:prstGeom>
          <a:solidFill>
            <a:srgbClr val="E36C0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4" name="Google Shape;624;p27"/>
          <p:cNvSpPr/>
          <p:nvPr/>
        </p:nvSpPr>
        <p:spPr>
          <a:xfrm>
            <a:off x="5696422" y="288862"/>
            <a:ext cx="6933101" cy="2381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5" name="Google Shape;625;p27"/>
          <p:cNvSpPr/>
          <p:nvPr/>
        </p:nvSpPr>
        <p:spPr>
          <a:xfrm>
            <a:off x="0" y="288860"/>
            <a:ext cx="5696422" cy="23812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6" name="Google Shape;626;p27"/>
          <p:cNvSpPr/>
          <p:nvPr/>
        </p:nvSpPr>
        <p:spPr>
          <a:xfrm>
            <a:off x="16398656" y="9453794"/>
            <a:ext cx="4137735" cy="1566197"/>
          </a:xfrm>
          <a:custGeom>
            <a:rect b="b" l="l" r="r" t="t"/>
            <a:pathLst>
              <a:path extrusionOk="0" h="472581" w="1248511">
                <a:moveTo>
                  <a:pt x="1045311" y="0"/>
                </a:moveTo>
                <a:lnTo>
                  <a:pt x="0" y="0"/>
                </a:lnTo>
                <a:lnTo>
                  <a:pt x="203200" y="472581"/>
                </a:lnTo>
                <a:lnTo>
                  <a:pt x="1248511" y="472581"/>
                </a:lnTo>
                <a:lnTo>
                  <a:pt x="1045311" y="0"/>
                </a:lnTo>
                <a:close/>
              </a:path>
            </a:pathLst>
          </a:custGeom>
          <a:solidFill>
            <a:srgbClr val="E36C09"/>
          </a:solidFill>
          <a:ln>
            <a:noFill/>
          </a:ln>
        </p:spPr>
      </p:sp>
      <p:grpSp>
        <p:nvGrpSpPr>
          <p:cNvPr id="627" name="Google Shape;627;p27"/>
          <p:cNvGrpSpPr/>
          <p:nvPr/>
        </p:nvGrpSpPr>
        <p:grpSpPr>
          <a:xfrm>
            <a:off x="15603949" y="8928733"/>
            <a:ext cx="2499511" cy="1864585"/>
            <a:chOff x="0" y="-38100"/>
            <a:chExt cx="868254" cy="647700"/>
          </a:xfrm>
        </p:grpSpPr>
        <p:sp>
          <p:nvSpPr>
            <p:cNvPr id="628" name="Google Shape;628;p27"/>
            <p:cNvSpPr/>
            <p:nvPr/>
          </p:nvSpPr>
          <p:spPr>
            <a:xfrm>
              <a:off x="0" y="0"/>
              <a:ext cx="868254" cy="533298"/>
            </a:xfrm>
            <a:custGeom>
              <a:rect b="b" l="l" r="r" t="t"/>
              <a:pathLst>
                <a:path extrusionOk="0" h="533298" w="868254">
                  <a:moveTo>
                    <a:pt x="665054" y="0"/>
                  </a:moveTo>
                  <a:lnTo>
                    <a:pt x="0" y="0"/>
                  </a:lnTo>
                  <a:lnTo>
                    <a:pt x="203200" y="533298"/>
                  </a:lnTo>
                  <a:lnTo>
                    <a:pt x="868254" y="533298"/>
                  </a:lnTo>
                  <a:lnTo>
                    <a:pt x="665054" y="0"/>
                  </a:lnTo>
                  <a:close/>
                </a:path>
              </a:pathLst>
            </a:custGeom>
            <a:solidFill>
              <a:srgbClr val="F4CF4C"/>
            </a:solidFill>
            <a:ln>
              <a:noFill/>
            </a:ln>
          </p:spPr>
        </p:sp>
        <p:sp>
          <p:nvSpPr>
            <p:cNvPr id="629" name="Google Shape;629;p27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30" name="Google Shape;630;p27"/>
          <p:cNvGrpSpPr/>
          <p:nvPr/>
        </p:nvGrpSpPr>
        <p:grpSpPr>
          <a:xfrm>
            <a:off x="12159430" y="9557080"/>
            <a:ext cx="5060879" cy="2278492"/>
            <a:chOff x="0" y="-38100"/>
            <a:chExt cx="1438640" cy="647700"/>
          </a:xfrm>
        </p:grpSpPr>
        <p:sp>
          <p:nvSpPr>
            <p:cNvPr id="631" name="Google Shape;631;p27"/>
            <p:cNvSpPr/>
            <p:nvPr/>
          </p:nvSpPr>
          <p:spPr>
            <a:xfrm>
              <a:off x="0" y="0"/>
              <a:ext cx="1438640" cy="548462"/>
            </a:xfrm>
            <a:custGeom>
              <a:rect b="b" l="l" r="r" t="t"/>
              <a:pathLst>
                <a:path extrusionOk="0" h="548462" w="1438640">
                  <a:moveTo>
                    <a:pt x="1235440" y="0"/>
                  </a:moveTo>
                  <a:lnTo>
                    <a:pt x="0" y="0"/>
                  </a:lnTo>
                  <a:lnTo>
                    <a:pt x="203200" y="548462"/>
                  </a:lnTo>
                  <a:lnTo>
                    <a:pt x="1438640" y="548462"/>
                  </a:lnTo>
                  <a:lnTo>
                    <a:pt x="1235440" y="0"/>
                  </a:lnTo>
                  <a:close/>
                </a:path>
              </a:pathLst>
            </a:custGeom>
            <a:solidFill>
              <a:srgbClr val="F9FAFB"/>
            </a:solidFill>
            <a:ln>
              <a:noFill/>
            </a:ln>
          </p:spPr>
        </p:sp>
        <p:sp>
          <p:nvSpPr>
            <p:cNvPr id="632" name="Google Shape;632;p27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33" name="Google Shape;633;p27"/>
          <p:cNvSpPr txBox="1"/>
          <p:nvPr/>
        </p:nvSpPr>
        <p:spPr>
          <a:xfrm>
            <a:off x="16670690" y="9463472"/>
            <a:ext cx="958037" cy="7181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66"/>
              <a:buFont typeface="Arial"/>
              <a:buNone/>
            </a:pPr>
            <a:r>
              <a:rPr b="0" i="0" lang="en-US" sz="4166" u="none" cap="none" strike="noStrike">
                <a:solidFill>
                  <a:srgbClr val="2F206D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26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7" name="Shape 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" name="Google Shape;638;p32"/>
          <p:cNvSpPr txBox="1"/>
          <p:nvPr/>
        </p:nvSpPr>
        <p:spPr>
          <a:xfrm>
            <a:off x="1066800" y="495300"/>
            <a:ext cx="14291579" cy="92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99"/>
              <a:buFont typeface="Arial"/>
              <a:buNone/>
            </a:pPr>
            <a:r>
              <a:rPr b="1" i="0" lang="en-US" sz="5499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MODELO ESTATÍSTICO NO DBC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9" name="Google Shape;639;p32"/>
          <p:cNvSpPr txBox="1"/>
          <p:nvPr/>
        </p:nvSpPr>
        <p:spPr>
          <a:xfrm>
            <a:off x="3133475" y="1562100"/>
            <a:ext cx="112683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9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986"/>
              <a:buFont typeface="Arial"/>
              <a:buNone/>
            </a:pPr>
            <a:r>
              <a:rPr b="1" i="0" lang="en-US" sz="3986" u="none" cap="none" strike="noStrike">
                <a:solidFill>
                  <a:srgbClr val="FFC000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Y</a:t>
            </a:r>
            <a:r>
              <a:rPr b="1" baseline="-25000" i="0" lang="en-US" sz="3986" u="none" cap="none" strike="noStrike">
                <a:solidFill>
                  <a:srgbClr val="FFC000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ijk</a:t>
            </a:r>
            <a:r>
              <a:rPr b="1" i="0" lang="en-US" sz="3986" u="none" cap="none" strike="noStrike">
                <a:solidFill>
                  <a:srgbClr val="FFC000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= m + α</a:t>
            </a:r>
            <a:r>
              <a:rPr b="1" baseline="-25000" i="0" lang="en-US" sz="3986" u="none" cap="none" strike="noStrike">
                <a:solidFill>
                  <a:srgbClr val="FFC000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i</a:t>
            </a:r>
            <a:r>
              <a:rPr b="1" i="0" lang="en-US" sz="3986" u="none" cap="none" strike="noStrike">
                <a:solidFill>
                  <a:srgbClr val="FFC000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 + β</a:t>
            </a:r>
            <a:r>
              <a:rPr b="1" baseline="-25000" i="0" lang="en-US" sz="3986" u="none" cap="none" strike="noStrike">
                <a:solidFill>
                  <a:srgbClr val="FFC000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j</a:t>
            </a:r>
            <a:r>
              <a:rPr b="1" i="0" lang="en-US" sz="3986" u="none" cap="none" strike="noStrike">
                <a:solidFill>
                  <a:srgbClr val="FFC000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 + (αβ)</a:t>
            </a:r>
            <a:r>
              <a:rPr b="1" baseline="-25000" i="0" lang="en-US" sz="3986" u="none" cap="none" strike="noStrike">
                <a:solidFill>
                  <a:srgbClr val="FFC000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Ij</a:t>
            </a:r>
            <a:r>
              <a:rPr b="1" i="0" lang="en-US" sz="3986" u="none" cap="none" strike="noStrike">
                <a:solidFill>
                  <a:srgbClr val="FFC000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 + b</a:t>
            </a:r>
            <a:r>
              <a:rPr b="1" baseline="-25000" i="0" lang="en-US" sz="3986" u="none" cap="none" strike="noStrike">
                <a:solidFill>
                  <a:srgbClr val="FFC000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k</a:t>
            </a:r>
            <a:r>
              <a:rPr b="1" i="0" lang="en-US" sz="3986" u="none" cap="none" strike="noStrike">
                <a:solidFill>
                  <a:srgbClr val="FFC000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 + e</a:t>
            </a:r>
            <a:r>
              <a:rPr b="1" baseline="-25000" i="0" lang="en-US" sz="3986" u="none" cap="none" strike="noStrike">
                <a:solidFill>
                  <a:srgbClr val="FFC000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ijk</a:t>
            </a:r>
            <a:endParaRPr b="1" baseline="-25000" i="0" sz="3986" u="none" cap="none" strike="noStrike">
              <a:solidFill>
                <a:srgbClr val="FFC000"/>
              </a:solidFill>
              <a:latin typeface="Open Sans ExtraBold"/>
              <a:ea typeface="Open Sans ExtraBold"/>
              <a:cs typeface="Open Sans ExtraBold"/>
              <a:sym typeface="Open Sans ExtraBold"/>
            </a:endParaRPr>
          </a:p>
        </p:txBody>
      </p:sp>
      <p:sp>
        <p:nvSpPr>
          <p:cNvPr id="640" name="Google Shape;640;p32"/>
          <p:cNvSpPr txBox="1"/>
          <p:nvPr/>
        </p:nvSpPr>
        <p:spPr>
          <a:xfrm>
            <a:off x="726500" y="2781300"/>
            <a:ext cx="16950900" cy="66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69"/>
              <a:buFont typeface="Arial"/>
              <a:buNone/>
            </a:pPr>
            <a:r>
              <a:rPr b="1" i="0" lang="en-US" sz="2869" u="none" cap="none" strike="noStrike">
                <a:solidFill>
                  <a:schemeClr val="lt1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Y</a:t>
            </a:r>
            <a:r>
              <a:rPr b="1" baseline="-25000" i="0" lang="en-US" sz="2869" u="none" cap="none" strike="noStrike">
                <a:solidFill>
                  <a:schemeClr val="lt1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ijk</a:t>
            </a:r>
            <a:r>
              <a:rPr b="0" i="0" lang="en-US" sz="2869" u="none" cap="none" strike="noStrike">
                <a:solidFill>
                  <a:schemeClr val="lt1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= é o valor observado para a variável de resposta referente a k-ésima repetição da combinação do i-ésimo nível do fator A com o j-ésimo nível do fator B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69"/>
              <a:buFont typeface="Arial"/>
              <a:buNone/>
            </a:pPr>
            <a:r>
              <a:rPr b="1" i="0" lang="en-US" sz="2869" u="none" cap="none" strike="noStrike">
                <a:solidFill>
                  <a:schemeClr val="lt1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m</a:t>
            </a:r>
            <a:r>
              <a:rPr b="0" i="0" lang="en-US" sz="2869" u="none" cap="none" strike="noStrike">
                <a:solidFill>
                  <a:schemeClr val="lt1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 = é a média de todos os valores possíveis da variável de resposta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69"/>
              <a:buFont typeface="Arial"/>
              <a:buNone/>
            </a:pPr>
            <a:r>
              <a:rPr b="1" i="0" lang="en-US" sz="2869" u="none" cap="none" strike="noStrike">
                <a:solidFill>
                  <a:schemeClr val="lt1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α</a:t>
            </a:r>
            <a:r>
              <a:rPr b="1" baseline="-25000" i="0" lang="en-US" sz="2869" u="none" cap="none" strike="noStrike">
                <a:solidFill>
                  <a:schemeClr val="lt1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i</a:t>
            </a:r>
            <a:r>
              <a:rPr b="0" i="0" lang="en-US" sz="2869" u="none" cap="none" strike="noStrike">
                <a:solidFill>
                  <a:schemeClr val="lt1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= é o efeito do i-ésimo nível do fator A no valor observado Y</a:t>
            </a:r>
            <a:r>
              <a:rPr b="0" baseline="-25000" i="0" lang="en-US" sz="2869" u="none" cap="none" strike="noStrike">
                <a:solidFill>
                  <a:schemeClr val="lt1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ijk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69"/>
              <a:buFont typeface="Arial"/>
              <a:buNone/>
            </a:pPr>
            <a:r>
              <a:rPr b="1" i="0" lang="en-US" sz="2869" u="none" cap="none" strike="noStrike">
                <a:solidFill>
                  <a:schemeClr val="lt1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β</a:t>
            </a:r>
            <a:r>
              <a:rPr b="1" baseline="-25000" i="0" lang="en-US" sz="2869" u="none" cap="none" strike="noStrike">
                <a:solidFill>
                  <a:schemeClr val="lt1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j</a:t>
            </a:r>
            <a:r>
              <a:rPr b="0" i="0" lang="en-US" sz="2869" u="none" cap="none" strike="noStrike">
                <a:solidFill>
                  <a:schemeClr val="lt1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 =é o efeito do j-ésimo nível do fator B no valor observado Y</a:t>
            </a:r>
            <a:r>
              <a:rPr b="0" baseline="-25000" i="0" lang="en-US" sz="2869" u="none" cap="none" strike="noStrike">
                <a:solidFill>
                  <a:schemeClr val="lt1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ijk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69"/>
              <a:buFont typeface="Arial"/>
              <a:buNone/>
            </a:pPr>
            <a:r>
              <a:rPr b="1" i="0" lang="en-US" sz="2869" u="none" cap="none" strike="noStrike">
                <a:solidFill>
                  <a:schemeClr val="lt1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(αβ)</a:t>
            </a:r>
            <a:r>
              <a:rPr b="1" baseline="-25000" i="0" lang="en-US" sz="2869" u="none" cap="none" strike="noStrike">
                <a:solidFill>
                  <a:schemeClr val="lt1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ij</a:t>
            </a:r>
            <a:r>
              <a:rPr b="0" i="0" lang="en-US" sz="2869" u="none" cap="none" strike="noStrike">
                <a:solidFill>
                  <a:schemeClr val="lt1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 = é o efeito da interação do i-ésimo nível do fator A com o j-ésimo nível do fator B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69"/>
              <a:buFont typeface="Arial"/>
              <a:buNone/>
            </a:pPr>
            <a:r>
              <a:rPr b="1" i="0" lang="en-US" sz="2869" u="none" cap="none" strike="noStrike">
                <a:solidFill>
                  <a:schemeClr val="lt1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b</a:t>
            </a:r>
            <a:r>
              <a:rPr b="1" baseline="-25000" i="0" lang="en-US" sz="2869" u="none" cap="none" strike="noStrike">
                <a:solidFill>
                  <a:schemeClr val="lt1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k</a:t>
            </a:r>
            <a:r>
              <a:rPr b="0" i="0" lang="en-US" sz="2869" u="none" cap="none" strike="noStrike">
                <a:solidFill>
                  <a:schemeClr val="lt1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 = é o efeito do bloco k no valor observado Y</a:t>
            </a:r>
            <a:r>
              <a:rPr b="0" baseline="-25000" i="0" lang="en-US" sz="2869" u="none" cap="none" strike="noStrike">
                <a:solidFill>
                  <a:schemeClr val="lt1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ijk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69"/>
              <a:buFont typeface="Arial"/>
              <a:buNone/>
            </a:pPr>
            <a:r>
              <a:rPr b="1" i="0" lang="en-US" sz="2869" u="none" cap="none" strike="noStrike">
                <a:solidFill>
                  <a:schemeClr val="lt1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e</a:t>
            </a:r>
            <a:r>
              <a:rPr b="1" baseline="-25000" i="0" lang="en-US" sz="2869" u="none" cap="none" strike="noStrike">
                <a:solidFill>
                  <a:schemeClr val="lt1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ij</a:t>
            </a:r>
            <a:r>
              <a:rPr b="0" i="0" lang="en-US" sz="2869" u="none" cap="none" strike="noStrike">
                <a:solidFill>
                  <a:schemeClr val="lt1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 = é o erro experimental associado ao valor observado Y</a:t>
            </a:r>
            <a:r>
              <a:rPr b="0" baseline="-25000" i="0" lang="en-US" sz="2869" u="none" cap="none" strike="noStrike">
                <a:solidFill>
                  <a:schemeClr val="lt1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ijk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1" name="Google Shape;641;p32"/>
          <p:cNvSpPr/>
          <p:nvPr/>
        </p:nvSpPr>
        <p:spPr>
          <a:xfrm>
            <a:off x="12647452" y="269243"/>
            <a:ext cx="5696422" cy="238125"/>
          </a:xfrm>
          <a:prstGeom prst="rect">
            <a:avLst/>
          </a:prstGeom>
          <a:solidFill>
            <a:srgbClr val="E36C0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2" name="Google Shape;642;p32"/>
          <p:cNvSpPr/>
          <p:nvPr/>
        </p:nvSpPr>
        <p:spPr>
          <a:xfrm>
            <a:off x="5696422" y="288862"/>
            <a:ext cx="6933101" cy="2381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3" name="Google Shape;643;p32"/>
          <p:cNvSpPr/>
          <p:nvPr/>
        </p:nvSpPr>
        <p:spPr>
          <a:xfrm>
            <a:off x="0" y="288860"/>
            <a:ext cx="5696422" cy="23812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4" name="Google Shape;644;p32"/>
          <p:cNvSpPr/>
          <p:nvPr/>
        </p:nvSpPr>
        <p:spPr>
          <a:xfrm>
            <a:off x="16398656" y="9453794"/>
            <a:ext cx="4137735" cy="1566197"/>
          </a:xfrm>
          <a:custGeom>
            <a:rect b="b" l="l" r="r" t="t"/>
            <a:pathLst>
              <a:path extrusionOk="0" h="472581" w="1248511">
                <a:moveTo>
                  <a:pt x="1045311" y="0"/>
                </a:moveTo>
                <a:lnTo>
                  <a:pt x="0" y="0"/>
                </a:lnTo>
                <a:lnTo>
                  <a:pt x="203200" y="472581"/>
                </a:lnTo>
                <a:lnTo>
                  <a:pt x="1248511" y="472581"/>
                </a:lnTo>
                <a:lnTo>
                  <a:pt x="1045311" y="0"/>
                </a:lnTo>
                <a:close/>
              </a:path>
            </a:pathLst>
          </a:custGeom>
          <a:solidFill>
            <a:srgbClr val="E36C09"/>
          </a:solidFill>
          <a:ln>
            <a:noFill/>
          </a:ln>
        </p:spPr>
      </p:sp>
      <p:grpSp>
        <p:nvGrpSpPr>
          <p:cNvPr id="645" name="Google Shape;645;p32"/>
          <p:cNvGrpSpPr/>
          <p:nvPr/>
        </p:nvGrpSpPr>
        <p:grpSpPr>
          <a:xfrm>
            <a:off x="15603949" y="8928733"/>
            <a:ext cx="2499511" cy="1864585"/>
            <a:chOff x="0" y="-38100"/>
            <a:chExt cx="868254" cy="647700"/>
          </a:xfrm>
        </p:grpSpPr>
        <p:sp>
          <p:nvSpPr>
            <p:cNvPr id="646" name="Google Shape;646;p32"/>
            <p:cNvSpPr/>
            <p:nvPr/>
          </p:nvSpPr>
          <p:spPr>
            <a:xfrm>
              <a:off x="0" y="0"/>
              <a:ext cx="868254" cy="533298"/>
            </a:xfrm>
            <a:custGeom>
              <a:rect b="b" l="l" r="r" t="t"/>
              <a:pathLst>
                <a:path extrusionOk="0" h="533298" w="868254">
                  <a:moveTo>
                    <a:pt x="665054" y="0"/>
                  </a:moveTo>
                  <a:lnTo>
                    <a:pt x="0" y="0"/>
                  </a:lnTo>
                  <a:lnTo>
                    <a:pt x="203200" y="533298"/>
                  </a:lnTo>
                  <a:lnTo>
                    <a:pt x="868254" y="533298"/>
                  </a:lnTo>
                  <a:lnTo>
                    <a:pt x="665054" y="0"/>
                  </a:lnTo>
                  <a:close/>
                </a:path>
              </a:pathLst>
            </a:custGeom>
            <a:solidFill>
              <a:srgbClr val="F4CF4C"/>
            </a:solidFill>
            <a:ln>
              <a:noFill/>
            </a:ln>
          </p:spPr>
        </p:sp>
        <p:sp>
          <p:nvSpPr>
            <p:cNvPr id="647" name="Google Shape;647;p32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48" name="Google Shape;648;p32"/>
          <p:cNvGrpSpPr/>
          <p:nvPr/>
        </p:nvGrpSpPr>
        <p:grpSpPr>
          <a:xfrm>
            <a:off x="12159430" y="9557080"/>
            <a:ext cx="5060879" cy="2278492"/>
            <a:chOff x="0" y="-38100"/>
            <a:chExt cx="1438640" cy="647700"/>
          </a:xfrm>
        </p:grpSpPr>
        <p:sp>
          <p:nvSpPr>
            <p:cNvPr id="649" name="Google Shape;649;p32"/>
            <p:cNvSpPr/>
            <p:nvPr/>
          </p:nvSpPr>
          <p:spPr>
            <a:xfrm>
              <a:off x="0" y="0"/>
              <a:ext cx="1438640" cy="548462"/>
            </a:xfrm>
            <a:custGeom>
              <a:rect b="b" l="l" r="r" t="t"/>
              <a:pathLst>
                <a:path extrusionOk="0" h="548462" w="1438640">
                  <a:moveTo>
                    <a:pt x="1235440" y="0"/>
                  </a:moveTo>
                  <a:lnTo>
                    <a:pt x="0" y="0"/>
                  </a:lnTo>
                  <a:lnTo>
                    <a:pt x="203200" y="548462"/>
                  </a:lnTo>
                  <a:lnTo>
                    <a:pt x="1438640" y="548462"/>
                  </a:lnTo>
                  <a:lnTo>
                    <a:pt x="1235440" y="0"/>
                  </a:lnTo>
                  <a:close/>
                </a:path>
              </a:pathLst>
            </a:custGeom>
            <a:solidFill>
              <a:srgbClr val="F9FAFB"/>
            </a:solidFill>
            <a:ln>
              <a:noFill/>
            </a:ln>
          </p:spPr>
        </p:sp>
        <p:sp>
          <p:nvSpPr>
            <p:cNvPr id="650" name="Google Shape;650;p32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51" name="Google Shape;651;p32"/>
          <p:cNvSpPr txBox="1"/>
          <p:nvPr/>
        </p:nvSpPr>
        <p:spPr>
          <a:xfrm>
            <a:off x="16670690" y="9463472"/>
            <a:ext cx="957900" cy="641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66"/>
              <a:buFont typeface="Arial"/>
              <a:buNone/>
            </a:pPr>
            <a:r>
              <a:rPr lang="en-US" sz="4166">
                <a:solidFill>
                  <a:srgbClr val="2F206D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27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5" name="Shape 6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" name="Google Shape;656;p33"/>
          <p:cNvSpPr txBox="1"/>
          <p:nvPr/>
        </p:nvSpPr>
        <p:spPr>
          <a:xfrm>
            <a:off x="304800" y="876300"/>
            <a:ext cx="17237100" cy="7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99"/>
              <a:buFont typeface="Arial"/>
              <a:buNone/>
            </a:pPr>
            <a:r>
              <a:rPr b="1" lang="en-US" sz="4899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EF - </a:t>
            </a:r>
            <a:r>
              <a:rPr b="1" i="0" lang="en-US" sz="4899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DBC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7" name="Google Shape;657;p33"/>
          <p:cNvSpPr txBox="1"/>
          <p:nvPr/>
        </p:nvSpPr>
        <p:spPr>
          <a:xfrm>
            <a:off x="314513" y="3009900"/>
            <a:ext cx="17418300" cy="3963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just">
              <a:lnSpc>
                <a:spcPct val="14005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</a:pPr>
            <a:r>
              <a:rPr b="0" i="0" lang="en-US" sz="3900" u="none" cap="none" strike="noStrike">
                <a:solidFill>
                  <a:schemeClr val="lt1"/>
                </a:solidFill>
                <a:latin typeface="Blinker"/>
                <a:ea typeface="Blinker"/>
                <a:cs typeface="Blinker"/>
                <a:sym typeface="Blinker"/>
              </a:rPr>
              <a:t>Exemplo: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4005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</a:pPr>
            <a:r>
              <a:rPr b="0" i="0" lang="en-US" sz="3900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Em um experimento fatorial (3x4) são avaliados 3 cultivares de milho e a sua resposta a 4 tipos de manejos. O experimento foi conduzido pelo delineamento em blocos casualizados com 3 repetições.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4001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</a:pPr>
            <a:r>
              <a:t/>
            </a:r>
            <a:endParaRPr b="0" i="0" sz="3900" u="none" cap="none" strike="noStrike">
              <a:solidFill>
                <a:schemeClr val="lt1"/>
              </a:solidFill>
              <a:latin typeface="Arimo"/>
              <a:ea typeface="Arimo"/>
              <a:cs typeface="Arimo"/>
              <a:sym typeface="Arimo"/>
            </a:endParaRPr>
          </a:p>
        </p:txBody>
      </p:sp>
      <p:sp>
        <p:nvSpPr>
          <p:cNvPr id="658" name="Google Shape;658;p33"/>
          <p:cNvSpPr/>
          <p:nvPr/>
        </p:nvSpPr>
        <p:spPr>
          <a:xfrm>
            <a:off x="16398656" y="9453794"/>
            <a:ext cx="4137735" cy="1566197"/>
          </a:xfrm>
          <a:custGeom>
            <a:rect b="b" l="l" r="r" t="t"/>
            <a:pathLst>
              <a:path extrusionOk="0" h="472581" w="1248511">
                <a:moveTo>
                  <a:pt x="1045311" y="0"/>
                </a:moveTo>
                <a:lnTo>
                  <a:pt x="0" y="0"/>
                </a:lnTo>
                <a:lnTo>
                  <a:pt x="203200" y="472581"/>
                </a:lnTo>
                <a:lnTo>
                  <a:pt x="1248511" y="472581"/>
                </a:lnTo>
                <a:lnTo>
                  <a:pt x="1045311" y="0"/>
                </a:lnTo>
                <a:close/>
              </a:path>
            </a:pathLst>
          </a:custGeom>
          <a:solidFill>
            <a:srgbClr val="E36C09"/>
          </a:solidFill>
          <a:ln>
            <a:noFill/>
          </a:ln>
        </p:spPr>
      </p:sp>
      <p:grpSp>
        <p:nvGrpSpPr>
          <p:cNvPr id="659" name="Google Shape;659;p33"/>
          <p:cNvGrpSpPr/>
          <p:nvPr/>
        </p:nvGrpSpPr>
        <p:grpSpPr>
          <a:xfrm>
            <a:off x="15603949" y="8928733"/>
            <a:ext cx="2499511" cy="1864585"/>
            <a:chOff x="0" y="-38100"/>
            <a:chExt cx="868254" cy="647700"/>
          </a:xfrm>
        </p:grpSpPr>
        <p:sp>
          <p:nvSpPr>
            <p:cNvPr id="660" name="Google Shape;660;p33"/>
            <p:cNvSpPr/>
            <p:nvPr/>
          </p:nvSpPr>
          <p:spPr>
            <a:xfrm>
              <a:off x="0" y="0"/>
              <a:ext cx="868254" cy="533298"/>
            </a:xfrm>
            <a:custGeom>
              <a:rect b="b" l="l" r="r" t="t"/>
              <a:pathLst>
                <a:path extrusionOk="0" h="533298" w="868254">
                  <a:moveTo>
                    <a:pt x="665054" y="0"/>
                  </a:moveTo>
                  <a:lnTo>
                    <a:pt x="0" y="0"/>
                  </a:lnTo>
                  <a:lnTo>
                    <a:pt x="203200" y="533298"/>
                  </a:lnTo>
                  <a:lnTo>
                    <a:pt x="868254" y="533298"/>
                  </a:lnTo>
                  <a:lnTo>
                    <a:pt x="665054" y="0"/>
                  </a:lnTo>
                  <a:close/>
                </a:path>
              </a:pathLst>
            </a:custGeom>
            <a:solidFill>
              <a:srgbClr val="F4CF4C"/>
            </a:solidFill>
            <a:ln>
              <a:noFill/>
            </a:ln>
          </p:spPr>
        </p:sp>
        <p:sp>
          <p:nvSpPr>
            <p:cNvPr id="661" name="Google Shape;661;p33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62" name="Google Shape;662;p33"/>
          <p:cNvGrpSpPr/>
          <p:nvPr/>
        </p:nvGrpSpPr>
        <p:grpSpPr>
          <a:xfrm>
            <a:off x="12159430" y="9557080"/>
            <a:ext cx="5060879" cy="2278492"/>
            <a:chOff x="0" y="-38100"/>
            <a:chExt cx="1438640" cy="647700"/>
          </a:xfrm>
        </p:grpSpPr>
        <p:sp>
          <p:nvSpPr>
            <p:cNvPr id="663" name="Google Shape;663;p33"/>
            <p:cNvSpPr/>
            <p:nvPr/>
          </p:nvSpPr>
          <p:spPr>
            <a:xfrm>
              <a:off x="0" y="0"/>
              <a:ext cx="1438640" cy="548462"/>
            </a:xfrm>
            <a:custGeom>
              <a:rect b="b" l="l" r="r" t="t"/>
              <a:pathLst>
                <a:path extrusionOk="0" h="548462" w="1438640">
                  <a:moveTo>
                    <a:pt x="1235440" y="0"/>
                  </a:moveTo>
                  <a:lnTo>
                    <a:pt x="0" y="0"/>
                  </a:lnTo>
                  <a:lnTo>
                    <a:pt x="203200" y="548462"/>
                  </a:lnTo>
                  <a:lnTo>
                    <a:pt x="1438640" y="548462"/>
                  </a:lnTo>
                  <a:lnTo>
                    <a:pt x="1235440" y="0"/>
                  </a:lnTo>
                  <a:close/>
                </a:path>
              </a:pathLst>
            </a:custGeom>
            <a:solidFill>
              <a:srgbClr val="F9FAFB"/>
            </a:solidFill>
            <a:ln>
              <a:noFill/>
            </a:ln>
          </p:spPr>
        </p:sp>
        <p:sp>
          <p:nvSpPr>
            <p:cNvPr id="664" name="Google Shape;664;p33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65" name="Google Shape;665;p33"/>
          <p:cNvSpPr txBox="1"/>
          <p:nvPr/>
        </p:nvSpPr>
        <p:spPr>
          <a:xfrm>
            <a:off x="16670690" y="9463472"/>
            <a:ext cx="957900" cy="641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66"/>
              <a:buFont typeface="Arial"/>
              <a:buNone/>
            </a:pPr>
            <a:r>
              <a:rPr lang="en-US" sz="4166">
                <a:solidFill>
                  <a:srgbClr val="2F206D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28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6" name="Google Shape;666;p33"/>
          <p:cNvSpPr/>
          <p:nvPr/>
        </p:nvSpPr>
        <p:spPr>
          <a:xfrm>
            <a:off x="12647452" y="269243"/>
            <a:ext cx="5696422" cy="238125"/>
          </a:xfrm>
          <a:prstGeom prst="rect">
            <a:avLst/>
          </a:prstGeom>
          <a:solidFill>
            <a:srgbClr val="E36C0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7" name="Google Shape;667;p33"/>
          <p:cNvSpPr/>
          <p:nvPr/>
        </p:nvSpPr>
        <p:spPr>
          <a:xfrm>
            <a:off x="5696422" y="288862"/>
            <a:ext cx="6933101" cy="2381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8" name="Google Shape;668;p33"/>
          <p:cNvSpPr/>
          <p:nvPr/>
        </p:nvSpPr>
        <p:spPr>
          <a:xfrm>
            <a:off x="0" y="288860"/>
            <a:ext cx="5696422" cy="23812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3"/>
          <p:cNvSpPr txBox="1"/>
          <p:nvPr/>
        </p:nvSpPr>
        <p:spPr>
          <a:xfrm>
            <a:off x="1185945" y="807481"/>
            <a:ext cx="13063455" cy="108119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500"/>
              <a:buFont typeface="Arial"/>
              <a:buNone/>
            </a:pPr>
            <a:r>
              <a:rPr b="1" i="0" lang="en-US" sz="6500" u="none" cap="none" strike="noStrike">
                <a:solidFill>
                  <a:srgbClr val="F9FAFB"/>
                </a:solidFill>
                <a:latin typeface="Montserrat"/>
                <a:ea typeface="Montserrat"/>
                <a:cs typeface="Montserrat"/>
                <a:sym typeface="Montserrat"/>
              </a:rPr>
              <a:t>EXPERIMENTOS FATORIAIS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3"/>
          <p:cNvSpPr txBox="1"/>
          <p:nvPr/>
        </p:nvSpPr>
        <p:spPr>
          <a:xfrm>
            <a:off x="1298102" y="2356436"/>
            <a:ext cx="15691797" cy="697806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571500" lvl="0" marL="5715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30"/>
              <a:buFont typeface="Arial"/>
              <a:buChar char="•"/>
            </a:pPr>
            <a:r>
              <a:rPr b="0" i="0" lang="en-US" sz="4330" u="none" cap="none" strike="noStrike">
                <a:solidFill>
                  <a:schemeClr val="lt1"/>
                </a:solidFill>
                <a:latin typeface="Blinker"/>
                <a:ea typeface="Blinker"/>
                <a:cs typeface="Blinker"/>
                <a:sym typeface="Blinker"/>
              </a:rPr>
              <a:t>Não constituem um delineamento, são formas de montar e analisar experimentos;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71500" lvl="0" marL="5715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30"/>
              <a:buFont typeface="Arial"/>
              <a:buChar char="•"/>
            </a:pPr>
            <a:r>
              <a:rPr b="0" i="0" lang="en-US" sz="4330" u="none" cap="none" strike="noStrike">
                <a:solidFill>
                  <a:schemeClr val="lt1"/>
                </a:solidFill>
                <a:latin typeface="Blinker"/>
                <a:ea typeface="Blinker"/>
                <a:cs typeface="Blinker"/>
                <a:sym typeface="Blinker"/>
              </a:rPr>
              <a:t>Podem ser executados em qualquer um dos delineamentos (DIC, DBC, DQL, etc);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71500" lvl="0" marL="5715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30"/>
              <a:buFont typeface="Arial"/>
              <a:buChar char="•"/>
            </a:pPr>
            <a:r>
              <a:rPr b="0" i="0" lang="en-US" sz="4330" u="none" cap="none" strike="noStrike">
                <a:solidFill>
                  <a:schemeClr val="lt1"/>
                </a:solidFill>
                <a:latin typeface="Blinker"/>
                <a:ea typeface="Blinker"/>
                <a:cs typeface="Blinker"/>
                <a:sym typeface="Blinker"/>
              </a:rPr>
              <a:t>Nesse tipo de análise, são estudados simultaneamente dois ou mais fatores. São mais eficientes do que os experimentos simples, com um só conjunto de tratamentos, permitindo retirar conclusões mais abrangentes;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330"/>
              <a:buFont typeface="Arial"/>
              <a:buNone/>
            </a:pPr>
            <a:r>
              <a:t/>
            </a:r>
            <a:endParaRPr b="0" i="0" sz="4330" u="none" cap="none" strike="noStrike">
              <a:solidFill>
                <a:srgbClr val="000000"/>
              </a:solidFill>
              <a:latin typeface="Blinker"/>
              <a:ea typeface="Blinker"/>
              <a:cs typeface="Blinker"/>
              <a:sym typeface="Blinker"/>
            </a:endParaRPr>
          </a:p>
        </p:txBody>
      </p:sp>
      <p:sp>
        <p:nvSpPr>
          <p:cNvPr id="124" name="Google Shape;124;p3"/>
          <p:cNvSpPr/>
          <p:nvPr/>
        </p:nvSpPr>
        <p:spPr>
          <a:xfrm>
            <a:off x="16398656" y="9453794"/>
            <a:ext cx="4137735" cy="1566197"/>
          </a:xfrm>
          <a:custGeom>
            <a:rect b="b" l="l" r="r" t="t"/>
            <a:pathLst>
              <a:path extrusionOk="0" h="472581" w="1248511">
                <a:moveTo>
                  <a:pt x="1045311" y="0"/>
                </a:moveTo>
                <a:lnTo>
                  <a:pt x="0" y="0"/>
                </a:lnTo>
                <a:lnTo>
                  <a:pt x="203200" y="472581"/>
                </a:lnTo>
                <a:lnTo>
                  <a:pt x="1248511" y="472581"/>
                </a:lnTo>
                <a:lnTo>
                  <a:pt x="1045311" y="0"/>
                </a:lnTo>
                <a:close/>
              </a:path>
            </a:pathLst>
          </a:custGeom>
          <a:solidFill>
            <a:srgbClr val="E36C09"/>
          </a:solidFill>
          <a:ln>
            <a:noFill/>
          </a:ln>
        </p:spPr>
      </p:sp>
      <p:grpSp>
        <p:nvGrpSpPr>
          <p:cNvPr id="125" name="Google Shape;125;p3"/>
          <p:cNvGrpSpPr/>
          <p:nvPr/>
        </p:nvGrpSpPr>
        <p:grpSpPr>
          <a:xfrm>
            <a:off x="15603949" y="8928733"/>
            <a:ext cx="2499511" cy="1864585"/>
            <a:chOff x="0" y="-38100"/>
            <a:chExt cx="868254" cy="647700"/>
          </a:xfrm>
        </p:grpSpPr>
        <p:sp>
          <p:nvSpPr>
            <p:cNvPr id="126" name="Google Shape;126;p3"/>
            <p:cNvSpPr/>
            <p:nvPr/>
          </p:nvSpPr>
          <p:spPr>
            <a:xfrm>
              <a:off x="0" y="0"/>
              <a:ext cx="868254" cy="533298"/>
            </a:xfrm>
            <a:custGeom>
              <a:rect b="b" l="l" r="r" t="t"/>
              <a:pathLst>
                <a:path extrusionOk="0" h="533298" w="868254">
                  <a:moveTo>
                    <a:pt x="665054" y="0"/>
                  </a:moveTo>
                  <a:lnTo>
                    <a:pt x="0" y="0"/>
                  </a:lnTo>
                  <a:lnTo>
                    <a:pt x="203200" y="533298"/>
                  </a:lnTo>
                  <a:lnTo>
                    <a:pt x="868254" y="533298"/>
                  </a:lnTo>
                  <a:lnTo>
                    <a:pt x="665054" y="0"/>
                  </a:lnTo>
                  <a:close/>
                </a:path>
              </a:pathLst>
            </a:custGeom>
            <a:solidFill>
              <a:srgbClr val="F4CF4C"/>
            </a:solidFill>
            <a:ln>
              <a:noFill/>
            </a:ln>
          </p:spPr>
        </p:sp>
        <p:sp>
          <p:nvSpPr>
            <p:cNvPr id="127" name="Google Shape;127;p3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8" name="Google Shape;128;p3"/>
          <p:cNvGrpSpPr/>
          <p:nvPr/>
        </p:nvGrpSpPr>
        <p:grpSpPr>
          <a:xfrm>
            <a:off x="12159430" y="9319765"/>
            <a:ext cx="5060879" cy="2278492"/>
            <a:chOff x="0" y="-38100"/>
            <a:chExt cx="1438640" cy="647700"/>
          </a:xfrm>
        </p:grpSpPr>
        <p:sp>
          <p:nvSpPr>
            <p:cNvPr id="129" name="Google Shape;129;p3"/>
            <p:cNvSpPr/>
            <p:nvPr/>
          </p:nvSpPr>
          <p:spPr>
            <a:xfrm>
              <a:off x="0" y="0"/>
              <a:ext cx="1438640" cy="548462"/>
            </a:xfrm>
            <a:custGeom>
              <a:rect b="b" l="l" r="r" t="t"/>
              <a:pathLst>
                <a:path extrusionOk="0" h="548462" w="1438640">
                  <a:moveTo>
                    <a:pt x="1235440" y="0"/>
                  </a:moveTo>
                  <a:lnTo>
                    <a:pt x="0" y="0"/>
                  </a:lnTo>
                  <a:lnTo>
                    <a:pt x="203200" y="548462"/>
                  </a:lnTo>
                  <a:lnTo>
                    <a:pt x="1438640" y="548462"/>
                  </a:lnTo>
                  <a:lnTo>
                    <a:pt x="1235440" y="0"/>
                  </a:lnTo>
                  <a:close/>
                </a:path>
              </a:pathLst>
            </a:custGeom>
            <a:solidFill>
              <a:srgbClr val="F9FAFB"/>
            </a:solidFill>
            <a:ln>
              <a:noFill/>
            </a:ln>
          </p:spPr>
        </p:sp>
        <p:sp>
          <p:nvSpPr>
            <p:cNvPr id="130" name="Google Shape;130;p3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1" name="Google Shape;131;p3"/>
          <p:cNvSpPr txBox="1"/>
          <p:nvPr/>
        </p:nvSpPr>
        <p:spPr>
          <a:xfrm>
            <a:off x="16670690" y="9463472"/>
            <a:ext cx="958037" cy="7123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66"/>
              <a:buFont typeface="Arial"/>
              <a:buNone/>
            </a:pPr>
            <a:r>
              <a:rPr b="0" i="0" lang="en-US" sz="4166" u="none" cap="none" strike="noStrike">
                <a:solidFill>
                  <a:srgbClr val="2F206D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2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3"/>
          <p:cNvSpPr/>
          <p:nvPr/>
        </p:nvSpPr>
        <p:spPr>
          <a:xfrm>
            <a:off x="12647452" y="269243"/>
            <a:ext cx="5696422" cy="238125"/>
          </a:xfrm>
          <a:prstGeom prst="rect">
            <a:avLst/>
          </a:prstGeom>
          <a:solidFill>
            <a:srgbClr val="E36C0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p3"/>
          <p:cNvSpPr/>
          <p:nvPr/>
        </p:nvSpPr>
        <p:spPr>
          <a:xfrm>
            <a:off x="5696422" y="288862"/>
            <a:ext cx="6933101" cy="2381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3"/>
          <p:cNvSpPr/>
          <p:nvPr/>
        </p:nvSpPr>
        <p:spPr>
          <a:xfrm>
            <a:off x="0" y="288860"/>
            <a:ext cx="5696422" cy="23812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2" name="Shape 6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" name="Google Shape;673;g3106da40769_0_0"/>
          <p:cNvSpPr txBox="1"/>
          <p:nvPr/>
        </p:nvSpPr>
        <p:spPr>
          <a:xfrm>
            <a:off x="304800" y="876300"/>
            <a:ext cx="17237100" cy="7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99"/>
              <a:buFont typeface="Arial"/>
              <a:buNone/>
            </a:pPr>
            <a:r>
              <a:rPr b="1" lang="en-US" sz="4899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Dados e gráfico da interação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4" name="Google Shape;674;g3106da40769_0_0"/>
          <p:cNvSpPr/>
          <p:nvPr/>
        </p:nvSpPr>
        <p:spPr>
          <a:xfrm>
            <a:off x="16398656" y="9453794"/>
            <a:ext cx="4138814" cy="1566606"/>
          </a:xfrm>
          <a:custGeom>
            <a:rect b="b" l="l" r="r" t="t"/>
            <a:pathLst>
              <a:path extrusionOk="0" h="472581" w="1248511">
                <a:moveTo>
                  <a:pt x="1045311" y="0"/>
                </a:moveTo>
                <a:lnTo>
                  <a:pt x="0" y="0"/>
                </a:lnTo>
                <a:lnTo>
                  <a:pt x="203200" y="472581"/>
                </a:lnTo>
                <a:lnTo>
                  <a:pt x="1248511" y="472581"/>
                </a:lnTo>
                <a:lnTo>
                  <a:pt x="1045311" y="0"/>
                </a:lnTo>
                <a:close/>
              </a:path>
            </a:pathLst>
          </a:custGeom>
          <a:solidFill>
            <a:srgbClr val="E36C09"/>
          </a:solidFill>
          <a:ln>
            <a:noFill/>
          </a:ln>
        </p:spPr>
      </p:sp>
      <p:grpSp>
        <p:nvGrpSpPr>
          <p:cNvPr id="675" name="Google Shape;675;g3106da40769_0_0"/>
          <p:cNvGrpSpPr/>
          <p:nvPr/>
        </p:nvGrpSpPr>
        <p:grpSpPr>
          <a:xfrm>
            <a:off x="15603949" y="8928732"/>
            <a:ext cx="2499530" cy="1864599"/>
            <a:chOff x="0" y="-38100"/>
            <a:chExt cx="868254" cy="647700"/>
          </a:xfrm>
        </p:grpSpPr>
        <p:sp>
          <p:nvSpPr>
            <p:cNvPr id="676" name="Google Shape;676;g3106da40769_0_0"/>
            <p:cNvSpPr/>
            <p:nvPr/>
          </p:nvSpPr>
          <p:spPr>
            <a:xfrm>
              <a:off x="0" y="0"/>
              <a:ext cx="868254" cy="533298"/>
            </a:xfrm>
            <a:custGeom>
              <a:rect b="b" l="l" r="r" t="t"/>
              <a:pathLst>
                <a:path extrusionOk="0" h="533298" w="868254">
                  <a:moveTo>
                    <a:pt x="665054" y="0"/>
                  </a:moveTo>
                  <a:lnTo>
                    <a:pt x="0" y="0"/>
                  </a:lnTo>
                  <a:lnTo>
                    <a:pt x="203200" y="533298"/>
                  </a:lnTo>
                  <a:lnTo>
                    <a:pt x="868254" y="533298"/>
                  </a:lnTo>
                  <a:lnTo>
                    <a:pt x="665054" y="0"/>
                  </a:lnTo>
                  <a:close/>
                </a:path>
              </a:pathLst>
            </a:custGeom>
            <a:solidFill>
              <a:srgbClr val="F4CF4C"/>
            </a:solidFill>
            <a:ln>
              <a:noFill/>
            </a:ln>
          </p:spPr>
        </p:sp>
        <p:sp>
          <p:nvSpPr>
            <p:cNvPr id="677" name="Google Shape;677;g3106da40769_0_0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78" name="Google Shape;678;g3106da40769_0_0"/>
          <p:cNvGrpSpPr/>
          <p:nvPr/>
        </p:nvGrpSpPr>
        <p:grpSpPr>
          <a:xfrm>
            <a:off x="12159430" y="9557081"/>
            <a:ext cx="5060848" cy="2278479"/>
            <a:chOff x="0" y="-38100"/>
            <a:chExt cx="1438640" cy="647700"/>
          </a:xfrm>
        </p:grpSpPr>
        <p:sp>
          <p:nvSpPr>
            <p:cNvPr id="679" name="Google Shape;679;g3106da40769_0_0"/>
            <p:cNvSpPr/>
            <p:nvPr/>
          </p:nvSpPr>
          <p:spPr>
            <a:xfrm>
              <a:off x="0" y="0"/>
              <a:ext cx="1438640" cy="548462"/>
            </a:xfrm>
            <a:custGeom>
              <a:rect b="b" l="l" r="r" t="t"/>
              <a:pathLst>
                <a:path extrusionOk="0" h="548462" w="1438640">
                  <a:moveTo>
                    <a:pt x="1235440" y="0"/>
                  </a:moveTo>
                  <a:lnTo>
                    <a:pt x="0" y="0"/>
                  </a:lnTo>
                  <a:lnTo>
                    <a:pt x="203200" y="548462"/>
                  </a:lnTo>
                  <a:lnTo>
                    <a:pt x="1438640" y="548462"/>
                  </a:lnTo>
                  <a:lnTo>
                    <a:pt x="1235440" y="0"/>
                  </a:lnTo>
                  <a:close/>
                </a:path>
              </a:pathLst>
            </a:custGeom>
            <a:solidFill>
              <a:srgbClr val="F9FAFB"/>
            </a:solidFill>
            <a:ln>
              <a:noFill/>
            </a:ln>
          </p:spPr>
        </p:sp>
        <p:sp>
          <p:nvSpPr>
            <p:cNvPr id="680" name="Google Shape;680;g3106da40769_0_0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81" name="Google Shape;681;g3106da40769_0_0"/>
          <p:cNvSpPr txBox="1"/>
          <p:nvPr/>
        </p:nvSpPr>
        <p:spPr>
          <a:xfrm>
            <a:off x="16670690" y="9463472"/>
            <a:ext cx="957900" cy="641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66"/>
              <a:buFont typeface="Arial"/>
              <a:buNone/>
            </a:pPr>
            <a:r>
              <a:rPr lang="en-US" sz="4166">
                <a:solidFill>
                  <a:srgbClr val="2F206D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29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2" name="Google Shape;682;g3106da40769_0_0"/>
          <p:cNvSpPr/>
          <p:nvPr/>
        </p:nvSpPr>
        <p:spPr>
          <a:xfrm>
            <a:off x="12647452" y="269243"/>
            <a:ext cx="5696400" cy="238200"/>
          </a:xfrm>
          <a:prstGeom prst="rect">
            <a:avLst/>
          </a:prstGeom>
          <a:solidFill>
            <a:srgbClr val="E36C0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3" name="Google Shape;683;g3106da40769_0_0"/>
          <p:cNvSpPr/>
          <p:nvPr/>
        </p:nvSpPr>
        <p:spPr>
          <a:xfrm>
            <a:off x="5696422" y="288862"/>
            <a:ext cx="6933000" cy="238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4" name="Google Shape;684;g3106da40769_0_0"/>
          <p:cNvSpPr/>
          <p:nvPr/>
        </p:nvSpPr>
        <p:spPr>
          <a:xfrm>
            <a:off x="0" y="288860"/>
            <a:ext cx="5696400" cy="2382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85" name="Google Shape;685;g3106da40769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5685" y="3513452"/>
            <a:ext cx="6165533" cy="4092939"/>
          </a:xfrm>
          <a:prstGeom prst="rect">
            <a:avLst/>
          </a:prstGeom>
          <a:noFill/>
          <a:ln>
            <a:noFill/>
          </a:ln>
        </p:spPr>
      </p:pic>
      <p:pic>
        <p:nvPicPr>
          <p:cNvPr id="686" name="Google Shape;686;g3106da40769_0_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86600" y="1676400"/>
            <a:ext cx="8389427" cy="7880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0" name="Shape 6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1" name="Google Shape;691;p34"/>
          <p:cNvPicPr preferRelativeResize="0"/>
          <p:nvPr/>
        </p:nvPicPr>
        <p:blipFill rotWithShape="1">
          <a:blip r:embed="rId3">
            <a:alphaModFix/>
          </a:blip>
          <a:srcRect b="3201" l="0" r="0" t="4604"/>
          <a:stretch/>
        </p:blipFill>
        <p:spPr>
          <a:xfrm>
            <a:off x="8726171" y="3238500"/>
            <a:ext cx="8872014" cy="4558683"/>
          </a:xfrm>
          <a:prstGeom prst="rect">
            <a:avLst/>
          </a:prstGeom>
          <a:noFill/>
          <a:ln>
            <a:noFill/>
          </a:ln>
        </p:spPr>
      </p:pic>
      <p:sp>
        <p:nvSpPr>
          <p:cNvPr id="692" name="Google Shape;692;p34"/>
          <p:cNvSpPr txBox="1"/>
          <p:nvPr/>
        </p:nvSpPr>
        <p:spPr>
          <a:xfrm>
            <a:off x="689815" y="2171700"/>
            <a:ext cx="7654200" cy="7759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32"/>
              <a:buFont typeface="Arial"/>
              <a:buNone/>
            </a:pPr>
            <a:r>
              <a:rPr b="0" i="0" lang="en-US" sz="2832" u="none" cap="none" strike="noStrike">
                <a:solidFill>
                  <a:srgbClr val="F9FAFB"/>
                </a:solidFill>
                <a:latin typeface="Arimo"/>
                <a:ea typeface="Arimo"/>
                <a:cs typeface="Arimo"/>
                <a:sym typeface="Arimo"/>
              </a:rPr>
              <a:t>H</a:t>
            </a:r>
            <a:r>
              <a:rPr b="0" baseline="-25000" i="0" lang="en-US" sz="2832" u="none" cap="none" strike="noStrike">
                <a:solidFill>
                  <a:srgbClr val="F9FAFB"/>
                </a:solidFill>
                <a:latin typeface="Arimo"/>
                <a:ea typeface="Arimo"/>
                <a:cs typeface="Arimo"/>
                <a:sym typeface="Arimo"/>
              </a:rPr>
              <a:t>0</a:t>
            </a:r>
            <a:r>
              <a:rPr b="0" i="0" lang="en-US" sz="2832" u="none" cap="none" strike="noStrike">
                <a:solidFill>
                  <a:srgbClr val="F9FAFB"/>
                </a:solidFill>
                <a:latin typeface="Arimo"/>
                <a:ea typeface="Arimo"/>
                <a:cs typeface="Arimo"/>
                <a:sym typeface="Arimo"/>
              </a:rPr>
              <a:t>: Não há interação entre cultivares e os manejos para a produtividade.</a:t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32"/>
              <a:buFont typeface="Arial"/>
              <a:buNone/>
            </a:pPr>
            <a:r>
              <a:rPr b="0" i="0" lang="en-US" sz="2832" u="none" cap="none" strike="noStrike">
                <a:solidFill>
                  <a:srgbClr val="F9FAFB"/>
                </a:solidFill>
                <a:latin typeface="Arimo"/>
                <a:ea typeface="Arimo"/>
                <a:cs typeface="Arimo"/>
                <a:sym typeface="Arimo"/>
              </a:rPr>
              <a:t>H</a:t>
            </a:r>
            <a:r>
              <a:rPr b="0" baseline="-25000" i="0" lang="en-US" sz="2832" u="none" cap="none" strike="noStrike">
                <a:solidFill>
                  <a:srgbClr val="F9FAFB"/>
                </a:solidFill>
                <a:latin typeface="Arimo"/>
                <a:ea typeface="Arimo"/>
                <a:cs typeface="Arimo"/>
                <a:sym typeface="Arimo"/>
              </a:rPr>
              <a:t>a</a:t>
            </a:r>
            <a:r>
              <a:rPr b="0" i="0" lang="en-US" sz="2832" u="none" cap="none" strike="noStrike">
                <a:solidFill>
                  <a:srgbClr val="F9FAFB"/>
                </a:solidFill>
                <a:latin typeface="Arimo"/>
                <a:ea typeface="Arimo"/>
                <a:cs typeface="Arimo"/>
                <a:sym typeface="Arimo"/>
              </a:rPr>
              <a:t>: Há interação entre as cultivares e os manejos para a produtividade.</a:t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32"/>
              <a:buFont typeface="Arial"/>
              <a:buNone/>
            </a:pPr>
            <a:r>
              <a:t/>
            </a:r>
            <a:endParaRPr b="0" i="0" sz="2832" u="none" cap="none" strike="noStrike">
              <a:solidFill>
                <a:srgbClr val="F9FAF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32"/>
              <a:buFont typeface="Arial"/>
              <a:buNone/>
            </a:pPr>
            <a:r>
              <a:rPr b="0" i="0" lang="en-US" sz="2832" u="none" cap="none" strike="noStrike">
                <a:solidFill>
                  <a:srgbClr val="F9FAFB"/>
                </a:solidFill>
                <a:latin typeface="Open Sans"/>
                <a:ea typeface="Open Sans"/>
                <a:cs typeface="Open Sans"/>
                <a:sym typeface="Open Sans"/>
              </a:rPr>
              <a:t>H</a:t>
            </a:r>
            <a:r>
              <a:rPr b="0" baseline="-25000" i="0" lang="en-US" sz="2832" u="none" cap="none" strike="noStrike">
                <a:solidFill>
                  <a:srgbClr val="F9FAFB"/>
                </a:solidFill>
                <a:latin typeface="Open Sans"/>
                <a:ea typeface="Open Sans"/>
                <a:cs typeface="Open Sans"/>
                <a:sym typeface="Open Sans"/>
              </a:rPr>
              <a:t>0</a:t>
            </a:r>
            <a:r>
              <a:rPr b="0" i="0" lang="en-US" sz="2832" u="none" cap="none" strike="noStrike">
                <a:solidFill>
                  <a:srgbClr val="F9FAFB"/>
                </a:solidFill>
                <a:latin typeface="Open Sans"/>
                <a:ea typeface="Open Sans"/>
                <a:cs typeface="Open Sans"/>
                <a:sym typeface="Open Sans"/>
              </a:rPr>
              <a:t>: Não há diferença entre as cultivares quanto a produtividade.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32"/>
              <a:buFont typeface="Arial"/>
              <a:buNone/>
            </a:pPr>
            <a:r>
              <a:rPr b="0" i="0" lang="en-US" sz="2832" u="none" cap="none" strike="noStrike">
                <a:solidFill>
                  <a:srgbClr val="F9FAFB"/>
                </a:solidFill>
                <a:latin typeface="Arimo"/>
                <a:ea typeface="Arimo"/>
                <a:cs typeface="Arimo"/>
                <a:sym typeface="Arimo"/>
              </a:rPr>
              <a:t>H</a:t>
            </a:r>
            <a:r>
              <a:rPr b="0" baseline="-25000" i="0" lang="en-US" sz="2832" u="none" cap="none" strike="noStrike">
                <a:solidFill>
                  <a:srgbClr val="F9FAFB"/>
                </a:solidFill>
                <a:latin typeface="Arimo"/>
                <a:ea typeface="Arimo"/>
                <a:cs typeface="Arimo"/>
                <a:sym typeface="Arimo"/>
              </a:rPr>
              <a:t>a</a:t>
            </a:r>
            <a:r>
              <a:rPr b="0" i="0" lang="en-US" sz="2832" u="none" cap="none" strike="noStrike">
                <a:solidFill>
                  <a:srgbClr val="F9FAFB"/>
                </a:solidFill>
                <a:latin typeface="Arimo"/>
                <a:ea typeface="Arimo"/>
                <a:cs typeface="Arimo"/>
                <a:sym typeface="Arimo"/>
              </a:rPr>
              <a:t>: Pelo menos uma cultivar difere das demais em relação à produtividade.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32"/>
              <a:buFont typeface="Arial"/>
              <a:buNone/>
            </a:pPr>
            <a:r>
              <a:t/>
            </a:r>
            <a:endParaRPr b="0" i="0" sz="2832" u="none" cap="none" strike="noStrike">
              <a:solidFill>
                <a:srgbClr val="F9FAFB"/>
              </a:solidFill>
              <a:latin typeface="Arimo"/>
              <a:ea typeface="Arimo"/>
              <a:cs typeface="Arimo"/>
              <a:sym typeface="Arimo"/>
            </a:endParaRPr>
          </a:p>
          <a:p>
            <a:pPr indent="0" lvl="0" marL="0" marR="0" rtl="0" algn="l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32"/>
              <a:buFont typeface="Arial"/>
              <a:buNone/>
            </a:pPr>
            <a:r>
              <a:rPr b="0" i="0" lang="en-US" sz="2832" u="none" cap="none" strike="noStrike">
                <a:solidFill>
                  <a:srgbClr val="F9FAFB"/>
                </a:solidFill>
                <a:latin typeface="Arimo"/>
                <a:ea typeface="Arimo"/>
                <a:cs typeface="Arimo"/>
                <a:sym typeface="Arimo"/>
              </a:rPr>
              <a:t>H</a:t>
            </a:r>
            <a:r>
              <a:rPr b="0" baseline="-25000" i="0" lang="en-US" sz="2832" u="none" cap="none" strike="noStrike">
                <a:solidFill>
                  <a:srgbClr val="F9FAFB"/>
                </a:solidFill>
                <a:latin typeface="Arimo"/>
                <a:ea typeface="Arimo"/>
                <a:cs typeface="Arimo"/>
                <a:sym typeface="Arimo"/>
              </a:rPr>
              <a:t>0</a:t>
            </a:r>
            <a:r>
              <a:rPr b="0" i="0" lang="en-US" sz="2832" u="none" cap="none" strike="noStrike">
                <a:solidFill>
                  <a:srgbClr val="F9FAFB"/>
                </a:solidFill>
                <a:latin typeface="Arimo"/>
                <a:ea typeface="Arimo"/>
                <a:cs typeface="Arimo"/>
                <a:sym typeface="Arimo"/>
              </a:rPr>
              <a:t>: Não há diferença entre os manejos em relação a produtividade.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32"/>
              <a:buFont typeface="Arial"/>
              <a:buNone/>
            </a:pPr>
            <a:r>
              <a:rPr b="0" i="0" lang="en-US" sz="2832" u="none" cap="none" strike="noStrike">
                <a:solidFill>
                  <a:srgbClr val="F9FAFB"/>
                </a:solidFill>
                <a:latin typeface="Arimo"/>
                <a:ea typeface="Arimo"/>
                <a:cs typeface="Arimo"/>
                <a:sym typeface="Arimo"/>
              </a:rPr>
              <a:t>H</a:t>
            </a:r>
            <a:r>
              <a:rPr b="0" baseline="-25000" i="0" lang="en-US" sz="2832" u="none" cap="none" strike="noStrike">
                <a:solidFill>
                  <a:srgbClr val="F9FAFB"/>
                </a:solidFill>
                <a:latin typeface="Arimo"/>
                <a:ea typeface="Arimo"/>
                <a:cs typeface="Arimo"/>
                <a:sym typeface="Arimo"/>
              </a:rPr>
              <a:t>a</a:t>
            </a:r>
            <a:r>
              <a:rPr b="0" i="0" lang="en-US" sz="2832" u="none" cap="none" strike="noStrike">
                <a:solidFill>
                  <a:srgbClr val="F9FAFB"/>
                </a:solidFill>
                <a:latin typeface="Arimo"/>
                <a:ea typeface="Arimo"/>
                <a:cs typeface="Arimo"/>
                <a:sym typeface="Arimo"/>
              </a:rPr>
              <a:t>: O manejo influencia na produtividade.</a:t>
            </a:r>
            <a:endParaRPr b="0" i="0" sz="2832" u="none" cap="none" strike="noStrike">
              <a:solidFill>
                <a:srgbClr val="F9FAFB"/>
              </a:solidFill>
              <a:latin typeface="Arimo"/>
              <a:ea typeface="Arimo"/>
              <a:cs typeface="Arimo"/>
              <a:sym typeface="Arimo"/>
            </a:endParaRPr>
          </a:p>
        </p:txBody>
      </p:sp>
      <p:sp>
        <p:nvSpPr>
          <p:cNvPr id="693" name="Google Shape;693;p34"/>
          <p:cNvSpPr txBox="1"/>
          <p:nvPr/>
        </p:nvSpPr>
        <p:spPr>
          <a:xfrm>
            <a:off x="381000" y="876300"/>
            <a:ext cx="17237100" cy="7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99"/>
              <a:buFont typeface="Arial"/>
              <a:buNone/>
            </a:pPr>
            <a:r>
              <a:rPr b="1" lang="en-US" sz="4899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Hipóteses e ANOVA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4" name="Google Shape;694;p34"/>
          <p:cNvSpPr/>
          <p:nvPr/>
        </p:nvSpPr>
        <p:spPr>
          <a:xfrm>
            <a:off x="12647452" y="269243"/>
            <a:ext cx="5696422" cy="238125"/>
          </a:xfrm>
          <a:prstGeom prst="rect">
            <a:avLst/>
          </a:prstGeom>
          <a:solidFill>
            <a:srgbClr val="E36C0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5" name="Google Shape;695;p34"/>
          <p:cNvSpPr/>
          <p:nvPr/>
        </p:nvSpPr>
        <p:spPr>
          <a:xfrm>
            <a:off x="5696422" y="288862"/>
            <a:ext cx="6933101" cy="2381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6" name="Google Shape;696;p34"/>
          <p:cNvSpPr/>
          <p:nvPr/>
        </p:nvSpPr>
        <p:spPr>
          <a:xfrm>
            <a:off x="0" y="288860"/>
            <a:ext cx="5696422" cy="23812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7" name="Google Shape;697;p34"/>
          <p:cNvSpPr/>
          <p:nvPr/>
        </p:nvSpPr>
        <p:spPr>
          <a:xfrm>
            <a:off x="16398656" y="9453794"/>
            <a:ext cx="4137735" cy="1566197"/>
          </a:xfrm>
          <a:custGeom>
            <a:rect b="b" l="l" r="r" t="t"/>
            <a:pathLst>
              <a:path extrusionOk="0" h="472581" w="1248511">
                <a:moveTo>
                  <a:pt x="1045311" y="0"/>
                </a:moveTo>
                <a:lnTo>
                  <a:pt x="0" y="0"/>
                </a:lnTo>
                <a:lnTo>
                  <a:pt x="203200" y="472581"/>
                </a:lnTo>
                <a:lnTo>
                  <a:pt x="1248511" y="472581"/>
                </a:lnTo>
                <a:lnTo>
                  <a:pt x="1045311" y="0"/>
                </a:lnTo>
                <a:close/>
              </a:path>
            </a:pathLst>
          </a:custGeom>
          <a:solidFill>
            <a:srgbClr val="E36C09"/>
          </a:solidFill>
          <a:ln>
            <a:noFill/>
          </a:ln>
        </p:spPr>
      </p:sp>
      <p:grpSp>
        <p:nvGrpSpPr>
          <p:cNvPr id="698" name="Google Shape;698;p34"/>
          <p:cNvGrpSpPr/>
          <p:nvPr/>
        </p:nvGrpSpPr>
        <p:grpSpPr>
          <a:xfrm>
            <a:off x="15603949" y="8928733"/>
            <a:ext cx="2499511" cy="1864585"/>
            <a:chOff x="0" y="-38100"/>
            <a:chExt cx="868254" cy="647700"/>
          </a:xfrm>
        </p:grpSpPr>
        <p:sp>
          <p:nvSpPr>
            <p:cNvPr id="699" name="Google Shape;699;p34"/>
            <p:cNvSpPr/>
            <p:nvPr/>
          </p:nvSpPr>
          <p:spPr>
            <a:xfrm>
              <a:off x="0" y="0"/>
              <a:ext cx="868254" cy="533298"/>
            </a:xfrm>
            <a:custGeom>
              <a:rect b="b" l="l" r="r" t="t"/>
              <a:pathLst>
                <a:path extrusionOk="0" h="533298" w="868254">
                  <a:moveTo>
                    <a:pt x="665054" y="0"/>
                  </a:moveTo>
                  <a:lnTo>
                    <a:pt x="0" y="0"/>
                  </a:lnTo>
                  <a:lnTo>
                    <a:pt x="203200" y="533298"/>
                  </a:lnTo>
                  <a:lnTo>
                    <a:pt x="868254" y="533298"/>
                  </a:lnTo>
                  <a:lnTo>
                    <a:pt x="665054" y="0"/>
                  </a:lnTo>
                  <a:close/>
                </a:path>
              </a:pathLst>
            </a:custGeom>
            <a:solidFill>
              <a:srgbClr val="F4CF4C"/>
            </a:solidFill>
            <a:ln>
              <a:noFill/>
            </a:ln>
          </p:spPr>
        </p:sp>
        <p:sp>
          <p:nvSpPr>
            <p:cNvPr id="700" name="Google Shape;700;p34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01" name="Google Shape;701;p34"/>
          <p:cNvGrpSpPr/>
          <p:nvPr/>
        </p:nvGrpSpPr>
        <p:grpSpPr>
          <a:xfrm>
            <a:off x="12159430" y="9557080"/>
            <a:ext cx="5060879" cy="2278492"/>
            <a:chOff x="0" y="-38100"/>
            <a:chExt cx="1438640" cy="647700"/>
          </a:xfrm>
        </p:grpSpPr>
        <p:sp>
          <p:nvSpPr>
            <p:cNvPr id="702" name="Google Shape;702;p34"/>
            <p:cNvSpPr/>
            <p:nvPr/>
          </p:nvSpPr>
          <p:spPr>
            <a:xfrm>
              <a:off x="0" y="0"/>
              <a:ext cx="1438640" cy="548462"/>
            </a:xfrm>
            <a:custGeom>
              <a:rect b="b" l="l" r="r" t="t"/>
              <a:pathLst>
                <a:path extrusionOk="0" h="548462" w="1438640">
                  <a:moveTo>
                    <a:pt x="1235440" y="0"/>
                  </a:moveTo>
                  <a:lnTo>
                    <a:pt x="0" y="0"/>
                  </a:lnTo>
                  <a:lnTo>
                    <a:pt x="203200" y="548462"/>
                  </a:lnTo>
                  <a:lnTo>
                    <a:pt x="1438640" y="548462"/>
                  </a:lnTo>
                  <a:lnTo>
                    <a:pt x="1235440" y="0"/>
                  </a:lnTo>
                  <a:close/>
                </a:path>
              </a:pathLst>
            </a:custGeom>
            <a:solidFill>
              <a:srgbClr val="F9FAFB"/>
            </a:solidFill>
            <a:ln>
              <a:noFill/>
            </a:ln>
          </p:spPr>
        </p:sp>
        <p:sp>
          <p:nvSpPr>
            <p:cNvPr id="703" name="Google Shape;703;p34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04" name="Google Shape;704;p34"/>
          <p:cNvSpPr txBox="1"/>
          <p:nvPr/>
        </p:nvSpPr>
        <p:spPr>
          <a:xfrm>
            <a:off x="16670690" y="9463472"/>
            <a:ext cx="957900" cy="641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66"/>
              <a:buFont typeface="Arial"/>
              <a:buNone/>
            </a:pPr>
            <a:r>
              <a:rPr b="0" i="0" lang="en-US" sz="4166" u="none" cap="none" strike="noStrike">
                <a:solidFill>
                  <a:srgbClr val="2F206D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3</a:t>
            </a:r>
            <a:r>
              <a:rPr lang="en-US" sz="4166">
                <a:solidFill>
                  <a:srgbClr val="2F206D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8" name="Shape 7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9" name="Google Shape;709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58285" y="2141852"/>
            <a:ext cx="6165533" cy="4092939"/>
          </a:xfrm>
          <a:prstGeom prst="rect">
            <a:avLst/>
          </a:prstGeom>
          <a:noFill/>
          <a:ln>
            <a:noFill/>
          </a:ln>
        </p:spPr>
      </p:pic>
      <p:pic>
        <p:nvPicPr>
          <p:cNvPr id="710" name="Google Shape;710;p3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468658" y="2096933"/>
            <a:ext cx="6312838" cy="4092939"/>
          </a:xfrm>
          <a:prstGeom prst="rect">
            <a:avLst/>
          </a:prstGeom>
          <a:noFill/>
          <a:ln>
            <a:noFill/>
          </a:ln>
        </p:spPr>
      </p:pic>
      <p:pic>
        <p:nvPicPr>
          <p:cNvPr id="711" name="Google Shape;711;p3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675768" y="6545461"/>
            <a:ext cx="8731138" cy="3071677"/>
          </a:xfrm>
          <a:prstGeom prst="rect">
            <a:avLst/>
          </a:prstGeom>
          <a:noFill/>
          <a:ln>
            <a:noFill/>
          </a:ln>
        </p:spPr>
      </p:pic>
      <p:sp>
        <p:nvSpPr>
          <p:cNvPr id="712" name="Google Shape;712;p36"/>
          <p:cNvSpPr txBox="1"/>
          <p:nvPr/>
        </p:nvSpPr>
        <p:spPr>
          <a:xfrm>
            <a:off x="457200" y="800100"/>
            <a:ext cx="17237100" cy="7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799"/>
              <a:buFont typeface="Arial"/>
              <a:buNone/>
            </a:pPr>
            <a:r>
              <a:rPr b="1" lang="en-US" sz="4799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ANOVA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3" name="Google Shape;713;p36"/>
          <p:cNvSpPr/>
          <p:nvPr/>
        </p:nvSpPr>
        <p:spPr>
          <a:xfrm>
            <a:off x="12647452" y="269243"/>
            <a:ext cx="5696422" cy="238125"/>
          </a:xfrm>
          <a:prstGeom prst="rect">
            <a:avLst/>
          </a:prstGeom>
          <a:solidFill>
            <a:srgbClr val="E36C0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4" name="Google Shape;714;p36"/>
          <p:cNvSpPr/>
          <p:nvPr/>
        </p:nvSpPr>
        <p:spPr>
          <a:xfrm>
            <a:off x="5696422" y="288862"/>
            <a:ext cx="6933101" cy="2381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5" name="Google Shape;715;p36"/>
          <p:cNvSpPr/>
          <p:nvPr/>
        </p:nvSpPr>
        <p:spPr>
          <a:xfrm>
            <a:off x="0" y="288860"/>
            <a:ext cx="5696422" cy="23812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6" name="Google Shape;716;p36"/>
          <p:cNvSpPr/>
          <p:nvPr/>
        </p:nvSpPr>
        <p:spPr>
          <a:xfrm>
            <a:off x="16398656" y="9453794"/>
            <a:ext cx="4137735" cy="1566197"/>
          </a:xfrm>
          <a:custGeom>
            <a:rect b="b" l="l" r="r" t="t"/>
            <a:pathLst>
              <a:path extrusionOk="0" h="472581" w="1248511">
                <a:moveTo>
                  <a:pt x="1045311" y="0"/>
                </a:moveTo>
                <a:lnTo>
                  <a:pt x="0" y="0"/>
                </a:lnTo>
                <a:lnTo>
                  <a:pt x="203200" y="472581"/>
                </a:lnTo>
                <a:lnTo>
                  <a:pt x="1248511" y="472581"/>
                </a:lnTo>
                <a:lnTo>
                  <a:pt x="1045311" y="0"/>
                </a:lnTo>
                <a:close/>
              </a:path>
            </a:pathLst>
          </a:custGeom>
          <a:solidFill>
            <a:srgbClr val="E36C09"/>
          </a:solidFill>
          <a:ln>
            <a:noFill/>
          </a:ln>
        </p:spPr>
      </p:sp>
      <p:grpSp>
        <p:nvGrpSpPr>
          <p:cNvPr id="717" name="Google Shape;717;p36"/>
          <p:cNvGrpSpPr/>
          <p:nvPr/>
        </p:nvGrpSpPr>
        <p:grpSpPr>
          <a:xfrm>
            <a:off x="15603949" y="8928733"/>
            <a:ext cx="2499511" cy="1864585"/>
            <a:chOff x="0" y="-38100"/>
            <a:chExt cx="868254" cy="647700"/>
          </a:xfrm>
        </p:grpSpPr>
        <p:sp>
          <p:nvSpPr>
            <p:cNvPr id="718" name="Google Shape;718;p36"/>
            <p:cNvSpPr/>
            <p:nvPr/>
          </p:nvSpPr>
          <p:spPr>
            <a:xfrm>
              <a:off x="0" y="0"/>
              <a:ext cx="868254" cy="533298"/>
            </a:xfrm>
            <a:custGeom>
              <a:rect b="b" l="l" r="r" t="t"/>
              <a:pathLst>
                <a:path extrusionOk="0" h="533298" w="868254">
                  <a:moveTo>
                    <a:pt x="665054" y="0"/>
                  </a:moveTo>
                  <a:lnTo>
                    <a:pt x="0" y="0"/>
                  </a:lnTo>
                  <a:lnTo>
                    <a:pt x="203200" y="533298"/>
                  </a:lnTo>
                  <a:lnTo>
                    <a:pt x="868254" y="533298"/>
                  </a:lnTo>
                  <a:lnTo>
                    <a:pt x="665054" y="0"/>
                  </a:lnTo>
                  <a:close/>
                </a:path>
              </a:pathLst>
            </a:custGeom>
            <a:solidFill>
              <a:srgbClr val="F4CF4C"/>
            </a:solidFill>
            <a:ln>
              <a:noFill/>
            </a:ln>
          </p:spPr>
        </p:sp>
        <p:sp>
          <p:nvSpPr>
            <p:cNvPr id="719" name="Google Shape;719;p36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20" name="Google Shape;720;p36"/>
          <p:cNvGrpSpPr/>
          <p:nvPr/>
        </p:nvGrpSpPr>
        <p:grpSpPr>
          <a:xfrm>
            <a:off x="12159430" y="9557080"/>
            <a:ext cx="5060879" cy="2278492"/>
            <a:chOff x="0" y="-38100"/>
            <a:chExt cx="1438640" cy="647700"/>
          </a:xfrm>
        </p:grpSpPr>
        <p:sp>
          <p:nvSpPr>
            <p:cNvPr id="721" name="Google Shape;721;p36"/>
            <p:cNvSpPr/>
            <p:nvPr/>
          </p:nvSpPr>
          <p:spPr>
            <a:xfrm>
              <a:off x="0" y="0"/>
              <a:ext cx="1438640" cy="548462"/>
            </a:xfrm>
            <a:custGeom>
              <a:rect b="b" l="l" r="r" t="t"/>
              <a:pathLst>
                <a:path extrusionOk="0" h="548462" w="1438640">
                  <a:moveTo>
                    <a:pt x="1235440" y="0"/>
                  </a:moveTo>
                  <a:lnTo>
                    <a:pt x="0" y="0"/>
                  </a:lnTo>
                  <a:lnTo>
                    <a:pt x="203200" y="548462"/>
                  </a:lnTo>
                  <a:lnTo>
                    <a:pt x="1438640" y="548462"/>
                  </a:lnTo>
                  <a:lnTo>
                    <a:pt x="1235440" y="0"/>
                  </a:lnTo>
                  <a:close/>
                </a:path>
              </a:pathLst>
            </a:custGeom>
            <a:solidFill>
              <a:srgbClr val="F9FAFB"/>
            </a:solidFill>
            <a:ln>
              <a:noFill/>
            </a:ln>
          </p:spPr>
        </p:sp>
        <p:sp>
          <p:nvSpPr>
            <p:cNvPr id="722" name="Google Shape;722;p36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23" name="Google Shape;723;p36"/>
          <p:cNvSpPr txBox="1"/>
          <p:nvPr/>
        </p:nvSpPr>
        <p:spPr>
          <a:xfrm>
            <a:off x="16670690" y="9463472"/>
            <a:ext cx="957900" cy="641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66"/>
              <a:buFont typeface="Arial"/>
              <a:buNone/>
            </a:pPr>
            <a:r>
              <a:rPr b="0" i="0" lang="en-US" sz="4166" u="none" cap="none" strike="noStrike">
                <a:solidFill>
                  <a:srgbClr val="2F206D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3</a:t>
            </a:r>
            <a:r>
              <a:rPr lang="en-US" sz="4166">
                <a:solidFill>
                  <a:srgbClr val="2F206D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7" name="Shape 7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8" name="Google Shape;728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03050" y="2780905"/>
            <a:ext cx="3483521" cy="5064997"/>
          </a:xfrm>
          <a:prstGeom prst="rect">
            <a:avLst/>
          </a:prstGeom>
          <a:noFill/>
          <a:ln>
            <a:noFill/>
          </a:ln>
        </p:spPr>
      </p:pic>
      <p:pic>
        <p:nvPicPr>
          <p:cNvPr id="729" name="Google Shape;729;p3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469222" y="2777067"/>
            <a:ext cx="5014223" cy="3222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730" name="Google Shape;730;p3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945222" y="6205942"/>
            <a:ext cx="8221078" cy="2832472"/>
          </a:xfrm>
          <a:prstGeom prst="rect">
            <a:avLst/>
          </a:prstGeom>
          <a:noFill/>
          <a:ln>
            <a:noFill/>
          </a:ln>
        </p:spPr>
      </p:pic>
      <p:sp>
        <p:nvSpPr>
          <p:cNvPr id="731" name="Google Shape;731;p37"/>
          <p:cNvSpPr/>
          <p:nvPr/>
        </p:nvSpPr>
        <p:spPr>
          <a:xfrm>
            <a:off x="12647452" y="269243"/>
            <a:ext cx="5696422" cy="238125"/>
          </a:xfrm>
          <a:prstGeom prst="rect">
            <a:avLst/>
          </a:prstGeom>
          <a:solidFill>
            <a:srgbClr val="E36C0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2" name="Google Shape;732;p37"/>
          <p:cNvSpPr/>
          <p:nvPr/>
        </p:nvSpPr>
        <p:spPr>
          <a:xfrm>
            <a:off x="5696422" y="288862"/>
            <a:ext cx="6933101" cy="2381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3" name="Google Shape;733;p37"/>
          <p:cNvSpPr/>
          <p:nvPr/>
        </p:nvSpPr>
        <p:spPr>
          <a:xfrm>
            <a:off x="0" y="288860"/>
            <a:ext cx="5696422" cy="23812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4" name="Google Shape;734;p37"/>
          <p:cNvSpPr/>
          <p:nvPr/>
        </p:nvSpPr>
        <p:spPr>
          <a:xfrm>
            <a:off x="16398656" y="9453794"/>
            <a:ext cx="4137735" cy="1566197"/>
          </a:xfrm>
          <a:custGeom>
            <a:rect b="b" l="l" r="r" t="t"/>
            <a:pathLst>
              <a:path extrusionOk="0" h="472581" w="1248511">
                <a:moveTo>
                  <a:pt x="1045311" y="0"/>
                </a:moveTo>
                <a:lnTo>
                  <a:pt x="0" y="0"/>
                </a:lnTo>
                <a:lnTo>
                  <a:pt x="203200" y="472581"/>
                </a:lnTo>
                <a:lnTo>
                  <a:pt x="1248511" y="472581"/>
                </a:lnTo>
                <a:lnTo>
                  <a:pt x="1045311" y="0"/>
                </a:lnTo>
                <a:close/>
              </a:path>
            </a:pathLst>
          </a:custGeom>
          <a:solidFill>
            <a:srgbClr val="E36C09"/>
          </a:solidFill>
          <a:ln>
            <a:noFill/>
          </a:ln>
        </p:spPr>
      </p:sp>
      <p:grpSp>
        <p:nvGrpSpPr>
          <p:cNvPr id="735" name="Google Shape;735;p37"/>
          <p:cNvGrpSpPr/>
          <p:nvPr/>
        </p:nvGrpSpPr>
        <p:grpSpPr>
          <a:xfrm>
            <a:off x="15603949" y="8928733"/>
            <a:ext cx="2499511" cy="1864585"/>
            <a:chOff x="0" y="-38100"/>
            <a:chExt cx="868254" cy="647700"/>
          </a:xfrm>
        </p:grpSpPr>
        <p:sp>
          <p:nvSpPr>
            <p:cNvPr id="736" name="Google Shape;736;p37"/>
            <p:cNvSpPr/>
            <p:nvPr/>
          </p:nvSpPr>
          <p:spPr>
            <a:xfrm>
              <a:off x="0" y="0"/>
              <a:ext cx="868254" cy="533298"/>
            </a:xfrm>
            <a:custGeom>
              <a:rect b="b" l="l" r="r" t="t"/>
              <a:pathLst>
                <a:path extrusionOk="0" h="533298" w="868254">
                  <a:moveTo>
                    <a:pt x="665054" y="0"/>
                  </a:moveTo>
                  <a:lnTo>
                    <a:pt x="0" y="0"/>
                  </a:lnTo>
                  <a:lnTo>
                    <a:pt x="203200" y="533298"/>
                  </a:lnTo>
                  <a:lnTo>
                    <a:pt x="868254" y="533298"/>
                  </a:lnTo>
                  <a:lnTo>
                    <a:pt x="665054" y="0"/>
                  </a:lnTo>
                  <a:close/>
                </a:path>
              </a:pathLst>
            </a:custGeom>
            <a:solidFill>
              <a:srgbClr val="F4CF4C"/>
            </a:solidFill>
            <a:ln>
              <a:noFill/>
            </a:ln>
          </p:spPr>
        </p:sp>
        <p:sp>
          <p:nvSpPr>
            <p:cNvPr id="737" name="Google Shape;737;p37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38" name="Google Shape;738;p37"/>
          <p:cNvGrpSpPr/>
          <p:nvPr/>
        </p:nvGrpSpPr>
        <p:grpSpPr>
          <a:xfrm>
            <a:off x="12159430" y="9557080"/>
            <a:ext cx="5060879" cy="2278492"/>
            <a:chOff x="0" y="-38100"/>
            <a:chExt cx="1438640" cy="647700"/>
          </a:xfrm>
        </p:grpSpPr>
        <p:sp>
          <p:nvSpPr>
            <p:cNvPr id="739" name="Google Shape;739;p37"/>
            <p:cNvSpPr/>
            <p:nvPr/>
          </p:nvSpPr>
          <p:spPr>
            <a:xfrm>
              <a:off x="0" y="0"/>
              <a:ext cx="1438640" cy="548462"/>
            </a:xfrm>
            <a:custGeom>
              <a:rect b="b" l="l" r="r" t="t"/>
              <a:pathLst>
                <a:path extrusionOk="0" h="548462" w="1438640">
                  <a:moveTo>
                    <a:pt x="1235440" y="0"/>
                  </a:moveTo>
                  <a:lnTo>
                    <a:pt x="0" y="0"/>
                  </a:lnTo>
                  <a:lnTo>
                    <a:pt x="203200" y="548462"/>
                  </a:lnTo>
                  <a:lnTo>
                    <a:pt x="1438640" y="548462"/>
                  </a:lnTo>
                  <a:lnTo>
                    <a:pt x="1235440" y="0"/>
                  </a:lnTo>
                  <a:close/>
                </a:path>
              </a:pathLst>
            </a:custGeom>
            <a:solidFill>
              <a:srgbClr val="F9FAFB"/>
            </a:solidFill>
            <a:ln>
              <a:noFill/>
            </a:ln>
          </p:spPr>
        </p:sp>
        <p:sp>
          <p:nvSpPr>
            <p:cNvPr id="740" name="Google Shape;740;p37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41" name="Google Shape;741;p37"/>
          <p:cNvSpPr txBox="1"/>
          <p:nvPr/>
        </p:nvSpPr>
        <p:spPr>
          <a:xfrm>
            <a:off x="16670690" y="9463472"/>
            <a:ext cx="957900" cy="15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66"/>
              <a:buFont typeface="Arial"/>
              <a:buNone/>
            </a:pPr>
            <a:r>
              <a:rPr b="0" i="0" lang="en-US" sz="4166" u="none" cap="none" strike="noStrike">
                <a:solidFill>
                  <a:srgbClr val="2F206D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3</a:t>
            </a:r>
            <a:r>
              <a:rPr lang="en-US" sz="4166">
                <a:solidFill>
                  <a:srgbClr val="2F206D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2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66"/>
              <a:buFont typeface="Arial"/>
              <a:buNone/>
            </a:pPr>
            <a:r>
              <a:t/>
            </a:r>
            <a:endParaRPr b="0" i="0" sz="4166" u="none" cap="none" strike="noStrike">
              <a:solidFill>
                <a:srgbClr val="2F206D"/>
              </a:solidFill>
              <a:latin typeface="League Spartan"/>
              <a:ea typeface="League Spartan"/>
              <a:cs typeface="League Spartan"/>
              <a:sym typeface="League Spartan"/>
            </a:endParaRPr>
          </a:p>
        </p:txBody>
      </p:sp>
      <p:sp>
        <p:nvSpPr>
          <p:cNvPr id="742" name="Google Shape;742;p37"/>
          <p:cNvSpPr txBox="1"/>
          <p:nvPr/>
        </p:nvSpPr>
        <p:spPr>
          <a:xfrm>
            <a:off x="457200" y="800100"/>
            <a:ext cx="17237100" cy="7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799"/>
              <a:buFont typeface="Arial"/>
              <a:buNone/>
            </a:pPr>
            <a:r>
              <a:rPr b="1" lang="en-US" sz="4799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ANOVA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6" name="Shape 7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" name="Google Shape;747;p38"/>
          <p:cNvSpPr/>
          <p:nvPr/>
        </p:nvSpPr>
        <p:spPr>
          <a:xfrm>
            <a:off x="12647452" y="269243"/>
            <a:ext cx="5696422" cy="238125"/>
          </a:xfrm>
          <a:prstGeom prst="rect">
            <a:avLst/>
          </a:prstGeom>
          <a:solidFill>
            <a:srgbClr val="E36C0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8" name="Google Shape;748;p38"/>
          <p:cNvSpPr/>
          <p:nvPr/>
        </p:nvSpPr>
        <p:spPr>
          <a:xfrm>
            <a:off x="5696422" y="288862"/>
            <a:ext cx="6933101" cy="2381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9" name="Google Shape;749;p38"/>
          <p:cNvSpPr/>
          <p:nvPr/>
        </p:nvSpPr>
        <p:spPr>
          <a:xfrm>
            <a:off x="0" y="288860"/>
            <a:ext cx="5696422" cy="23812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0" name="Google Shape;750;p38"/>
          <p:cNvSpPr/>
          <p:nvPr/>
        </p:nvSpPr>
        <p:spPr>
          <a:xfrm>
            <a:off x="16398656" y="9453794"/>
            <a:ext cx="4137735" cy="1566197"/>
          </a:xfrm>
          <a:custGeom>
            <a:rect b="b" l="l" r="r" t="t"/>
            <a:pathLst>
              <a:path extrusionOk="0" h="472581" w="1248511">
                <a:moveTo>
                  <a:pt x="1045311" y="0"/>
                </a:moveTo>
                <a:lnTo>
                  <a:pt x="0" y="0"/>
                </a:lnTo>
                <a:lnTo>
                  <a:pt x="203200" y="472581"/>
                </a:lnTo>
                <a:lnTo>
                  <a:pt x="1248511" y="472581"/>
                </a:lnTo>
                <a:lnTo>
                  <a:pt x="1045311" y="0"/>
                </a:lnTo>
                <a:close/>
              </a:path>
            </a:pathLst>
          </a:custGeom>
          <a:solidFill>
            <a:srgbClr val="E36C09"/>
          </a:solidFill>
          <a:ln>
            <a:noFill/>
          </a:ln>
        </p:spPr>
      </p:sp>
      <p:grpSp>
        <p:nvGrpSpPr>
          <p:cNvPr id="751" name="Google Shape;751;p38"/>
          <p:cNvGrpSpPr/>
          <p:nvPr/>
        </p:nvGrpSpPr>
        <p:grpSpPr>
          <a:xfrm>
            <a:off x="15603949" y="8928733"/>
            <a:ext cx="2499511" cy="1864585"/>
            <a:chOff x="0" y="-38100"/>
            <a:chExt cx="868254" cy="647700"/>
          </a:xfrm>
        </p:grpSpPr>
        <p:sp>
          <p:nvSpPr>
            <p:cNvPr id="752" name="Google Shape;752;p38"/>
            <p:cNvSpPr/>
            <p:nvPr/>
          </p:nvSpPr>
          <p:spPr>
            <a:xfrm>
              <a:off x="0" y="0"/>
              <a:ext cx="868254" cy="533298"/>
            </a:xfrm>
            <a:custGeom>
              <a:rect b="b" l="l" r="r" t="t"/>
              <a:pathLst>
                <a:path extrusionOk="0" h="533298" w="868254">
                  <a:moveTo>
                    <a:pt x="665054" y="0"/>
                  </a:moveTo>
                  <a:lnTo>
                    <a:pt x="0" y="0"/>
                  </a:lnTo>
                  <a:lnTo>
                    <a:pt x="203200" y="533298"/>
                  </a:lnTo>
                  <a:lnTo>
                    <a:pt x="868254" y="533298"/>
                  </a:lnTo>
                  <a:lnTo>
                    <a:pt x="665054" y="0"/>
                  </a:lnTo>
                  <a:close/>
                </a:path>
              </a:pathLst>
            </a:custGeom>
            <a:solidFill>
              <a:srgbClr val="F4CF4C"/>
            </a:solidFill>
            <a:ln>
              <a:noFill/>
            </a:ln>
          </p:spPr>
        </p:sp>
        <p:sp>
          <p:nvSpPr>
            <p:cNvPr id="753" name="Google Shape;753;p38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54" name="Google Shape;754;p38"/>
          <p:cNvGrpSpPr/>
          <p:nvPr/>
        </p:nvGrpSpPr>
        <p:grpSpPr>
          <a:xfrm>
            <a:off x="12159430" y="9557080"/>
            <a:ext cx="5060879" cy="2278492"/>
            <a:chOff x="0" y="-38100"/>
            <a:chExt cx="1438640" cy="647700"/>
          </a:xfrm>
        </p:grpSpPr>
        <p:sp>
          <p:nvSpPr>
            <p:cNvPr id="755" name="Google Shape;755;p38"/>
            <p:cNvSpPr/>
            <p:nvPr/>
          </p:nvSpPr>
          <p:spPr>
            <a:xfrm>
              <a:off x="0" y="0"/>
              <a:ext cx="1438640" cy="548462"/>
            </a:xfrm>
            <a:custGeom>
              <a:rect b="b" l="l" r="r" t="t"/>
              <a:pathLst>
                <a:path extrusionOk="0" h="548462" w="1438640">
                  <a:moveTo>
                    <a:pt x="1235440" y="0"/>
                  </a:moveTo>
                  <a:lnTo>
                    <a:pt x="0" y="0"/>
                  </a:lnTo>
                  <a:lnTo>
                    <a:pt x="203200" y="548462"/>
                  </a:lnTo>
                  <a:lnTo>
                    <a:pt x="1438640" y="548462"/>
                  </a:lnTo>
                  <a:lnTo>
                    <a:pt x="1235440" y="0"/>
                  </a:lnTo>
                  <a:close/>
                </a:path>
              </a:pathLst>
            </a:custGeom>
            <a:solidFill>
              <a:srgbClr val="F9FAFB"/>
            </a:solidFill>
            <a:ln>
              <a:noFill/>
            </a:ln>
          </p:spPr>
        </p:sp>
        <p:sp>
          <p:nvSpPr>
            <p:cNvPr id="756" name="Google Shape;756;p38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57" name="Google Shape;757;p38"/>
          <p:cNvSpPr txBox="1"/>
          <p:nvPr/>
        </p:nvSpPr>
        <p:spPr>
          <a:xfrm>
            <a:off x="16670690" y="9463472"/>
            <a:ext cx="957900" cy="15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66"/>
              <a:buFont typeface="Arial"/>
              <a:buNone/>
            </a:pPr>
            <a:r>
              <a:rPr b="0" i="0" lang="en-US" sz="4166" u="none" cap="none" strike="noStrike">
                <a:solidFill>
                  <a:srgbClr val="2F206D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3</a:t>
            </a:r>
            <a:r>
              <a:rPr lang="en-US" sz="4166">
                <a:solidFill>
                  <a:srgbClr val="2F206D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8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66"/>
              <a:buFont typeface="Arial"/>
              <a:buNone/>
            </a:pPr>
            <a:r>
              <a:t/>
            </a:r>
            <a:endParaRPr b="0" i="0" sz="4166" u="none" cap="none" strike="noStrike">
              <a:solidFill>
                <a:srgbClr val="2F206D"/>
              </a:solidFill>
              <a:latin typeface="League Spartan"/>
              <a:ea typeface="League Spartan"/>
              <a:cs typeface="League Spartan"/>
              <a:sym typeface="League Spartan"/>
            </a:endParaRPr>
          </a:p>
        </p:txBody>
      </p:sp>
      <p:sp>
        <p:nvSpPr>
          <p:cNvPr id="758" name="Google Shape;758;p38"/>
          <p:cNvSpPr txBox="1"/>
          <p:nvPr/>
        </p:nvSpPr>
        <p:spPr>
          <a:xfrm>
            <a:off x="533400" y="717597"/>
            <a:ext cx="142992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665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Arial"/>
              <a:buNone/>
            </a:pPr>
            <a:r>
              <a:rPr b="1" i="0" lang="en-US" sz="66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CONCLUSÃO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9" name="Google Shape;759;p38"/>
          <p:cNvSpPr txBox="1"/>
          <p:nvPr/>
        </p:nvSpPr>
        <p:spPr>
          <a:xfrm>
            <a:off x="533400" y="2796182"/>
            <a:ext cx="17169600" cy="40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9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33"/>
              <a:buFont typeface="Arial"/>
              <a:buNone/>
            </a:pPr>
            <a:r>
              <a:rPr b="0" i="0" lang="en-US" sz="4033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Para todas as hipóteses H</a:t>
            </a:r>
            <a:r>
              <a:rPr b="0" baseline="-25000" i="0" lang="en-US" sz="4033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0</a:t>
            </a:r>
            <a:r>
              <a:rPr b="0" i="0" lang="en-US" sz="4033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não é aceito já que existe interação entre as cultivares e os manejos. Isto significa que o comportamento de um fator depende e/ou é influenciado pelos níveis do outro fator, sendo portanto dependentes.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3999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33"/>
              <a:buFont typeface="Arial"/>
              <a:buNone/>
            </a:pPr>
            <a:r>
              <a:t/>
            </a:r>
            <a:endParaRPr b="0" i="0" sz="4033" u="none" cap="none" strike="noStrike">
              <a:solidFill>
                <a:srgbClr val="2F206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60" name="Google Shape;760;p38"/>
          <p:cNvSpPr/>
          <p:nvPr/>
        </p:nvSpPr>
        <p:spPr>
          <a:xfrm>
            <a:off x="16398656" y="9453794"/>
            <a:ext cx="4138814" cy="1566606"/>
          </a:xfrm>
          <a:custGeom>
            <a:rect b="b" l="l" r="r" t="t"/>
            <a:pathLst>
              <a:path extrusionOk="0" h="472581" w="1248511">
                <a:moveTo>
                  <a:pt x="1045311" y="0"/>
                </a:moveTo>
                <a:lnTo>
                  <a:pt x="0" y="0"/>
                </a:lnTo>
                <a:lnTo>
                  <a:pt x="203200" y="472581"/>
                </a:lnTo>
                <a:lnTo>
                  <a:pt x="1248511" y="472581"/>
                </a:lnTo>
                <a:lnTo>
                  <a:pt x="1045311" y="0"/>
                </a:lnTo>
                <a:close/>
              </a:path>
            </a:pathLst>
          </a:custGeom>
          <a:solidFill>
            <a:srgbClr val="E36C09"/>
          </a:solidFill>
          <a:ln>
            <a:noFill/>
          </a:ln>
        </p:spPr>
      </p:sp>
      <p:grpSp>
        <p:nvGrpSpPr>
          <p:cNvPr id="761" name="Google Shape;761;p38"/>
          <p:cNvGrpSpPr/>
          <p:nvPr/>
        </p:nvGrpSpPr>
        <p:grpSpPr>
          <a:xfrm>
            <a:off x="15603949" y="8928732"/>
            <a:ext cx="2499530" cy="1864599"/>
            <a:chOff x="0" y="-38100"/>
            <a:chExt cx="868254" cy="647700"/>
          </a:xfrm>
        </p:grpSpPr>
        <p:sp>
          <p:nvSpPr>
            <p:cNvPr id="762" name="Google Shape;762;p38"/>
            <p:cNvSpPr/>
            <p:nvPr/>
          </p:nvSpPr>
          <p:spPr>
            <a:xfrm>
              <a:off x="0" y="0"/>
              <a:ext cx="868254" cy="533298"/>
            </a:xfrm>
            <a:custGeom>
              <a:rect b="b" l="l" r="r" t="t"/>
              <a:pathLst>
                <a:path extrusionOk="0" h="533298" w="868254">
                  <a:moveTo>
                    <a:pt x="665054" y="0"/>
                  </a:moveTo>
                  <a:lnTo>
                    <a:pt x="0" y="0"/>
                  </a:lnTo>
                  <a:lnTo>
                    <a:pt x="203200" y="533298"/>
                  </a:lnTo>
                  <a:lnTo>
                    <a:pt x="868254" y="533298"/>
                  </a:lnTo>
                  <a:lnTo>
                    <a:pt x="665054" y="0"/>
                  </a:lnTo>
                  <a:close/>
                </a:path>
              </a:pathLst>
            </a:custGeom>
            <a:solidFill>
              <a:srgbClr val="F4CF4C"/>
            </a:solidFill>
            <a:ln>
              <a:noFill/>
            </a:ln>
          </p:spPr>
        </p:sp>
        <p:sp>
          <p:nvSpPr>
            <p:cNvPr id="763" name="Google Shape;763;p38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64" name="Google Shape;764;p38"/>
          <p:cNvGrpSpPr/>
          <p:nvPr/>
        </p:nvGrpSpPr>
        <p:grpSpPr>
          <a:xfrm>
            <a:off x="12159430" y="9557081"/>
            <a:ext cx="5060848" cy="2278479"/>
            <a:chOff x="0" y="-38100"/>
            <a:chExt cx="1438640" cy="647700"/>
          </a:xfrm>
        </p:grpSpPr>
        <p:sp>
          <p:nvSpPr>
            <p:cNvPr id="765" name="Google Shape;765;p38"/>
            <p:cNvSpPr/>
            <p:nvPr/>
          </p:nvSpPr>
          <p:spPr>
            <a:xfrm>
              <a:off x="0" y="0"/>
              <a:ext cx="1438640" cy="548462"/>
            </a:xfrm>
            <a:custGeom>
              <a:rect b="b" l="l" r="r" t="t"/>
              <a:pathLst>
                <a:path extrusionOk="0" h="548462" w="1438640">
                  <a:moveTo>
                    <a:pt x="1235440" y="0"/>
                  </a:moveTo>
                  <a:lnTo>
                    <a:pt x="0" y="0"/>
                  </a:lnTo>
                  <a:lnTo>
                    <a:pt x="203200" y="548462"/>
                  </a:lnTo>
                  <a:lnTo>
                    <a:pt x="1438640" y="548462"/>
                  </a:lnTo>
                  <a:lnTo>
                    <a:pt x="1235440" y="0"/>
                  </a:lnTo>
                  <a:close/>
                </a:path>
              </a:pathLst>
            </a:custGeom>
            <a:solidFill>
              <a:srgbClr val="F9FAFB"/>
            </a:solidFill>
            <a:ln>
              <a:noFill/>
            </a:ln>
          </p:spPr>
        </p:sp>
        <p:sp>
          <p:nvSpPr>
            <p:cNvPr id="766" name="Google Shape;766;p38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67" name="Google Shape;767;p38"/>
          <p:cNvSpPr txBox="1"/>
          <p:nvPr/>
        </p:nvSpPr>
        <p:spPr>
          <a:xfrm>
            <a:off x="16670690" y="9463472"/>
            <a:ext cx="957900" cy="641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66"/>
              <a:buFont typeface="Arial"/>
              <a:buNone/>
            </a:pPr>
            <a:r>
              <a:rPr b="0" i="0" lang="en-US" sz="4166" u="none" cap="none" strike="noStrike">
                <a:solidFill>
                  <a:srgbClr val="2F206D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3</a:t>
            </a:r>
            <a:r>
              <a:rPr lang="en-US" sz="4166">
                <a:solidFill>
                  <a:srgbClr val="2F206D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3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8" name="Google Shape;768;p38"/>
          <p:cNvSpPr/>
          <p:nvPr/>
        </p:nvSpPr>
        <p:spPr>
          <a:xfrm>
            <a:off x="12647452" y="269243"/>
            <a:ext cx="5696400" cy="238200"/>
          </a:xfrm>
          <a:prstGeom prst="rect">
            <a:avLst/>
          </a:prstGeom>
          <a:solidFill>
            <a:srgbClr val="E36C0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9" name="Google Shape;769;p38"/>
          <p:cNvSpPr/>
          <p:nvPr/>
        </p:nvSpPr>
        <p:spPr>
          <a:xfrm>
            <a:off x="5696422" y="288862"/>
            <a:ext cx="6933000" cy="238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0" name="Google Shape;770;p38"/>
          <p:cNvSpPr/>
          <p:nvPr/>
        </p:nvSpPr>
        <p:spPr>
          <a:xfrm>
            <a:off x="0" y="288860"/>
            <a:ext cx="5696400" cy="2382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4" name="Shape 7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5" name="Google Shape;775;g3106da40769_0_8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11704" y="2205548"/>
            <a:ext cx="6974179" cy="2686002"/>
          </a:xfrm>
          <a:prstGeom prst="rect">
            <a:avLst/>
          </a:prstGeom>
          <a:noFill/>
          <a:ln>
            <a:noFill/>
          </a:ln>
        </p:spPr>
      </p:pic>
      <p:pic>
        <p:nvPicPr>
          <p:cNvPr id="776" name="Google Shape;776;g3106da40769_0_8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812881" y="2793525"/>
            <a:ext cx="5333168" cy="5050184"/>
          </a:xfrm>
          <a:prstGeom prst="rect">
            <a:avLst/>
          </a:prstGeom>
          <a:noFill/>
          <a:ln>
            <a:noFill/>
          </a:ln>
        </p:spPr>
      </p:pic>
      <p:pic>
        <p:nvPicPr>
          <p:cNvPr id="777" name="Google Shape;777;g3106da40769_0_84"/>
          <p:cNvPicPr preferRelativeResize="0"/>
          <p:nvPr/>
        </p:nvPicPr>
        <p:blipFill rotWithShape="1">
          <a:blip r:embed="rId5">
            <a:alphaModFix/>
          </a:blip>
          <a:srcRect b="0" l="0" r="318" t="0"/>
          <a:stretch/>
        </p:blipFill>
        <p:spPr>
          <a:xfrm>
            <a:off x="1111704" y="5143500"/>
            <a:ext cx="10354303" cy="2688187"/>
          </a:xfrm>
          <a:prstGeom prst="rect">
            <a:avLst/>
          </a:prstGeom>
          <a:noFill/>
          <a:ln>
            <a:noFill/>
          </a:ln>
        </p:spPr>
      </p:pic>
      <p:sp>
        <p:nvSpPr>
          <p:cNvPr id="778" name="Google Shape;778;g3106da40769_0_84"/>
          <p:cNvSpPr txBox="1"/>
          <p:nvPr/>
        </p:nvSpPr>
        <p:spPr>
          <a:xfrm>
            <a:off x="1111704" y="852739"/>
            <a:ext cx="160344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831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b="1" lang="en-US" sz="60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Manejo(B)/Cultivar(A) - Manual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9" name="Google Shape;779;g3106da40769_0_84"/>
          <p:cNvSpPr/>
          <p:nvPr/>
        </p:nvSpPr>
        <p:spPr>
          <a:xfrm>
            <a:off x="12647452" y="269243"/>
            <a:ext cx="5696400" cy="238200"/>
          </a:xfrm>
          <a:prstGeom prst="rect">
            <a:avLst/>
          </a:prstGeom>
          <a:solidFill>
            <a:srgbClr val="E36C0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0" name="Google Shape;780;g3106da40769_0_84"/>
          <p:cNvSpPr/>
          <p:nvPr/>
        </p:nvSpPr>
        <p:spPr>
          <a:xfrm>
            <a:off x="5696422" y="288862"/>
            <a:ext cx="6933000" cy="238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1" name="Google Shape;781;g3106da40769_0_84"/>
          <p:cNvSpPr/>
          <p:nvPr/>
        </p:nvSpPr>
        <p:spPr>
          <a:xfrm>
            <a:off x="0" y="288860"/>
            <a:ext cx="5696400" cy="2382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2" name="Google Shape;782;g3106da40769_0_84"/>
          <p:cNvSpPr/>
          <p:nvPr/>
        </p:nvSpPr>
        <p:spPr>
          <a:xfrm>
            <a:off x="16398656" y="9453794"/>
            <a:ext cx="4138814" cy="1566606"/>
          </a:xfrm>
          <a:custGeom>
            <a:rect b="b" l="l" r="r" t="t"/>
            <a:pathLst>
              <a:path extrusionOk="0" h="472581" w="1248511">
                <a:moveTo>
                  <a:pt x="1045311" y="0"/>
                </a:moveTo>
                <a:lnTo>
                  <a:pt x="0" y="0"/>
                </a:lnTo>
                <a:lnTo>
                  <a:pt x="203200" y="472581"/>
                </a:lnTo>
                <a:lnTo>
                  <a:pt x="1248511" y="472581"/>
                </a:lnTo>
                <a:lnTo>
                  <a:pt x="1045311" y="0"/>
                </a:lnTo>
                <a:close/>
              </a:path>
            </a:pathLst>
          </a:custGeom>
          <a:solidFill>
            <a:srgbClr val="E36C09"/>
          </a:solidFill>
          <a:ln>
            <a:noFill/>
          </a:ln>
        </p:spPr>
      </p:sp>
      <p:grpSp>
        <p:nvGrpSpPr>
          <p:cNvPr id="783" name="Google Shape;783;g3106da40769_0_84"/>
          <p:cNvGrpSpPr/>
          <p:nvPr/>
        </p:nvGrpSpPr>
        <p:grpSpPr>
          <a:xfrm>
            <a:off x="15603949" y="8928732"/>
            <a:ext cx="2499530" cy="1864599"/>
            <a:chOff x="0" y="-38100"/>
            <a:chExt cx="868254" cy="647700"/>
          </a:xfrm>
        </p:grpSpPr>
        <p:sp>
          <p:nvSpPr>
            <p:cNvPr id="784" name="Google Shape;784;g3106da40769_0_84"/>
            <p:cNvSpPr/>
            <p:nvPr/>
          </p:nvSpPr>
          <p:spPr>
            <a:xfrm>
              <a:off x="0" y="0"/>
              <a:ext cx="868254" cy="533298"/>
            </a:xfrm>
            <a:custGeom>
              <a:rect b="b" l="l" r="r" t="t"/>
              <a:pathLst>
                <a:path extrusionOk="0" h="533298" w="868254">
                  <a:moveTo>
                    <a:pt x="665054" y="0"/>
                  </a:moveTo>
                  <a:lnTo>
                    <a:pt x="0" y="0"/>
                  </a:lnTo>
                  <a:lnTo>
                    <a:pt x="203200" y="533298"/>
                  </a:lnTo>
                  <a:lnTo>
                    <a:pt x="868254" y="533298"/>
                  </a:lnTo>
                  <a:lnTo>
                    <a:pt x="665054" y="0"/>
                  </a:lnTo>
                  <a:close/>
                </a:path>
              </a:pathLst>
            </a:custGeom>
            <a:solidFill>
              <a:srgbClr val="F4CF4C"/>
            </a:solidFill>
            <a:ln>
              <a:noFill/>
            </a:ln>
          </p:spPr>
        </p:sp>
        <p:sp>
          <p:nvSpPr>
            <p:cNvPr id="785" name="Google Shape;785;g3106da40769_0_84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86" name="Google Shape;786;g3106da40769_0_84"/>
          <p:cNvGrpSpPr/>
          <p:nvPr/>
        </p:nvGrpSpPr>
        <p:grpSpPr>
          <a:xfrm>
            <a:off x="12159430" y="9557081"/>
            <a:ext cx="5060848" cy="2278479"/>
            <a:chOff x="0" y="-38100"/>
            <a:chExt cx="1438640" cy="647700"/>
          </a:xfrm>
        </p:grpSpPr>
        <p:sp>
          <p:nvSpPr>
            <p:cNvPr id="787" name="Google Shape;787;g3106da40769_0_84"/>
            <p:cNvSpPr/>
            <p:nvPr/>
          </p:nvSpPr>
          <p:spPr>
            <a:xfrm>
              <a:off x="0" y="0"/>
              <a:ext cx="1438640" cy="548462"/>
            </a:xfrm>
            <a:custGeom>
              <a:rect b="b" l="l" r="r" t="t"/>
              <a:pathLst>
                <a:path extrusionOk="0" h="548462" w="1438640">
                  <a:moveTo>
                    <a:pt x="1235440" y="0"/>
                  </a:moveTo>
                  <a:lnTo>
                    <a:pt x="0" y="0"/>
                  </a:lnTo>
                  <a:lnTo>
                    <a:pt x="203200" y="548462"/>
                  </a:lnTo>
                  <a:lnTo>
                    <a:pt x="1438640" y="548462"/>
                  </a:lnTo>
                  <a:lnTo>
                    <a:pt x="1235440" y="0"/>
                  </a:lnTo>
                  <a:close/>
                </a:path>
              </a:pathLst>
            </a:custGeom>
            <a:solidFill>
              <a:srgbClr val="F9FAFB"/>
            </a:solidFill>
            <a:ln>
              <a:noFill/>
            </a:ln>
          </p:spPr>
        </p:sp>
        <p:sp>
          <p:nvSpPr>
            <p:cNvPr id="788" name="Google Shape;788;g3106da40769_0_84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89" name="Google Shape;789;g3106da40769_0_84"/>
          <p:cNvSpPr txBox="1"/>
          <p:nvPr/>
        </p:nvSpPr>
        <p:spPr>
          <a:xfrm>
            <a:off x="16670690" y="9463472"/>
            <a:ext cx="957900" cy="15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66"/>
              <a:buFont typeface="Arial"/>
              <a:buNone/>
            </a:pPr>
            <a:r>
              <a:rPr b="0" i="0" lang="en-US" sz="4166" u="none" cap="none" strike="noStrike">
                <a:solidFill>
                  <a:srgbClr val="2F206D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3</a:t>
            </a:r>
            <a:r>
              <a:rPr lang="en-US" sz="4166">
                <a:solidFill>
                  <a:srgbClr val="2F206D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4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66"/>
              <a:buFont typeface="Arial"/>
              <a:buNone/>
            </a:pPr>
            <a:r>
              <a:t/>
            </a:r>
            <a:endParaRPr b="0" i="0" sz="4166" u="none" cap="none" strike="noStrike">
              <a:solidFill>
                <a:srgbClr val="2F206D"/>
              </a:solidFill>
              <a:latin typeface="League Spartan"/>
              <a:ea typeface="League Spartan"/>
              <a:cs typeface="League Spartan"/>
              <a:sym typeface="League Spartan"/>
            </a:endParaRPr>
          </a:p>
        </p:txBody>
      </p:sp>
      <p:sp>
        <p:nvSpPr>
          <p:cNvPr id="790" name="Google Shape;790;g3106da40769_0_84"/>
          <p:cNvSpPr txBox="1"/>
          <p:nvPr/>
        </p:nvSpPr>
        <p:spPr>
          <a:xfrm>
            <a:off x="1093553" y="7913150"/>
            <a:ext cx="10293300" cy="11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Notação antiga: A/B1</a:t>
            </a:r>
            <a:endParaRPr sz="3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Atualmente recomenda-se: b1/A, b2/A, ... , b4/A </a:t>
            </a:r>
            <a:endParaRPr sz="3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4" name="Shape 7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5" name="Google Shape;795;g3106da40769_0_6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11704" y="2129348"/>
            <a:ext cx="6974179" cy="2686002"/>
          </a:xfrm>
          <a:prstGeom prst="rect">
            <a:avLst/>
          </a:prstGeom>
          <a:noFill/>
          <a:ln>
            <a:noFill/>
          </a:ln>
        </p:spPr>
      </p:pic>
      <p:sp>
        <p:nvSpPr>
          <p:cNvPr id="796" name="Google Shape;796;g3106da40769_0_60"/>
          <p:cNvSpPr txBox="1"/>
          <p:nvPr/>
        </p:nvSpPr>
        <p:spPr>
          <a:xfrm>
            <a:off x="1111704" y="852739"/>
            <a:ext cx="160344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831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b="1" lang="en-US" sz="60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Manejo(B)/Cultivar(A) - 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7" name="Google Shape;797;g3106da40769_0_60"/>
          <p:cNvSpPr/>
          <p:nvPr/>
        </p:nvSpPr>
        <p:spPr>
          <a:xfrm>
            <a:off x="12647452" y="269243"/>
            <a:ext cx="5696400" cy="238200"/>
          </a:xfrm>
          <a:prstGeom prst="rect">
            <a:avLst/>
          </a:prstGeom>
          <a:solidFill>
            <a:srgbClr val="E36C0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8" name="Google Shape;798;g3106da40769_0_60"/>
          <p:cNvSpPr/>
          <p:nvPr/>
        </p:nvSpPr>
        <p:spPr>
          <a:xfrm>
            <a:off x="5696422" y="288862"/>
            <a:ext cx="6933000" cy="238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9" name="Google Shape;799;g3106da40769_0_60"/>
          <p:cNvSpPr/>
          <p:nvPr/>
        </p:nvSpPr>
        <p:spPr>
          <a:xfrm>
            <a:off x="0" y="288860"/>
            <a:ext cx="5696400" cy="2382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0" name="Google Shape;800;g3106da40769_0_60"/>
          <p:cNvSpPr/>
          <p:nvPr/>
        </p:nvSpPr>
        <p:spPr>
          <a:xfrm>
            <a:off x="16398656" y="9453794"/>
            <a:ext cx="4138814" cy="1566606"/>
          </a:xfrm>
          <a:custGeom>
            <a:rect b="b" l="l" r="r" t="t"/>
            <a:pathLst>
              <a:path extrusionOk="0" h="472581" w="1248511">
                <a:moveTo>
                  <a:pt x="1045311" y="0"/>
                </a:moveTo>
                <a:lnTo>
                  <a:pt x="0" y="0"/>
                </a:lnTo>
                <a:lnTo>
                  <a:pt x="203200" y="472581"/>
                </a:lnTo>
                <a:lnTo>
                  <a:pt x="1248511" y="472581"/>
                </a:lnTo>
                <a:lnTo>
                  <a:pt x="1045311" y="0"/>
                </a:lnTo>
                <a:close/>
              </a:path>
            </a:pathLst>
          </a:custGeom>
          <a:solidFill>
            <a:srgbClr val="E36C09"/>
          </a:solidFill>
          <a:ln>
            <a:noFill/>
          </a:ln>
        </p:spPr>
      </p:sp>
      <p:grpSp>
        <p:nvGrpSpPr>
          <p:cNvPr id="801" name="Google Shape;801;g3106da40769_0_60"/>
          <p:cNvGrpSpPr/>
          <p:nvPr/>
        </p:nvGrpSpPr>
        <p:grpSpPr>
          <a:xfrm>
            <a:off x="15603949" y="8928732"/>
            <a:ext cx="2499530" cy="1864599"/>
            <a:chOff x="0" y="-38100"/>
            <a:chExt cx="868254" cy="647700"/>
          </a:xfrm>
        </p:grpSpPr>
        <p:sp>
          <p:nvSpPr>
            <p:cNvPr id="802" name="Google Shape;802;g3106da40769_0_60"/>
            <p:cNvSpPr/>
            <p:nvPr/>
          </p:nvSpPr>
          <p:spPr>
            <a:xfrm>
              <a:off x="0" y="0"/>
              <a:ext cx="868254" cy="533298"/>
            </a:xfrm>
            <a:custGeom>
              <a:rect b="b" l="l" r="r" t="t"/>
              <a:pathLst>
                <a:path extrusionOk="0" h="533298" w="868254">
                  <a:moveTo>
                    <a:pt x="665054" y="0"/>
                  </a:moveTo>
                  <a:lnTo>
                    <a:pt x="0" y="0"/>
                  </a:lnTo>
                  <a:lnTo>
                    <a:pt x="203200" y="533298"/>
                  </a:lnTo>
                  <a:lnTo>
                    <a:pt x="868254" y="533298"/>
                  </a:lnTo>
                  <a:lnTo>
                    <a:pt x="665054" y="0"/>
                  </a:lnTo>
                  <a:close/>
                </a:path>
              </a:pathLst>
            </a:custGeom>
            <a:solidFill>
              <a:srgbClr val="F4CF4C"/>
            </a:solidFill>
            <a:ln>
              <a:noFill/>
            </a:ln>
          </p:spPr>
        </p:sp>
        <p:sp>
          <p:nvSpPr>
            <p:cNvPr id="803" name="Google Shape;803;g3106da40769_0_60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04" name="Google Shape;804;g3106da40769_0_60"/>
          <p:cNvGrpSpPr/>
          <p:nvPr/>
        </p:nvGrpSpPr>
        <p:grpSpPr>
          <a:xfrm>
            <a:off x="12159430" y="9557081"/>
            <a:ext cx="5060848" cy="2278479"/>
            <a:chOff x="0" y="-38100"/>
            <a:chExt cx="1438640" cy="647700"/>
          </a:xfrm>
        </p:grpSpPr>
        <p:sp>
          <p:nvSpPr>
            <p:cNvPr id="805" name="Google Shape;805;g3106da40769_0_60"/>
            <p:cNvSpPr/>
            <p:nvPr/>
          </p:nvSpPr>
          <p:spPr>
            <a:xfrm>
              <a:off x="0" y="0"/>
              <a:ext cx="1438640" cy="548462"/>
            </a:xfrm>
            <a:custGeom>
              <a:rect b="b" l="l" r="r" t="t"/>
              <a:pathLst>
                <a:path extrusionOk="0" h="548462" w="1438640">
                  <a:moveTo>
                    <a:pt x="1235440" y="0"/>
                  </a:moveTo>
                  <a:lnTo>
                    <a:pt x="0" y="0"/>
                  </a:lnTo>
                  <a:lnTo>
                    <a:pt x="203200" y="548462"/>
                  </a:lnTo>
                  <a:lnTo>
                    <a:pt x="1438640" y="548462"/>
                  </a:lnTo>
                  <a:lnTo>
                    <a:pt x="1235440" y="0"/>
                  </a:lnTo>
                  <a:close/>
                </a:path>
              </a:pathLst>
            </a:custGeom>
            <a:solidFill>
              <a:srgbClr val="F9FAFB"/>
            </a:solidFill>
            <a:ln>
              <a:noFill/>
            </a:ln>
          </p:spPr>
        </p:sp>
        <p:sp>
          <p:nvSpPr>
            <p:cNvPr id="806" name="Google Shape;806;g3106da40769_0_60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07" name="Google Shape;807;g3106da40769_0_60"/>
          <p:cNvSpPr txBox="1"/>
          <p:nvPr/>
        </p:nvSpPr>
        <p:spPr>
          <a:xfrm>
            <a:off x="16670690" y="9463472"/>
            <a:ext cx="957900" cy="15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66"/>
              <a:buFont typeface="Arial"/>
              <a:buNone/>
            </a:pPr>
            <a:r>
              <a:rPr b="0" i="0" lang="en-US" sz="4166" u="none" cap="none" strike="noStrike">
                <a:solidFill>
                  <a:srgbClr val="2F206D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3</a:t>
            </a:r>
            <a:r>
              <a:rPr lang="en-US" sz="4166">
                <a:solidFill>
                  <a:srgbClr val="2F206D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66"/>
              <a:buFont typeface="Arial"/>
              <a:buNone/>
            </a:pPr>
            <a:r>
              <a:t/>
            </a:r>
            <a:endParaRPr b="0" i="0" sz="4166" u="none" cap="none" strike="noStrike">
              <a:solidFill>
                <a:srgbClr val="2F206D"/>
              </a:solidFill>
              <a:latin typeface="League Spartan"/>
              <a:ea typeface="League Spartan"/>
              <a:cs typeface="League Spartan"/>
              <a:sym typeface="League Spartan"/>
            </a:endParaRPr>
          </a:p>
        </p:txBody>
      </p:sp>
      <p:pic>
        <p:nvPicPr>
          <p:cNvPr id="808" name="Google Shape;808;g3106da40769_0_6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23075" y="4900351"/>
            <a:ext cx="8204125" cy="5155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2" name="Shape 8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3" name="Google Shape;813;g3106da40769_0_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1145" y="2247900"/>
            <a:ext cx="8124570" cy="2245251"/>
          </a:xfrm>
          <a:prstGeom prst="rect">
            <a:avLst/>
          </a:prstGeom>
          <a:noFill/>
          <a:ln>
            <a:noFill/>
          </a:ln>
        </p:spPr>
      </p:pic>
      <p:sp>
        <p:nvSpPr>
          <p:cNvPr id="814" name="Google Shape;814;g3106da40769_0_19"/>
          <p:cNvSpPr txBox="1"/>
          <p:nvPr/>
        </p:nvSpPr>
        <p:spPr>
          <a:xfrm>
            <a:off x="757468" y="571500"/>
            <a:ext cx="160344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665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Arial"/>
              <a:buNone/>
            </a:pPr>
            <a:r>
              <a:rPr b="1" i="0" lang="en-US" sz="66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TUKEY</a:t>
            </a:r>
            <a:r>
              <a:rPr b="1" lang="en-US" sz="66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(B/A) - Man(B)/Cult(A)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5" name="Google Shape;815;g3106da40769_0_19"/>
          <p:cNvSpPr/>
          <p:nvPr/>
        </p:nvSpPr>
        <p:spPr>
          <a:xfrm>
            <a:off x="16398656" y="9453794"/>
            <a:ext cx="4138814" cy="1566606"/>
          </a:xfrm>
          <a:custGeom>
            <a:rect b="b" l="l" r="r" t="t"/>
            <a:pathLst>
              <a:path extrusionOk="0" h="472581" w="1248511">
                <a:moveTo>
                  <a:pt x="1045311" y="0"/>
                </a:moveTo>
                <a:lnTo>
                  <a:pt x="0" y="0"/>
                </a:lnTo>
                <a:lnTo>
                  <a:pt x="203200" y="472581"/>
                </a:lnTo>
                <a:lnTo>
                  <a:pt x="1248511" y="472581"/>
                </a:lnTo>
                <a:lnTo>
                  <a:pt x="1045311" y="0"/>
                </a:lnTo>
                <a:close/>
              </a:path>
            </a:pathLst>
          </a:custGeom>
          <a:solidFill>
            <a:srgbClr val="E36C09"/>
          </a:solidFill>
          <a:ln>
            <a:noFill/>
          </a:ln>
        </p:spPr>
      </p:sp>
      <p:grpSp>
        <p:nvGrpSpPr>
          <p:cNvPr id="816" name="Google Shape;816;g3106da40769_0_19"/>
          <p:cNvGrpSpPr/>
          <p:nvPr/>
        </p:nvGrpSpPr>
        <p:grpSpPr>
          <a:xfrm>
            <a:off x="15603949" y="8928732"/>
            <a:ext cx="2499530" cy="1864599"/>
            <a:chOff x="0" y="-38100"/>
            <a:chExt cx="868254" cy="647700"/>
          </a:xfrm>
        </p:grpSpPr>
        <p:sp>
          <p:nvSpPr>
            <p:cNvPr id="817" name="Google Shape;817;g3106da40769_0_19"/>
            <p:cNvSpPr/>
            <p:nvPr/>
          </p:nvSpPr>
          <p:spPr>
            <a:xfrm>
              <a:off x="0" y="0"/>
              <a:ext cx="868254" cy="533298"/>
            </a:xfrm>
            <a:custGeom>
              <a:rect b="b" l="l" r="r" t="t"/>
              <a:pathLst>
                <a:path extrusionOk="0" h="533298" w="868254">
                  <a:moveTo>
                    <a:pt x="665054" y="0"/>
                  </a:moveTo>
                  <a:lnTo>
                    <a:pt x="0" y="0"/>
                  </a:lnTo>
                  <a:lnTo>
                    <a:pt x="203200" y="533298"/>
                  </a:lnTo>
                  <a:lnTo>
                    <a:pt x="868254" y="533298"/>
                  </a:lnTo>
                  <a:lnTo>
                    <a:pt x="665054" y="0"/>
                  </a:lnTo>
                  <a:close/>
                </a:path>
              </a:pathLst>
            </a:custGeom>
            <a:solidFill>
              <a:srgbClr val="F4CF4C"/>
            </a:solidFill>
            <a:ln>
              <a:noFill/>
            </a:ln>
          </p:spPr>
        </p:sp>
        <p:sp>
          <p:nvSpPr>
            <p:cNvPr id="818" name="Google Shape;818;g3106da40769_0_19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19" name="Google Shape;819;g3106da40769_0_19"/>
          <p:cNvGrpSpPr/>
          <p:nvPr/>
        </p:nvGrpSpPr>
        <p:grpSpPr>
          <a:xfrm>
            <a:off x="12159430" y="9557081"/>
            <a:ext cx="5060848" cy="2278479"/>
            <a:chOff x="0" y="-38100"/>
            <a:chExt cx="1438640" cy="647700"/>
          </a:xfrm>
        </p:grpSpPr>
        <p:sp>
          <p:nvSpPr>
            <p:cNvPr id="820" name="Google Shape;820;g3106da40769_0_19"/>
            <p:cNvSpPr/>
            <p:nvPr/>
          </p:nvSpPr>
          <p:spPr>
            <a:xfrm>
              <a:off x="0" y="0"/>
              <a:ext cx="1438640" cy="548462"/>
            </a:xfrm>
            <a:custGeom>
              <a:rect b="b" l="l" r="r" t="t"/>
              <a:pathLst>
                <a:path extrusionOk="0" h="548462" w="1438640">
                  <a:moveTo>
                    <a:pt x="1235440" y="0"/>
                  </a:moveTo>
                  <a:lnTo>
                    <a:pt x="0" y="0"/>
                  </a:lnTo>
                  <a:lnTo>
                    <a:pt x="203200" y="548462"/>
                  </a:lnTo>
                  <a:lnTo>
                    <a:pt x="1438640" y="548462"/>
                  </a:lnTo>
                  <a:lnTo>
                    <a:pt x="1235440" y="0"/>
                  </a:lnTo>
                  <a:close/>
                </a:path>
              </a:pathLst>
            </a:custGeom>
            <a:solidFill>
              <a:srgbClr val="F9FAFB"/>
            </a:solidFill>
            <a:ln>
              <a:noFill/>
            </a:ln>
          </p:spPr>
        </p:sp>
        <p:sp>
          <p:nvSpPr>
            <p:cNvPr id="821" name="Google Shape;821;g3106da40769_0_19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22" name="Google Shape;822;g3106da40769_0_19"/>
          <p:cNvSpPr txBox="1"/>
          <p:nvPr/>
        </p:nvSpPr>
        <p:spPr>
          <a:xfrm>
            <a:off x="16670690" y="9463472"/>
            <a:ext cx="957900" cy="15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66"/>
              <a:buFont typeface="Arial"/>
              <a:buNone/>
            </a:pPr>
            <a:r>
              <a:rPr b="0" i="0" lang="en-US" sz="4166" u="none" cap="none" strike="noStrike">
                <a:solidFill>
                  <a:srgbClr val="2F206D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3</a:t>
            </a:r>
            <a:r>
              <a:rPr lang="en-US" sz="4166">
                <a:solidFill>
                  <a:srgbClr val="2F206D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6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66"/>
              <a:buFont typeface="Arial"/>
              <a:buNone/>
            </a:pPr>
            <a:r>
              <a:t/>
            </a:r>
            <a:endParaRPr b="0" i="0" sz="4166" u="none" cap="none" strike="noStrike">
              <a:solidFill>
                <a:srgbClr val="2F206D"/>
              </a:solidFill>
              <a:latin typeface="League Spartan"/>
              <a:ea typeface="League Spartan"/>
              <a:cs typeface="League Spartan"/>
              <a:sym typeface="League Spartan"/>
            </a:endParaRPr>
          </a:p>
        </p:txBody>
      </p:sp>
      <p:sp>
        <p:nvSpPr>
          <p:cNvPr id="823" name="Google Shape;823;g3106da40769_0_19"/>
          <p:cNvSpPr/>
          <p:nvPr/>
        </p:nvSpPr>
        <p:spPr>
          <a:xfrm>
            <a:off x="12647452" y="269243"/>
            <a:ext cx="5696400" cy="238200"/>
          </a:xfrm>
          <a:prstGeom prst="rect">
            <a:avLst/>
          </a:prstGeom>
          <a:solidFill>
            <a:srgbClr val="E36C0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4" name="Google Shape;824;g3106da40769_0_19"/>
          <p:cNvSpPr/>
          <p:nvPr/>
        </p:nvSpPr>
        <p:spPr>
          <a:xfrm>
            <a:off x="5696422" y="288862"/>
            <a:ext cx="6933000" cy="238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5" name="Google Shape;825;g3106da40769_0_19"/>
          <p:cNvSpPr/>
          <p:nvPr/>
        </p:nvSpPr>
        <p:spPr>
          <a:xfrm>
            <a:off x="0" y="288860"/>
            <a:ext cx="5696400" cy="2382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6" name="Google Shape;826;g3106da40769_0_19"/>
          <p:cNvSpPr txBox="1"/>
          <p:nvPr/>
        </p:nvSpPr>
        <p:spPr>
          <a:xfrm>
            <a:off x="484091" y="4484146"/>
            <a:ext cx="76908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Maiúsculas (colunas): Manejo/Cultivar (B/A)</a:t>
            </a:r>
            <a:endParaRPr sz="3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27" name="Google Shape;827;g3106da40769_0_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878312" y="4686300"/>
            <a:ext cx="4267275" cy="1675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28" name="Google Shape;828;g3106da40769_0_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914327" y="2044500"/>
            <a:ext cx="5060850" cy="7689016"/>
          </a:xfrm>
          <a:prstGeom prst="rect">
            <a:avLst/>
          </a:prstGeom>
          <a:noFill/>
          <a:ln>
            <a:noFill/>
          </a:ln>
        </p:spPr>
      </p:pic>
      <p:pic>
        <p:nvPicPr>
          <p:cNvPr id="829" name="Google Shape;829;g3106da40769_0_1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81000" y="5389846"/>
            <a:ext cx="8439150" cy="4171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3" name="Shape 8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4" name="Google Shape;834;g3106da40769_0_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1145" y="2247900"/>
            <a:ext cx="8124570" cy="2245251"/>
          </a:xfrm>
          <a:prstGeom prst="rect">
            <a:avLst/>
          </a:prstGeom>
          <a:noFill/>
          <a:ln>
            <a:noFill/>
          </a:ln>
        </p:spPr>
      </p:pic>
      <p:sp>
        <p:nvSpPr>
          <p:cNvPr id="835" name="Google Shape;835;g3106da40769_0_39"/>
          <p:cNvSpPr/>
          <p:nvPr/>
        </p:nvSpPr>
        <p:spPr>
          <a:xfrm>
            <a:off x="16398656" y="9453794"/>
            <a:ext cx="4138814" cy="1566606"/>
          </a:xfrm>
          <a:custGeom>
            <a:rect b="b" l="l" r="r" t="t"/>
            <a:pathLst>
              <a:path extrusionOk="0" h="472581" w="1248511">
                <a:moveTo>
                  <a:pt x="1045311" y="0"/>
                </a:moveTo>
                <a:lnTo>
                  <a:pt x="0" y="0"/>
                </a:lnTo>
                <a:lnTo>
                  <a:pt x="203200" y="472581"/>
                </a:lnTo>
                <a:lnTo>
                  <a:pt x="1248511" y="472581"/>
                </a:lnTo>
                <a:lnTo>
                  <a:pt x="1045311" y="0"/>
                </a:lnTo>
                <a:close/>
              </a:path>
            </a:pathLst>
          </a:custGeom>
          <a:solidFill>
            <a:srgbClr val="E36C09"/>
          </a:solidFill>
          <a:ln>
            <a:noFill/>
          </a:ln>
        </p:spPr>
      </p:sp>
      <p:grpSp>
        <p:nvGrpSpPr>
          <p:cNvPr id="836" name="Google Shape;836;g3106da40769_0_39"/>
          <p:cNvGrpSpPr/>
          <p:nvPr/>
        </p:nvGrpSpPr>
        <p:grpSpPr>
          <a:xfrm>
            <a:off x="15603949" y="8928732"/>
            <a:ext cx="2499530" cy="1864599"/>
            <a:chOff x="0" y="-38100"/>
            <a:chExt cx="868254" cy="647700"/>
          </a:xfrm>
        </p:grpSpPr>
        <p:sp>
          <p:nvSpPr>
            <p:cNvPr id="837" name="Google Shape;837;g3106da40769_0_39"/>
            <p:cNvSpPr/>
            <p:nvPr/>
          </p:nvSpPr>
          <p:spPr>
            <a:xfrm>
              <a:off x="0" y="0"/>
              <a:ext cx="868254" cy="533298"/>
            </a:xfrm>
            <a:custGeom>
              <a:rect b="b" l="l" r="r" t="t"/>
              <a:pathLst>
                <a:path extrusionOk="0" h="533298" w="868254">
                  <a:moveTo>
                    <a:pt x="665054" y="0"/>
                  </a:moveTo>
                  <a:lnTo>
                    <a:pt x="0" y="0"/>
                  </a:lnTo>
                  <a:lnTo>
                    <a:pt x="203200" y="533298"/>
                  </a:lnTo>
                  <a:lnTo>
                    <a:pt x="868254" y="533298"/>
                  </a:lnTo>
                  <a:lnTo>
                    <a:pt x="665054" y="0"/>
                  </a:lnTo>
                  <a:close/>
                </a:path>
              </a:pathLst>
            </a:custGeom>
            <a:solidFill>
              <a:srgbClr val="F4CF4C"/>
            </a:solidFill>
            <a:ln>
              <a:noFill/>
            </a:ln>
          </p:spPr>
        </p:sp>
        <p:sp>
          <p:nvSpPr>
            <p:cNvPr id="838" name="Google Shape;838;g3106da40769_0_39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39" name="Google Shape;839;g3106da40769_0_39"/>
          <p:cNvGrpSpPr/>
          <p:nvPr/>
        </p:nvGrpSpPr>
        <p:grpSpPr>
          <a:xfrm>
            <a:off x="12159430" y="9557081"/>
            <a:ext cx="5060848" cy="2278479"/>
            <a:chOff x="0" y="-38100"/>
            <a:chExt cx="1438640" cy="647700"/>
          </a:xfrm>
        </p:grpSpPr>
        <p:sp>
          <p:nvSpPr>
            <p:cNvPr id="840" name="Google Shape;840;g3106da40769_0_39"/>
            <p:cNvSpPr/>
            <p:nvPr/>
          </p:nvSpPr>
          <p:spPr>
            <a:xfrm>
              <a:off x="0" y="0"/>
              <a:ext cx="1438640" cy="548462"/>
            </a:xfrm>
            <a:custGeom>
              <a:rect b="b" l="l" r="r" t="t"/>
              <a:pathLst>
                <a:path extrusionOk="0" h="548462" w="1438640">
                  <a:moveTo>
                    <a:pt x="1235440" y="0"/>
                  </a:moveTo>
                  <a:lnTo>
                    <a:pt x="0" y="0"/>
                  </a:lnTo>
                  <a:lnTo>
                    <a:pt x="203200" y="548462"/>
                  </a:lnTo>
                  <a:lnTo>
                    <a:pt x="1438640" y="548462"/>
                  </a:lnTo>
                  <a:lnTo>
                    <a:pt x="1235440" y="0"/>
                  </a:lnTo>
                  <a:close/>
                </a:path>
              </a:pathLst>
            </a:custGeom>
            <a:solidFill>
              <a:srgbClr val="F9FAFB"/>
            </a:solidFill>
            <a:ln>
              <a:noFill/>
            </a:ln>
          </p:spPr>
        </p:sp>
        <p:sp>
          <p:nvSpPr>
            <p:cNvPr id="841" name="Google Shape;841;g3106da40769_0_39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42" name="Google Shape;842;g3106da40769_0_39"/>
          <p:cNvSpPr txBox="1"/>
          <p:nvPr/>
        </p:nvSpPr>
        <p:spPr>
          <a:xfrm>
            <a:off x="16670690" y="9463472"/>
            <a:ext cx="957900" cy="15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66"/>
              <a:buFont typeface="Arial"/>
              <a:buNone/>
            </a:pPr>
            <a:r>
              <a:rPr b="0" i="0" lang="en-US" sz="4166" u="none" cap="none" strike="noStrike">
                <a:solidFill>
                  <a:srgbClr val="2F206D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3</a:t>
            </a:r>
            <a:r>
              <a:rPr lang="en-US" sz="4166">
                <a:solidFill>
                  <a:srgbClr val="2F206D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7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66"/>
              <a:buFont typeface="Arial"/>
              <a:buNone/>
            </a:pPr>
            <a:r>
              <a:t/>
            </a:r>
            <a:endParaRPr b="0" i="0" sz="4166" u="none" cap="none" strike="noStrike">
              <a:solidFill>
                <a:srgbClr val="2F206D"/>
              </a:solidFill>
              <a:latin typeface="League Spartan"/>
              <a:ea typeface="League Spartan"/>
              <a:cs typeface="League Spartan"/>
              <a:sym typeface="League Spartan"/>
            </a:endParaRPr>
          </a:p>
        </p:txBody>
      </p:sp>
      <p:sp>
        <p:nvSpPr>
          <p:cNvPr id="843" name="Google Shape;843;g3106da40769_0_39"/>
          <p:cNvSpPr/>
          <p:nvPr/>
        </p:nvSpPr>
        <p:spPr>
          <a:xfrm>
            <a:off x="12647452" y="269243"/>
            <a:ext cx="5696400" cy="238200"/>
          </a:xfrm>
          <a:prstGeom prst="rect">
            <a:avLst/>
          </a:prstGeom>
          <a:solidFill>
            <a:srgbClr val="E36C0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4" name="Google Shape;844;g3106da40769_0_39"/>
          <p:cNvSpPr/>
          <p:nvPr/>
        </p:nvSpPr>
        <p:spPr>
          <a:xfrm>
            <a:off x="5696422" y="288862"/>
            <a:ext cx="6933000" cy="238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5" name="Google Shape;845;g3106da40769_0_39"/>
          <p:cNvSpPr/>
          <p:nvPr/>
        </p:nvSpPr>
        <p:spPr>
          <a:xfrm>
            <a:off x="0" y="288860"/>
            <a:ext cx="5696400" cy="2382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6" name="Google Shape;846;g3106da40769_0_39"/>
          <p:cNvSpPr txBox="1"/>
          <p:nvPr/>
        </p:nvSpPr>
        <p:spPr>
          <a:xfrm>
            <a:off x="484091" y="4484146"/>
            <a:ext cx="76908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Maiúsculas (colunas): Manejo/Cultivar (B/A)</a:t>
            </a:r>
            <a:endParaRPr sz="3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47" name="Google Shape;847;g3106da40769_0_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9915" y="5244900"/>
            <a:ext cx="7781925" cy="4610100"/>
          </a:xfrm>
          <a:prstGeom prst="rect">
            <a:avLst/>
          </a:prstGeom>
          <a:noFill/>
          <a:ln>
            <a:noFill/>
          </a:ln>
        </p:spPr>
      </p:pic>
      <p:sp>
        <p:nvSpPr>
          <p:cNvPr id="848" name="Google Shape;848;g3106da40769_0_39"/>
          <p:cNvSpPr txBox="1"/>
          <p:nvPr/>
        </p:nvSpPr>
        <p:spPr>
          <a:xfrm>
            <a:off x="578304" y="852739"/>
            <a:ext cx="160344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831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b="1" lang="en-US" sz="60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Cultivar(A)/</a:t>
            </a:r>
            <a:r>
              <a:rPr b="1" lang="en-US" sz="60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Manejo(B)</a:t>
            </a:r>
            <a:r>
              <a:rPr b="1" lang="en-US" sz="60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- 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2" name="Shape 8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3" name="Google Shape;853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74100" y="2095500"/>
            <a:ext cx="8544236" cy="2278475"/>
          </a:xfrm>
          <a:prstGeom prst="rect">
            <a:avLst/>
          </a:prstGeom>
          <a:noFill/>
          <a:ln>
            <a:noFill/>
          </a:ln>
        </p:spPr>
      </p:pic>
      <p:sp>
        <p:nvSpPr>
          <p:cNvPr id="854" name="Google Shape;854;p40"/>
          <p:cNvSpPr txBox="1"/>
          <p:nvPr/>
        </p:nvSpPr>
        <p:spPr>
          <a:xfrm>
            <a:off x="533400" y="571500"/>
            <a:ext cx="160344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1665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</a:pPr>
            <a:r>
              <a:rPr b="1" lang="en-US" sz="66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TUKEY (B/A) - Cult(A)/Man(B)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5" name="Google Shape;855;p40"/>
          <p:cNvSpPr/>
          <p:nvPr/>
        </p:nvSpPr>
        <p:spPr>
          <a:xfrm>
            <a:off x="16398656" y="9453794"/>
            <a:ext cx="4137735" cy="1566197"/>
          </a:xfrm>
          <a:custGeom>
            <a:rect b="b" l="l" r="r" t="t"/>
            <a:pathLst>
              <a:path extrusionOk="0" h="472581" w="1248511">
                <a:moveTo>
                  <a:pt x="1045311" y="0"/>
                </a:moveTo>
                <a:lnTo>
                  <a:pt x="0" y="0"/>
                </a:lnTo>
                <a:lnTo>
                  <a:pt x="203200" y="472581"/>
                </a:lnTo>
                <a:lnTo>
                  <a:pt x="1248511" y="472581"/>
                </a:lnTo>
                <a:lnTo>
                  <a:pt x="1045311" y="0"/>
                </a:lnTo>
                <a:close/>
              </a:path>
            </a:pathLst>
          </a:custGeom>
          <a:solidFill>
            <a:srgbClr val="E36C09"/>
          </a:solidFill>
          <a:ln>
            <a:noFill/>
          </a:ln>
        </p:spPr>
      </p:sp>
      <p:grpSp>
        <p:nvGrpSpPr>
          <p:cNvPr id="856" name="Google Shape;856;p40"/>
          <p:cNvGrpSpPr/>
          <p:nvPr/>
        </p:nvGrpSpPr>
        <p:grpSpPr>
          <a:xfrm>
            <a:off x="15603949" y="8928733"/>
            <a:ext cx="2499511" cy="1864585"/>
            <a:chOff x="0" y="-38100"/>
            <a:chExt cx="868254" cy="647700"/>
          </a:xfrm>
        </p:grpSpPr>
        <p:sp>
          <p:nvSpPr>
            <p:cNvPr id="857" name="Google Shape;857;p40"/>
            <p:cNvSpPr/>
            <p:nvPr/>
          </p:nvSpPr>
          <p:spPr>
            <a:xfrm>
              <a:off x="0" y="0"/>
              <a:ext cx="868254" cy="533298"/>
            </a:xfrm>
            <a:custGeom>
              <a:rect b="b" l="l" r="r" t="t"/>
              <a:pathLst>
                <a:path extrusionOk="0" h="533298" w="868254">
                  <a:moveTo>
                    <a:pt x="665054" y="0"/>
                  </a:moveTo>
                  <a:lnTo>
                    <a:pt x="0" y="0"/>
                  </a:lnTo>
                  <a:lnTo>
                    <a:pt x="203200" y="533298"/>
                  </a:lnTo>
                  <a:lnTo>
                    <a:pt x="868254" y="533298"/>
                  </a:lnTo>
                  <a:lnTo>
                    <a:pt x="665054" y="0"/>
                  </a:lnTo>
                  <a:close/>
                </a:path>
              </a:pathLst>
            </a:custGeom>
            <a:solidFill>
              <a:srgbClr val="F4CF4C"/>
            </a:solidFill>
            <a:ln>
              <a:noFill/>
            </a:ln>
          </p:spPr>
        </p:sp>
        <p:sp>
          <p:nvSpPr>
            <p:cNvPr id="858" name="Google Shape;858;p40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59" name="Google Shape;859;p40"/>
          <p:cNvGrpSpPr/>
          <p:nvPr/>
        </p:nvGrpSpPr>
        <p:grpSpPr>
          <a:xfrm>
            <a:off x="12159430" y="9557080"/>
            <a:ext cx="5060879" cy="2278492"/>
            <a:chOff x="0" y="-38100"/>
            <a:chExt cx="1438640" cy="647700"/>
          </a:xfrm>
        </p:grpSpPr>
        <p:sp>
          <p:nvSpPr>
            <p:cNvPr id="860" name="Google Shape;860;p40"/>
            <p:cNvSpPr/>
            <p:nvPr/>
          </p:nvSpPr>
          <p:spPr>
            <a:xfrm>
              <a:off x="0" y="0"/>
              <a:ext cx="1438640" cy="548462"/>
            </a:xfrm>
            <a:custGeom>
              <a:rect b="b" l="l" r="r" t="t"/>
              <a:pathLst>
                <a:path extrusionOk="0" h="548462" w="1438640">
                  <a:moveTo>
                    <a:pt x="1235440" y="0"/>
                  </a:moveTo>
                  <a:lnTo>
                    <a:pt x="0" y="0"/>
                  </a:lnTo>
                  <a:lnTo>
                    <a:pt x="203200" y="548462"/>
                  </a:lnTo>
                  <a:lnTo>
                    <a:pt x="1438640" y="548462"/>
                  </a:lnTo>
                  <a:lnTo>
                    <a:pt x="1235440" y="0"/>
                  </a:lnTo>
                  <a:close/>
                </a:path>
              </a:pathLst>
            </a:custGeom>
            <a:solidFill>
              <a:srgbClr val="F9FAFB"/>
            </a:solidFill>
            <a:ln>
              <a:noFill/>
            </a:ln>
          </p:spPr>
        </p:sp>
        <p:sp>
          <p:nvSpPr>
            <p:cNvPr id="861" name="Google Shape;861;p40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62" name="Google Shape;862;p40"/>
          <p:cNvSpPr txBox="1"/>
          <p:nvPr/>
        </p:nvSpPr>
        <p:spPr>
          <a:xfrm>
            <a:off x="16670690" y="9463472"/>
            <a:ext cx="957900" cy="15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66"/>
              <a:buFont typeface="Arial"/>
              <a:buNone/>
            </a:pPr>
            <a:r>
              <a:rPr lang="en-US" sz="4166">
                <a:solidFill>
                  <a:srgbClr val="2F206D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38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66"/>
              <a:buFont typeface="Arial"/>
              <a:buNone/>
            </a:pPr>
            <a:r>
              <a:t/>
            </a:r>
            <a:endParaRPr b="0" i="0" sz="4166" u="none" cap="none" strike="noStrike">
              <a:solidFill>
                <a:srgbClr val="2F206D"/>
              </a:solidFill>
              <a:latin typeface="League Spartan"/>
              <a:ea typeface="League Spartan"/>
              <a:cs typeface="League Spartan"/>
              <a:sym typeface="League Spartan"/>
            </a:endParaRPr>
          </a:p>
        </p:txBody>
      </p:sp>
      <p:sp>
        <p:nvSpPr>
          <p:cNvPr id="863" name="Google Shape;863;p40"/>
          <p:cNvSpPr/>
          <p:nvPr/>
        </p:nvSpPr>
        <p:spPr>
          <a:xfrm>
            <a:off x="12647452" y="269243"/>
            <a:ext cx="5696422" cy="238125"/>
          </a:xfrm>
          <a:prstGeom prst="rect">
            <a:avLst/>
          </a:prstGeom>
          <a:solidFill>
            <a:srgbClr val="E36C0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4" name="Google Shape;864;p40"/>
          <p:cNvSpPr/>
          <p:nvPr/>
        </p:nvSpPr>
        <p:spPr>
          <a:xfrm>
            <a:off x="5696422" y="288862"/>
            <a:ext cx="6933101" cy="2381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5" name="Google Shape;865;p40"/>
          <p:cNvSpPr/>
          <p:nvPr/>
        </p:nvSpPr>
        <p:spPr>
          <a:xfrm>
            <a:off x="0" y="288860"/>
            <a:ext cx="5696422" cy="23812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6" name="Google Shape;866;p40"/>
          <p:cNvSpPr txBox="1"/>
          <p:nvPr/>
        </p:nvSpPr>
        <p:spPr>
          <a:xfrm>
            <a:off x="484200" y="4408025"/>
            <a:ext cx="7690500" cy="11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Maiúsculas (colunas): Manejo/Cultivar (B/A)</a:t>
            </a:r>
            <a:endParaRPr sz="3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Minúsculas (linhas)</a:t>
            </a:r>
            <a:r>
              <a:rPr lang="en-US" sz="3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: Cultivar/Manejo (A/B)</a:t>
            </a:r>
            <a:endParaRPr sz="3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67" name="Google Shape;867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008125" y="5067299"/>
            <a:ext cx="3876345" cy="1566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68" name="Google Shape;868;p4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346923" y="1892100"/>
            <a:ext cx="4585008" cy="7485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69" name="Google Shape;869;p4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81000" y="5882525"/>
            <a:ext cx="8439150" cy="4181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4"/>
          <p:cNvSpPr txBox="1"/>
          <p:nvPr/>
        </p:nvSpPr>
        <p:spPr>
          <a:xfrm>
            <a:off x="1293620" y="538191"/>
            <a:ext cx="13182600" cy="11207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500"/>
              <a:buFont typeface="Arial"/>
              <a:buNone/>
            </a:pPr>
            <a:r>
              <a:rPr b="1" i="0" lang="en-US" sz="6500" u="none" cap="none" strike="noStrike">
                <a:solidFill>
                  <a:srgbClr val="F9FAFB"/>
                </a:solidFill>
                <a:latin typeface="Montserrat"/>
                <a:ea typeface="Montserrat"/>
                <a:cs typeface="Montserrat"/>
                <a:sym typeface="Montserrat"/>
              </a:rPr>
              <a:t>EXPERIMENTOS FATORIAIS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4"/>
          <p:cNvSpPr txBox="1"/>
          <p:nvPr/>
        </p:nvSpPr>
        <p:spPr>
          <a:xfrm>
            <a:off x="1374302" y="2007363"/>
            <a:ext cx="15691800" cy="53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33677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571500" lvl="0" marL="5715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30"/>
              <a:buFont typeface="Arial"/>
              <a:buChar char="•"/>
            </a:pPr>
            <a:r>
              <a:rPr b="0" i="0" lang="en-US" sz="4330" u="none" cap="none" strike="noStrike">
                <a:solidFill>
                  <a:schemeClr val="lt1"/>
                </a:solidFill>
                <a:latin typeface="Blinker"/>
                <a:ea typeface="Blinker"/>
                <a:cs typeface="Blinker"/>
                <a:sym typeface="Blinker"/>
              </a:rPr>
              <a:t>Têm como objetivo principal, reconhecer como diversos fatores influenciam simultaneamente uma determinada variável e sua interação.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330"/>
              <a:buFont typeface="Arial"/>
              <a:buNone/>
            </a:pPr>
            <a:r>
              <a:t/>
            </a:r>
            <a:endParaRPr b="0" i="0" sz="4330" u="none" cap="none" strike="noStrike">
              <a:solidFill>
                <a:srgbClr val="000000"/>
              </a:solidFill>
              <a:latin typeface="Blinker"/>
              <a:ea typeface="Blinker"/>
              <a:cs typeface="Blinker"/>
              <a:sym typeface="Blinker"/>
            </a:endParaRPr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330"/>
              <a:buFont typeface="Arial"/>
              <a:buNone/>
            </a:pPr>
            <a:r>
              <a:t/>
            </a:r>
            <a:endParaRPr b="0" i="0" sz="4330" u="none" cap="none" strike="noStrike">
              <a:solidFill>
                <a:srgbClr val="000000"/>
              </a:solidFill>
              <a:latin typeface="Blinker"/>
              <a:ea typeface="Blinker"/>
              <a:cs typeface="Blinker"/>
              <a:sym typeface="Blinker"/>
            </a:endParaRPr>
          </a:p>
        </p:txBody>
      </p:sp>
      <p:sp>
        <p:nvSpPr>
          <p:cNvPr id="141" name="Google Shape;141;p4"/>
          <p:cNvSpPr/>
          <p:nvPr/>
        </p:nvSpPr>
        <p:spPr>
          <a:xfrm>
            <a:off x="12647452" y="269243"/>
            <a:ext cx="5696422" cy="238125"/>
          </a:xfrm>
          <a:prstGeom prst="rect">
            <a:avLst/>
          </a:prstGeom>
          <a:solidFill>
            <a:srgbClr val="E36C0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Google Shape;142;p4"/>
          <p:cNvSpPr/>
          <p:nvPr/>
        </p:nvSpPr>
        <p:spPr>
          <a:xfrm>
            <a:off x="5696422" y="288862"/>
            <a:ext cx="6933101" cy="2381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p4"/>
          <p:cNvSpPr/>
          <p:nvPr/>
        </p:nvSpPr>
        <p:spPr>
          <a:xfrm>
            <a:off x="0" y="288860"/>
            <a:ext cx="5696422" cy="23812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4"/>
          <p:cNvSpPr/>
          <p:nvPr/>
        </p:nvSpPr>
        <p:spPr>
          <a:xfrm>
            <a:off x="16398656" y="9453794"/>
            <a:ext cx="4137735" cy="1566197"/>
          </a:xfrm>
          <a:custGeom>
            <a:rect b="b" l="l" r="r" t="t"/>
            <a:pathLst>
              <a:path extrusionOk="0" h="472581" w="1248511">
                <a:moveTo>
                  <a:pt x="1045311" y="0"/>
                </a:moveTo>
                <a:lnTo>
                  <a:pt x="0" y="0"/>
                </a:lnTo>
                <a:lnTo>
                  <a:pt x="203200" y="472581"/>
                </a:lnTo>
                <a:lnTo>
                  <a:pt x="1248511" y="472581"/>
                </a:lnTo>
                <a:lnTo>
                  <a:pt x="1045311" y="0"/>
                </a:lnTo>
                <a:close/>
              </a:path>
            </a:pathLst>
          </a:custGeom>
          <a:solidFill>
            <a:srgbClr val="E36C09"/>
          </a:solidFill>
          <a:ln>
            <a:noFill/>
          </a:ln>
        </p:spPr>
      </p:sp>
      <p:grpSp>
        <p:nvGrpSpPr>
          <p:cNvPr id="145" name="Google Shape;145;p4"/>
          <p:cNvGrpSpPr/>
          <p:nvPr/>
        </p:nvGrpSpPr>
        <p:grpSpPr>
          <a:xfrm>
            <a:off x="15603949" y="8928733"/>
            <a:ext cx="2499511" cy="1864585"/>
            <a:chOff x="0" y="-38100"/>
            <a:chExt cx="868254" cy="647700"/>
          </a:xfrm>
        </p:grpSpPr>
        <p:sp>
          <p:nvSpPr>
            <p:cNvPr id="146" name="Google Shape;146;p4"/>
            <p:cNvSpPr/>
            <p:nvPr/>
          </p:nvSpPr>
          <p:spPr>
            <a:xfrm>
              <a:off x="0" y="0"/>
              <a:ext cx="868254" cy="533298"/>
            </a:xfrm>
            <a:custGeom>
              <a:rect b="b" l="l" r="r" t="t"/>
              <a:pathLst>
                <a:path extrusionOk="0" h="533298" w="868254">
                  <a:moveTo>
                    <a:pt x="665054" y="0"/>
                  </a:moveTo>
                  <a:lnTo>
                    <a:pt x="0" y="0"/>
                  </a:lnTo>
                  <a:lnTo>
                    <a:pt x="203200" y="533298"/>
                  </a:lnTo>
                  <a:lnTo>
                    <a:pt x="868254" y="533298"/>
                  </a:lnTo>
                  <a:lnTo>
                    <a:pt x="665054" y="0"/>
                  </a:lnTo>
                  <a:close/>
                </a:path>
              </a:pathLst>
            </a:custGeom>
            <a:solidFill>
              <a:srgbClr val="F4CF4C"/>
            </a:solidFill>
            <a:ln>
              <a:noFill/>
            </a:ln>
          </p:spPr>
        </p:sp>
        <p:sp>
          <p:nvSpPr>
            <p:cNvPr id="147" name="Google Shape;147;p4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8" name="Google Shape;148;p4"/>
          <p:cNvGrpSpPr/>
          <p:nvPr/>
        </p:nvGrpSpPr>
        <p:grpSpPr>
          <a:xfrm>
            <a:off x="12159430" y="9319765"/>
            <a:ext cx="5060879" cy="2278492"/>
            <a:chOff x="0" y="-38100"/>
            <a:chExt cx="1438640" cy="647700"/>
          </a:xfrm>
        </p:grpSpPr>
        <p:sp>
          <p:nvSpPr>
            <p:cNvPr id="149" name="Google Shape;149;p4"/>
            <p:cNvSpPr/>
            <p:nvPr/>
          </p:nvSpPr>
          <p:spPr>
            <a:xfrm>
              <a:off x="0" y="0"/>
              <a:ext cx="1438640" cy="548462"/>
            </a:xfrm>
            <a:custGeom>
              <a:rect b="b" l="l" r="r" t="t"/>
              <a:pathLst>
                <a:path extrusionOk="0" h="548462" w="1438640">
                  <a:moveTo>
                    <a:pt x="1235440" y="0"/>
                  </a:moveTo>
                  <a:lnTo>
                    <a:pt x="0" y="0"/>
                  </a:lnTo>
                  <a:lnTo>
                    <a:pt x="203200" y="548462"/>
                  </a:lnTo>
                  <a:lnTo>
                    <a:pt x="1438640" y="548462"/>
                  </a:lnTo>
                  <a:lnTo>
                    <a:pt x="1235440" y="0"/>
                  </a:lnTo>
                  <a:close/>
                </a:path>
              </a:pathLst>
            </a:custGeom>
            <a:solidFill>
              <a:srgbClr val="F9FAFB"/>
            </a:solidFill>
            <a:ln>
              <a:noFill/>
            </a:ln>
          </p:spPr>
        </p:sp>
        <p:sp>
          <p:nvSpPr>
            <p:cNvPr id="150" name="Google Shape;150;p4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51" name="Google Shape;151;p4"/>
          <p:cNvSpPr txBox="1"/>
          <p:nvPr/>
        </p:nvSpPr>
        <p:spPr>
          <a:xfrm>
            <a:off x="16670690" y="9463472"/>
            <a:ext cx="958037" cy="7123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66"/>
              <a:buFont typeface="Arial"/>
              <a:buNone/>
            </a:pPr>
            <a:r>
              <a:rPr b="0" i="0" lang="en-US" sz="4166" u="none" cap="none" strike="noStrike">
                <a:solidFill>
                  <a:srgbClr val="2F206D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3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3" name="Shape 8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4" name="Google Shape;874;p41"/>
          <p:cNvSpPr txBox="1"/>
          <p:nvPr/>
        </p:nvSpPr>
        <p:spPr>
          <a:xfrm>
            <a:off x="904700" y="727050"/>
            <a:ext cx="15949004" cy="9874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665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Arial"/>
              <a:buNone/>
            </a:pPr>
            <a:r>
              <a:rPr b="1" i="0" lang="en-US" sz="66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CONCLUSÃO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5" name="Google Shape;875;p41"/>
          <p:cNvSpPr txBox="1"/>
          <p:nvPr/>
        </p:nvSpPr>
        <p:spPr>
          <a:xfrm>
            <a:off x="380418" y="2164580"/>
            <a:ext cx="17418300" cy="648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571500" lvl="0" marL="571500" marR="0" rtl="0" algn="just">
              <a:lnSpc>
                <a:spcPct val="14005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900"/>
              <a:buFont typeface="Arial"/>
              <a:buChar char="•"/>
            </a:pPr>
            <a:r>
              <a:rPr lang="en-US" sz="3900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Quando a interação é significativa é necessário estudar os níveis de um fator </a:t>
            </a:r>
            <a:r>
              <a:rPr lang="en-US" sz="3900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(Cultivar-A) </a:t>
            </a:r>
            <a:r>
              <a:rPr lang="en-US" sz="3900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dentro dos níveis do outro fator (Manejo-B) e vice-versa. Assim, para cada cultivar existem diferenças entre os manejos e para cada manejo existem diferenças entres os cultivares</a:t>
            </a:r>
            <a:r>
              <a:rPr b="0" i="0" lang="en-US" sz="3900" u="none" cap="none" strike="noStrike">
                <a:solidFill>
                  <a:schemeClr val="lt1"/>
                </a:solidFill>
                <a:latin typeface="Blinker"/>
                <a:ea typeface="Blinker"/>
                <a:cs typeface="Blinker"/>
                <a:sym typeface="Blinker"/>
              </a:rPr>
              <a:t>.</a:t>
            </a:r>
            <a:r>
              <a:rPr b="0" i="0" lang="en-US" sz="3900" u="none" cap="none" strike="noStrik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endParaRPr b="0" i="0" sz="3900" u="none" cap="none" strike="noStrike">
              <a:solidFill>
                <a:schemeClr val="lt1"/>
              </a:solidFill>
              <a:latin typeface="Arimo"/>
              <a:ea typeface="Arimo"/>
              <a:cs typeface="Arimo"/>
              <a:sym typeface="Arimo"/>
            </a:endParaRPr>
          </a:p>
          <a:p>
            <a:pPr indent="-571500" lvl="0" marL="571500" marR="0" rtl="0" algn="just">
              <a:lnSpc>
                <a:spcPct val="14005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900"/>
              <a:buFont typeface="Arimo"/>
              <a:buChar char="•"/>
            </a:pPr>
            <a:r>
              <a:rPr lang="en-US" sz="3900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Para o cultivar a1 os manejos b1 e b2 são superiores; para </a:t>
            </a:r>
            <a:r>
              <a:rPr lang="en-US" sz="3900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a2 o manejo b4 é superior e para a3 o manejo b2 é superior.</a:t>
            </a:r>
            <a:endParaRPr sz="3900">
              <a:solidFill>
                <a:schemeClr val="lt1"/>
              </a:solidFill>
              <a:latin typeface="Arimo"/>
              <a:ea typeface="Arimo"/>
              <a:cs typeface="Arimo"/>
              <a:sym typeface="Arimo"/>
            </a:endParaRPr>
          </a:p>
          <a:p>
            <a:pPr indent="-571500" lvl="0" marL="571500" marR="0" rtl="0" algn="just">
              <a:lnSpc>
                <a:spcPct val="14005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900"/>
              <a:buFont typeface="Arimo"/>
              <a:buChar char="•"/>
            </a:pPr>
            <a:r>
              <a:rPr lang="en-US" sz="3900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rPr>
              <a:t>Para o  manejo b1 todos os manejos são iguais; para b2 a3 é superior e para b3 e b4 a2 é superior.</a:t>
            </a:r>
            <a:endParaRPr b="0" i="0" sz="3900" u="none" cap="none" strike="noStrike">
              <a:solidFill>
                <a:schemeClr val="lt1"/>
              </a:solidFill>
              <a:latin typeface="Arimo"/>
              <a:ea typeface="Arimo"/>
              <a:cs typeface="Arimo"/>
              <a:sym typeface="Arimo"/>
            </a:endParaRPr>
          </a:p>
        </p:txBody>
      </p:sp>
      <p:sp>
        <p:nvSpPr>
          <p:cNvPr id="876" name="Google Shape;876;p41"/>
          <p:cNvSpPr/>
          <p:nvPr/>
        </p:nvSpPr>
        <p:spPr>
          <a:xfrm>
            <a:off x="16398656" y="9453794"/>
            <a:ext cx="4137735" cy="1566197"/>
          </a:xfrm>
          <a:custGeom>
            <a:rect b="b" l="l" r="r" t="t"/>
            <a:pathLst>
              <a:path extrusionOk="0" h="472581" w="1248511">
                <a:moveTo>
                  <a:pt x="1045311" y="0"/>
                </a:moveTo>
                <a:lnTo>
                  <a:pt x="0" y="0"/>
                </a:lnTo>
                <a:lnTo>
                  <a:pt x="203200" y="472581"/>
                </a:lnTo>
                <a:lnTo>
                  <a:pt x="1248511" y="472581"/>
                </a:lnTo>
                <a:lnTo>
                  <a:pt x="1045311" y="0"/>
                </a:lnTo>
                <a:close/>
              </a:path>
            </a:pathLst>
          </a:custGeom>
          <a:solidFill>
            <a:srgbClr val="E36C09"/>
          </a:solidFill>
          <a:ln>
            <a:noFill/>
          </a:ln>
        </p:spPr>
      </p:sp>
      <p:grpSp>
        <p:nvGrpSpPr>
          <p:cNvPr id="877" name="Google Shape;877;p41"/>
          <p:cNvGrpSpPr/>
          <p:nvPr/>
        </p:nvGrpSpPr>
        <p:grpSpPr>
          <a:xfrm>
            <a:off x="15603949" y="8928733"/>
            <a:ext cx="2499511" cy="1864585"/>
            <a:chOff x="0" y="-38100"/>
            <a:chExt cx="868254" cy="647700"/>
          </a:xfrm>
        </p:grpSpPr>
        <p:sp>
          <p:nvSpPr>
            <p:cNvPr id="878" name="Google Shape;878;p41"/>
            <p:cNvSpPr/>
            <p:nvPr/>
          </p:nvSpPr>
          <p:spPr>
            <a:xfrm>
              <a:off x="0" y="0"/>
              <a:ext cx="868254" cy="533298"/>
            </a:xfrm>
            <a:custGeom>
              <a:rect b="b" l="l" r="r" t="t"/>
              <a:pathLst>
                <a:path extrusionOk="0" h="533298" w="868254">
                  <a:moveTo>
                    <a:pt x="665054" y="0"/>
                  </a:moveTo>
                  <a:lnTo>
                    <a:pt x="0" y="0"/>
                  </a:lnTo>
                  <a:lnTo>
                    <a:pt x="203200" y="533298"/>
                  </a:lnTo>
                  <a:lnTo>
                    <a:pt x="868254" y="533298"/>
                  </a:lnTo>
                  <a:lnTo>
                    <a:pt x="665054" y="0"/>
                  </a:lnTo>
                  <a:close/>
                </a:path>
              </a:pathLst>
            </a:custGeom>
            <a:solidFill>
              <a:srgbClr val="F4CF4C"/>
            </a:solidFill>
            <a:ln>
              <a:noFill/>
            </a:ln>
          </p:spPr>
        </p:sp>
        <p:sp>
          <p:nvSpPr>
            <p:cNvPr id="879" name="Google Shape;879;p41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80" name="Google Shape;880;p41"/>
          <p:cNvGrpSpPr/>
          <p:nvPr/>
        </p:nvGrpSpPr>
        <p:grpSpPr>
          <a:xfrm>
            <a:off x="12159430" y="9557080"/>
            <a:ext cx="5060879" cy="2278492"/>
            <a:chOff x="0" y="-38100"/>
            <a:chExt cx="1438640" cy="647700"/>
          </a:xfrm>
        </p:grpSpPr>
        <p:sp>
          <p:nvSpPr>
            <p:cNvPr id="881" name="Google Shape;881;p41"/>
            <p:cNvSpPr/>
            <p:nvPr/>
          </p:nvSpPr>
          <p:spPr>
            <a:xfrm>
              <a:off x="0" y="0"/>
              <a:ext cx="1438640" cy="548462"/>
            </a:xfrm>
            <a:custGeom>
              <a:rect b="b" l="l" r="r" t="t"/>
              <a:pathLst>
                <a:path extrusionOk="0" h="548462" w="1438640">
                  <a:moveTo>
                    <a:pt x="1235440" y="0"/>
                  </a:moveTo>
                  <a:lnTo>
                    <a:pt x="0" y="0"/>
                  </a:lnTo>
                  <a:lnTo>
                    <a:pt x="203200" y="548462"/>
                  </a:lnTo>
                  <a:lnTo>
                    <a:pt x="1438640" y="548462"/>
                  </a:lnTo>
                  <a:lnTo>
                    <a:pt x="1235440" y="0"/>
                  </a:lnTo>
                  <a:close/>
                </a:path>
              </a:pathLst>
            </a:custGeom>
            <a:solidFill>
              <a:srgbClr val="F9FAFB"/>
            </a:solidFill>
            <a:ln>
              <a:noFill/>
            </a:ln>
          </p:spPr>
        </p:sp>
        <p:sp>
          <p:nvSpPr>
            <p:cNvPr id="882" name="Google Shape;882;p41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83" name="Google Shape;883;p41"/>
          <p:cNvSpPr txBox="1"/>
          <p:nvPr/>
        </p:nvSpPr>
        <p:spPr>
          <a:xfrm>
            <a:off x="16670690" y="9463472"/>
            <a:ext cx="957900" cy="15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66"/>
              <a:buFont typeface="Arial"/>
              <a:buNone/>
            </a:pPr>
            <a:r>
              <a:rPr lang="en-US" sz="4166">
                <a:solidFill>
                  <a:srgbClr val="2F206D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39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66"/>
              <a:buFont typeface="Arial"/>
              <a:buNone/>
            </a:pPr>
            <a:r>
              <a:t/>
            </a:r>
            <a:endParaRPr b="0" i="0" sz="4166" u="none" cap="none" strike="noStrike">
              <a:solidFill>
                <a:srgbClr val="2F206D"/>
              </a:solidFill>
              <a:latin typeface="League Spartan"/>
              <a:ea typeface="League Spartan"/>
              <a:cs typeface="League Spartan"/>
              <a:sym typeface="League Spartan"/>
            </a:endParaRPr>
          </a:p>
        </p:txBody>
      </p:sp>
      <p:sp>
        <p:nvSpPr>
          <p:cNvPr id="884" name="Google Shape;884;p41"/>
          <p:cNvSpPr/>
          <p:nvPr/>
        </p:nvSpPr>
        <p:spPr>
          <a:xfrm>
            <a:off x="12647452" y="269243"/>
            <a:ext cx="5696422" cy="238125"/>
          </a:xfrm>
          <a:prstGeom prst="rect">
            <a:avLst/>
          </a:prstGeom>
          <a:solidFill>
            <a:srgbClr val="E36C0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5" name="Google Shape;885;p41"/>
          <p:cNvSpPr/>
          <p:nvPr/>
        </p:nvSpPr>
        <p:spPr>
          <a:xfrm>
            <a:off x="5696422" y="288862"/>
            <a:ext cx="6933101" cy="2381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6" name="Google Shape;886;p41"/>
          <p:cNvSpPr/>
          <p:nvPr/>
        </p:nvSpPr>
        <p:spPr>
          <a:xfrm>
            <a:off x="0" y="288860"/>
            <a:ext cx="5696422" cy="23812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0" name="Shape 8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" name="Google Shape;891;p42"/>
          <p:cNvSpPr txBox="1"/>
          <p:nvPr/>
        </p:nvSpPr>
        <p:spPr>
          <a:xfrm>
            <a:off x="1298101" y="3477144"/>
            <a:ext cx="15691800" cy="53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330"/>
              <a:buFont typeface="Arial"/>
              <a:buNone/>
            </a:pPr>
            <a:r>
              <a:rPr b="0" i="0" lang="en-US" sz="4330" u="none" cap="none" strike="noStrike">
                <a:solidFill>
                  <a:srgbClr val="FFFFFF"/>
                </a:solidFill>
                <a:latin typeface="Blinker"/>
                <a:ea typeface="Blinker"/>
                <a:cs typeface="Blinker"/>
                <a:sym typeface="Blinker"/>
              </a:rPr>
              <a:t>FARIA, J. C. Notas de aulas expandidas. UESC. Ilhéus – Ba.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330"/>
              <a:buFont typeface="Arial"/>
              <a:buNone/>
            </a:pPr>
            <a:r>
              <a:t/>
            </a:r>
            <a:endParaRPr b="0" i="0" sz="4330" u="none" cap="none" strike="noStrike">
              <a:solidFill>
                <a:srgbClr val="FFFFFF"/>
              </a:solidFill>
              <a:latin typeface="Blinker"/>
              <a:ea typeface="Blinker"/>
              <a:cs typeface="Blinker"/>
              <a:sym typeface="Blinker"/>
            </a:endParaRPr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330"/>
              <a:buFont typeface="Arial"/>
              <a:buNone/>
            </a:pPr>
            <a:r>
              <a:rPr b="0" i="0" lang="en-US" sz="4330" u="none" cap="none" strike="noStrike">
                <a:solidFill>
                  <a:srgbClr val="FFFFFF"/>
                </a:solidFill>
                <a:latin typeface="Blinker"/>
                <a:ea typeface="Blinker"/>
                <a:cs typeface="Blinker"/>
                <a:sym typeface="Blinker"/>
              </a:rPr>
              <a:t>GOMES, F.P; GARCIA, C. H. Estatística Aplicada a Experimentos Agronômicos e Florestais. Piracicaba, 2002.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330"/>
              <a:buFont typeface="Arial"/>
              <a:buNone/>
            </a:pPr>
            <a:r>
              <a:t/>
            </a:r>
            <a:endParaRPr b="0" i="0" sz="4330" u="none" cap="none" strike="noStrike">
              <a:solidFill>
                <a:srgbClr val="FFFFFF"/>
              </a:solidFill>
              <a:latin typeface="Blinker"/>
              <a:ea typeface="Blinker"/>
              <a:cs typeface="Blinker"/>
              <a:sym typeface="Blinker"/>
            </a:endParaRPr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330"/>
              <a:buFont typeface="Arial"/>
              <a:buNone/>
            </a:pPr>
            <a:r>
              <a:t/>
            </a:r>
            <a:endParaRPr b="0" i="0" sz="4330" u="none" cap="none" strike="noStrike">
              <a:solidFill>
                <a:srgbClr val="FFFFFF"/>
              </a:solidFill>
              <a:latin typeface="Arimo"/>
              <a:ea typeface="Arimo"/>
              <a:cs typeface="Arimo"/>
              <a:sym typeface="Arimo"/>
            </a:endParaRPr>
          </a:p>
        </p:txBody>
      </p:sp>
      <p:sp>
        <p:nvSpPr>
          <p:cNvPr id="892" name="Google Shape;892;p42"/>
          <p:cNvSpPr/>
          <p:nvPr/>
        </p:nvSpPr>
        <p:spPr>
          <a:xfrm>
            <a:off x="16398656" y="9453794"/>
            <a:ext cx="4137735" cy="1566197"/>
          </a:xfrm>
          <a:custGeom>
            <a:rect b="b" l="l" r="r" t="t"/>
            <a:pathLst>
              <a:path extrusionOk="0" h="472581" w="1248511">
                <a:moveTo>
                  <a:pt x="1045311" y="0"/>
                </a:moveTo>
                <a:lnTo>
                  <a:pt x="0" y="0"/>
                </a:lnTo>
                <a:lnTo>
                  <a:pt x="203200" y="472581"/>
                </a:lnTo>
                <a:lnTo>
                  <a:pt x="1248511" y="472581"/>
                </a:lnTo>
                <a:lnTo>
                  <a:pt x="1045311" y="0"/>
                </a:lnTo>
                <a:close/>
              </a:path>
            </a:pathLst>
          </a:custGeom>
          <a:solidFill>
            <a:srgbClr val="E36C09"/>
          </a:solidFill>
          <a:ln>
            <a:noFill/>
          </a:ln>
        </p:spPr>
      </p:sp>
      <p:grpSp>
        <p:nvGrpSpPr>
          <p:cNvPr id="893" name="Google Shape;893;p42"/>
          <p:cNvGrpSpPr/>
          <p:nvPr/>
        </p:nvGrpSpPr>
        <p:grpSpPr>
          <a:xfrm>
            <a:off x="15603949" y="8928733"/>
            <a:ext cx="2499511" cy="1864585"/>
            <a:chOff x="0" y="-38100"/>
            <a:chExt cx="868254" cy="647700"/>
          </a:xfrm>
        </p:grpSpPr>
        <p:sp>
          <p:nvSpPr>
            <p:cNvPr id="894" name="Google Shape;894;p42"/>
            <p:cNvSpPr/>
            <p:nvPr/>
          </p:nvSpPr>
          <p:spPr>
            <a:xfrm>
              <a:off x="0" y="0"/>
              <a:ext cx="868254" cy="533298"/>
            </a:xfrm>
            <a:custGeom>
              <a:rect b="b" l="l" r="r" t="t"/>
              <a:pathLst>
                <a:path extrusionOk="0" h="533298" w="868254">
                  <a:moveTo>
                    <a:pt x="665054" y="0"/>
                  </a:moveTo>
                  <a:lnTo>
                    <a:pt x="0" y="0"/>
                  </a:lnTo>
                  <a:lnTo>
                    <a:pt x="203200" y="533298"/>
                  </a:lnTo>
                  <a:lnTo>
                    <a:pt x="868254" y="533298"/>
                  </a:lnTo>
                  <a:lnTo>
                    <a:pt x="665054" y="0"/>
                  </a:lnTo>
                  <a:close/>
                </a:path>
              </a:pathLst>
            </a:custGeom>
            <a:solidFill>
              <a:srgbClr val="F4CF4C"/>
            </a:solidFill>
            <a:ln>
              <a:noFill/>
            </a:ln>
          </p:spPr>
        </p:sp>
        <p:sp>
          <p:nvSpPr>
            <p:cNvPr id="895" name="Google Shape;895;p42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96" name="Google Shape;896;p42"/>
          <p:cNvGrpSpPr/>
          <p:nvPr/>
        </p:nvGrpSpPr>
        <p:grpSpPr>
          <a:xfrm>
            <a:off x="12159430" y="9557080"/>
            <a:ext cx="5060879" cy="2278492"/>
            <a:chOff x="0" y="-38100"/>
            <a:chExt cx="1438640" cy="647700"/>
          </a:xfrm>
        </p:grpSpPr>
        <p:sp>
          <p:nvSpPr>
            <p:cNvPr id="897" name="Google Shape;897;p42"/>
            <p:cNvSpPr/>
            <p:nvPr/>
          </p:nvSpPr>
          <p:spPr>
            <a:xfrm>
              <a:off x="0" y="0"/>
              <a:ext cx="1438640" cy="548462"/>
            </a:xfrm>
            <a:custGeom>
              <a:rect b="b" l="l" r="r" t="t"/>
              <a:pathLst>
                <a:path extrusionOk="0" h="548462" w="1438640">
                  <a:moveTo>
                    <a:pt x="1235440" y="0"/>
                  </a:moveTo>
                  <a:lnTo>
                    <a:pt x="0" y="0"/>
                  </a:lnTo>
                  <a:lnTo>
                    <a:pt x="203200" y="548462"/>
                  </a:lnTo>
                  <a:lnTo>
                    <a:pt x="1438640" y="548462"/>
                  </a:lnTo>
                  <a:lnTo>
                    <a:pt x="1235440" y="0"/>
                  </a:lnTo>
                  <a:close/>
                </a:path>
              </a:pathLst>
            </a:custGeom>
            <a:solidFill>
              <a:srgbClr val="F9FAFB"/>
            </a:solidFill>
            <a:ln>
              <a:noFill/>
            </a:ln>
          </p:spPr>
        </p:sp>
        <p:sp>
          <p:nvSpPr>
            <p:cNvPr id="898" name="Google Shape;898;p42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99" name="Google Shape;899;p42"/>
          <p:cNvSpPr txBox="1"/>
          <p:nvPr/>
        </p:nvSpPr>
        <p:spPr>
          <a:xfrm>
            <a:off x="16670690" y="9463472"/>
            <a:ext cx="957900" cy="15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66"/>
              <a:buFont typeface="Arial"/>
              <a:buNone/>
            </a:pPr>
            <a:r>
              <a:rPr b="0" i="0" lang="en-US" sz="4166" u="none" cap="none" strike="noStrike">
                <a:solidFill>
                  <a:srgbClr val="2F206D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4</a:t>
            </a:r>
            <a:r>
              <a:rPr lang="en-US" sz="4166">
                <a:solidFill>
                  <a:srgbClr val="2F206D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66"/>
              <a:buFont typeface="Arial"/>
              <a:buNone/>
            </a:pPr>
            <a:r>
              <a:t/>
            </a:r>
            <a:endParaRPr b="0" i="0" sz="4166" u="none" cap="none" strike="noStrike">
              <a:solidFill>
                <a:srgbClr val="2F206D"/>
              </a:solidFill>
              <a:latin typeface="League Spartan"/>
              <a:ea typeface="League Spartan"/>
              <a:cs typeface="League Spartan"/>
              <a:sym typeface="League Spartan"/>
            </a:endParaRPr>
          </a:p>
        </p:txBody>
      </p:sp>
      <p:sp>
        <p:nvSpPr>
          <p:cNvPr id="900" name="Google Shape;900;p42"/>
          <p:cNvSpPr/>
          <p:nvPr/>
        </p:nvSpPr>
        <p:spPr>
          <a:xfrm>
            <a:off x="12647452" y="269243"/>
            <a:ext cx="5696422" cy="238125"/>
          </a:xfrm>
          <a:prstGeom prst="rect">
            <a:avLst/>
          </a:prstGeom>
          <a:solidFill>
            <a:srgbClr val="E36C0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1" name="Google Shape;901;p42"/>
          <p:cNvSpPr/>
          <p:nvPr/>
        </p:nvSpPr>
        <p:spPr>
          <a:xfrm>
            <a:off x="5696422" y="288862"/>
            <a:ext cx="6933101" cy="2381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2" name="Google Shape;902;p42"/>
          <p:cNvSpPr/>
          <p:nvPr/>
        </p:nvSpPr>
        <p:spPr>
          <a:xfrm>
            <a:off x="0" y="288860"/>
            <a:ext cx="5696422" cy="23812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3" name="Google Shape;903;p42"/>
          <p:cNvSpPr txBox="1"/>
          <p:nvPr/>
        </p:nvSpPr>
        <p:spPr>
          <a:xfrm>
            <a:off x="904700" y="955650"/>
            <a:ext cx="15949004" cy="9874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665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Arial"/>
              <a:buNone/>
            </a:pPr>
            <a:r>
              <a:rPr b="1" i="0" lang="en-US" sz="66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REFERÊNCIAS BIBLIOGRÁFICAS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7" name="Shape 9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8" name="Google Shape;908;p43"/>
          <p:cNvSpPr txBox="1"/>
          <p:nvPr/>
        </p:nvSpPr>
        <p:spPr>
          <a:xfrm>
            <a:off x="914400" y="4338109"/>
            <a:ext cx="12987565" cy="26930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7639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800"/>
              <a:buFont typeface="Arial"/>
              <a:buNone/>
            </a:pPr>
            <a:r>
              <a:rPr b="1" i="0" lang="en-US" sz="13800" u="none" cap="none" strike="noStrike">
                <a:solidFill>
                  <a:srgbClr val="E36C09"/>
                </a:solidFill>
                <a:latin typeface="Blinker"/>
                <a:ea typeface="Blinker"/>
                <a:cs typeface="Blinker"/>
                <a:sym typeface="Blinker"/>
              </a:rPr>
              <a:t>AGRADECEMOS</a:t>
            </a:r>
            <a:r>
              <a:rPr b="1" i="0" lang="en-US" sz="9600" u="none" cap="none" strike="noStrike">
                <a:solidFill>
                  <a:srgbClr val="F4CF4C"/>
                </a:solidFill>
                <a:latin typeface="Blinker"/>
                <a:ea typeface="Blinker"/>
                <a:cs typeface="Blinker"/>
                <a:sym typeface="Blinker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981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rPr b="1" i="0" lang="en-US" sz="9600" u="none" cap="none" strike="noStrike">
                <a:solidFill>
                  <a:srgbClr val="F4CF4C"/>
                </a:solidFill>
                <a:latin typeface="Blinker"/>
                <a:ea typeface="Blinker"/>
                <a:cs typeface="Blinker"/>
                <a:sym typeface="Blinker"/>
              </a:rPr>
              <a:t>PELA ATENÇÃO!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9" name="Google Shape;909;p43"/>
          <p:cNvSpPr/>
          <p:nvPr/>
        </p:nvSpPr>
        <p:spPr>
          <a:xfrm>
            <a:off x="12647452" y="269243"/>
            <a:ext cx="5696422" cy="238125"/>
          </a:xfrm>
          <a:prstGeom prst="rect">
            <a:avLst/>
          </a:prstGeom>
          <a:solidFill>
            <a:srgbClr val="E36C0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0" name="Google Shape;910;p43"/>
          <p:cNvSpPr/>
          <p:nvPr/>
        </p:nvSpPr>
        <p:spPr>
          <a:xfrm>
            <a:off x="5696422" y="288862"/>
            <a:ext cx="6933101" cy="2381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1" name="Google Shape;911;p43"/>
          <p:cNvSpPr/>
          <p:nvPr/>
        </p:nvSpPr>
        <p:spPr>
          <a:xfrm>
            <a:off x="0" y="288860"/>
            <a:ext cx="5696422" cy="23812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12" name="Google Shape;912;p43"/>
          <p:cNvPicPr preferRelativeResize="0"/>
          <p:nvPr/>
        </p:nvPicPr>
        <p:blipFill rotWithShape="1">
          <a:blip r:embed="rId3">
            <a:alphaModFix amt="35000"/>
          </a:blip>
          <a:srcRect b="18925" l="1125" r="0" t="0"/>
          <a:stretch/>
        </p:blipFill>
        <p:spPr>
          <a:xfrm>
            <a:off x="12587098" y="0"/>
            <a:ext cx="9448800" cy="108422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5"/>
          <p:cNvSpPr txBox="1"/>
          <p:nvPr/>
        </p:nvSpPr>
        <p:spPr>
          <a:xfrm>
            <a:off x="1374302" y="1981695"/>
            <a:ext cx="15691800" cy="62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571500" lvl="0" marL="5715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4330"/>
              <a:buFont typeface="Arial"/>
              <a:buChar char="•"/>
            </a:pPr>
            <a:r>
              <a:rPr b="1" i="0" lang="en-US" sz="4330" u="none" cap="none" strike="noStrike">
                <a:solidFill>
                  <a:srgbClr val="FFC000"/>
                </a:solidFill>
                <a:latin typeface="Blinker"/>
                <a:ea typeface="Blinker"/>
                <a:cs typeface="Blinker"/>
                <a:sym typeface="Blinker"/>
              </a:rPr>
              <a:t>Tratamentos</a:t>
            </a:r>
            <a:r>
              <a:rPr b="0" i="0" lang="en-US" sz="4330" u="none" cap="none" strike="noStrike">
                <a:solidFill>
                  <a:schemeClr val="lt1"/>
                </a:solidFill>
                <a:latin typeface="Blinker"/>
                <a:ea typeface="Blinker"/>
                <a:cs typeface="Blinker"/>
                <a:sym typeface="Blinker"/>
              </a:rPr>
              <a:t> – São as combinações dos níveis dos fatores;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6545" lvl="0" marL="5715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330"/>
              <a:buFont typeface="Arial"/>
              <a:buNone/>
            </a:pPr>
            <a:r>
              <a:t/>
            </a:r>
            <a:endParaRPr b="0" i="0" sz="4330" u="none" cap="none" strike="noStrike">
              <a:solidFill>
                <a:schemeClr val="lt1"/>
              </a:solidFill>
              <a:latin typeface="Blinker"/>
              <a:ea typeface="Blinker"/>
              <a:cs typeface="Blinker"/>
              <a:sym typeface="Blinker"/>
            </a:endParaRPr>
          </a:p>
          <a:p>
            <a:pPr indent="-571500" lvl="0" marL="5715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4330"/>
              <a:buFont typeface="Arial"/>
              <a:buChar char="•"/>
            </a:pPr>
            <a:r>
              <a:rPr b="1" i="0" lang="en-US" sz="4330" u="none" cap="none" strike="noStrike">
                <a:solidFill>
                  <a:srgbClr val="FFC000"/>
                </a:solidFill>
                <a:latin typeface="Blinker"/>
                <a:ea typeface="Blinker"/>
                <a:cs typeface="Blinker"/>
                <a:sym typeface="Blinker"/>
              </a:rPr>
              <a:t>Níveis</a:t>
            </a:r>
            <a:r>
              <a:rPr b="0" i="0" lang="en-US" sz="4330" u="none" cap="none" strike="noStrike">
                <a:solidFill>
                  <a:schemeClr val="lt1"/>
                </a:solidFill>
                <a:latin typeface="Blinker"/>
                <a:ea typeface="Blinker"/>
                <a:cs typeface="Blinker"/>
                <a:sym typeface="Blinker"/>
              </a:rPr>
              <a:t> – São as subdivisões dos fatores (quantidade e qualidade);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330"/>
              <a:buFont typeface="Arial"/>
              <a:buNone/>
            </a:pPr>
            <a:r>
              <a:t/>
            </a:r>
            <a:endParaRPr b="0" i="0" sz="4330" u="none" cap="none" strike="noStrike">
              <a:solidFill>
                <a:schemeClr val="lt1"/>
              </a:solidFill>
              <a:latin typeface="Blinker"/>
              <a:ea typeface="Blinker"/>
              <a:cs typeface="Blinker"/>
              <a:sym typeface="Blinker"/>
            </a:endParaRPr>
          </a:p>
          <a:p>
            <a:pPr indent="-571500" lvl="0" marL="5715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4330"/>
              <a:buFont typeface="Arial"/>
              <a:buChar char="•"/>
            </a:pPr>
            <a:r>
              <a:rPr b="1" i="0" lang="en-US" sz="4330" u="none" cap="none" strike="noStrike">
                <a:solidFill>
                  <a:srgbClr val="FFC000"/>
                </a:solidFill>
                <a:latin typeface="Blinker"/>
                <a:ea typeface="Blinker"/>
                <a:cs typeface="Blinker"/>
                <a:sym typeface="Blinker"/>
              </a:rPr>
              <a:t>Fatores </a:t>
            </a:r>
            <a:r>
              <a:rPr b="0" i="0" lang="en-US" sz="4330" u="none" cap="none" strike="noStrike">
                <a:solidFill>
                  <a:schemeClr val="lt1"/>
                </a:solidFill>
                <a:latin typeface="Blinker"/>
                <a:ea typeface="Blinker"/>
                <a:cs typeface="Blinker"/>
                <a:sym typeface="Blinker"/>
              </a:rPr>
              <a:t>– São as fontes de variação reconhecidas, por exemplo: Como uma planta de milho cresce em função de diferentes quantidades de N e P?</a:t>
            </a:r>
            <a:endParaRPr b="0" i="0" sz="4330" u="none" cap="none" strike="noStrike">
              <a:solidFill>
                <a:schemeClr val="lt1"/>
              </a:solidFill>
              <a:latin typeface="Blinker"/>
              <a:ea typeface="Blinker"/>
              <a:cs typeface="Blinker"/>
              <a:sym typeface="Blinker"/>
            </a:endParaRPr>
          </a:p>
        </p:txBody>
      </p:sp>
      <p:sp>
        <p:nvSpPr>
          <p:cNvPr id="157" name="Google Shape;157;p5"/>
          <p:cNvSpPr txBox="1"/>
          <p:nvPr/>
        </p:nvSpPr>
        <p:spPr>
          <a:xfrm>
            <a:off x="1311494" y="567880"/>
            <a:ext cx="10090200" cy="1000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500"/>
              <a:buFont typeface="Arial"/>
              <a:buNone/>
            </a:pPr>
            <a:r>
              <a:rPr b="1" i="0" lang="en-US" sz="6500" u="none" cap="none" strike="noStrike">
                <a:solidFill>
                  <a:srgbClr val="F9FAFB"/>
                </a:solidFill>
                <a:latin typeface="Montserrat"/>
                <a:ea typeface="Montserrat"/>
                <a:cs typeface="Montserrat"/>
                <a:sym typeface="Montserrat"/>
              </a:rPr>
              <a:t>DEFINIÇÕES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p5"/>
          <p:cNvSpPr/>
          <p:nvPr/>
        </p:nvSpPr>
        <p:spPr>
          <a:xfrm>
            <a:off x="12647452" y="269243"/>
            <a:ext cx="5696422" cy="238125"/>
          </a:xfrm>
          <a:prstGeom prst="rect">
            <a:avLst/>
          </a:prstGeom>
          <a:solidFill>
            <a:srgbClr val="E36C0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p5"/>
          <p:cNvSpPr/>
          <p:nvPr/>
        </p:nvSpPr>
        <p:spPr>
          <a:xfrm>
            <a:off x="5696422" y="288862"/>
            <a:ext cx="6933101" cy="2381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p5"/>
          <p:cNvSpPr/>
          <p:nvPr/>
        </p:nvSpPr>
        <p:spPr>
          <a:xfrm>
            <a:off x="0" y="288860"/>
            <a:ext cx="5696422" cy="23812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p5"/>
          <p:cNvSpPr/>
          <p:nvPr/>
        </p:nvSpPr>
        <p:spPr>
          <a:xfrm>
            <a:off x="16398656" y="9453794"/>
            <a:ext cx="4137735" cy="1566197"/>
          </a:xfrm>
          <a:custGeom>
            <a:rect b="b" l="l" r="r" t="t"/>
            <a:pathLst>
              <a:path extrusionOk="0" h="472581" w="1248511">
                <a:moveTo>
                  <a:pt x="1045311" y="0"/>
                </a:moveTo>
                <a:lnTo>
                  <a:pt x="0" y="0"/>
                </a:lnTo>
                <a:lnTo>
                  <a:pt x="203200" y="472581"/>
                </a:lnTo>
                <a:lnTo>
                  <a:pt x="1248511" y="472581"/>
                </a:lnTo>
                <a:lnTo>
                  <a:pt x="1045311" y="0"/>
                </a:lnTo>
                <a:close/>
              </a:path>
            </a:pathLst>
          </a:custGeom>
          <a:solidFill>
            <a:srgbClr val="E36C09"/>
          </a:solidFill>
          <a:ln>
            <a:noFill/>
          </a:ln>
        </p:spPr>
      </p:sp>
      <p:grpSp>
        <p:nvGrpSpPr>
          <p:cNvPr id="162" name="Google Shape;162;p5"/>
          <p:cNvGrpSpPr/>
          <p:nvPr/>
        </p:nvGrpSpPr>
        <p:grpSpPr>
          <a:xfrm>
            <a:off x="15603949" y="8928733"/>
            <a:ext cx="2499511" cy="1864585"/>
            <a:chOff x="0" y="-38100"/>
            <a:chExt cx="868254" cy="647700"/>
          </a:xfrm>
        </p:grpSpPr>
        <p:sp>
          <p:nvSpPr>
            <p:cNvPr id="163" name="Google Shape;163;p5"/>
            <p:cNvSpPr/>
            <p:nvPr/>
          </p:nvSpPr>
          <p:spPr>
            <a:xfrm>
              <a:off x="0" y="0"/>
              <a:ext cx="868254" cy="533298"/>
            </a:xfrm>
            <a:custGeom>
              <a:rect b="b" l="l" r="r" t="t"/>
              <a:pathLst>
                <a:path extrusionOk="0" h="533298" w="868254">
                  <a:moveTo>
                    <a:pt x="665054" y="0"/>
                  </a:moveTo>
                  <a:lnTo>
                    <a:pt x="0" y="0"/>
                  </a:lnTo>
                  <a:lnTo>
                    <a:pt x="203200" y="533298"/>
                  </a:lnTo>
                  <a:lnTo>
                    <a:pt x="868254" y="533298"/>
                  </a:lnTo>
                  <a:lnTo>
                    <a:pt x="665054" y="0"/>
                  </a:lnTo>
                  <a:close/>
                </a:path>
              </a:pathLst>
            </a:custGeom>
            <a:solidFill>
              <a:srgbClr val="F4CF4C"/>
            </a:solidFill>
            <a:ln>
              <a:noFill/>
            </a:ln>
          </p:spPr>
        </p:sp>
        <p:sp>
          <p:nvSpPr>
            <p:cNvPr id="164" name="Google Shape;164;p5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65" name="Google Shape;165;p5"/>
          <p:cNvGrpSpPr/>
          <p:nvPr/>
        </p:nvGrpSpPr>
        <p:grpSpPr>
          <a:xfrm>
            <a:off x="12159430" y="9319765"/>
            <a:ext cx="5060879" cy="2278492"/>
            <a:chOff x="0" y="-38100"/>
            <a:chExt cx="1438640" cy="647700"/>
          </a:xfrm>
        </p:grpSpPr>
        <p:sp>
          <p:nvSpPr>
            <p:cNvPr id="166" name="Google Shape;166;p5"/>
            <p:cNvSpPr/>
            <p:nvPr/>
          </p:nvSpPr>
          <p:spPr>
            <a:xfrm>
              <a:off x="0" y="0"/>
              <a:ext cx="1438640" cy="548462"/>
            </a:xfrm>
            <a:custGeom>
              <a:rect b="b" l="l" r="r" t="t"/>
              <a:pathLst>
                <a:path extrusionOk="0" h="548462" w="1438640">
                  <a:moveTo>
                    <a:pt x="1235440" y="0"/>
                  </a:moveTo>
                  <a:lnTo>
                    <a:pt x="0" y="0"/>
                  </a:lnTo>
                  <a:lnTo>
                    <a:pt x="203200" y="548462"/>
                  </a:lnTo>
                  <a:lnTo>
                    <a:pt x="1438640" y="548462"/>
                  </a:lnTo>
                  <a:lnTo>
                    <a:pt x="1235440" y="0"/>
                  </a:lnTo>
                  <a:close/>
                </a:path>
              </a:pathLst>
            </a:custGeom>
            <a:solidFill>
              <a:srgbClr val="F9FAFB"/>
            </a:solidFill>
            <a:ln>
              <a:noFill/>
            </a:ln>
          </p:spPr>
        </p:sp>
        <p:sp>
          <p:nvSpPr>
            <p:cNvPr id="167" name="Google Shape;167;p5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68" name="Google Shape;168;p5"/>
          <p:cNvSpPr txBox="1"/>
          <p:nvPr/>
        </p:nvSpPr>
        <p:spPr>
          <a:xfrm>
            <a:off x="16670690" y="9463472"/>
            <a:ext cx="958037" cy="7123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66"/>
              <a:buFont typeface="Arial"/>
              <a:buNone/>
            </a:pPr>
            <a:r>
              <a:rPr b="0" i="0" lang="en-US" sz="4166" u="none" cap="none" strike="noStrike">
                <a:solidFill>
                  <a:srgbClr val="2F206D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4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6"/>
          <p:cNvSpPr txBox="1"/>
          <p:nvPr/>
        </p:nvSpPr>
        <p:spPr>
          <a:xfrm>
            <a:off x="1298102" y="2230362"/>
            <a:ext cx="15691800" cy="719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571500" lvl="0" marL="5715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30"/>
              <a:buFont typeface="Arial"/>
              <a:buChar char="•"/>
            </a:pPr>
            <a:r>
              <a:rPr b="0" i="0" lang="en-US" sz="4330" u="none" cap="none" strike="noStrike">
                <a:solidFill>
                  <a:schemeClr val="lt1"/>
                </a:solidFill>
                <a:latin typeface="Blinker"/>
                <a:ea typeface="Blinker"/>
                <a:cs typeface="Blinker"/>
                <a:sym typeface="Blinker"/>
              </a:rPr>
              <a:t>Forma de organizar os níveis de fatores que compõem o tratamento;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330"/>
              <a:buFont typeface="Arial"/>
              <a:buNone/>
            </a:pPr>
            <a:r>
              <a:t/>
            </a:r>
            <a:endParaRPr b="0" i="0" sz="4330" u="none" cap="none" strike="noStrike">
              <a:solidFill>
                <a:schemeClr val="lt1"/>
              </a:solidFill>
              <a:latin typeface="Blinker"/>
              <a:ea typeface="Blinker"/>
              <a:cs typeface="Blinker"/>
              <a:sym typeface="Blinker"/>
            </a:endParaRPr>
          </a:p>
          <a:p>
            <a:pPr indent="-571500" lvl="0" marL="5715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30"/>
              <a:buFont typeface="Arial"/>
              <a:buChar char="•"/>
            </a:pPr>
            <a:r>
              <a:rPr b="0" i="0" lang="en-US" sz="4330" u="none" cap="none" strike="noStrike">
                <a:solidFill>
                  <a:schemeClr val="lt1"/>
                </a:solidFill>
                <a:latin typeface="Blinker"/>
                <a:ea typeface="Blinker"/>
                <a:cs typeface="Blinker"/>
                <a:sym typeface="Blinker"/>
              </a:rPr>
              <a:t>Experimentos que levam em consideração 2 ou mais fatores de forma simultânea;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330"/>
              <a:buFont typeface="Arial"/>
              <a:buNone/>
            </a:pPr>
            <a:r>
              <a:t/>
            </a:r>
            <a:endParaRPr b="0" i="0" sz="4330" u="none" cap="none" strike="noStrike">
              <a:solidFill>
                <a:schemeClr val="lt1"/>
              </a:solidFill>
              <a:latin typeface="Blinker"/>
              <a:ea typeface="Blinker"/>
              <a:cs typeface="Blinker"/>
              <a:sym typeface="Blinker"/>
            </a:endParaRPr>
          </a:p>
          <a:p>
            <a:pPr indent="-571500" lvl="0" marL="5715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30"/>
              <a:buFont typeface="Arial"/>
              <a:buChar char="•"/>
            </a:pPr>
            <a:r>
              <a:rPr b="0" i="0" lang="en-US" sz="4330" u="none" cap="none" strike="noStrike">
                <a:solidFill>
                  <a:schemeClr val="lt1"/>
                </a:solidFill>
                <a:latin typeface="Blinker"/>
                <a:ea typeface="Blinker"/>
                <a:cs typeface="Blinker"/>
                <a:sym typeface="Blinker"/>
              </a:rPr>
              <a:t>Possui como objetivo principal conhecer como diversos fatores influenciam simultaneamente uma determinada variável.</a:t>
            </a:r>
            <a:endParaRPr b="0" i="0" sz="4330" u="none" cap="none" strike="noStrike">
              <a:solidFill>
                <a:schemeClr val="lt1"/>
              </a:solidFill>
              <a:latin typeface="Blinker"/>
              <a:ea typeface="Blinker"/>
              <a:cs typeface="Blinker"/>
              <a:sym typeface="Blinker"/>
            </a:endParaRPr>
          </a:p>
        </p:txBody>
      </p:sp>
      <p:sp>
        <p:nvSpPr>
          <p:cNvPr id="174" name="Google Shape;174;p6"/>
          <p:cNvSpPr txBox="1"/>
          <p:nvPr/>
        </p:nvSpPr>
        <p:spPr>
          <a:xfrm>
            <a:off x="1298102" y="547156"/>
            <a:ext cx="10090315" cy="11207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500"/>
              <a:buFont typeface="Arial"/>
              <a:buNone/>
            </a:pPr>
            <a:r>
              <a:rPr b="1" i="0" lang="en-US" sz="6500" u="none" cap="none" strike="noStrike">
                <a:solidFill>
                  <a:srgbClr val="F9FAFB"/>
                </a:solidFill>
                <a:latin typeface="Montserrat"/>
                <a:ea typeface="Montserrat"/>
                <a:cs typeface="Montserrat"/>
                <a:sym typeface="Montserrat"/>
              </a:rPr>
              <a:t>ESQUEMA FATORIAL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6"/>
          <p:cNvSpPr/>
          <p:nvPr/>
        </p:nvSpPr>
        <p:spPr>
          <a:xfrm>
            <a:off x="16398656" y="9453794"/>
            <a:ext cx="4137735" cy="1566197"/>
          </a:xfrm>
          <a:custGeom>
            <a:rect b="b" l="l" r="r" t="t"/>
            <a:pathLst>
              <a:path extrusionOk="0" h="472581" w="1248511">
                <a:moveTo>
                  <a:pt x="1045311" y="0"/>
                </a:moveTo>
                <a:lnTo>
                  <a:pt x="0" y="0"/>
                </a:lnTo>
                <a:lnTo>
                  <a:pt x="203200" y="472581"/>
                </a:lnTo>
                <a:lnTo>
                  <a:pt x="1248511" y="472581"/>
                </a:lnTo>
                <a:lnTo>
                  <a:pt x="1045311" y="0"/>
                </a:lnTo>
                <a:close/>
              </a:path>
            </a:pathLst>
          </a:custGeom>
          <a:solidFill>
            <a:srgbClr val="E36C09"/>
          </a:solidFill>
          <a:ln>
            <a:noFill/>
          </a:ln>
        </p:spPr>
      </p:sp>
      <p:grpSp>
        <p:nvGrpSpPr>
          <p:cNvPr id="176" name="Google Shape;176;p6"/>
          <p:cNvGrpSpPr/>
          <p:nvPr/>
        </p:nvGrpSpPr>
        <p:grpSpPr>
          <a:xfrm>
            <a:off x="15603949" y="8928733"/>
            <a:ext cx="2499511" cy="1864585"/>
            <a:chOff x="0" y="-38100"/>
            <a:chExt cx="868254" cy="647700"/>
          </a:xfrm>
        </p:grpSpPr>
        <p:sp>
          <p:nvSpPr>
            <p:cNvPr id="177" name="Google Shape;177;p6"/>
            <p:cNvSpPr/>
            <p:nvPr/>
          </p:nvSpPr>
          <p:spPr>
            <a:xfrm>
              <a:off x="0" y="0"/>
              <a:ext cx="868254" cy="533298"/>
            </a:xfrm>
            <a:custGeom>
              <a:rect b="b" l="l" r="r" t="t"/>
              <a:pathLst>
                <a:path extrusionOk="0" h="533298" w="868254">
                  <a:moveTo>
                    <a:pt x="665054" y="0"/>
                  </a:moveTo>
                  <a:lnTo>
                    <a:pt x="0" y="0"/>
                  </a:lnTo>
                  <a:lnTo>
                    <a:pt x="203200" y="533298"/>
                  </a:lnTo>
                  <a:lnTo>
                    <a:pt x="868254" y="533298"/>
                  </a:lnTo>
                  <a:lnTo>
                    <a:pt x="665054" y="0"/>
                  </a:lnTo>
                  <a:close/>
                </a:path>
              </a:pathLst>
            </a:custGeom>
            <a:solidFill>
              <a:srgbClr val="F4CF4C"/>
            </a:solidFill>
            <a:ln>
              <a:noFill/>
            </a:ln>
          </p:spPr>
        </p:sp>
        <p:sp>
          <p:nvSpPr>
            <p:cNvPr id="178" name="Google Shape;178;p6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79" name="Google Shape;179;p6"/>
          <p:cNvGrpSpPr/>
          <p:nvPr/>
        </p:nvGrpSpPr>
        <p:grpSpPr>
          <a:xfrm>
            <a:off x="12159430" y="9319765"/>
            <a:ext cx="5060879" cy="2278492"/>
            <a:chOff x="0" y="-38100"/>
            <a:chExt cx="1438640" cy="647700"/>
          </a:xfrm>
        </p:grpSpPr>
        <p:sp>
          <p:nvSpPr>
            <p:cNvPr id="180" name="Google Shape;180;p6"/>
            <p:cNvSpPr/>
            <p:nvPr/>
          </p:nvSpPr>
          <p:spPr>
            <a:xfrm>
              <a:off x="0" y="0"/>
              <a:ext cx="1438640" cy="548462"/>
            </a:xfrm>
            <a:custGeom>
              <a:rect b="b" l="l" r="r" t="t"/>
              <a:pathLst>
                <a:path extrusionOk="0" h="548462" w="1438640">
                  <a:moveTo>
                    <a:pt x="1235440" y="0"/>
                  </a:moveTo>
                  <a:lnTo>
                    <a:pt x="0" y="0"/>
                  </a:lnTo>
                  <a:lnTo>
                    <a:pt x="203200" y="548462"/>
                  </a:lnTo>
                  <a:lnTo>
                    <a:pt x="1438640" y="548462"/>
                  </a:lnTo>
                  <a:lnTo>
                    <a:pt x="1235440" y="0"/>
                  </a:lnTo>
                  <a:close/>
                </a:path>
              </a:pathLst>
            </a:custGeom>
            <a:solidFill>
              <a:srgbClr val="F9FAFB"/>
            </a:solidFill>
            <a:ln>
              <a:noFill/>
            </a:ln>
          </p:spPr>
        </p:sp>
        <p:sp>
          <p:nvSpPr>
            <p:cNvPr id="181" name="Google Shape;181;p6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82" name="Google Shape;182;p6"/>
          <p:cNvSpPr txBox="1"/>
          <p:nvPr/>
        </p:nvSpPr>
        <p:spPr>
          <a:xfrm>
            <a:off x="16670690" y="9463472"/>
            <a:ext cx="958037" cy="7123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66"/>
              <a:buFont typeface="Arial"/>
              <a:buNone/>
            </a:pPr>
            <a:r>
              <a:rPr b="0" i="0" lang="en-US" sz="4166" u="none" cap="none" strike="noStrike">
                <a:solidFill>
                  <a:srgbClr val="2F206D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p6"/>
          <p:cNvSpPr/>
          <p:nvPr/>
        </p:nvSpPr>
        <p:spPr>
          <a:xfrm>
            <a:off x="12647452" y="269243"/>
            <a:ext cx="5696422" cy="238125"/>
          </a:xfrm>
          <a:prstGeom prst="rect">
            <a:avLst/>
          </a:prstGeom>
          <a:solidFill>
            <a:srgbClr val="E36C0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4" name="Google Shape;184;p6"/>
          <p:cNvSpPr/>
          <p:nvPr/>
        </p:nvSpPr>
        <p:spPr>
          <a:xfrm>
            <a:off x="5696422" y="288862"/>
            <a:ext cx="6933101" cy="2381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" name="Google Shape;185;p6"/>
          <p:cNvSpPr/>
          <p:nvPr/>
        </p:nvSpPr>
        <p:spPr>
          <a:xfrm>
            <a:off x="0" y="288860"/>
            <a:ext cx="5696422" cy="23812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7"/>
          <p:cNvSpPr txBox="1"/>
          <p:nvPr/>
        </p:nvSpPr>
        <p:spPr>
          <a:xfrm>
            <a:off x="1298102" y="2230362"/>
            <a:ext cx="15691800" cy="62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330"/>
              <a:buFont typeface="Arial"/>
              <a:buNone/>
            </a:pPr>
            <a:r>
              <a:rPr b="0" i="0" lang="en-US" sz="4330" u="none" cap="none" strike="noStrike">
                <a:solidFill>
                  <a:schemeClr val="lt1"/>
                </a:solidFill>
                <a:latin typeface="Blinker"/>
                <a:ea typeface="Blinker"/>
                <a:cs typeface="Blinker"/>
                <a:sym typeface="Blinker"/>
              </a:rPr>
              <a:t>Assim, em um experimento com dois fatores A e B, onde o fator A tem 3 níveis (a</a:t>
            </a:r>
            <a:r>
              <a:rPr b="0" baseline="-25000" i="0" lang="en-US" sz="4330" u="none" cap="none" strike="noStrike">
                <a:solidFill>
                  <a:schemeClr val="lt1"/>
                </a:solidFill>
                <a:latin typeface="Blinker"/>
                <a:ea typeface="Blinker"/>
                <a:cs typeface="Blinker"/>
                <a:sym typeface="Blinker"/>
              </a:rPr>
              <a:t>1</a:t>
            </a:r>
            <a:r>
              <a:rPr b="0" i="0" lang="en-US" sz="4330" u="none" cap="none" strike="noStrike">
                <a:solidFill>
                  <a:schemeClr val="lt1"/>
                </a:solidFill>
                <a:latin typeface="Blinker"/>
                <a:ea typeface="Blinker"/>
                <a:cs typeface="Blinker"/>
                <a:sym typeface="Blinker"/>
              </a:rPr>
              <a:t>,...,a</a:t>
            </a:r>
            <a:r>
              <a:rPr b="0" baseline="-25000" i="0" lang="en-US" sz="4330" u="none" cap="none" strike="noStrike">
                <a:solidFill>
                  <a:schemeClr val="lt1"/>
                </a:solidFill>
                <a:latin typeface="Blinker"/>
                <a:ea typeface="Blinker"/>
                <a:cs typeface="Blinker"/>
                <a:sym typeface="Blinker"/>
              </a:rPr>
              <a:t>3</a:t>
            </a:r>
            <a:r>
              <a:rPr b="0" i="0" lang="en-US" sz="4330" u="none" cap="none" strike="noStrike">
                <a:solidFill>
                  <a:schemeClr val="lt1"/>
                </a:solidFill>
                <a:latin typeface="Blinker"/>
                <a:ea typeface="Blinker"/>
                <a:cs typeface="Blinker"/>
                <a:sym typeface="Blinker"/>
              </a:rPr>
              <a:t>) e o fator B tem 4 níveis (b</a:t>
            </a:r>
            <a:r>
              <a:rPr b="0" baseline="-25000" i="0" lang="en-US" sz="4330" u="none" cap="none" strike="noStrike">
                <a:solidFill>
                  <a:schemeClr val="lt1"/>
                </a:solidFill>
                <a:latin typeface="Blinker"/>
                <a:ea typeface="Blinker"/>
                <a:cs typeface="Blinker"/>
                <a:sym typeface="Blinker"/>
              </a:rPr>
              <a:t>1</a:t>
            </a:r>
            <a:r>
              <a:rPr b="0" i="0" lang="en-US" sz="4330" u="none" cap="none" strike="noStrike">
                <a:solidFill>
                  <a:schemeClr val="lt1"/>
                </a:solidFill>
                <a:latin typeface="Blinker"/>
                <a:ea typeface="Blinker"/>
                <a:cs typeface="Blinker"/>
                <a:sym typeface="Blinker"/>
              </a:rPr>
              <a:t>,...,b</a:t>
            </a:r>
            <a:r>
              <a:rPr b="0" baseline="-25000" i="0" lang="en-US" sz="4330" u="none" cap="none" strike="noStrike">
                <a:solidFill>
                  <a:schemeClr val="lt1"/>
                </a:solidFill>
                <a:latin typeface="Blinker"/>
                <a:ea typeface="Blinker"/>
                <a:cs typeface="Blinker"/>
                <a:sym typeface="Blinker"/>
              </a:rPr>
              <a:t>4</a:t>
            </a:r>
            <a:r>
              <a:rPr b="0" i="0" lang="en-US" sz="4330" u="none" cap="none" strike="noStrike">
                <a:solidFill>
                  <a:schemeClr val="lt1"/>
                </a:solidFill>
                <a:latin typeface="Blinker"/>
                <a:ea typeface="Blinker"/>
                <a:cs typeface="Blinker"/>
                <a:sym typeface="Blinker"/>
              </a:rPr>
              <a:t>), teremos, então, um fatorial 4 x 3 e os tratamentos, resultantes de todas as combinações possíveis, são: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330"/>
              <a:buFont typeface="Arial"/>
              <a:buNone/>
            </a:pPr>
            <a:r>
              <a:t/>
            </a:r>
            <a:endParaRPr b="0" i="0" sz="4330" u="none" cap="none" strike="noStrike">
              <a:solidFill>
                <a:srgbClr val="000000"/>
              </a:solidFill>
              <a:latin typeface="Blinker"/>
              <a:ea typeface="Blinker"/>
              <a:cs typeface="Blinker"/>
              <a:sym typeface="Blinker"/>
            </a:endParaRPr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330"/>
              <a:buFont typeface="Arial"/>
              <a:buNone/>
            </a:pPr>
            <a:r>
              <a:t/>
            </a:r>
            <a:endParaRPr b="0" i="0" sz="4330" u="none" cap="none" strike="noStrike">
              <a:solidFill>
                <a:srgbClr val="000000"/>
              </a:solidFill>
              <a:latin typeface="Blinker"/>
              <a:ea typeface="Blinker"/>
              <a:cs typeface="Blinker"/>
              <a:sym typeface="Blinker"/>
            </a:endParaRPr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330"/>
              <a:buFont typeface="Arial"/>
              <a:buNone/>
            </a:pPr>
            <a:r>
              <a:t/>
            </a:r>
            <a:endParaRPr b="0" i="0" sz="4330" u="none" cap="none" strike="noStrike">
              <a:solidFill>
                <a:srgbClr val="000000"/>
              </a:solidFill>
              <a:latin typeface="Blinker"/>
              <a:ea typeface="Blinker"/>
              <a:cs typeface="Blinker"/>
              <a:sym typeface="Blinker"/>
            </a:endParaRPr>
          </a:p>
        </p:txBody>
      </p:sp>
      <p:pic>
        <p:nvPicPr>
          <p:cNvPr id="191" name="Google Shape;191;p7"/>
          <p:cNvPicPr preferRelativeResize="0"/>
          <p:nvPr/>
        </p:nvPicPr>
        <p:blipFill rotWithShape="1">
          <a:blip r:embed="rId3">
            <a:alphaModFix/>
          </a:blip>
          <a:srcRect b="0" l="2485" r="3703" t="5278"/>
          <a:stretch/>
        </p:blipFill>
        <p:spPr>
          <a:xfrm>
            <a:off x="4628734" y="6072799"/>
            <a:ext cx="8714888" cy="242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7"/>
          <p:cNvSpPr txBox="1"/>
          <p:nvPr/>
        </p:nvSpPr>
        <p:spPr>
          <a:xfrm>
            <a:off x="1298102" y="597819"/>
            <a:ext cx="10090315" cy="11207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500"/>
              <a:buFont typeface="Arial"/>
              <a:buNone/>
            </a:pPr>
            <a:r>
              <a:rPr b="1" i="0" lang="en-US" sz="6500" u="none" cap="none" strike="noStrike">
                <a:solidFill>
                  <a:srgbClr val="F9FAFB"/>
                </a:solidFill>
                <a:latin typeface="Montserrat"/>
                <a:ea typeface="Montserrat"/>
                <a:cs typeface="Montserrat"/>
                <a:sym typeface="Montserrat"/>
              </a:rPr>
              <a:t>ESQUEMA FATORIAL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p7"/>
          <p:cNvSpPr/>
          <p:nvPr/>
        </p:nvSpPr>
        <p:spPr>
          <a:xfrm>
            <a:off x="12647452" y="269243"/>
            <a:ext cx="5696422" cy="238125"/>
          </a:xfrm>
          <a:prstGeom prst="rect">
            <a:avLst/>
          </a:prstGeom>
          <a:solidFill>
            <a:srgbClr val="E36C0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p7"/>
          <p:cNvSpPr/>
          <p:nvPr/>
        </p:nvSpPr>
        <p:spPr>
          <a:xfrm>
            <a:off x="5696422" y="288862"/>
            <a:ext cx="6933101" cy="2381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p7"/>
          <p:cNvSpPr/>
          <p:nvPr/>
        </p:nvSpPr>
        <p:spPr>
          <a:xfrm>
            <a:off x="0" y="288860"/>
            <a:ext cx="5696422" cy="23812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Google Shape;196;p7"/>
          <p:cNvSpPr/>
          <p:nvPr/>
        </p:nvSpPr>
        <p:spPr>
          <a:xfrm>
            <a:off x="16398656" y="9453794"/>
            <a:ext cx="4137735" cy="1566197"/>
          </a:xfrm>
          <a:custGeom>
            <a:rect b="b" l="l" r="r" t="t"/>
            <a:pathLst>
              <a:path extrusionOk="0" h="472581" w="1248511">
                <a:moveTo>
                  <a:pt x="1045311" y="0"/>
                </a:moveTo>
                <a:lnTo>
                  <a:pt x="0" y="0"/>
                </a:lnTo>
                <a:lnTo>
                  <a:pt x="203200" y="472581"/>
                </a:lnTo>
                <a:lnTo>
                  <a:pt x="1248511" y="472581"/>
                </a:lnTo>
                <a:lnTo>
                  <a:pt x="1045311" y="0"/>
                </a:lnTo>
                <a:close/>
              </a:path>
            </a:pathLst>
          </a:custGeom>
          <a:solidFill>
            <a:srgbClr val="E36C09"/>
          </a:solidFill>
          <a:ln>
            <a:noFill/>
          </a:ln>
        </p:spPr>
      </p:sp>
      <p:grpSp>
        <p:nvGrpSpPr>
          <p:cNvPr id="197" name="Google Shape;197;p7"/>
          <p:cNvGrpSpPr/>
          <p:nvPr/>
        </p:nvGrpSpPr>
        <p:grpSpPr>
          <a:xfrm>
            <a:off x="15603949" y="8928733"/>
            <a:ext cx="2499511" cy="1864585"/>
            <a:chOff x="0" y="-38100"/>
            <a:chExt cx="868254" cy="647700"/>
          </a:xfrm>
        </p:grpSpPr>
        <p:sp>
          <p:nvSpPr>
            <p:cNvPr id="198" name="Google Shape;198;p7"/>
            <p:cNvSpPr/>
            <p:nvPr/>
          </p:nvSpPr>
          <p:spPr>
            <a:xfrm>
              <a:off x="0" y="0"/>
              <a:ext cx="868254" cy="533298"/>
            </a:xfrm>
            <a:custGeom>
              <a:rect b="b" l="l" r="r" t="t"/>
              <a:pathLst>
                <a:path extrusionOk="0" h="533298" w="868254">
                  <a:moveTo>
                    <a:pt x="665054" y="0"/>
                  </a:moveTo>
                  <a:lnTo>
                    <a:pt x="0" y="0"/>
                  </a:lnTo>
                  <a:lnTo>
                    <a:pt x="203200" y="533298"/>
                  </a:lnTo>
                  <a:lnTo>
                    <a:pt x="868254" y="533298"/>
                  </a:lnTo>
                  <a:lnTo>
                    <a:pt x="665054" y="0"/>
                  </a:lnTo>
                  <a:close/>
                </a:path>
              </a:pathLst>
            </a:custGeom>
            <a:solidFill>
              <a:srgbClr val="F4CF4C"/>
            </a:solidFill>
            <a:ln>
              <a:noFill/>
            </a:ln>
          </p:spPr>
        </p:sp>
        <p:sp>
          <p:nvSpPr>
            <p:cNvPr id="199" name="Google Shape;199;p7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00" name="Google Shape;200;p7"/>
          <p:cNvGrpSpPr/>
          <p:nvPr/>
        </p:nvGrpSpPr>
        <p:grpSpPr>
          <a:xfrm>
            <a:off x="12159430" y="9319765"/>
            <a:ext cx="5060879" cy="2278492"/>
            <a:chOff x="0" y="-38100"/>
            <a:chExt cx="1438640" cy="647700"/>
          </a:xfrm>
        </p:grpSpPr>
        <p:sp>
          <p:nvSpPr>
            <p:cNvPr id="201" name="Google Shape;201;p7"/>
            <p:cNvSpPr/>
            <p:nvPr/>
          </p:nvSpPr>
          <p:spPr>
            <a:xfrm>
              <a:off x="0" y="0"/>
              <a:ext cx="1438640" cy="548462"/>
            </a:xfrm>
            <a:custGeom>
              <a:rect b="b" l="l" r="r" t="t"/>
              <a:pathLst>
                <a:path extrusionOk="0" h="548462" w="1438640">
                  <a:moveTo>
                    <a:pt x="1235440" y="0"/>
                  </a:moveTo>
                  <a:lnTo>
                    <a:pt x="0" y="0"/>
                  </a:lnTo>
                  <a:lnTo>
                    <a:pt x="203200" y="548462"/>
                  </a:lnTo>
                  <a:lnTo>
                    <a:pt x="1438640" y="548462"/>
                  </a:lnTo>
                  <a:lnTo>
                    <a:pt x="1235440" y="0"/>
                  </a:lnTo>
                  <a:close/>
                </a:path>
              </a:pathLst>
            </a:custGeom>
            <a:solidFill>
              <a:srgbClr val="F9FAFB"/>
            </a:solidFill>
            <a:ln>
              <a:noFill/>
            </a:ln>
          </p:spPr>
        </p:sp>
        <p:sp>
          <p:nvSpPr>
            <p:cNvPr id="202" name="Google Shape;202;p7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03" name="Google Shape;203;p7"/>
          <p:cNvSpPr txBox="1"/>
          <p:nvPr/>
        </p:nvSpPr>
        <p:spPr>
          <a:xfrm>
            <a:off x="16670690" y="9463472"/>
            <a:ext cx="958037" cy="7123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66"/>
              <a:buFont typeface="Arial"/>
              <a:buNone/>
            </a:pPr>
            <a:r>
              <a:rPr b="0" i="0" lang="en-US" sz="4166" u="none" cap="none" strike="noStrike">
                <a:solidFill>
                  <a:srgbClr val="2F206D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6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8" name="Google Shape;208;p8"/>
          <p:cNvGrpSpPr/>
          <p:nvPr/>
        </p:nvGrpSpPr>
        <p:grpSpPr>
          <a:xfrm>
            <a:off x="1877902" y="4205428"/>
            <a:ext cx="4618386" cy="4543801"/>
            <a:chOff x="0" y="-38100"/>
            <a:chExt cx="4625787" cy="4551083"/>
          </a:xfrm>
        </p:grpSpPr>
        <p:sp>
          <p:nvSpPr>
            <p:cNvPr id="209" name="Google Shape;209;p8"/>
            <p:cNvSpPr/>
            <p:nvPr/>
          </p:nvSpPr>
          <p:spPr>
            <a:xfrm>
              <a:off x="0" y="0"/>
              <a:ext cx="4625787" cy="4512983"/>
            </a:xfrm>
            <a:custGeom>
              <a:rect b="b" l="l" r="r" t="t"/>
              <a:pathLst>
                <a:path extrusionOk="0" h="4512983" w="4625787">
                  <a:moveTo>
                    <a:pt x="0" y="0"/>
                  </a:moveTo>
                  <a:lnTo>
                    <a:pt x="4625787" y="0"/>
                  </a:lnTo>
                  <a:lnTo>
                    <a:pt x="4625787" y="4512983"/>
                  </a:lnTo>
                  <a:lnTo>
                    <a:pt x="0" y="4512983"/>
                  </a:lnTo>
                  <a:close/>
                </a:path>
              </a:pathLst>
            </a:custGeom>
            <a:solidFill>
              <a:srgbClr val="F9FAFB"/>
            </a:solidFill>
            <a:ln>
              <a:noFill/>
            </a:ln>
          </p:spPr>
        </p:sp>
        <p:sp>
          <p:nvSpPr>
            <p:cNvPr id="210" name="Google Shape;210;p8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1" name="Google Shape;211;p8"/>
          <p:cNvGrpSpPr/>
          <p:nvPr/>
        </p:nvGrpSpPr>
        <p:grpSpPr>
          <a:xfrm>
            <a:off x="6792579" y="4205428"/>
            <a:ext cx="4618386" cy="4543801"/>
            <a:chOff x="0" y="-38100"/>
            <a:chExt cx="4625787" cy="4551083"/>
          </a:xfrm>
        </p:grpSpPr>
        <p:sp>
          <p:nvSpPr>
            <p:cNvPr id="212" name="Google Shape;212;p8"/>
            <p:cNvSpPr/>
            <p:nvPr/>
          </p:nvSpPr>
          <p:spPr>
            <a:xfrm>
              <a:off x="0" y="0"/>
              <a:ext cx="4625787" cy="4512983"/>
            </a:xfrm>
            <a:custGeom>
              <a:rect b="b" l="l" r="r" t="t"/>
              <a:pathLst>
                <a:path extrusionOk="0" h="4512983" w="4625787">
                  <a:moveTo>
                    <a:pt x="0" y="0"/>
                  </a:moveTo>
                  <a:lnTo>
                    <a:pt x="4625787" y="0"/>
                  </a:lnTo>
                  <a:lnTo>
                    <a:pt x="4625787" y="4512983"/>
                  </a:lnTo>
                  <a:lnTo>
                    <a:pt x="0" y="4512983"/>
                  </a:lnTo>
                  <a:close/>
                </a:path>
              </a:pathLst>
            </a:custGeom>
            <a:solidFill>
              <a:srgbClr val="F9FAFB"/>
            </a:solidFill>
            <a:ln>
              <a:noFill/>
            </a:ln>
          </p:spPr>
        </p:sp>
        <p:sp>
          <p:nvSpPr>
            <p:cNvPr id="213" name="Google Shape;213;p8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4" name="Google Shape;214;p8"/>
          <p:cNvGrpSpPr/>
          <p:nvPr/>
        </p:nvGrpSpPr>
        <p:grpSpPr>
          <a:xfrm>
            <a:off x="11744629" y="4205428"/>
            <a:ext cx="4618386" cy="4543801"/>
            <a:chOff x="0" y="-38100"/>
            <a:chExt cx="4625787" cy="4551083"/>
          </a:xfrm>
        </p:grpSpPr>
        <p:sp>
          <p:nvSpPr>
            <p:cNvPr id="215" name="Google Shape;215;p8"/>
            <p:cNvSpPr/>
            <p:nvPr/>
          </p:nvSpPr>
          <p:spPr>
            <a:xfrm>
              <a:off x="0" y="0"/>
              <a:ext cx="4625787" cy="4512983"/>
            </a:xfrm>
            <a:custGeom>
              <a:rect b="b" l="l" r="r" t="t"/>
              <a:pathLst>
                <a:path extrusionOk="0" h="4512983" w="4625787">
                  <a:moveTo>
                    <a:pt x="0" y="0"/>
                  </a:moveTo>
                  <a:lnTo>
                    <a:pt x="4625787" y="0"/>
                  </a:lnTo>
                  <a:lnTo>
                    <a:pt x="4625787" y="4512983"/>
                  </a:lnTo>
                  <a:lnTo>
                    <a:pt x="0" y="4512983"/>
                  </a:lnTo>
                  <a:close/>
                </a:path>
              </a:pathLst>
            </a:custGeom>
            <a:solidFill>
              <a:srgbClr val="F9FAFB"/>
            </a:solidFill>
            <a:ln>
              <a:noFill/>
            </a:ln>
          </p:spPr>
        </p:sp>
        <p:sp>
          <p:nvSpPr>
            <p:cNvPr id="216" name="Google Shape;216;p8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217" name="Google Shape;217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15645" y="5111664"/>
            <a:ext cx="3180955" cy="318095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p8"/>
          <p:cNvPicPr preferRelativeResize="0"/>
          <p:nvPr/>
        </p:nvPicPr>
        <p:blipFill rotWithShape="1">
          <a:blip r:embed="rId4">
            <a:alphaModFix/>
          </a:blip>
          <a:srcRect b="36210" l="0" r="0" t="0"/>
          <a:stretch/>
        </p:blipFill>
        <p:spPr>
          <a:xfrm>
            <a:off x="1857476" y="5933571"/>
            <a:ext cx="2409724" cy="153714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Google Shape;219;p8"/>
          <p:cNvPicPr preferRelativeResize="0"/>
          <p:nvPr/>
        </p:nvPicPr>
        <p:blipFill rotWithShape="1">
          <a:blip r:embed="rId4">
            <a:alphaModFix/>
          </a:blip>
          <a:srcRect b="36210" l="0" r="0" t="0"/>
          <a:stretch/>
        </p:blipFill>
        <p:spPr>
          <a:xfrm>
            <a:off x="4038600" y="4381500"/>
            <a:ext cx="2409724" cy="1537142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p8"/>
          <p:cNvPicPr preferRelativeResize="0"/>
          <p:nvPr/>
        </p:nvPicPr>
        <p:blipFill rotWithShape="1">
          <a:blip r:embed="rId4">
            <a:alphaModFix/>
          </a:blip>
          <a:srcRect b="36210" l="0" r="0" t="0"/>
          <a:stretch/>
        </p:blipFill>
        <p:spPr>
          <a:xfrm>
            <a:off x="4114800" y="7187758"/>
            <a:ext cx="2409724" cy="1537142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Google Shape;221;p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2430091" y="4587510"/>
            <a:ext cx="1317990" cy="1317990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Google Shape;222;p8"/>
          <p:cNvSpPr txBox="1"/>
          <p:nvPr/>
        </p:nvSpPr>
        <p:spPr>
          <a:xfrm>
            <a:off x="1361047" y="574650"/>
            <a:ext cx="6395423" cy="9874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844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500"/>
              <a:buFont typeface="Arial"/>
              <a:buNone/>
            </a:pPr>
            <a:r>
              <a:rPr b="1" i="0" lang="en-US" sz="65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SIMBOLOGIA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p8"/>
          <p:cNvSpPr txBox="1"/>
          <p:nvPr/>
        </p:nvSpPr>
        <p:spPr>
          <a:xfrm>
            <a:off x="1491938" y="2438211"/>
            <a:ext cx="5571579" cy="8211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8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797"/>
              <a:buFont typeface="Arial"/>
              <a:buNone/>
            </a:pPr>
            <a:r>
              <a:rPr b="0" i="0" lang="en-US" sz="4797" u="none" cap="none" strike="noStrike">
                <a:solidFill>
                  <a:srgbClr val="F9FAFB"/>
                </a:solidFill>
                <a:latin typeface="Blinker"/>
                <a:ea typeface="Blinker"/>
                <a:cs typeface="Blinker"/>
                <a:sym typeface="Blinker"/>
              </a:rPr>
              <a:t>Genótipos de laranja</a:t>
            </a:r>
            <a:endParaRPr b="0" i="0" sz="4797" u="none" cap="none" strike="noStrike">
              <a:solidFill>
                <a:srgbClr val="F9FAFB"/>
              </a:solidFill>
              <a:latin typeface="Blinker"/>
              <a:ea typeface="Blinker"/>
              <a:cs typeface="Blinker"/>
              <a:sym typeface="Blinker"/>
            </a:endParaRPr>
          </a:p>
        </p:txBody>
      </p:sp>
      <p:sp>
        <p:nvSpPr>
          <p:cNvPr id="224" name="Google Shape;224;p8"/>
          <p:cNvSpPr txBox="1"/>
          <p:nvPr/>
        </p:nvSpPr>
        <p:spPr>
          <a:xfrm>
            <a:off x="7518124" y="2438211"/>
            <a:ext cx="3472047" cy="8211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8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797"/>
              <a:buFont typeface="Arial"/>
              <a:buNone/>
            </a:pPr>
            <a:r>
              <a:rPr b="0" i="0" lang="en-US" sz="4797" u="none" cap="none" strike="noStrike">
                <a:solidFill>
                  <a:srgbClr val="F9FAFB"/>
                </a:solidFill>
                <a:latin typeface="Blinker"/>
                <a:ea typeface="Blinker"/>
                <a:cs typeface="Blinker"/>
                <a:sym typeface="Blinker"/>
              </a:rPr>
              <a:t>Espaçamento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p8"/>
          <p:cNvSpPr txBox="1"/>
          <p:nvPr/>
        </p:nvSpPr>
        <p:spPr>
          <a:xfrm>
            <a:off x="11405398" y="2438211"/>
            <a:ext cx="5296799" cy="8211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8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797"/>
              <a:buFont typeface="Arial"/>
              <a:buNone/>
            </a:pPr>
            <a:r>
              <a:rPr b="0" i="0" lang="en-US" sz="4797" u="none" cap="none" strike="noStrike">
                <a:solidFill>
                  <a:srgbClr val="F9FAFB"/>
                </a:solidFill>
                <a:latin typeface="Blinker"/>
                <a:ea typeface="Blinker"/>
                <a:cs typeface="Blinker"/>
                <a:sym typeface="Blinker"/>
              </a:rPr>
              <a:t>Doses de Nitrogênio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6" name="Google Shape;226;p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2430091" y="6046531"/>
            <a:ext cx="1317990" cy="131799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p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2430091" y="7505700"/>
            <a:ext cx="1317990" cy="131799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p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4401554" y="5425710"/>
            <a:ext cx="1317990" cy="131799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" name="Google Shape;229;p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4401554" y="6896100"/>
            <a:ext cx="1317990" cy="1317990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p8"/>
          <p:cNvSpPr txBox="1"/>
          <p:nvPr/>
        </p:nvSpPr>
        <p:spPr>
          <a:xfrm>
            <a:off x="3465394" y="3323005"/>
            <a:ext cx="953100" cy="73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8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797"/>
              <a:buFont typeface="Arial"/>
              <a:buNone/>
            </a:pPr>
            <a:r>
              <a:rPr b="0" i="0" lang="en-US" sz="4797" u="none" cap="none" strike="noStrike">
                <a:solidFill>
                  <a:srgbClr val="F9FAFB"/>
                </a:solidFill>
                <a:latin typeface="Blinker"/>
                <a:ea typeface="Blinker"/>
                <a:cs typeface="Blinker"/>
                <a:sym typeface="Blinker"/>
              </a:rPr>
              <a:t>3</a:t>
            </a:r>
            <a:r>
              <a:rPr baseline="30000" lang="en-US" sz="4797">
                <a:solidFill>
                  <a:srgbClr val="F9FAFB"/>
                </a:solidFill>
                <a:latin typeface="Blinker"/>
                <a:ea typeface="Blinker"/>
                <a:cs typeface="Blinker"/>
                <a:sym typeface="Blinker"/>
              </a:rPr>
              <a:t>1</a:t>
            </a:r>
            <a:endParaRPr b="0" baseline="3000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p8"/>
          <p:cNvSpPr txBox="1"/>
          <p:nvPr/>
        </p:nvSpPr>
        <p:spPr>
          <a:xfrm>
            <a:off x="6133509" y="3285255"/>
            <a:ext cx="953100" cy="73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8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797"/>
              <a:buFont typeface="Arial"/>
              <a:buNone/>
            </a:pPr>
            <a:r>
              <a:rPr b="0" i="0" lang="en-US" sz="4797" u="none" cap="none" strike="noStrike">
                <a:solidFill>
                  <a:srgbClr val="F9FAFB"/>
                </a:solidFill>
                <a:latin typeface="Blinker"/>
                <a:ea typeface="Blinker"/>
                <a:cs typeface="Blinker"/>
                <a:sym typeface="Blinker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p8"/>
          <p:cNvSpPr txBox="1"/>
          <p:nvPr/>
        </p:nvSpPr>
        <p:spPr>
          <a:xfrm>
            <a:off x="8777526" y="3285255"/>
            <a:ext cx="953100" cy="73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8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797"/>
              <a:buFont typeface="Arial"/>
              <a:buNone/>
            </a:pPr>
            <a:r>
              <a:rPr b="0" i="0" lang="en-US" sz="4797" u="none" cap="none" strike="noStrike">
                <a:solidFill>
                  <a:srgbClr val="F9FAFB"/>
                </a:solidFill>
                <a:latin typeface="Blinker"/>
                <a:ea typeface="Blinker"/>
                <a:cs typeface="Blinker"/>
                <a:sym typeface="Blinker"/>
              </a:rPr>
              <a:t>2</a:t>
            </a:r>
            <a:r>
              <a:rPr b="0" baseline="30000" i="0" lang="en-US" sz="4797" u="none" cap="none" strike="noStrike">
                <a:solidFill>
                  <a:srgbClr val="F9FAFB"/>
                </a:solidFill>
                <a:latin typeface="Blinker"/>
                <a:ea typeface="Blinker"/>
                <a:cs typeface="Blinker"/>
                <a:sym typeface="Blinker"/>
              </a:rPr>
              <a:t>1</a:t>
            </a:r>
            <a:endParaRPr b="0" baseline="3000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p8"/>
          <p:cNvSpPr txBox="1"/>
          <p:nvPr/>
        </p:nvSpPr>
        <p:spPr>
          <a:xfrm>
            <a:off x="11121419" y="3285255"/>
            <a:ext cx="953100" cy="73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8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797"/>
              <a:buFont typeface="Arial"/>
              <a:buNone/>
            </a:pPr>
            <a:r>
              <a:rPr b="0" i="0" lang="en-US" sz="4797" u="none" cap="none" strike="noStrike">
                <a:solidFill>
                  <a:srgbClr val="F9FAFB"/>
                </a:solidFill>
                <a:latin typeface="Blinker"/>
                <a:ea typeface="Blinker"/>
                <a:cs typeface="Blinker"/>
                <a:sym typeface="Blinker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Google Shape;234;p8"/>
          <p:cNvSpPr txBox="1"/>
          <p:nvPr/>
        </p:nvSpPr>
        <p:spPr>
          <a:xfrm>
            <a:off x="13617712" y="3247155"/>
            <a:ext cx="953100" cy="73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8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797"/>
              <a:buFont typeface="Arial"/>
              <a:buNone/>
            </a:pPr>
            <a:r>
              <a:rPr b="0" i="0" lang="en-US" sz="4797" u="none" cap="none" strike="noStrike">
                <a:solidFill>
                  <a:srgbClr val="F9FAFB"/>
                </a:solidFill>
                <a:latin typeface="Blinker"/>
                <a:ea typeface="Blinker"/>
                <a:cs typeface="Blinker"/>
                <a:sym typeface="Blinker"/>
              </a:rPr>
              <a:t>5</a:t>
            </a:r>
            <a:r>
              <a:rPr b="0" baseline="30000" i="0" lang="en-US" sz="4797" u="none" cap="none" strike="noStrike">
                <a:solidFill>
                  <a:srgbClr val="F9FAFB"/>
                </a:solidFill>
                <a:latin typeface="Blinker"/>
                <a:ea typeface="Blinker"/>
                <a:cs typeface="Blinker"/>
                <a:sym typeface="Blinker"/>
              </a:rPr>
              <a:t>1</a:t>
            </a:r>
            <a:endParaRPr b="0" baseline="3000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" name="Google Shape;235;p8"/>
          <p:cNvSpPr/>
          <p:nvPr/>
        </p:nvSpPr>
        <p:spPr>
          <a:xfrm>
            <a:off x="12647452" y="269243"/>
            <a:ext cx="5696422" cy="238125"/>
          </a:xfrm>
          <a:prstGeom prst="rect">
            <a:avLst/>
          </a:prstGeom>
          <a:solidFill>
            <a:srgbClr val="E36C0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8"/>
          <p:cNvSpPr/>
          <p:nvPr/>
        </p:nvSpPr>
        <p:spPr>
          <a:xfrm>
            <a:off x="5696422" y="288862"/>
            <a:ext cx="6933101" cy="2381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7" name="Google Shape;237;p8"/>
          <p:cNvSpPr/>
          <p:nvPr/>
        </p:nvSpPr>
        <p:spPr>
          <a:xfrm>
            <a:off x="0" y="288860"/>
            <a:ext cx="5696422" cy="23812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8" name="Google Shape;238;p8"/>
          <p:cNvSpPr/>
          <p:nvPr/>
        </p:nvSpPr>
        <p:spPr>
          <a:xfrm>
            <a:off x="16398656" y="9453794"/>
            <a:ext cx="4137735" cy="1566197"/>
          </a:xfrm>
          <a:custGeom>
            <a:rect b="b" l="l" r="r" t="t"/>
            <a:pathLst>
              <a:path extrusionOk="0" h="472581" w="1248511">
                <a:moveTo>
                  <a:pt x="1045311" y="0"/>
                </a:moveTo>
                <a:lnTo>
                  <a:pt x="0" y="0"/>
                </a:lnTo>
                <a:lnTo>
                  <a:pt x="203200" y="472581"/>
                </a:lnTo>
                <a:lnTo>
                  <a:pt x="1248511" y="472581"/>
                </a:lnTo>
                <a:lnTo>
                  <a:pt x="1045311" y="0"/>
                </a:lnTo>
                <a:close/>
              </a:path>
            </a:pathLst>
          </a:custGeom>
          <a:solidFill>
            <a:srgbClr val="E36C09"/>
          </a:solidFill>
          <a:ln>
            <a:noFill/>
          </a:ln>
        </p:spPr>
      </p:sp>
      <p:grpSp>
        <p:nvGrpSpPr>
          <p:cNvPr id="239" name="Google Shape;239;p8"/>
          <p:cNvGrpSpPr/>
          <p:nvPr/>
        </p:nvGrpSpPr>
        <p:grpSpPr>
          <a:xfrm>
            <a:off x="15603949" y="8928733"/>
            <a:ext cx="2499511" cy="1864585"/>
            <a:chOff x="0" y="-38100"/>
            <a:chExt cx="868254" cy="647700"/>
          </a:xfrm>
        </p:grpSpPr>
        <p:sp>
          <p:nvSpPr>
            <p:cNvPr id="240" name="Google Shape;240;p8"/>
            <p:cNvSpPr/>
            <p:nvPr/>
          </p:nvSpPr>
          <p:spPr>
            <a:xfrm>
              <a:off x="0" y="0"/>
              <a:ext cx="868254" cy="533298"/>
            </a:xfrm>
            <a:custGeom>
              <a:rect b="b" l="l" r="r" t="t"/>
              <a:pathLst>
                <a:path extrusionOk="0" h="533298" w="868254">
                  <a:moveTo>
                    <a:pt x="665054" y="0"/>
                  </a:moveTo>
                  <a:lnTo>
                    <a:pt x="0" y="0"/>
                  </a:lnTo>
                  <a:lnTo>
                    <a:pt x="203200" y="533298"/>
                  </a:lnTo>
                  <a:lnTo>
                    <a:pt x="868254" y="533298"/>
                  </a:lnTo>
                  <a:lnTo>
                    <a:pt x="665054" y="0"/>
                  </a:lnTo>
                  <a:close/>
                </a:path>
              </a:pathLst>
            </a:custGeom>
            <a:solidFill>
              <a:srgbClr val="F4CF4C"/>
            </a:solidFill>
            <a:ln>
              <a:noFill/>
            </a:ln>
          </p:spPr>
        </p:sp>
        <p:sp>
          <p:nvSpPr>
            <p:cNvPr id="241" name="Google Shape;241;p8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42" name="Google Shape;242;p8"/>
          <p:cNvGrpSpPr/>
          <p:nvPr/>
        </p:nvGrpSpPr>
        <p:grpSpPr>
          <a:xfrm>
            <a:off x="12159430" y="9319765"/>
            <a:ext cx="5060879" cy="2278492"/>
            <a:chOff x="0" y="-38100"/>
            <a:chExt cx="1438640" cy="647700"/>
          </a:xfrm>
        </p:grpSpPr>
        <p:sp>
          <p:nvSpPr>
            <p:cNvPr id="243" name="Google Shape;243;p8"/>
            <p:cNvSpPr/>
            <p:nvPr/>
          </p:nvSpPr>
          <p:spPr>
            <a:xfrm>
              <a:off x="0" y="0"/>
              <a:ext cx="1438640" cy="548462"/>
            </a:xfrm>
            <a:custGeom>
              <a:rect b="b" l="l" r="r" t="t"/>
              <a:pathLst>
                <a:path extrusionOk="0" h="548462" w="1438640">
                  <a:moveTo>
                    <a:pt x="1235440" y="0"/>
                  </a:moveTo>
                  <a:lnTo>
                    <a:pt x="0" y="0"/>
                  </a:lnTo>
                  <a:lnTo>
                    <a:pt x="203200" y="548462"/>
                  </a:lnTo>
                  <a:lnTo>
                    <a:pt x="1438640" y="548462"/>
                  </a:lnTo>
                  <a:lnTo>
                    <a:pt x="1235440" y="0"/>
                  </a:lnTo>
                  <a:close/>
                </a:path>
              </a:pathLst>
            </a:custGeom>
            <a:solidFill>
              <a:srgbClr val="F9FAFB"/>
            </a:solidFill>
            <a:ln>
              <a:noFill/>
            </a:ln>
          </p:spPr>
        </p:sp>
        <p:sp>
          <p:nvSpPr>
            <p:cNvPr id="244" name="Google Shape;244;p8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45" name="Google Shape;245;p8"/>
          <p:cNvSpPr txBox="1"/>
          <p:nvPr/>
        </p:nvSpPr>
        <p:spPr>
          <a:xfrm>
            <a:off x="16670690" y="9463472"/>
            <a:ext cx="958037" cy="7123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66"/>
              <a:buFont typeface="Arial"/>
              <a:buNone/>
            </a:pPr>
            <a:r>
              <a:rPr b="0" i="0" lang="en-US" sz="4166" u="none" cap="none" strike="noStrike">
                <a:solidFill>
                  <a:srgbClr val="2F206D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7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0" name="Google Shape;250;p9"/>
          <p:cNvPicPr preferRelativeResize="0"/>
          <p:nvPr/>
        </p:nvPicPr>
        <p:blipFill rotWithShape="1">
          <a:blip r:embed="rId3">
            <a:alphaModFix/>
          </a:blip>
          <a:srcRect b="12656" l="4353" r="5927" t="7322"/>
          <a:stretch/>
        </p:blipFill>
        <p:spPr>
          <a:xfrm>
            <a:off x="6976218" y="2566519"/>
            <a:ext cx="4210384" cy="1938992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p9"/>
          <p:cNvSpPr txBox="1"/>
          <p:nvPr/>
        </p:nvSpPr>
        <p:spPr>
          <a:xfrm>
            <a:off x="1208357" y="511297"/>
            <a:ext cx="10090315" cy="11207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500"/>
              <a:buFont typeface="Arial"/>
              <a:buNone/>
            </a:pPr>
            <a:r>
              <a:rPr b="1" i="0" lang="en-US" sz="6500" u="none" cap="none" strike="noStrike">
                <a:solidFill>
                  <a:srgbClr val="F9FAFB"/>
                </a:solidFill>
                <a:latin typeface="Montserrat"/>
                <a:ea typeface="Montserrat"/>
                <a:cs typeface="Montserrat"/>
                <a:sym typeface="Montserrat"/>
              </a:rPr>
              <a:t>NOTAÇÃO GENÉRICA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" name="Google Shape;252;p9"/>
          <p:cNvSpPr txBox="1"/>
          <p:nvPr/>
        </p:nvSpPr>
        <p:spPr>
          <a:xfrm>
            <a:off x="5042545" y="4997091"/>
            <a:ext cx="8077800" cy="378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rgbClr val="FFC000"/>
                </a:solidFill>
                <a:latin typeface="Blinker"/>
                <a:ea typeface="Blinker"/>
                <a:cs typeface="Blinker"/>
                <a:sym typeface="Blinker"/>
              </a:rPr>
              <a:t>Exemplo: 3</a:t>
            </a:r>
            <a:r>
              <a:rPr b="0" baseline="30000" i="0" lang="en-US" sz="4800" u="none" cap="none" strike="noStrike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4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t/>
            </a:r>
            <a:endParaRPr b="0" i="0" sz="4800" u="none" cap="none" strike="noStrike">
              <a:solidFill>
                <a:schemeClr val="lt1"/>
              </a:solidFill>
              <a:latin typeface="Blinker"/>
              <a:ea typeface="Blinker"/>
              <a:cs typeface="Blinker"/>
              <a:sym typeface="Blinker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chemeClr val="lt1"/>
                </a:solidFill>
                <a:latin typeface="Blinker"/>
                <a:ea typeface="Blinker"/>
                <a:cs typeface="Blinker"/>
                <a:sym typeface="Blinker"/>
              </a:rPr>
              <a:t>3 níveis e 4 fatores</a:t>
            </a:r>
            <a:endParaRPr b="0" i="0" sz="4800" u="none" cap="none" strike="noStrike">
              <a:solidFill>
                <a:schemeClr val="lt1"/>
              </a:solidFill>
              <a:latin typeface="Blinker"/>
              <a:ea typeface="Blinker"/>
              <a:cs typeface="Blinker"/>
              <a:sym typeface="Blinker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t/>
            </a:r>
            <a:endParaRPr b="0" i="0" sz="4800" u="none" cap="none" strike="noStrike">
              <a:solidFill>
                <a:schemeClr val="lt1"/>
              </a:solidFill>
              <a:latin typeface="Blinker"/>
              <a:ea typeface="Blinker"/>
              <a:cs typeface="Blinker"/>
              <a:sym typeface="Blinker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chemeClr val="lt1"/>
                </a:solidFill>
                <a:latin typeface="Blinker"/>
                <a:ea typeface="Blinker"/>
                <a:cs typeface="Blinker"/>
                <a:sym typeface="Blinker"/>
              </a:rPr>
              <a:t>3x3x3x3 = 81 tratamentos</a:t>
            </a:r>
            <a:endParaRPr b="0" i="0" sz="4800" u="none" cap="none" strike="noStrike">
              <a:solidFill>
                <a:schemeClr val="lt1"/>
              </a:solidFill>
              <a:latin typeface="Blinker"/>
              <a:ea typeface="Blinker"/>
              <a:cs typeface="Blinker"/>
              <a:sym typeface="Blinker"/>
            </a:endParaRPr>
          </a:p>
        </p:txBody>
      </p:sp>
      <p:sp>
        <p:nvSpPr>
          <p:cNvPr id="253" name="Google Shape;253;p9"/>
          <p:cNvSpPr/>
          <p:nvPr/>
        </p:nvSpPr>
        <p:spPr>
          <a:xfrm>
            <a:off x="16398656" y="9453794"/>
            <a:ext cx="4137735" cy="1566197"/>
          </a:xfrm>
          <a:custGeom>
            <a:rect b="b" l="l" r="r" t="t"/>
            <a:pathLst>
              <a:path extrusionOk="0" h="472581" w="1248511">
                <a:moveTo>
                  <a:pt x="1045311" y="0"/>
                </a:moveTo>
                <a:lnTo>
                  <a:pt x="0" y="0"/>
                </a:lnTo>
                <a:lnTo>
                  <a:pt x="203200" y="472581"/>
                </a:lnTo>
                <a:lnTo>
                  <a:pt x="1248511" y="472581"/>
                </a:lnTo>
                <a:lnTo>
                  <a:pt x="1045311" y="0"/>
                </a:lnTo>
                <a:close/>
              </a:path>
            </a:pathLst>
          </a:custGeom>
          <a:solidFill>
            <a:srgbClr val="E36C09"/>
          </a:solidFill>
          <a:ln>
            <a:noFill/>
          </a:ln>
        </p:spPr>
      </p:sp>
      <p:grpSp>
        <p:nvGrpSpPr>
          <p:cNvPr id="254" name="Google Shape;254;p9"/>
          <p:cNvGrpSpPr/>
          <p:nvPr/>
        </p:nvGrpSpPr>
        <p:grpSpPr>
          <a:xfrm>
            <a:off x="15603949" y="8928733"/>
            <a:ext cx="2499511" cy="1864585"/>
            <a:chOff x="0" y="-38100"/>
            <a:chExt cx="868254" cy="647700"/>
          </a:xfrm>
        </p:grpSpPr>
        <p:sp>
          <p:nvSpPr>
            <p:cNvPr id="255" name="Google Shape;255;p9"/>
            <p:cNvSpPr/>
            <p:nvPr/>
          </p:nvSpPr>
          <p:spPr>
            <a:xfrm>
              <a:off x="0" y="0"/>
              <a:ext cx="868254" cy="533298"/>
            </a:xfrm>
            <a:custGeom>
              <a:rect b="b" l="l" r="r" t="t"/>
              <a:pathLst>
                <a:path extrusionOk="0" h="533298" w="868254">
                  <a:moveTo>
                    <a:pt x="665054" y="0"/>
                  </a:moveTo>
                  <a:lnTo>
                    <a:pt x="0" y="0"/>
                  </a:lnTo>
                  <a:lnTo>
                    <a:pt x="203200" y="533298"/>
                  </a:lnTo>
                  <a:lnTo>
                    <a:pt x="868254" y="533298"/>
                  </a:lnTo>
                  <a:lnTo>
                    <a:pt x="665054" y="0"/>
                  </a:lnTo>
                  <a:close/>
                </a:path>
              </a:pathLst>
            </a:custGeom>
            <a:solidFill>
              <a:srgbClr val="F4CF4C"/>
            </a:solidFill>
            <a:ln>
              <a:noFill/>
            </a:ln>
          </p:spPr>
        </p:sp>
        <p:sp>
          <p:nvSpPr>
            <p:cNvPr id="256" name="Google Shape;256;p9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57" name="Google Shape;257;p9"/>
          <p:cNvGrpSpPr/>
          <p:nvPr/>
        </p:nvGrpSpPr>
        <p:grpSpPr>
          <a:xfrm>
            <a:off x="12159430" y="9319765"/>
            <a:ext cx="5060879" cy="2278492"/>
            <a:chOff x="0" y="-38100"/>
            <a:chExt cx="1438640" cy="647700"/>
          </a:xfrm>
        </p:grpSpPr>
        <p:sp>
          <p:nvSpPr>
            <p:cNvPr id="258" name="Google Shape;258;p9"/>
            <p:cNvSpPr/>
            <p:nvPr/>
          </p:nvSpPr>
          <p:spPr>
            <a:xfrm>
              <a:off x="0" y="0"/>
              <a:ext cx="1438640" cy="548462"/>
            </a:xfrm>
            <a:custGeom>
              <a:rect b="b" l="l" r="r" t="t"/>
              <a:pathLst>
                <a:path extrusionOk="0" h="548462" w="1438640">
                  <a:moveTo>
                    <a:pt x="1235440" y="0"/>
                  </a:moveTo>
                  <a:lnTo>
                    <a:pt x="0" y="0"/>
                  </a:lnTo>
                  <a:lnTo>
                    <a:pt x="203200" y="548462"/>
                  </a:lnTo>
                  <a:lnTo>
                    <a:pt x="1438640" y="548462"/>
                  </a:lnTo>
                  <a:lnTo>
                    <a:pt x="1235440" y="0"/>
                  </a:lnTo>
                  <a:close/>
                </a:path>
              </a:pathLst>
            </a:custGeom>
            <a:solidFill>
              <a:srgbClr val="F9FAFB"/>
            </a:solidFill>
            <a:ln>
              <a:noFill/>
            </a:ln>
          </p:spPr>
        </p:sp>
        <p:sp>
          <p:nvSpPr>
            <p:cNvPr id="259" name="Google Shape;259;p9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60" name="Google Shape;260;p9"/>
          <p:cNvSpPr txBox="1"/>
          <p:nvPr/>
        </p:nvSpPr>
        <p:spPr>
          <a:xfrm>
            <a:off x="16670690" y="9463472"/>
            <a:ext cx="958037" cy="7123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66"/>
              <a:buFont typeface="Arial"/>
              <a:buNone/>
            </a:pPr>
            <a:r>
              <a:rPr b="0" i="0" lang="en-US" sz="4166" u="none" cap="none" strike="noStrike">
                <a:solidFill>
                  <a:srgbClr val="2F206D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8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1" name="Google Shape;261;p9"/>
          <p:cNvSpPr/>
          <p:nvPr/>
        </p:nvSpPr>
        <p:spPr>
          <a:xfrm>
            <a:off x="12647452" y="269243"/>
            <a:ext cx="5696422" cy="238125"/>
          </a:xfrm>
          <a:prstGeom prst="rect">
            <a:avLst/>
          </a:prstGeom>
          <a:solidFill>
            <a:srgbClr val="E36C0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2" name="Google Shape;262;p9"/>
          <p:cNvSpPr/>
          <p:nvPr/>
        </p:nvSpPr>
        <p:spPr>
          <a:xfrm>
            <a:off x="5696422" y="288862"/>
            <a:ext cx="6933101" cy="2381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3" name="Google Shape;263;p9"/>
          <p:cNvSpPr/>
          <p:nvPr/>
        </p:nvSpPr>
        <p:spPr>
          <a:xfrm>
            <a:off x="0" y="288860"/>
            <a:ext cx="5696422" cy="23812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2006-08-16T00:00:00Z</dcterms:created>
  <dc:creator>Iuri Carvalho Passos</dc:creator>
</cp:coreProperties>
</file>