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0"/>
    <p:sldId id="257" r:id="rId21"/>
    <p:sldId id="258" r:id="rId22"/>
    <p:sldId id="259" r:id="rId23"/>
    <p:sldId id="260" r:id="rId24"/>
    <p:sldId id="261" r:id="rId25"/>
    <p:sldId id="262" r:id="rId26"/>
    <p:sldId id="263" r:id="rId27"/>
    <p:sldId id="264" r:id="rId28"/>
    <p:sldId id="265" r:id="rId29"/>
    <p:sldId id="266" r:id="rId30"/>
    <p:sldId id="267" r:id="rId31"/>
    <p:sldId id="268" r:id="rId32"/>
    <p:sldId id="269" r:id="rId33"/>
    <p:sldId id="270" r:id="rId34"/>
    <p:sldId id="271" r:id="rId35"/>
    <p:sldId id="272" r:id="rId36"/>
    <p:sldId id="273" r:id="rId37"/>
    <p:sldId id="274" r:id="rId38"/>
    <p:sldId id="275" r:id="rId39"/>
    <p:sldId id="276" r:id="rId40"/>
    <p:sldId id="277" r:id="rId41"/>
    <p:sldId id="278" r:id="rId42"/>
    <p:sldId id="279" r:id="rId43"/>
    <p:sldId id="280" r:id="rId44"/>
    <p:sldId id="281" r:id="rId45"/>
    <p:sldId id="282" r:id="rId46"/>
    <p:sldId id="283" r:id="rId47"/>
    <p:sldId id="284" r:id="rId48"/>
    <p:sldId id="285" r:id="rId49"/>
    <p:sldId id="286" r:id="rId50"/>
    <p:sldId id="287" r:id="rId51"/>
    <p:sldId id="288" r:id="rId52"/>
    <p:sldId id="289" r:id="rId53"/>
    <p:sldId id="290" r:id="rId54"/>
    <p:sldId id="291" r:id="rId55"/>
    <p:sldId id="292" r:id="rId56"/>
    <p:sldId id="293" r:id="rId57"/>
    <p:sldId id="294" r:id="rId58"/>
    <p:sldId id="295" r:id="rId59"/>
    <p:sldId id="296" r:id="rId60"/>
    <p:sldId id="297" r:id="rId61"/>
    <p:sldId id="298" r:id="rId62"/>
    <p:sldId id="299" r:id="rId63"/>
    <p:sldId id="300" r:id="rId64"/>
    <p:sldId id="301" r:id="rId65"/>
    <p:sldId id="302" r:id="rId66"/>
    <p:sldId id="303" r:id="rId67"/>
    <p:sldId id="304" r:id="rId68"/>
    <p:sldId id="305" r:id="rId69"/>
    <p:sldId id="306" r:id="rId70"/>
    <p:sldId id="307" r:id="rId71"/>
    <p:sldId id="308" r:id="rId72"/>
    <p:sldId id="309" r:id="rId73"/>
    <p:sldId id="310" r:id="rId74"/>
    <p:sldId id="311" r:id="rId75"/>
    <p:sldId id="312" r:id="rId76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DM Sans" charset="1" panose="00000000000000000000"/>
      <p:regular r:id="rId10"/>
    </p:embeddedFont>
    <p:embeddedFont>
      <p:font typeface="DM Sans Bold" charset="1" panose="00000000000000000000"/>
      <p:regular r:id="rId11"/>
    </p:embeddedFont>
    <p:embeddedFont>
      <p:font typeface="DM Sans Italics" charset="1" panose="00000000000000000000"/>
      <p:regular r:id="rId12"/>
    </p:embeddedFont>
    <p:embeddedFont>
      <p:font typeface="DM Sans Bold Italics" charset="1" panose="00000000000000000000"/>
      <p:regular r:id="rId13"/>
    </p:embeddedFont>
    <p:embeddedFont>
      <p:font typeface="Canva Sans" charset="1" panose="020B0503030501040103"/>
      <p:regular r:id="rId14"/>
    </p:embeddedFont>
    <p:embeddedFont>
      <p:font typeface="Canva Sans Bold" charset="1" panose="020B0803030501040103"/>
      <p:regular r:id="rId15"/>
    </p:embeddedFont>
    <p:embeddedFont>
      <p:font typeface="Canva Sans Italics" charset="1" panose="020B0503030501040103"/>
      <p:regular r:id="rId16"/>
    </p:embeddedFont>
    <p:embeddedFont>
      <p:font typeface="Canva Sans Bold Italics" charset="1" panose="020B0803030501040103"/>
      <p:regular r:id="rId17"/>
    </p:embeddedFont>
    <p:embeddedFont>
      <p:font typeface="Canva Sans Medium" charset="1" panose="020B0603030501040103"/>
      <p:regular r:id="rId18"/>
    </p:embeddedFont>
    <p:embeddedFont>
      <p:font typeface="Canva Sans Medium Italics" charset="1" panose="020B0603030501040103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slides/slide1.xml" Type="http://schemas.openxmlformats.org/officeDocument/2006/relationships/slide"/><Relationship Id="rId21" Target="slides/slide2.xml" Type="http://schemas.openxmlformats.org/officeDocument/2006/relationships/slide"/><Relationship Id="rId22" Target="slides/slide3.xml" Type="http://schemas.openxmlformats.org/officeDocument/2006/relationships/slide"/><Relationship Id="rId23" Target="slides/slide4.xml" Type="http://schemas.openxmlformats.org/officeDocument/2006/relationships/slide"/><Relationship Id="rId24" Target="slides/slide5.xml" Type="http://schemas.openxmlformats.org/officeDocument/2006/relationships/slide"/><Relationship Id="rId25" Target="slides/slide6.xml" Type="http://schemas.openxmlformats.org/officeDocument/2006/relationships/slide"/><Relationship Id="rId26" Target="slides/slide7.xml" Type="http://schemas.openxmlformats.org/officeDocument/2006/relationships/slide"/><Relationship Id="rId27" Target="slides/slide8.xml" Type="http://schemas.openxmlformats.org/officeDocument/2006/relationships/slide"/><Relationship Id="rId28" Target="slides/slide9.xml" Type="http://schemas.openxmlformats.org/officeDocument/2006/relationships/slide"/><Relationship Id="rId29" Target="slides/slide10.xml" Type="http://schemas.openxmlformats.org/officeDocument/2006/relationships/slide"/><Relationship Id="rId3" Target="viewProps.xml" Type="http://schemas.openxmlformats.org/officeDocument/2006/relationships/viewProps"/><Relationship Id="rId30" Target="slides/slide11.xml" Type="http://schemas.openxmlformats.org/officeDocument/2006/relationships/slide"/><Relationship Id="rId31" Target="slides/slide12.xml" Type="http://schemas.openxmlformats.org/officeDocument/2006/relationships/slide"/><Relationship Id="rId32" Target="slides/slide13.xml" Type="http://schemas.openxmlformats.org/officeDocument/2006/relationships/slide"/><Relationship Id="rId33" Target="slides/slide14.xml" Type="http://schemas.openxmlformats.org/officeDocument/2006/relationships/slide"/><Relationship Id="rId34" Target="slides/slide15.xml" Type="http://schemas.openxmlformats.org/officeDocument/2006/relationships/slide"/><Relationship Id="rId35" Target="slides/slide16.xml" Type="http://schemas.openxmlformats.org/officeDocument/2006/relationships/slide"/><Relationship Id="rId36" Target="slides/slide17.xml" Type="http://schemas.openxmlformats.org/officeDocument/2006/relationships/slide"/><Relationship Id="rId37" Target="slides/slide18.xml" Type="http://schemas.openxmlformats.org/officeDocument/2006/relationships/slide"/><Relationship Id="rId38" Target="slides/slide19.xml" Type="http://schemas.openxmlformats.org/officeDocument/2006/relationships/slide"/><Relationship Id="rId39" Target="slides/slide20.xml" Type="http://schemas.openxmlformats.org/officeDocument/2006/relationships/slide"/><Relationship Id="rId4" Target="theme/theme1.xml" Type="http://schemas.openxmlformats.org/officeDocument/2006/relationships/theme"/><Relationship Id="rId40" Target="slides/slide21.xml" Type="http://schemas.openxmlformats.org/officeDocument/2006/relationships/slide"/><Relationship Id="rId41" Target="slides/slide22.xml" Type="http://schemas.openxmlformats.org/officeDocument/2006/relationships/slide"/><Relationship Id="rId42" Target="slides/slide23.xml" Type="http://schemas.openxmlformats.org/officeDocument/2006/relationships/slide"/><Relationship Id="rId43" Target="slides/slide24.xml" Type="http://schemas.openxmlformats.org/officeDocument/2006/relationships/slide"/><Relationship Id="rId44" Target="slides/slide25.xml" Type="http://schemas.openxmlformats.org/officeDocument/2006/relationships/slide"/><Relationship Id="rId45" Target="slides/slide26.xml" Type="http://schemas.openxmlformats.org/officeDocument/2006/relationships/slide"/><Relationship Id="rId46" Target="slides/slide27.xml" Type="http://schemas.openxmlformats.org/officeDocument/2006/relationships/slide"/><Relationship Id="rId47" Target="slides/slide28.xml" Type="http://schemas.openxmlformats.org/officeDocument/2006/relationships/slide"/><Relationship Id="rId48" Target="slides/slide29.xml" Type="http://schemas.openxmlformats.org/officeDocument/2006/relationships/slide"/><Relationship Id="rId49" Target="slides/slide30.xml" Type="http://schemas.openxmlformats.org/officeDocument/2006/relationships/slide"/><Relationship Id="rId5" Target="tableStyles.xml" Type="http://schemas.openxmlformats.org/officeDocument/2006/relationships/tableStyles"/><Relationship Id="rId50" Target="slides/slide31.xml" Type="http://schemas.openxmlformats.org/officeDocument/2006/relationships/slide"/><Relationship Id="rId51" Target="slides/slide32.xml" Type="http://schemas.openxmlformats.org/officeDocument/2006/relationships/slide"/><Relationship Id="rId52" Target="slides/slide33.xml" Type="http://schemas.openxmlformats.org/officeDocument/2006/relationships/slide"/><Relationship Id="rId53" Target="slides/slide34.xml" Type="http://schemas.openxmlformats.org/officeDocument/2006/relationships/slide"/><Relationship Id="rId54" Target="slides/slide35.xml" Type="http://schemas.openxmlformats.org/officeDocument/2006/relationships/slide"/><Relationship Id="rId55" Target="slides/slide36.xml" Type="http://schemas.openxmlformats.org/officeDocument/2006/relationships/slide"/><Relationship Id="rId56" Target="slides/slide37.xml" Type="http://schemas.openxmlformats.org/officeDocument/2006/relationships/slide"/><Relationship Id="rId57" Target="slides/slide38.xml" Type="http://schemas.openxmlformats.org/officeDocument/2006/relationships/slide"/><Relationship Id="rId58" Target="slides/slide39.xml" Type="http://schemas.openxmlformats.org/officeDocument/2006/relationships/slide"/><Relationship Id="rId59" Target="slides/slide40.xml" Type="http://schemas.openxmlformats.org/officeDocument/2006/relationships/slide"/><Relationship Id="rId6" Target="fonts/font6.fntdata" Type="http://schemas.openxmlformats.org/officeDocument/2006/relationships/font"/><Relationship Id="rId60" Target="slides/slide41.xml" Type="http://schemas.openxmlformats.org/officeDocument/2006/relationships/slide"/><Relationship Id="rId61" Target="slides/slide42.xml" Type="http://schemas.openxmlformats.org/officeDocument/2006/relationships/slide"/><Relationship Id="rId62" Target="slides/slide43.xml" Type="http://schemas.openxmlformats.org/officeDocument/2006/relationships/slide"/><Relationship Id="rId63" Target="slides/slide44.xml" Type="http://schemas.openxmlformats.org/officeDocument/2006/relationships/slide"/><Relationship Id="rId64" Target="slides/slide45.xml" Type="http://schemas.openxmlformats.org/officeDocument/2006/relationships/slide"/><Relationship Id="rId65" Target="slides/slide46.xml" Type="http://schemas.openxmlformats.org/officeDocument/2006/relationships/slide"/><Relationship Id="rId66" Target="slides/slide47.xml" Type="http://schemas.openxmlformats.org/officeDocument/2006/relationships/slide"/><Relationship Id="rId67" Target="slides/slide48.xml" Type="http://schemas.openxmlformats.org/officeDocument/2006/relationships/slide"/><Relationship Id="rId68" Target="slides/slide49.xml" Type="http://schemas.openxmlformats.org/officeDocument/2006/relationships/slide"/><Relationship Id="rId69" Target="slides/slide50.xml" Type="http://schemas.openxmlformats.org/officeDocument/2006/relationships/slide"/><Relationship Id="rId7" Target="fonts/font7.fntdata" Type="http://schemas.openxmlformats.org/officeDocument/2006/relationships/font"/><Relationship Id="rId70" Target="slides/slide51.xml" Type="http://schemas.openxmlformats.org/officeDocument/2006/relationships/slide"/><Relationship Id="rId71" Target="slides/slide52.xml" Type="http://schemas.openxmlformats.org/officeDocument/2006/relationships/slide"/><Relationship Id="rId72" Target="slides/slide53.xml" Type="http://schemas.openxmlformats.org/officeDocument/2006/relationships/slide"/><Relationship Id="rId73" Target="slides/slide54.xml" Type="http://schemas.openxmlformats.org/officeDocument/2006/relationships/slide"/><Relationship Id="rId74" Target="slides/slide55.xml" Type="http://schemas.openxmlformats.org/officeDocument/2006/relationships/slide"/><Relationship Id="rId75" Target="slides/slide56.xml" Type="http://schemas.openxmlformats.org/officeDocument/2006/relationships/slide"/><Relationship Id="rId76" Target="slides/slide57.xml" Type="http://schemas.openxmlformats.org/officeDocument/2006/relationships/slide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14.svg" Type="http://schemas.openxmlformats.org/officeDocument/2006/relationships/image"/><Relationship Id="rId4" Target="../media/image1.png" Type="http://schemas.openxmlformats.org/officeDocument/2006/relationships/image"/><Relationship Id="rId5" Target="../media/image19.png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0.png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jpeg" Type="http://schemas.openxmlformats.org/officeDocument/2006/relationships/image"/><Relationship Id="rId3" Target="../media/VAFoK0p9G-g.mp4" Type="http://schemas.openxmlformats.org/officeDocument/2006/relationships/video"/><Relationship Id="rId4" Target="../media/VAFoK0p9G-g.mp4" Type="http://schemas.microsoft.com/office/2007/relationships/media"/><Relationship Id="rId5" Target="../media/image22.png" Type="http://schemas.openxmlformats.org/officeDocument/2006/relationships/image"/><Relationship Id="rId6" Target="../media/image23.svg" Type="http://schemas.openxmlformats.org/officeDocument/2006/relationships/image"/><Relationship Id="rId7" Target="../media/image1.png" Type="http://schemas.openxmlformats.org/officeDocument/2006/relationships/image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4.png" Type="http://schemas.openxmlformats.org/officeDocument/2006/relationships/image"/><Relationship Id="rId3" Target="../media/image25.svg" Type="http://schemas.openxmlformats.org/officeDocument/2006/relationships/image"/><Relationship Id="rId4" Target="../media/image1.png" Type="http://schemas.openxmlformats.org/officeDocument/2006/relationships/image"/><Relationship Id="rId5" Target="../media/image26.png" Type="http://schemas.openxmlformats.org/officeDocument/2006/relationships/image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4.png" Type="http://schemas.openxmlformats.org/officeDocument/2006/relationships/image"/><Relationship Id="rId3" Target="../media/image25.svg" Type="http://schemas.openxmlformats.org/officeDocument/2006/relationships/image"/><Relationship Id="rId4" Target="../media/image1.png" Type="http://schemas.openxmlformats.org/officeDocument/2006/relationships/image"/><Relationship Id="rId5" Target="../media/image26.png" Type="http://schemas.openxmlformats.org/officeDocument/2006/relationships/image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4.png" Type="http://schemas.openxmlformats.org/officeDocument/2006/relationships/image"/><Relationship Id="rId3" Target="../media/image25.svg" Type="http://schemas.openxmlformats.org/officeDocument/2006/relationships/image"/><Relationship Id="rId4" Target="../media/image1.png" Type="http://schemas.openxmlformats.org/officeDocument/2006/relationships/image"/><Relationship Id="rId5" Target="../media/image27.png" Type="http://schemas.openxmlformats.org/officeDocument/2006/relationships/image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4.png" Type="http://schemas.openxmlformats.org/officeDocument/2006/relationships/image"/><Relationship Id="rId3" Target="../media/image25.svg" Type="http://schemas.openxmlformats.org/officeDocument/2006/relationships/image"/><Relationship Id="rId4" Target="../media/image1.png" Type="http://schemas.openxmlformats.org/officeDocument/2006/relationships/image"/><Relationship Id="rId5" Target="../media/image28.png" Type="http://schemas.openxmlformats.org/officeDocument/2006/relationships/image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4.png" Type="http://schemas.openxmlformats.org/officeDocument/2006/relationships/image"/><Relationship Id="rId3" Target="../media/image25.svg" Type="http://schemas.openxmlformats.org/officeDocument/2006/relationships/image"/><Relationship Id="rId4" Target="../media/image1.png" Type="http://schemas.openxmlformats.org/officeDocument/2006/relationships/image"/><Relationship Id="rId5" Target="../media/image29.png" Type="http://schemas.openxmlformats.org/officeDocument/2006/relationships/image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0.png" Type="http://schemas.openxmlformats.org/officeDocument/2006/relationships/image"/><Relationship Id="rId3" Target="../media/image31.svg" Type="http://schemas.openxmlformats.org/officeDocument/2006/relationships/image"/><Relationship Id="rId4" Target="../media/image1.png" Type="http://schemas.openxmlformats.org/officeDocument/2006/relationships/image"/><Relationship Id="rId5" Target="../media/image32.png" Type="http://schemas.openxmlformats.org/officeDocument/2006/relationships/image"/><Relationship Id="rId6" Target="../media/image33.png" Type="http://schemas.openxmlformats.org/officeDocument/2006/relationships/image"/><Relationship Id="rId7" Target="../media/image34.png" Type="http://schemas.openxmlformats.org/officeDocument/2006/relationships/image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png" Type="http://schemas.openxmlformats.org/officeDocument/2006/relationships/image"/><Relationship Id="rId3" Target="../media/image36.svg" Type="http://schemas.openxmlformats.org/officeDocument/2006/relationships/image"/><Relationship Id="rId4" Target="../media/image1.png" Type="http://schemas.openxmlformats.org/officeDocument/2006/relationships/image"/><Relationship Id="rId5" Target="../media/image37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Relationship Id="rId6" Target="../media/image1.png" Type="http://schemas.openxmlformats.org/officeDocument/2006/relationships/image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png" Type="http://schemas.openxmlformats.org/officeDocument/2006/relationships/image"/><Relationship Id="rId3" Target="../media/image36.svg" Type="http://schemas.openxmlformats.org/officeDocument/2006/relationships/image"/><Relationship Id="rId4" Target="../media/image1.png" Type="http://schemas.openxmlformats.org/officeDocument/2006/relationships/image"/><Relationship Id="rId5" Target="../media/image38.png" Type="http://schemas.openxmlformats.org/officeDocument/2006/relationships/image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png" Type="http://schemas.openxmlformats.org/officeDocument/2006/relationships/image"/><Relationship Id="rId3" Target="../media/image36.svg" Type="http://schemas.openxmlformats.org/officeDocument/2006/relationships/image"/><Relationship Id="rId4" Target="../media/image1.png" Type="http://schemas.openxmlformats.org/officeDocument/2006/relationships/image"/><Relationship Id="rId5" Target="../media/image39.png" Type="http://schemas.openxmlformats.org/officeDocument/2006/relationships/image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png" Type="http://schemas.openxmlformats.org/officeDocument/2006/relationships/image"/><Relationship Id="rId3" Target="../media/image36.svg" Type="http://schemas.openxmlformats.org/officeDocument/2006/relationships/image"/><Relationship Id="rId4" Target="../media/image1.png" Type="http://schemas.openxmlformats.org/officeDocument/2006/relationships/image"/><Relationship Id="rId5" Target="../media/image40.png" Type="http://schemas.openxmlformats.org/officeDocument/2006/relationships/image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png" Type="http://schemas.openxmlformats.org/officeDocument/2006/relationships/image"/><Relationship Id="rId3" Target="../media/image36.svg" Type="http://schemas.openxmlformats.org/officeDocument/2006/relationships/image"/><Relationship Id="rId4" Target="../media/image1.png" Type="http://schemas.openxmlformats.org/officeDocument/2006/relationships/image"/><Relationship Id="rId5" Target="../media/image41.png" Type="http://schemas.openxmlformats.org/officeDocument/2006/relationships/image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png" Type="http://schemas.openxmlformats.org/officeDocument/2006/relationships/image"/><Relationship Id="rId3" Target="../media/image36.svg" Type="http://schemas.openxmlformats.org/officeDocument/2006/relationships/image"/><Relationship Id="rId4" Target="../media/image1.png" Type="http://schemas.openxmlformats.org/officeDocument/2006/relationships/image"/><Relationship Id="rId5" Target="../media/image42.png" Type="http://schemas.openxmlformats.org/officeDocument/2006/relationships/image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png" Type="http://schemas.openxmlformats.org/officeDocument/2006/relationships/image"/><Relationship Id="rId3" Target="../media/image36.svg" Type="http://schemas.openxmlformats.org/officeDocument/2006/relationships/image"/><Relationship Id="rId4" Target="../media/image1.png" Type="http://schemas.openxmlformats.org/officeDocument/2006/relationships/image"/><Relationship Id="rId5" Target="../media/image43.png" Type="http://schemas.openxmlformats.org/officeDocument/2006/relationships/image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4.png" Type="http://schemas.openxmlformats.org/officeDocument/2006/relationships/image"/><Relationship Id="rId3" Target="../media/image45.svg" Type="http://schemas.openxmlformats.org/officeDocument/2006/relationships/image"/><Relationship Id="rId4" Target="../media/image1.png" Type="http://schemas.openxmlformats.org/officeDocument/2006/relationships/image"/><Relationship Id="rId5" Target="../media/image46.png" Type="http://schemas.openxmlformats.org/officeDocument/2006/relationships/image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7.png" Type="http://schemas.openxmlformats.org/officeDocument/2006/relationships/image"/><Relationship Id="rId3" Target="../media/image48.svg" Type="http://schemas.openxmlformats.org/officeDocument/2006/relationships/image"/><Relationship Id="rId4" Target="../media/image1.png" Type="http://schemas.openxmlformats.org/officeDocument/2006/relationships/image"/><Relationship Id="rId5" Target="../media/image49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1.png" Type="http://schemas.openxmlformats.org/officeDocument/2006/relationships/image"/><Relationship Id="rId5" Target="../media/image9.jpeg" Type="http://schemas.openxmlformats.org/officeDocument/2006/relationships/image"/></Relationships>
</file>

<file path=ppt/slides/_rels/slide3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1.png" Type="http://schemas.openxmlformats.org/officeDocument/2006/relationships/image"/><Relationship Id="rId5" Target="../media/image50.png" Type="http://schemas.openxmlformats.org/officeDocument/2006/relationships/image"/><Relationship Id="rId6" Target="../media/image51.svg" Type="http://schemas.openxmlformats.org/officeDocument/2006/relationships/image"/><Relationship Id="rId7" Target="../media/image52.png" Type="http://schemas.openxmlformats.org/officeDocument/2006/relationships/image"/><Relationship Id="rId8" Target="../media/image53.svg" Type="http://schemas.openxmlformats.org/officeDocument/2006/relationships/image"/></Relationships>
</file>

<file path=ppt/slides/_rels/slide3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4.png" Type="http://schemas.openxmlformats.org/officeDocument/2006/relationships/image"/></Relationships>
</file>

<file path=ppt/slides/_rels/slide3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4.png" Type="http://schemas.openxmlformats.org/officeDocument/2006/relationships/image"/><Relationship Id="rId4" Target="../media/image25.svg" Type="http://schemas.openxmlformats.org/officeDocument/2006/relationships/image"/><Relationship Id="rId5" Target="../media/image55.png" Type="http://schemas.openxmlformats.org/officeDocument/2006/relationships/image"/></Relationships>
</file>

<file path=ppt/slides/_rels/slide3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6.png" Type="http://schemas.openxmlformats.org/officeDocument/2006/relationships/image"/><Relationship Id="rId4" Target="../media/image57.png" Type="http://schemas.openxmlformats.org/officeDocument/2006/relationships/image"/><Relationship Id="rId5" Target="../media/image58.svg" Type="http://schemas.openxmlformats.org/officeDocument/2006/relationships/image"/></Relationships>
</file>

<file path=ppt/slides/_rels/slide3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9.png" Type="http://schemas.openxmlformats.org/officeDocument/2006/relationships/image"/><Relationship Id="rId4" Target="../media/image57.png" Type="http://schemas.openxmlformats.org/officeDocument/2006/relationships/image"/><Relationship Id="rId5" Target="../media/image58.svg" Type="http://schemas.openxmlformats.org/officeDocument/2006/relationships/image"/></Relationships>
</file>

<file path=ppt/slides/_rels/slide3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60.png" Type="http://schemas.openxmlformats.org/officeDocument/2006/relationships/image"/><Relationship Id="rId4" Target="../media/image57.png" Type="http://schemas.openxmlformats.org/officeDocument/2006/relationships/image"/><Relationship Id="rId5" Target="../media/image58.svg" Type="http://schemas.openxmlformats.org/officeDocument/2006/relationships/image"/></Relationships>
</file>

<file path=ppt/slides/_rels/slide3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61.png" Type="http://schemas.openxmlformats.org/officeDocument/2006/relationships/image"/><Relationship Id="rId4" Target="../media/image57.png" Type="http://schemas.openxmlformats.org/officeDocument/2006/relationships/image"/><Relationship Id="rId5" Target="../media/image58.svg" Type="http://schemas.openxmlformats.org/officeDocument/2006/relationships/image"/></Relationships>
</file>

<file path=ppt/slides/_rels/slide3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62.png" Type="http://schemas.openxmlformats.org/officeDocument/2006/relationships/image"/><Relationship Id="rId4" Target="../media/image57.png" Type="http://schemas.openxmlformats.org/officeDocument/2006/relationships/image"/><Relationship Id="rId5" Target="../media/image58.svg" Type="http://schemas.openxmlformats.org/officeDocument/2006/relationships/image"/></Relationships>
</file>

<file path=ppt/slides/_rels/slide3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7.png" Type="http://schemas.openxmlformats.org/officeDocument/2006/relationships/image"/><Relationship Id="rId4" Target="../media/image58.svg" Type="http://schemas.openxmlformats.org/officeDocument/2006/relationships/image"/><Relationship Id="rId5" Target="../media/image63.png" Type="http://schemas.openxmlformats.org/officeDocument/2006/relationships/image"/></Relationships>
</file>

<file path=ppt/slides/_rels/slide3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64.png" Type="http://schemas.openxmlformats.org/officeDocument/2006/relationships/image"/><Relationship Id="rId4" Target="../media/image57.png" Type="http://schemas.openxmlformats.org/officeDocument/2006/relationships/image"/><Relationship Id="rId5" Target="../media/image58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1.png" Type="http://schemas.openxmlformats.org/officeDocument/2006/relationships/image"/><Relationship Id="rId5" Target="../media/image10.gif" Type="http://schemas.openxmlformats.org/officeDocument/2006/relationships/image"/></Relationships>
</file>

<file path=ppt/slides/_rels/slide4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65.png" Type="http://schemas.openxmlformats.org/officeDocument/2006/relationships/image"/><Relationship Id="rId4" Target="../media/image57.png" Type="http://schemas.openxmlformats.org/officeDocument/2006/relationships/image"/><Relationship Id="rId5" Target="../media/image58.svg" Type="http://schemas.openxmlformats.org/officeDocument/2006/relationships/image"/></Relationships>
</file>

<file path=ppt/slides/_rels/slide4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66.png" Type="http://schemas.openxmlformats.org/officeDocument/2006/relationships/image"/><Relationship Id="rId4" Target="../media/image57.png" Type="http://schemas.openxmlformats.org/officeDocument/2006/relationships/image"/><Relationship Id="rId5" Target="../media/image58.svg" Type="http://schemas.openxmlformats.org/officeDocument/2006/relationships/image"/></Relationships>
</file>

<file path=ppt/slides/_rels/slide4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67.png" Type="http://schemas.openxmlformats.org/officeDocument/2006/relationships/image"/><Relationship Id="rId4" Target="../media/image57.png" Type="http://schemas.openxmlformats.org/officeDocument/2006/relationships/image"/><Relationship Id="rId5" Target="../media/image58.svg" Type="http://schemas.openxmlformats.org/officeDocument/2006/relationships/image"/></Relationships>
</file>

<file path=ppt/slides/_rels/slide4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7.png" Type="http://schemas.openxmlformats.org/officeDocument/2006/relationships/image"/><Relationship Id="rId4" Target="../media/image58.svg" Type="http://schemas.openxmlformats.org/officeDocument/2006/relationships/image"/><Relationship Id="rId5" Target="../media/image68.png" Type="http://schemas.openxmlformats.org/officeDocument/2006/relationships/image"/></Relationships>
</file>

<file path=ppt/slides/_rels/slide4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7.png" Type="http://schemas.openxmlformats.org/officeDocument/2006/relationships/image"/><Relationship Id="rId4" Target="../media/image58.svg" Type="http://schemas.openxmlformats.org/officeDocument/2006/relationships/image"/><Relationship Id="rId5" Target="../media/image69.png" Type="http://schemas.openxmlformats.org/officeDocument/2006/relationships/image"/></Relationships>
</file>

<file path=ppt/slides/_rels/slide4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70.png" Type="http://schemas.openxmlformats.org/officeDocument/2006/relationships/image"/><Relationship Id="rId4" Target="../media/image57.png" Type="http://schemas.openxmlformats.org/officeDocument/2006/relationships/image"/><Relationship Id="rId5" Target="../media/image58.svg" Type="http://schemas.openxmlformats.org/officeDocument/2006/relationships/image"/></Relationships>
</file>

<file path=ppt/slides/_rels/slide4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7.png" Type="http://schemas.openxmlformats.org/officeDocument/2006/relationships/image"/><Relationship Id="rId4" Target="../media/image58.svg" Type="http://schemas.openxmlformats.org/officeDocument/2006/relationships/image"/><Relationship Id="rId5" Target="../media/image71.png" Type="http://schemas.openxmlformats.org/officeDocument/2006/relationships/image"/></Relationships>
</file>

<file path=ppt/slides/_rels/slide4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72.png" Type="http://schemas.openxmlformats.org/officeDocument/2006/relationships/image"/><Relationship Id="rId4" Target="../media/image73.png" Type="http://schemas.openxmlformats.org/officeDocument/2006/relationships/image"/></Relationships>
</file>

<file path=ppt/slides/_rels/slide4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74.png" Type="http://schemas.openxmlformats.org/officeDocument/2006/relationships/image"/><Relationship Id="rId4" Target="../media/image75.png" Type="http://schemas.openxmlformats.org/officeDocument/2006/relationships/image"/><Relationship Id="rId5" Target="../media/image76.png" Type="http://schemas.openxmlformats.org/officeDocument/2006/relationships/image"/></Relationships>
</file>

<file path=ppt/slides/_rels/slide4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77.png" Type="http://schemas.openxmlformats.org/officeDocument/2006/relationships/image"/><Relationship Id="rId4" Target="../media/image78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12.svg" Type="http://schemas.openxmlformats.org/officeDocument/2006/relationships/image"/><Relationship Id="rId4" Target="../media/image1.png" Type="http://schemas.openxmlformats.org/officeDocument/2006/relationships/image"/></Relationships>
</file>

<file path=ppt/slides/_rels/slide5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79.png" Type="http://schemas.openxmlformats.org/officeDocument/2006/relationships/image"/><Relationship Id="rId4" Target="../media/image80.png" Type="http://schemas.openxmlformats.org/officeDocument/2006/relationships/image"/><Relationship Id="rId5" Target="../media/image81.png" Type="http://schemas.openxmlformats.org/officeDocument/2006/relationships/image"/></Relationships>
</file>

<file path=ppt/slides/_rels/slide5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79.png" Type="http://schemas.openxmlformats.org/officeDocument/2006/relationships/image"/><Relationship Id="rId4" Target="../media/image81.png" Type="http://schemas.openxmlformats.org/officeDocument/2006/relationships/image"/><Relationship Id="rId5" Target="../media/image82.png" Type="http://schemas.openxmlformats.org/officeDocument/2006/relationships/image"/><Relationship Id="rId6" Target="../media/image83.png" Type="http://schemas.openxmlformats.org/officeDocument/2006/relationships/image"/></Relationships>
</file>

<file path=ppt/slides/_rels/slide5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84.png" Type="http://schemas.openxmlformats.org/officeDocument/2006/relationships/image"/><Relationship Id="rId4" Target="../media/image85.png" Type="http://schemas.openxmlformats.org/officeDocument/2006/relationships/image"/><Relationship Id="rId5" Target="../media/image86.png" Type="http://schemas.openxmlformats.org/officeDocument/2006/relationships/image"/><Relationship Id="rId6" Target="../media/image87.png" Type="http://schemas.openxmlformats.org/officeDocument/2006/relationships/image"/></Relationships>
</file>

<file path=ppt/slides/_rels/slide5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84.png" Type="http://schemas.openxmlformats.org/officeDocument/2006/relationships/image"/><Relationship Id="rId4" Target="../media/image88.png" Type="http://schemas.openxmlformats.org/officeDocument/2006/relationships/image"/><Relationship Id="rId5" Target="../media/image89.png" Type="http://schemas.openxmlformats.org/officeDocument/2006/relationships/image"/></Relationships>
</file>

<file path=ppt/slides/_rels/slide5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88.png" Type="http://schemas.openxmlformats.org/officeDocument/2006/relationships/image"/><Relationship Id="rId4" Target="../media/image89.png" Type="http://schemas.openxmlformats.org/officeDocument/2006/relationships/image"/><Relationship Id="rId5" Target="../media/image90.png" Type="http://schemas.openxmlformats.org/officeDocument/2006/relationships/image"/><Relationship Id="rId6" Target="../media/image91.png" Type="http://schemas.openxmlformats.org/officeDocument/2006/relationships/image"/></Relationships>
</file>

<file path=ppt/slides/_rels/slide5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88.png" Type="http://schemas.openxmlformats.org/officeDocument/2006/relationships/image"/><Relationship Id="rId4" Target="../media/image89.png" Type="http://schemas.openxmlformats.org/officeDocument/2006/relationships/image"/><Relationship Id="rId5" Target="../media/image90.png" Type="http://schemas.openxmlformats.org/officeDocument/2006/relationships/image"/><Relationship Id="rId6" Target="../media/image92.png" Type="http://schemas.openxmlformats.org/officeDocument/2006/relationships/image"/></Relationships>
</file>

<file path=ppt/slides/_rels/slide5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89.png" Type="http://schemas.openxmlformats.org/officeDocument/2006/relationships/image"/><Relationship Id="rId4" Target="../media/image90.png" Type="http://schemas.openxmlformats.org/officeDocument/2006/relationships/image"/><Relationship Id="rId5" Target="../media/image93.png" Type="http://schemas.openxmlformats.org/officeDocument/2006/relationships/image"/><Relationship Id="rId6" Target="../media/image94.png" Type="http://schemas.openxmlformats.org/officeDocument/2006/relationships/image"/></Relationships>
</file>

<file path=ppt/slides/_rels/slide5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14.svg" Type="http://schemas.openxmlformats.org/officeDocument/2006/relationships/image"/><Relationship Id="rId4" Target="../media/image1.png" Type="http://schemas.openxmlformats.org/officeDocument/2006/relationships/image"/><Relationship Id="rId5" Target="../media/image15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14.svg" Type="http://schemas.openxmlformats.org/officeDocument/2006/relationships/image"/><Relationship Id="rId4" Target="../media/image1.png" Type="http://schemas.openxmlformats.org/officeDocument/2006/relationships/image"/><Relationship Id="rId5" Target="../media/image16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14.svg" Type="http://schemas.openxmlformats.org/officeDocument/2006/relationships/image"/><Relationship Id="rId4" Target="../media/image1.png" Type="http://schemas.openxmlformats.org/officeDocument/2006/relationships/image"/><Relationship Id="rId5" Target="../media/image17.pn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14.svg" Type="http://schemas.openxmlformats.org/officeDocument/2006/relationships/image"/><Relationship Id="rId4" Target="../media/image1.png" Type="http://schemas.openxmlformats.org/officeDocument/2006/relationships/image"/><Relationship Id="rId5" Target="../media/image1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3623634" y="1200381"/>
            <a:ext cx="11040733" cy="7886238"/>
          </a:xfrm>
          <a:custGeom>
            <a:avLst/>
            <a:gdLst/>
            <a:ahLst/>
            <a:cxnLst/>
            <a:rect r="r" b="b" t="t" l="l"/>
            <a:pathLst>
              <a:path h="7886238" w="11040733">
                <a:moveTo>
                  <a:pt x="0" y="0"/>
                </a:moveTo>
                <a:lnTo>
                  <a:pt x="11040733" y="0"/>
                </a:lnTo>
                <a:lnTo>
                  <a:pt x="11040733" y="7886238"/>
                </a:lnTo>
                <a:lnTo>
                  <a:pt x="0" y="78862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553935" y="4611685"/>
            <a:ext cx="13180130" cy="12541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450"/>
              </a:lnSpc>
            </a:pPr>
            <a:r>
              <a:rPr lang="en-US" sz="9500">
                <a:solidFill>
                  <a:srgbClr val="000000"/>
                </a:solidFill>
                <a:latin typeface="DM Sans Bold"/>
              </a:rPr>
              <a:t>Distribuição Normal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6994145" y="8180507"/>
            <a:ext cx="5027116" cy="1581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Canva Sans Bold"/>
              </a:rPr>
              <a:t>Kauan Souza Teles</a:t>
            </a:r>
            <a:r>
              <a:rPr lang="en-US" sz="3000">
                <a:solidFill>
                  <a:srgbClr val="000000"/>
                </a:solidFill>
                <a:latin typeface="Canva Sans Bold"/>
              </a:rPr>
              <a:t> e 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Canva Sans Bold"/>
              </a:rPr>
              <a:t>Luiz Felipe do Rosário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Canva Sans Bold"/>
              </a:rPr>
              <a:t>2023.1, CET 083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45249" y="5093290"/>
            <a:ext cx="6352474" cy="2275133"/>
          </a:xfrm>
          <a:custGeom>
            <a:avLst/>
            <a:gdLst/>
            <a:ahLst/>
            <a:cxnLst/>
            <a:rect r="r" b="b" t="t" l="l"/>
            <a:pathLst>
              <a:path h="2275133" w="6352474">
                <a:moveTo>
                  <a:pt x="0" y="0"/>
                </a:moveTo>
                <a:lnTo>
                  <a:pt x="6352474" y="0"/>
                </a:lnTo>
                <a:lnTo>
                  <a:pt x="6352474" y="2275133"/>
                </a:lnTo>
                <a:lnTo>
                  <a:pt x="0" y="227513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357964" y="2392093"/>
            <a:ext cx="15572071" cy="8526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Estudo do Lançamento de Moedas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8488847" y="3594480"/>
            <a:ext cx="8441189" cy="5627460"/>
          </a:xfrm>
          <a:custGeom>
            <a:avLst/>
            <a:gdLst/>
            <a:ahLst/>
            <a:cxnLst/>
            <a:rect r="r" b="b" t="t" l="l"/>
            <a:pathLst>
              <a:path h="5627460" w="8441189">
                <a:moveTo>
                  <a:pt x="0" y="0"/>
                </a:moveTo>
                <a:lnTo>
                  <a:pt x="8441189" y="0"/>
                </a:lnTo>
                <a:lnTo>
                  <a:pt x="8441189" y="5627460"/>
                </a:lnTo>
                <a:lnTo>
                  <a:pt x="0" y="56274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-4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581367" y="5159788"/>
            <a:ext cx="6316356" cy="24528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98"/>
              </a:lnSpc>
            </a:pPr>
            <a:r>
              <a:rPr lang="en-US" sz="2783">
                <a:solidFill>
                  <a:srgbClr val="545454"/>
                </a:solidFill>
                <a:latin typeface="Canva Sans"/>
              </a:rPr>
              <a:t>// </a:t>
            </a:r>
            <a:r>
              <a:rPr lang="en-US" sz="2783">
                <a:solidFill>
                  <a:srgbClr val="545454"/>
                </a:solidFill>
                <a:latin typeface="Canva Sans Bold"/>
              </a:rPr>
              <a:t>1.000.000 lançamentos</a:t>
            </a:r>
          </a:p>
          <a:p>
            <a:pPr algn="l">
              <a:lnSpc>
                <a:spcPts val="3898"/>
              </a:lnSpc>
            </a:pPr>
            <a:r>
              <a:rPr lang="en-US" sz="2783">
                <a:solidFill>
                  <a:srgbClr val="545454"/>
                </a:solidFill>
                <a:latin typeface="Canva Sans"/>
              </a:rPr>
              <a:t>// para 200 moedas</a:t>
            </a:r>
          </a:p>
          <a:p>
            <a:pPr algn="l">
              <a:lnSpc>
                <a:spcPts val="3898"/>
              </a:lnSpc>
            </a:pPr>
            <a:r>
              <a:rPr lang="en-US" sz="2783">
                <a:solidFill>
                  <a:srgbClr val="000000"/>
                </a:solidFill>
                <a:latin typeface="Canva Sans"/>
              </a:rPr>
              <a:t>resultados &lt;-</a:t>
            </a:r>
            <a:r>
              <a:rPr lang="en-US" sz="2783">
                <a:solidFill>
                  <a:srgbClr val="004AAD"/>
                </a:solidFill>
                <a:latin typeface="Canva Sans"/>
              </a:rPr>
              <a:t> replicate</a:t>
            </a:r>
            <a:r>
              <a:rPr lang="en-US" sz="2783">
                <a:solidFill>
                  <a:srgbClr val="000000"/>
                </a:solidFill>
                <a:latin typeface="Canva Sans"/>
              </a:rPr>
              <a:t>(</a:t>
            </a:r>
            <a:r>
              <a:rPr lang="en-US" sz="2783">
                <a:solidFill>
                  <a:srgbClr val="008037"/>
                </a:solidFill>
                <a:latin typeface="Canva Sans"/>
              </a:rPr>
              <a:t>1000000</a:t>
            </a:r>
            <a:r>
              <a:rPr lang="en-US" sz="2783">
                <a:solidFill>
                  <a:srgbClr val="000000"/>
                </a:solidFill>
                <a:latin typeface="Canva Sans"/>
              </a:rPr>
              <a:t>, </a:t>
            </a:r>
            <a:r>
              <a:rPr lang="en-US" sz="2783">
                <a:solidFill>
                  <a:srgbClr val="004AAD"/>
                </a:solidFill>
                <a:latin typeface="Canva Sans"/>
              </a:rPr>
              <a:t>count_heads</a:t>
            </a:r>
            <a:r>
              <a:rPr lang="en-US" sz="2783">
                <a:solidFill>
                  <a:srgbClr val="000000"/>
                </a:solidFill>
                <a:latin typeface="Canva Sans"/>
              </a:rPr>
              <a:t>())</a:t>
            </a:r>
          </a:p>
          <a:p>
            <a:pPr algn="l">
              <a:lnSpc>
                <a:spcPts val="3898"/>
              </a:lnSpc>
            </a:pP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357964" y="2392093"/>
            <a:ext cx="15572071" cy="8526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Estudo do Lançamento de Moedas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90289" y="3510306"/>
            <a:ext cx="12180311" cy="1481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98"/>
              </a:lnSpc>
            </a:pPr>
            <a:r>
              <a:rPr lang="en-US" sz="2783">
                <a:solidFill>
                  <a:srgbClr val="545454"/>
                </a:solidFill>
                <a:latin typeface="Canva Sans"/>
              </a:rPr>
              <a:t>// Curva de Gauss bem definida para 1.000.000 de repetições.</a:t>
            </a:r>
          </a:p>
          <a:p>
            <a:pPr algn="l">
              <a:lnSpc>
                <a:spcPts val="3898"/>
              </a:lnSpc>
            </a:pPr>
          </a:p>
          <a:p>
            <a:pPr algn="l">
              <a:lnSpc>
                <a:spcPts val="3898"/>
              </a:lnSpc>
            </a:pP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4481673" y="4130590"/>
            <a:ext cx="8681002" cy="5787335"/>
          </a:xfrm>
          <a:custGeom>
            <a:avLst/>
            <a:gdLst/>
            <a:ahLst/>
            <a:cxnLst/>
            <a:rect r="r" b="b" t="t" l="l"/>
            <a:pathLst>
              <a:path h="5787335" w="8681002">
                <a:moveTo>
                  <a:pt x="0" y="0"/>
                </a:moveTo>
                <a:lnTo>
                  <a:pt x="8681002" y="0"/>
                </a:lnTo>
                <a:lnTo>
                  <a:pt x="8681002" y="5787335"/>
                </a:lnTo>
                <a:lnTo>
                  <a:pt x="0" y="57873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-40" b="0"/>
            </a:stretch>
          </a:blipFill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>
            <a:hlinkClick action="ppaction://media"/>
          </p:cNvPr>
          <p:cNvPicPr>
            <a:picLocks noChangeAspect="true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10586568" y="2689750"/>
            <a:ext cx="5437282" cy="5437282"/>
          </a:xfrm>
          <a:prstGeom prst="rect">
            <a:avLst/>
          </a:prstGeom>
        </p:spPr>
      </p:pic>
      <p:sp>
        <p:nvSpPr>
          <p:cNvPr name="Freeform 3" id="3"/>
          <p:cNvSpPr/>
          <p:nvPr/>
        </p:nvSpPr>
        <p:spPr>
          <a:xfrm flipH="false" flipV="false" rot="0">
            <a:off x="10586568" y="2689750"/>
            <a:ext cx="5437282" cy="5437282"/>
          </a:xfrm>
          <a:custGeom>
            <a:avLst/>
            <a:gdLst/>
            <a:ahLst/>
            <a:cxnLst/>
            <a:rect r="r" b="b" t="t" l="l"/>
            <a:pathLst>
              <a:path h="5437282" w="5437282">
                <a:moveTo>
                  <a:pt x="0" y="0"/>
                </a:moveTo>
                <a:lnTo>
                  <a:pt x="5437282" y="0"/>
                </a:lnTo>
                <a:lnTo>
                  <a:pt x="5437282" y="5437282"/>
                </a:lnTo>
                <a:lnTo>
                  <a:pt x="0" y="543728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-78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505377" y="2773094"/>
            <a:ext cx="8180763" cy="8309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600"/>
              </a:lnSpc>
            </a:pPr>
            <a:r>
              <a:rPr lang="en-US" sz="6000">
                <a:solidFill>
                  <a:srgbClr val="000000"/>
                </a:solidFill>
                <a:latin typeface="DM Sans Bold"/>
              </a:rPr>
              <a:t>Tabuleiro de Galton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505377" y="3954009"/>
            <a:ext cx="8180763" cy="30006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Também conhecido como Quincunx, o dispositivo foi inventado como objetivo de demonstrar que a distribuição normal é aproximada à distribuição binomial. A invenção de Sir Francis Galton oferece ideias sobre regressão para média em suas aplicações.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76312" y="2816767"/>
            <a:ext cx="6443039" cy="5620451"/>
          </a:xfrm>
          <a:custGeom>
            <a:avLst/>
            <a:gdLst/>
            <a:ahLst/>
            <a:cxnLst/>
            <a:rect r="r" b="b" t="t" l="l"/>
            <a:pathLst>
              <a:path h="5620451" w="6443039">
                <a:moveTo>
                  <a:pt x="0" y="0"/>
                </a:moveTo>
                <a:lnTo>
                  <a:pt x="6443039" y="0"/>
                </a:lnTo>
                <a:lnTo>
                  <a:pt x="6443039" y="5620451"/>
                </a:lnTo>
                <a:lnTo>
                  <a:pt x="0" y="56204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505377" y="2666745"/>
            <a:ext cx="7869017" cy="16692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600"/>
              </a:lnSpc>
            </a:pPr>
            <a:r>
              <a:rPr lang="en-US" sz="6000">
                <a:solidFill>
                  <a:srgbClr val="000000"/>
                </a:solidFill>
                <a:latin typeface="DM Sans Bold"/>
              </a:rPr>
              <a:t>Representação</a:t>
            </a:r>
          </a:p>
          <a:p>
            <a:pPr algn="l">
              <a:lnSpc>
                <a:spcPts val="6600"/>
              </a:lnSpc>
            </a:pPr>
            <a:r>
              <a:rPr lang="en-US" sz="6000">
                <a:solidFill>
                  <a:srgbClr val="000000"/>
                </a:solidFill>
                <a:latin typeface="DM Sans Bold"/>
              </a:rPr>
              <a:t>Gráfica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505377" y="4685992"/>
            <a:ext cx="7869017" cy="39912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A Curva de Gauss (ou Curva Normal), representa graficamente a distribuição normal.</a:t>
            </a:r>
          </a:p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Por sua vez, esse tipo de curva é continua, simétrica, suave e possui uma forma que se assemelha a um sino. </a:t>
            </a:r>
          </a:p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Seu ponto de frequência máxima situa-se no meio da distribuição e por ser unimodal, temos que média = mediana = moda.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9739257" y="3028815"/>
            <a:ext cx="7967574" cy="4715186"/>
          </a:xfrm>
          <a:custGeom>
            <a:avLst/>
            <a:gdLst/>
            <a:ahLst/>
            <a:cxnLst/>
            <a:rect r="r" b="b" t="t" l="l"/>
            <a:pathLst>
              <a:path h="4715186" w="7967574">
                <a:moveTo>
                  <a:pt x="0" y="0"/>
                </a:moveTo>
                <a:lnTo>
                  <a:pt x="7967574" y="0"/>
                </a:lnTo>
                <a:lnTo>
                  <a:pt x="7967574" y="4715186"/>
                </a:lnTo>
                <a:lnTo>
                  <a:pt x="0" y="471518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-93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76312" y="2816767"/>
            <a:ext cx="6443039" cy="5620451"/>
          </a:xfrm>
          <a:custGeom>
            <a:avLst/>
            <a:gdLst/>
            <a:ahLst/>
            <a:cxnLst/>
            <a:rect r="r" b="b" t="t" l="l"/>
            <a:pathLst>
              <a:path h="5620451" w="6443039">
                <a:moveTo>
                  <a:pt x="0" y="0"/>
                </a:moveTo>
                <a:lnTo>
                  <a:pt x="6443039" y="0"/>
                </a:lnTo>
                <a:lnTo>
                  <a:pt x="6443039" y="5620451"/>
                </a:lnTo>
                <a:lnTo>
                  <a:pt x="0" y="56204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505377" y="3267038"/>
            <a:ext cx="8079424" cy="2038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48"/>
              </a:lnSpc>
            </a:pPr>
            <a:r>
              <a:rPr lang="en-US" sz="7498">
                <a:solidFill>
                  <a:srgbClr val="000000"/>
                </a:solidFill>
                <a:latin typeface="DM Sans Bold"/>
              </a:rPr>
              <a:t>Características</a:t>
            </a:r>
          </a:p>
          <a:p>
            <a:pPr algn="l">
              <a:lnSpc>
                <a:spcPts val="8248"/>
              </a:lnSpc>
            </a:pPr>
          </a:p>
        </p:txBody>
      </p:sp>
      <p:sp>
        <p:nvSpPr>
          <p:cNvPr name="TextBox 5" id="5"/>
          <p:cNvSpPr txBox="true"/>
          <p:nvPr/>
        </p:nvSpPr>
        <p:spPr>
          <a:xfrm rot="0">
            <a:off x="1505377" y="5655379"/>
            <a:ext cx="8079424" cy="10194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A distribuição normal determina-se por N(μ, σ). Sendo </a:t>
            </a:r>
            <a:r>
              <a:rPr lang="en-US" sz="2799" spc="27">
                <a:solidFill>
                  <a:srgbClr val="000000"/>
                </a:solidFill>
                <a:latin typeface="DM Sans Bold"/>
              </a:rPr>
              <a:t>μ</a:t>
            </a:r>
            <a:r>
              <a:rPr lang="en-US" sz="2799" spc="27">
                <a:solidFill>
                  <a:srgbClr val="000000"/>
                </a:solidFill>
                <a:latin typeface="DM Sans"/>
              </a:rPr>
              <a:t> = média e </a:t>
            </a:r>
            <a:r>
              <a:rPr lang="en-US" sz="2799" spc="27">
                <a:solidFill>
                  <a:srgbClr val="000000"/>
                </a:solidFill>
                <a:latin typeface="DM Sans Bold"/>
              </a:rPr>
              <a:t>σ</a:t>
            </a:r>
            <a:r>
              <a:rPr lang="en-US" sz="2799" spc="27">
                <a:solidFill>
                  <a:srgbClr val="000000"/>
                </a:solidFill>
                <a:latin typeface="DM Sans"/>
              </a:rPr>
              <a:t> = desvio padrão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9730805" y="3028815"/>
            <a:ext cx="7967574" cy="4715186"/>
          </a:xfrm>
          <a:custGeom>
            <a:avLst/>
            <a:gdLst/>
            <a:ahLst/>
            <a:cxnLst/>
            <a:rect r="r" b="b" t="t" l="l"/>
            <a:pathLst>
              <a:path h="4715186" w="7967574">
                <a:moveTo>
                  <a:pt x="0" y="0"/>
                </a:moveTo>
                <a:lnTo>
                  <a:pt x="7967574" y="0"/>
                </a:lnTo>
                <a:lnTo>
                  <a:pt x="7967574" y="4715186"/>
                </a:lnTo>
                <a:lnTo>
                  <a:pt x="0" y="471518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-93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76312" y="2816767"/>
            <a:ext cx="6443039" cy="5620451"/>
          </a:xfrm>
          <a:custGeom>
            <a:avLst/>
            <a:gdLst/>
            <a:ahLst/>
            <a:cxnLst/>
            <a:rect r="r" b="b" t="t" l="l"/>
            <a:pathLst>
              <a:path h="5620451" w="6443039">
                <a:moveTo>
                  <a:pt x="0" y="0"/>
                </a:moveTo>
                <a:lnTo>
                  <a:pt x="6443039" y="0"/>
                </a:lnTo>
                <a:lnTo>
                  <a:pt x="6443039" y="5620451"/>
                </a:lnTo>
                <a:lnTo>
                  <a:pt x="0" y="56204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505377" y="3514688"/>
            <a:ext cx="8079424" cy="2038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48"/>
              </a:lnSpc>
            </a:pPr>
            <a:r>
              <a:rPr lang="en-US" sz="7498">
                <a:solidFill>
                  <a:srgbClr val="000000"/>
                </a:solidFill>
                <a:latin typeface="DM Sans Bold"/>
              </a:rPr>
              <a:t>Características</a:t>
            </a:r>
          </a:p>
          <a:p>
            <a:pPr algn="l">
              <a:lnSpc>
                <a:spcPts val="8248"/>
              </a:lnSpc>
            </a:pPr>
          </a:p>
        </p:txBody>
      </p:sp>
      <p:sp>
        <p:nvSpPr>
          <p:cNvPr name="TextBox 5" id="5"/>
          <p:cNvSpPr txBox="true"/>
          <p:nvPr/>
        </p:nvSpPr>
        <p:spPr>
          <a:xfrm rot="0">
            <a:off x="1505377" y="5903029"/>
            <a:ext cx="8079424" cy="524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A distribuição é simétrica em relação a média.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9730805" y="3115029"/>
            <a:ext cx="7967574" cy="4672077"/>
          </a:xfrm>
          <a:custGeom>
            <a:avLst/>
            <a:gdLst/>
            <a:ahLst/>
            <a:cxnLst/>
            <a:rect r="r" b="b" t="t" l="l"/>
            <a:pathLst>
              <a:path h="4672077" w="7967574">
                <a:moveTo>
                  <a:pt x="0" y="0"/>
                </a:moveTo>
                <a:lnTo>
                  <a:pt x="7967574" y="0"/>
                </a:lnTo>
                <a:lnTo>
                  <a:pt x="7967574" y="4672077"/>
                </a:lnTo>
                <a:lnTo>
                  <a:pt x="0" y="467207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2206" r="-2" b="-2281"/>
            </a:stretch>
          </a:blipFill>
        </p:spPr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76312" y="2816767"/>
            <a:ext cx="6443039" cy="5620451"/>
          </a:xfrm>
          <a:custGeom>
            <a:avLst/>
            <a:gdLst/>
            <a:ahLst/>
            <a:cxnLst/>
            <a:rect r="r" b="b" t="t" l="l"/>
            <a:pathLst>
              <a:path h="5620451" w="6443039">
                <a:moveTo>
                  <a:pt x="0" y="0"/>
                </a:moveTo>
                <a:lnTo>
                  <a:pt x="6443039" y="0"/>
                </a:lnTo>
                <a:lnTo>
                  <a:pt x="6443039" y="5620451"/>
                </a:lnTo>
                <a:lnTo>
                  <a:pt x="0" y="56204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505377" y="3514688"/>
            <a:ext cx="8079424" cy="2038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48"/>
              </a:lnSpc>
            </a:pPr>
            <a:r>
              <a:rPr lang="en-US" sz="7498">
                <a:solidFill>
                  <a:srgbClr val="000000"/>
                </a:solidFill>
                <a:latin typeface="DM Sans Bold"/>
              </a:rPr>
              <a:t>Características</a:t>
            </a:r>
          </a:p>
          <a:p>
            <a:pPr algn="l">
              <a:lnSpc>
                <a:spcPts val="8248"/>
              </a:lnSpc>
            </a:pPr>
          </a:p>
        </p:txBody>
      </p:sp>
      <p:sp>
        <p:nvSpPr>
          <p:cNvPr name="TextBox 5" id="5"/>
          <p:cNvSpPr txBox="true"/>
          <p:nvPr/>
        </p:nvSpPr>
        <p:spPr>
          <a:xfrm rot="0">
            <a:off x="1505377" y="5903029"/>
            <a:ext cx="8079424" cy="524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Unimodal.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9657803" y="3050274"/>
            <a:ext cx="8113578" cy="4801587"/>
          </a:xfrm>
          <a:custGeom>
            <a:avLst/>
            <a:gdLst/>
            <a:ahLst/>
            <a:cxnLst/>
            <a:rect r="r" b="b" t="t" l="l"/>
            <a:pathLst>
              <a:path h="4801587" w="8113578">
                <a:moveTo>
                  <a:pt x="0" y="0"/>
                </a:moveTo>
                <a:lnTo>
                  <a:pt x="8113578" y="0"/>
                </a:lnTo>
                <a:lnTo>
                  <a:pt x="8113578" y="4801587"/>
                </a:lnTo>
                <a:lnTo>
                  <a:pt x="0" y="480158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729" r="-2" b="-1804"/>
            </a:stretch>
          </a:blipFill>
        </p:spPr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76312" y="2816767"/>
            <a:ext cx="6443039" cy="5620451"/>
          </a:xfrm>
          <a:custGeom>
            <a:avLst/>
            <a:gdLst/>
            <a:ahLst/>
            <a:cxnLst/>
            <a:rect r="r" b="b" t="t" l="l"/>
            <a:pathLst>
              <a:path h="5620451" w="6443039">
                <a:moveTo>
                  <a:pt x="0" y="0"/>
                </a:moveTo>
                <a:lnTo>
                  <a:pt x="6443039" y="0"/>
                </a:lnTo>
                <a:lnTo>
                  <a:pt x="6443039" y="5620451"/>
                </a:lnTo>
                <a:lnTo>
                  <a:pt x="0" y="56204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505377" y="3514688"/>
            <a:ext cx="8079424" cy="2038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48"/>
              </a:lnSpc>
            </a:pPr>
            <a:r>
              <a:rPr lang="en-US" sz="7498">
                <a:solidFill>
                  <a:srgbClr val="000000"/>
                </a:solidFill>
                <a:latin typeface="DM Sans Bold"/>
              </a:rPr>
              <a:t>Características</a:t>
            </a:r>
          </a:p>
          <a:p>
            <a:pPr algn="l">
              <a:lnSpc>
                <a:spcPts val="8248"/>
              </a:lnSpc>
            </a:pPr>
          </a:p>
        </p:txBody>
      </p:sp>
      <p:sp>
        <p:nvSpPr>
          <p:cNvPr name="TextBox 5" id="5"/>
          <p:cNvSpPr txBox="true"/>
          <p:nvPr/>
        </p:nvSpPr>
        <p:spPr>
          <a:xfrm rot="0">
            <a:off x="1505377" y="5903029"/>
            <a:ext cx="8079424" cy="524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A área debaixo da curva é igual a 1 ou 100%.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9621302" y="3028673"/>
            <a:ext cx="8186580" cy="4844790"/>
          </a:xfrm>
          <a:custGeom>
            <a:avLst/>
            <a:gdLst/>
            <a:ahLst/>
            <a:cxnLst/>
            <a:rect r="r" b="b" t="t" l="l"/>
            <a:pathLst>
              <a:path h="4844790" w="8186580">
                <a:moveTo>
                  <a:pt x="0" y="0"/>
                </a:moveTo>
                <a:lnTo>
                  <a:pt x="8186580" y="0"/>
                </a:lnTo>
                <a:lnTo>
                  <a:pt x="8186580" y="4844790"/>
                </a:lnTo>
                <a:lnTo>
                  <a:pt x="0" y="484479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729" r="-2" b="-1804"/>
            </a:stretch>
          </a:blipFill>
        </p:spPr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15524" y="5180463"/>
            <a:ext cx="4972141" cy="4317203"/>
          </a:xfrm>
          <a:custGeom>
            <a:avLst/>
            <a:gdLst/>
            <a:ahLst/>
            <a:cxnLst/>
            <a:rect r="r" b="b" t="t" l="l"/>
            <a:pathLst>
              <a:path h="4317203" w="4972141">
                <a:moveTo>
                  <a:pt x="0" y="0"/>
                </a:moveTo>
                <a:lnTo>
                  <a:pt x="4972141" y="0"/>
                </a:lnTo>
                <a:lnTo>
                  <a:pt x="4972141" y="4317203"/>
                </a:lnTo>
                <a:lnTo>
                  <a:pt x="0" y="431720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324444" y="2112384"/>
            <a:ext cx="8079424" cy="927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9"/>
              </a:lnSpc>
            </a:pPr>
            <a:r>
              <a:rPr lang="en-US" sz="6998">
                <a:solidFill>
                  <a:srgbClr val="000000"/>
                </a:solidFill>
                <a:latin typeface="DM Sans Bold"/>
              </a:rPr>
              <a:t>Características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838911" y="5456680"/>
            <a:ext cx="6148456" cy="3764769"/>
          </a:xfrm>
          <a:custGeom>
            <a:avLst/>
            <a:gdLst/>
            <a:ahLst/>
            <a:cxnLst/>
            <a:rect r="r" b="b" t="t" l="l"/>
            <a:pathLst>
              <a:path h="3764769" w="6148456">
                <a:moveTo>
                  <a:pt x="0" y="0"/>
                </a:moveTo>
                <a:lnTo>
                  <a:pt x="6148456" y="0"/>
                </a:lnTo>
                <a:lnTo>
                  <a:pt x="6148456" y="3764769"/>
                </a:lnTo>
                <a:lnTo>
                  <a:pt x="0" y="37647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-1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6607554" y="5180463"/>
            <a:ext cx="4972141" cy="4317203"/>
          </a:xfrm>
          <a:custGeom>
            <a:avLst/>
            <a:gdLst/>
            <a:ahLst/>
            <a:cxnLst/>
            <a:rect r="r" b="b" t="t" l="l"/>
            <a:pathLst>
              <a:path h="4317203" w="4972141">
                <a:moveTo>
                  <a:pt x="0" y="0"/>
                </a:moveTo>
                <a:lnTo>
                  <a:pt x="4972141" y="0"/>
                </a:lnTo>
                <a:lnTo>
                  <a:pt x="4972141" y="4317203"/>
                </a:lnTo>
                <a:lnTo>
                  <a:pt x="0" y="431720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6030941" y="5456680"/>
            <a:ext cx="6148456" cy="3764769"/>
          </a:xfrm>
          <a:custGeom>
            <a:avLst/>
            <a:gdLst/>
            <a:ahLst/>
            <a:cxnLst/>
            <a:rect r="r" b="b" t="t" l="l"/>
            <a:pathLst>
              <a:path h="3764769" w="6148456">
                <a:moveTo>
                  <a:pt x="0" y="0"/>
                </a:moveTo>
                <a:lnTo>
                  <a:pt x="6148456" y="0"/>
                </a:lnTo>
                <a:lnTo>
                  <a:pt x="6148456" y="3764769"/>
                </a:lnTo>
                <a:lnTo>
                  <a:pt x="0" y="37647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-1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816246" y="5180463"/>
            <a:ext cx="4972141" cy="4317203"/>
          </a:xfrm>
          <a:custGeom>
            <a:avLst/>
            <a:gdLst/>
            <a:ahLst/>
            <a:cxnLst/>
            <a:rect r="r" b="b" t="t" l="l"/>
            <a:pathLst>
              <a:path h="4317203" w="4972141">
                <a:moveTo>
                  <a:pt x="0" y="0"/>
                </a:moveTo>
                <a:lnTo>
                  <a:pt x="4972141" y="0"/>
                </a:lnTo>
                <a:lnTo>
                  <a:pt x="4972141" y="4317203"/>
                </a:lnTo>
                <a:lnTo>
                  <a:pt x="0" y="431720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1239633" y="5419329"/>
            <a:ext cx="6209456" cy="3802120"/>
          </a:xfrm>
          <a:custGeom>
            <a:avLst/>
            <a:gdLst/>
            <a:ahLst/>
            <a:cxnLst/>
            <a:rect r="r" b="b" t="t" l="l"/>
            <a:pathLst>
              <a:path h="3802120" w="6209456">
                <a:moveTo>
                  <a:pt x="0" y="0"/>
                </a:moveTo>
                <a:lnTo>
                  <a:pt x="6209456" y="0"/>
                </a:lnTo>
                <a:lnTo>
                  <a:pt x="6209456" y="3802120"/>
                </a:lnTo>
                <a:lnTo>
                  <a:pt x="0" y="38021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-1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2351725" y="4569366"/>
            <a:ext cx="3012430" cy="469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Canva Sans"/>
              </a:rPr>
              <a:t>(μ - σ; μ + σ) ~ </a:t>
            </a:r>
            <a:r>
              <a:rPr lang="en-US" sz="2499">
                <a:solidFill>
                  <a:srgbClr val="FF1616"/>
                </a:solidFill>
                <a:latin typeface="Canva Sans Bold"/>
              </a:rPr>
              <a:t>68,2%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349662" y="4544713"/>
            <a:ext cx="3464207" cy="422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Canva Sans"/>
              </a:rPr>
              <a:t>(μ - 2σ; μ + 2σ) ~ </a:t>
            </a:r>
            <a:r>
              <a:rPr lang="en-US" sz="2499">
                <a:solidFill>
                  <a:srgbClr val="FF1616"/>
                </a:solidFill>
                <a:latin typeface="Canva Sans Bold"/>
              </a:rPr>
              <a:t>95,4%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2562661" y="4569366"/>
            <a:ext cx="3479312" cy="422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Canva Sans"/>
              </a:rPr>
              <a:t>(μ - 3σ; μ + 3σ) ~ </a:t>
            </a:r>
            <a:r>
              <a:rPr lang="en-US" sz="2499">
                <a:solidFill>
                  <a:srgbClr val="FF1616"/>
                </a:solidFill>
                <a:latin typeface="Canva Sans Bold"/>
              </a:rPr>
              <a:t>99,7%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415524" y="3306184"/>
            <a:ext cx="14063257" cy="9623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58"/>
              </a:lnSpc>
            </a:pPr>
            <a:r>
              <a:rPr lang="en-US" sz="2614">
                <a:solidFill>
                  <a:srgbClr val="000000"/>
                </a:solidFill>
                <a:latin typeface="Canva Sans"/>
              </a:rPr>
              <a:t>As porcentagens a seguir estão compreedidas em seus repectivos intervalos e formam a </a:t>
            </a:r>
            <a:r>
              <a:rPr lang="en-US" sz="2614">
                <a:solidFill>
                  <a:srgbClr val="000000"/>
                </a:solidFill>
                <a:latin typeface="Canva Sans Bold"/>
              </a:rPr>
              <a:t>Regra 68-95-99,7</a:t>
            </a:r>
            <a:r>
              <a:rPr lang="en-US" sz="2614">
                <a:solidFill>
                  <a:srgbClr val="000000"/>
                </a:solidFill>
                <a:latin typeface="Canva Sans"/>
              </a:rPr>
              <a:t> ou</a:t>
            </a:r>
            <a:r>
              <a:rPr lang="en-US" sz="2614">
                <a:solidFill>
                  <a:srgbClr val="000000"/>
                </a:solidFill>
                <a:latin typeface="Canva Sans Bold"/>
              </a:rPr>
              <a:t> Regra Empírica</a:t>
            </a:r>
            <a:r>
              <a:rPr lang="en-US" sz="2614">
                <a:solidFill>
                  <a:srgbClr val="000000"/>
                </a:solidFill>
                <a:latin typeface="Canva Sans"/>
              </a:rPr>
              <a:t>.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05377" y="5143500"/>
            <a:ext cx="14903805" cy="3901718"/>
          </a:xfrm>
          <a:custGeom>
            <a:avLst/>
            <a:gdLst/>
            <a:ahLst/>
            <a:cxnLst/>
            <a:rect r="r" b="b" t="t" l="l"/>
            <a:pathLst>
              <a:path h="3901718" w="14903805">
                <a:moveTo>
                  <a:pt x="0" y="0"/>
                </a:moveTo>
                <a:lnTo>
                  <a:pt x="14903805" y="0"/>
                </a:lnTo>
                <a:lnTo>
                  <a:pt x="14903805" y="3901718"/>
                </a:lnTo>
                <a:lnTo>
                  <a:pt x="0" y="39017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045235" y="6469115"/>
            <a:ext cx="7988646" cy="1250488"/>
          </a:xfrm>
          <a:custGeom>
            <a:avLst/>
            <a:gdLst/>
            <a:ahLst/>
            <a:cxnLst/>
            <a:rect r="r" b="b" t="t" l="l"/>
            <a:pathLst>
              <a:path h="1250488" w="7988646">
                <a:moveTo>
                  <a:pt x="0" y="0"/>
                </a:moveTo>
                <a:lnTo>
                  <a:pt x="7988646" y="0"/>
                </a:lnTo>
                <a:lnTo>
                  <a:pt x="7988646" y="1250488"/>
                </a:lnTo>
                <a:lnTo>
                  <a:pt x="0" y="125048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85057" t="-472518" r="-96402" b="-438411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505377" y="2395999"/>
            <a:ext cx="14903805" cy="1000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48"/>
              </a:lnSpc>
            </a:pPr>
            <a:r>
              <a:rPr lang="en-US" sz="7498">
                <a:solidFill>
                  <a:srgbClr val="000000"/>
                </a:solidFill>
                <a:latin typeface="DM Sans Bold"/>
              </a:rPr>
              <a:t>Características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505377" y="3746115"/>
            <a:ext cx="14903805" cy="10194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Tome </a:t>
            </a:r>
            <a:r>
              <a:rPr lang="en-US" sz="2799" spc="27">
                <a:solidFill>
                  <a:srgbClr val="000000"/>
                </a:solidFill>
                <a:latin typeface="DM Sans Bold"/>
              </a:rPr>
              <a:t>x</a:t>
            </a:r>
            <a:r>
              <a:rPr lang="en-US" sz="2799" spc="27">
                <a:solidFill>
                  <a:srgbClr val="000000"/>
                </a:solidFill>
                <a:latin typeface="DM Sans"/>
              </a:rPr>
              <a:t> como uma variável aleatória contínua, </a:t>
            </a:r>
            <a:r>
              <a:rPr lang="en-US" sz="2799" spc="27">
                <a:solidFill>
                  <a:srgbClr val="000000"/>
                </a:solidFill>
                <a:latin typeface="DM Sans Bold"/>
              </a:rPr>
              <a:t>x</a:t>
            </a:r>
            <a:r>
              <a:rPr lang="en-US" sz="2799" spc="27">
                <a:solidFill>
                  <a:srgbClr val="000000"/>
                </a:solidFill>
                <a:latin typeface="DM Sans"/>
              </a:rPr>
              <a:t> possui distribuição normal se e somente se, sua função de densidade de probabilidade (fdp) for: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9755895" y="5587086"/>
            <a:ext cx="6504510" cy="2022458"/>
          </a:xfrm>
          <a:custGeom>
            <a:avLst/>
            <a:gdLst/>
            <a:ahLst/>
            <a:cxnLst/>
            <a:rect r="r" b="b" t="t" l="l"/>
            <a:pathLst>
              <a:path h="2022458" w="6504510">
                <a:moveTo>
                  <a:pt x="0" y="0"/>
                </a:moveTo>
                <a:lnTo>
                  <a:pt x="6504510" y="0"/>
                </a:lnTo>
                <a:lnTo>
                  <a:pt x="6504510" y="2022458"/>
                </a:lnTo>
                <a:lnTo>
                  <a:pt x="0" y="20224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03204" t="-420269" r="-167660" b="-150326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10453791" y="7719603"/>
            <a:ext cx="864985" cy="733813"/>
          </a:xfrm>
          <a:custGeom>
            <a:avLst/>
            <a:gdLst/>
            <a:ahLst/>
            <a:cxnLst/>
            <a:rect r="r" b="b" t="t" l="l"/>
            <a:pathLst>
              <a:path h="733813" w="864985">
                <a:moveTo>
                  <a:pt x="0" y="0"/>
                </a:moveTo>
                <a:lnTo>
                  <a:pt x="864985" y="0"/>
                </a:lnTo>
                <a:lnTo>
                  <a:pt x="864985" y="733813"/>
                </a:lnTo>
                <a:lnTo>
                  <a:pt x="0" y="73381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570638" t="-472465" r="-854602" b="-43835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1361283" y="7836011"/>
            <a:ext cx="193700" cy="500998"/>
          </a:xfrm>
          <a:custGeom>
            <a:avLst/>
            <a:gdLst/>
            <a:ahLst/>
            <a:cxnLst/>
            <a:rect r="r" b="b" t="t" l="l"/>
            <a:pathLst>
              <a:path h="500998" w="193700">
                <a:moveTo>
                  <a:pt x="0" y="0"/>
                </a:moveTo>
                <a:lnTo>
                  <a:pt x="193700" y="0"/>
                </a:lnTo>
                <a:lnTo>
                  <a:pt x="193700" y="500998"/>
                </a:lnTo>
                <a:lnTo>
                  <a:pt x="0" y="5009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20627" t="-472465" r="-2929532" b="-43835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1593084" y="7721711"/>
            <a:ext cx="3850880" cy="5252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07"/>
              </a:lnSpc>
            </a:pPr>
            <a:r>
              <a:rPr lang="en-US" sz="2719">
                <a:solidFill>
                  <a:srgbClr val="000000">
                    <a:alpha val="72549"/>
                  </a:srgbClr>
                </a:solidFill>
                <a:latin typeface="Canva Sans"/>
              </a:rPr>
              <a:t>fator de escalonameto.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795820" y="2207577"/>
            <a:ext cx="10539875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50"/>
              </a:lnSpc>
            </a:pPr>
            <a:r>
              <a:rPr lang="en-US" sz="7500">
                <a:solidFill>
                  <a:srgbClr val="000000"/>
                </a:solidFill>
                <a:latin typeface="DM Sans Bold"/>
              </a:rPr>
              <a:t>Guia da Apresentação 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1797823" y="4113484"/>
            <a:ext cx="893803" cy="897809"/>
          </a:xfrm>
          <a:custGeom>
            <a:avLst/>
            <a:gdLst/>
            <a:ahLst/>
            <a:cxnLst/>
            <a:rect r="r" b="b" t="t" l="l"/>
            <a:pathLst>
              <a:path h="897809" w="893803">
                <a:moveTo>
                  <a:pt x="0" y="0"/>
                </a:moveTo>
                <a:lnTo>
                  <a:pt x="893803" y="0"/>
                </a:lnTo>
                <a:lnTo>
                  <a:pt x="893803" y="897809"/>
                </a:lnTo>
                <a:lnTo>
                  <a:pt x="0" y="8978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978909" y="4173690"/>
            <a:ext cx="531632" cy="6607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66"/>
              </a:lnSpc>
            </a:pPr>
            <a:r>
              <a:rPr lang="en-US" sz="3617">
                <a:solidFill>
                  <a:srgbClr val="000000"/>
                </a:solidFill>
                <a:latin typeface="DM Sans Bold"/>
              </a:rPr>
              <a:t>1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3044794" y="4113484"/>
            <a:ext cx="5697889" cy="897809"/>
          </a:xfrm>
          <a:custGeom>
            <a:avLst/>
            <a:gdLst/>
            <a:ahLst/>
            <a:cxnLst/>
            <a:rect r="r" b="b" t="t" l="l"/>
            <a:pathLst>
              <a:path h="897809" w="5697889">
                <a:moveTo>
                  <a:pt x="0" y="0"/>
                </a:moveTo>
                <a:lnTo>
                  <a:pt x="5697889" y="0"/>
                </a:lnTo>
                <a:lnTo>
                  <a:pt x="5697889" y="897809"/>
                </a:lnTo>
                <a:lnTo>
                  <a:pt x="0" y="8978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3410597" y="4257751"/>
            <a:ext cx="4948492" cy="494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sz="2499" spc="24">
                <a:solidFill>
                  <a:srgbClr val="000000"/>
                </a:solidFill>
                <a:latin typeface="DM Sans"/>
              </a:rPr>
              <a:t> Introdução.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797823" y="7383017"/>
            <a:ext cx="893803" cy="897809"/>
          </a:xfrm>
          <a:custGeom>
            <a:avLst/>
            <a:gdLst/>
            <a:ahLst/>
            <a:cxnLst/>
            <a:rect r="r" b="b" t="t" l="l"/>
            <a:pathLst>
              <a:path h="897809" w="893803">
                <a:moveTo>
                  <a:pt x="0" y="0"/>
                </a:moveTo>
                <a:lnTo>
                  <a:pt x="893803" y="0"/>
                </a:lnTo>
                <a:lnTo>
                  <a:pt x="893803" y="897809"/>
                </a:lnTo>
                <a:lnTo>
                  <a:pt x="0" y="8978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978909" y="7443223"/>
            <a:ext cx="531632" cy="6607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66"/>
              </a:lnSpc>
            </a:pPr>
            <a:r>
              <a:rPr lang="en-US" sz="3617">
                <a:solidFill>
                  <a:srgbClr val="000000"/>
                </a:solidFill>
                <a:latin typeface="DM Sans Bold"/>
              </a:rPr>
              <a:t>5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3044794" y="7383017"/>
            <a:ext cx="5697889" cy="897809"/>
          </a:xfrm>
          <a:custGeom>
            <a:avLst/>
            <a:gdLst/>
            <a:ahLst/>
            <a:cxnLst/>
            <a:rect r="r" b="b" t="t" l="l"/>
            <a:pathLst>
              <a:path h="897809" w="5697889">
                <a:moveTo>
                  <a:pt x="0" y="0"/>
                </a:moveTo>
                <a:lnTo>
                  <a:pt x="5697889" y="0"/>
                </a:lnTo>
                <a:lnTo>
                  <a:pt x="5697889" y="897809"/>
                </a:lnTo>
                <a:lnTo>
                  <a:pt x="0" y="8978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3410597" y="7527284"/>
            <a:ext cx="5187727" cy="494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sz="2499" spc="24">
                <a:solidFill>
                  <a:srgbClr val="000000"/>
                </a:solidFill>
                <a:latin typeface="DM Sans"/>
              </a:rPr>
              <a:t>Cálculo de Probabilidade.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9547319" y="4113484"/>
            <a:ext cx="893803" cy="897809"/>
          </a:xfrm>
          <a:custGeom>
            <a:avLst/>
            <a:gdLst/>
            <a:ahLst/>
            <a:cxnLst/>
            <a:rect r="r" b="b" t="t" l="l"/>
            <a:pathLst>
              <a:path h="897809" w="893803">
                <a:moveTo>
                  <a:pt x="0" y="0"/>
                </a:moveTo>
                <a:lnTo>
                  <a:pt x="893803" y="0"/>
                </a:lnTo>
                <a:lnTo>
                  <a:pt x="893803" y="897809"/>
                </a:lnTo>
                <a:lnTo>
                  <a:pt x="0" y="8978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9728405" y="4173690"/>
            <a:ext cx="531632" cy="6607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66"/>
              </a:lnSpc>
            </a:pPr>
            <a:r>
              <a:rPr lang="en-US" sz="3617">
                <a:solidFill>
                  <a:srgbClr val="000000"/>
                </a:solidFill>
                <a:latin typeface="DM Sans Bold"/>
              </a:rPr>
              <a:t>2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0794291" y="4113484"/>
            <a:ext cx="5697889" cy="897809"/>
          </a:xfrm>
          <a:custGeom>
            <a:avLst/>
            <a:gdLst/>
            <a:ahLst/>
            <a:cxnLst/>
            <a:rect r="r" b="b" t="t" l="l"/>
            <a:pathLst>
              <a:path h="897809" w="5697889">
                <a:moveTo>
                  <a:pt x="0" y="0"/>
                </a:moveTo>
                <a:lnTo>
                  <a:pt x="5697889" y="0"/>
                </a:lnTo>
                <a:lnTo>
                  <a:pt x="5697889" y="897809"/>
                </a:lnTo>
                <a:lnTo>
                  <a:pt x="0" y="8978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1241222" y="4064239"/>
            <a:ext cx="4948492" cy="9391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sz="2499" spc="24">
                <a:solidFill>
                  <a:srgbClr val="000000"/>
                </a:solidFill>
                <a:latin typeface="DM Sans"/>
              </a:rPr>
              <a:t>Estudo do lançamento de moedas.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-78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1797823" y="5754006"/>
            <a:ext cx="893803" cy="897809"/>
          </a:xfrm>
          <a:custGeom>
            <a:avLst/>
            <a:gdLst/>
            <a:ahLst/>
            <a:cxnLst/>
            <a:rect r="r" b="b" t="t" l="l"/>
            <a:pathLst>
              <a:path h="897809" w="893803">
                <a:moveTo>
                  <a:pt x="0" y="0"/>
                </a:moveTo>
                <a:lnTo>
                  <a:pt x="893803" y="0"/>
                </a:lnTo>
                <a:lnTo>
                  <a:pt x="893803" y="897809"/>
                </a:lnTo>
                <a:lnTo>
                  <a:pt x="0" y="8978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1978909" y="5814212"/>
            <a:ext cx="531632" cy="6607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66"/>
              </a:lnSpc>
            </a:pPr>
            <a:r>
              <a:rPr lang="en-US" sz="3617">
                <a:solidFill>
                  <a:srgbClr val="000000"/>
                </a:solidFill>
                <a:latin typeface="DM Sans Bold"/>
              </a:rPr>
              <a:t>3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3044794" y="5754006"/>
            <a:ext cx="5697889" cy="897809"/>
          </a:xfrm>
          <a:custGeom>
            <a:avLst/>
            <a:gdLst/>
            <a:ahLst/>
            <a:cxnLst/>
            <a:rect r="r" b="b" t="t" l="l"/>
            <a:pathLst>
              <a:path h="897809" w="5697889">
                <a:moveTo>
                  <a:pt x="0" y="0"/>
                </a:moveTo>
                <a:lnTo>
                  <a:pt x="5697889" y="0"/>
                </a:lnTo>
                <a:lnTo>
                  <a:pt x="5697889" y="897809"/>
                </a:lnTo>
                <a:lnTo>
                  <a:pt x="0" y="8978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3410597" y="5898273"/>
            <a:ext cx="5187727" cy="494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sz="2499" spc="24">
                <a:solidFill>
                  <a:srgbClr val="000000"/>
                </a:solidFill>
                <a:latin typeface="DM Sans"/>
              </a:rPr>
              <a:t>Características e Exemplos.</a:t>
            </a:r>
          </a:p>
        </p:txBody>
      </p:sp>
      <p:sp>
        <p:nvSpPr>
          <p:cNvPr name="Freeform 21" id="21"/>
          <p:cNvSpPr/>
          <p:nvPr/>
        </p:nvSpPr>
        <p:spPr>
          <a:xfrm flipH="false" flipV="false" rot="0">
            <a:off x="9547319" y="5754006"/>
            <a:ext cx="893803" cy="897809"/>
          </a:xfrm>
          <a:custGeom>
            <a:avLst/>
            <a:gdLst/>
            <a:ahLst/>
            <a:cxnLst/>
            <a:rect r="r" b="b" t="t" l="l"/>
            <a:pathLst>
              <a:path h="897809" w="893803">
                <a:moveTo>
                  <a:pt x="0" y="0"/>
                </a:moveTo>
                <a:lnTo>
                  <a:pt x="893803" y="0"/>
                </a:lnTo>
                <a:lnTo>
                  <a:pt x="893803" y="897809"/>
                </a:lnTo>
                <a:lnTo>
                  <a:pt x="0" y="8978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2" id="22"/>
          <p:cNvSpPr txBox="true"/>
          <p:nvPr/>
        </p:nvSpPr>
        <p:spPr>
          <a:xfrm rot="0">
            <a:off x="9728405" y="5814212"/>
            <a:ext cx="531632" cy="6607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66"/>
              </a:lnSpc>
            </a:pPr>
            <a:r>
              <a:rPr lang="en-US" sz="3617">
                <a:solidFill>
                  <a:srgbClr val="000000"/>
                </a:solidFill>
                <a:latin typeface="DM Sans Bold"/>
              </a:rPr>
              <a:t>4</a:t>
            </a:r>
          </a:p>
        </p:txBody>
      </p:sp>
      <p:sp>
        <p:nvSpPr>
          <p:cNvPr name="Freeform 23" id="23"/>
          <p:cNvSpPr/>
          <p:nvPr/>
        </p:nvSpPr>
        <p:spPr>
          <a:xfrm flipH="false" flipV="false" rot="0">
            <a:off x="10794291" y="5754006"/>
            <a:ext cx="5697889" cy="897809"/>
          </a:xfrm>
          <a:custGeom>
            <a:avLst/>
            <a:gdLst/>
            <a:ahLst/>
            <a:cxnLst/>
            <a:rect r="r" b="b" t="t" l="l"/>
            <a:pathLst>
              <a:path h="897809" w="5697889">
                <a:moveTo>
                  <a:pt x="0" y="0"/>
                </a:moveTo>
                <a:lnTo>
                  <a:pt x="5697889" y="0"/>
                </a:lnTo>
                <a:lnTo>
                  <a:pt x="5697889" y="897809"/>
                </a:lnTo>
                <a:lnTo>
                  <a:pt x="0" y="8978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11160094" y="5898273"/>
            <a:ext cx="5332086" cy="494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sz="2499" spc="24">
                <a:solidFill>
                  <a:srgbClr val="000000"/>
                </a:solidFill>
                <a:latin typeface="DM Sans"/>
              </a:rPr>
              <a:t>Distribuição Normal Padronizada.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05377" y="5143500"/>
            <a:ext cx="14903805" cy="3901718"/>
          </a:xfrm>
          <a:custGeom>
            <a:avLst/>
            <a:gdLst/>
            <a:ahLst/>
            <a:cxnLst/>
            <a:rect r="r" b="b" t="t" l="l"/>
            <a:pathLst>
              <a:path h="3901718" w="14903805">
                <a:moveTo>
                  <a:pt x="0" y="0"/>
                </a:moveTo>
                <a:lnTo>
                  <a:pt x="14903805" y="0"/>
                </a:lnTo>
                <a:lnTo>
                  <a:pt x="14903805" y="3901718"/>
                </a:lnTo>
                <a:lnTo>
                  <a:pt x="0" y="39017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970054" y="5425409"/>
            <a:ext cx="13974451" cy="3337900"/>
          </a:xfrm>
          <a:custGeom>
            <a:avLst/>
            <a:gdLst/>
            <a:ahLst/>
            <a:cxnLst/>
            <a:rect r="r" b="b" t="t" l="l"/>
            <a:pathLst>
              <a:path h="3337900" w="13974451">
                <a:moveTo>
                  <a:pt x="0" y="0"/>
                </a:moveTo>
                <a:lnTo>
                  <a:pt x="13974451" y="0"/>
                </a:lnTo>
                <a:lnTo>
                  <a:pt x="13974451" y="3337900"/>
                </a:lnTo>
                <a:lnTo>
                  <a:pt x="0" y="33379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49265" t="-160772" r="-17975" b="-132881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505377" y="2395999"/>
            <a:ext cx="14903805" cy="1000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48"/>
              </a:lnSpc>
            </a:pPr>
            <a:r>
              <a:rPr lang="en-US" sz="7498">
                <a:solidFill>
                  <a:srgbClr val="000000"/>
                </a:solidFill>
                <a:latin typeface="DM Sans Bold"/>
              </a:rPr>
              <a:t>Características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505377" y="3746115"/>
            <a:ext cx="14903805" cy="10194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Uma vez que a probabilidade é representada pela área debaixo da curva, para acha-lá basta calcular a integral definida no intervalo dado x1 e x2: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05377" y="5143500"/>
            <a:ext cx="14903805" cy="3901718"/>
          </a:xfrm>
          <a:custGeom>
            <a:avLst/>
            <a:gdLst/>
            <a:ahLst/>
            <a:cxnLst/>
            <a:rect r="r" b="b" t="t" l="l"/>
            <a:pathLst>
              <a:path h="3901718" w="14903805">
                <a:moveTo>
                  <a:pt x="0" y="0"/>
                </a:moveTo>
                <a:lnTo>
                  <a:pt x="14903805" y="0"/>
                </a:lnTo>
                <a:lnTo>
                  <a:pt x="14903805" y="3901718"/>
                </a:lnTo>
                <a:lnTo>
                  <a:pt x="0" y="39017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970054" y="5476939"/>
            <a:ext cx="13974451" cy="3234839"/>
          </a:xfrm>
          <a:custGeom>
            <a:avLst/>
            <a:gdLst/>
            <a:ahLst/>
            <a:cxnLst/>
            <a:rect r="r" b="b" t="t" l="l"/>
            <a:pathLst>
              <a:path h="3234839" w="13974451">
                <a:moveTo>
                  <a:pt x="0" y="0"/>
                </a:moveTo>
                <a:lnTo>
                  <a:pt x="13974451" y="0"/>
                </a:lnTo>
                <a:lnTo>
                  <a:pt x="13974451" y="3234839"/>
                </a:lnTo>
                <a:lnTo>
                  <a:pt x="0" y="323483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44814" t="-166840" r="-9107" b="-107006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505377" y="2395999"/>
            <a:ext cx="14903805" cy="1000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48"/>
              </a:lnSpc>
            </a:pPr>
            <a:r>
              <a:rPr lang="en-US" sz="7498">
                <a:solidFill>
                  <a:srgbClr val="000000"/>
                </a:solidFill>
                <a:latin typeface="DM Sans Bold"/>
              </a:rPr>
              <a:t>Características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505377" y="3746115"/>
            <a:ext cx="14903805" cy="10194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Analogamente ao item anterior, para acharmos a probabilidade máxima aplicamos limites de integração infinitos: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05377" y="5143500"/>
            <a:ext cx="14903805" cy="3901718"/>
          </a:xfrm>
          <a:custGeom>
            <a:avLst/>
            <a:gdLst/>
            <a:ahLst/>
            <a:cxnLst/>
            <a:rect r="r" b="b" t="t" l="l"/>
            <a:pathLst>
              <a:path h="3901718" w="14903805">
                <a:moveTo>
                  <a:pt x="0" y="0"/>
                </a:moveTo>
                <a:lnTo>
                  <a:pt x="14903805" y="0"/>
                </a:lnTo>
                <a:lnTo>
                  <a:pt x="14903805" y="3901718"/>
                </a:lnTo>
                <a:lnTo>
                  <a:pt x="0" y="39017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426070" y="5211129"/>
            <a:ext cx="7435859" cy="3771535"/>
          </a:xfrm>
          <a:custGeom>
            <a:avLst/>
            <a:gdLst/>
            <a:ahLst/>
            <a:cxnLst/>
            <a:rect r="r" b="b" t="t" l="l"/>
            <a:pathLst>
              <a:path h="3771535" w="7435859">
                <a:moveTo>
                  <a:pt x="0" y="0"/>
                </a:moveTo>
                <a:lnTo>
                  <a:pt x="7435859" y="0"/>
                </a:lnTo>
                <a:lnTo>
                  <a:pt x="7435859" y="3771535"/>
                </a:lnTo>
                <a:lnTo>
                  <a:pt x="0" y="377153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21226" t="-149941" r="-70183" b="-73076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505377" y="2643649"/>
            <a:ext cx="14903805" cy="1000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48"/>
              </a:lnSpc>
            </a:pPr>
            <a:r>
              <a:rPr lang="en-US" sz="7498">
                <a:solidFill>
                  <a:srgbClr val="000000"/>
                </a:solidFill>
                <a:latin typeface="DM Sans Bold"/>
              </a:rPr>
              <a:t>Características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505377" y="4102966"/>
            <a:ext cx="14903805" cy="4813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Os pontos de inflexão são </a:t>
            </a:r>
            <a:r>
              <a:rPr lang="en-US" sz="2799" spc="27">
                <a:solidFill>
                  <a:srgbClr val="000000"/>
                </a:solidFill>
                <a:latin typeface="DM Sans Bold"/>
              </a:rPr>
              <a:t>μ - σ </a:t>
            </a:r>
            <a:r>
              <a:rPr lang="en-US" sz="2799" spc="27">
                <a:solidFill>
                  <a:srgbClr val="000000"/>
                </a:solidFill>
                <a:latin typeface="DM Sans"/>
              </a:rPr>
              <a:t> e </a:t>
            </a:r>
            <a:r>
              <a:rPr lang="en-US" sz="2799" spc="27">
                <a:solidFill>
                  <a:srgbClr val="000000"/>
                </a:solidFill>
                <a:latin typeface="DM Sans Bold"/>
              </a:rPr>
              <a:t>μ + σ. </a:t>
            </a:r>
            <a:r>
              <a:rPr lang="en-US" sz="2799" spc="27">
                <a:solidFill>
                  <a:srgbClr val="000000"/>
                </a:solidFill>
                <a:latin typeface="DM Sans"/>
              </a:rPr>
              <a:t>E quando </a:t>
            </a:r>
            <a:r>
              <a:rPr lang="en-US" sz="2799" spc="27">
                <a:solidFill>
                  <a:srgbClr val="000000"/>
                </a:solidFill>
                <a:latin typeface="DM Sans Bold"/>
              </a:rPr>
              <a:t>x = μ</a:t>
            </a:r>
            <a:r>
              <a:rPr lang="en-US" sz="2799" spc="27">
                <a:solidFill>
                  <a:srgbClr val="000000"/>
                </a:solidFill>
                <a:latin typeface="DM Sans"/>
              </a:rPr>
              <a:t> temos o ponto máximo de f(x):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05377" y="5143500"/>
            <a:ext cx="14903805" cy="3901718"/>
          </a:xfrm>
          <a:custGeom>
            <a:avLst/>
            <a:gdLst/>
            <a:ahLst/>
            <a:cxnLst/>
            <a:rect r="r" b="b" t="t" l="l"/>
            <a:pathLst>
              <a:path h="3901718" w="14903805">
                <a:moveTo>
                  <a:pt x="0" y="0"/>
                </a:moveTo>
                <a:lnTo>
                  <a:pt x="14903805" y="0"/>
                </a:lnTo>
                <a:lnTo>
                  <a:pt x="14903805" y="3901718"/>
                </a:lnTo>
                <a:lnTo>
                  <a:pt x="0" y="39017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299616" y="5245551"/>
            <a:ext cx="11688767" cy="3697616"/>
          </a:xfrm>
          <a:custGeom>
            <a:avLst/>
            <a:gdLst/>
            <a:ahLst/>
            <a:cxnLst/>
            <a:rect r="r" b="b" t="t" l="l"/>
            <a:pathLst>
              <a:path h="3697616" w="11688767">
                <a:moveTo>
                  <a:pt x="0" y="0"/>
                </a:moveTo>
                <a:lnTo>
                  <a:pt x="11688767" y="0"/>
                </a:lnTo>
                <a:lnTo>
                  <a:pt x="11688767" y="3697616"/>
                </a:lnTo>
                <a:lnTo>
                  <a:pt x="0" y="369761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47858" t="-148355" r="-24952" b="-58779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1271992" y="7239129"/>
            <a:ext cx="814687" cy="132975"/>
            <a:chOff x="0" y="0"/>
            <a:chExt cx="214568" cy="35022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14568" cy="35022"/>
            </a:xfrm>
            <a:custGeom>
              <a:avLst/>
              <a:gdLst/>
              <a:ahLst/>
              <a:cxnLst/>
              <a:rect r="r" b="b" t="t" l="l"/>
              <a:pathLst>
                <a:path h="35022" w="214568">
                  <a:moveTo>
                    <a:pt x="0" y="0"/>
                  </a:moveTo>
                  <a:lnTo>
                    <a:pt x="214568" y="0"/>
                  </a:lnTo>
                  <a:lnTo>
                    <a:pt x="214568" y="35022"/>
                  </a:lnTo>
                  <a:lnTo>
                    <a:pt x="0" y="35022"/>
                  </a:lnTo>
                  <a:close/>
                </a:path>
              </a:pathLst>
            </a:custGeom>
            <a:solidFill>
              <a:srgbClr val="036FFF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8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505377" y="2395999"/>
            <a:ext cx="14903805" cy="1000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48"/>
              </a:lnSpc>
            </a:pPr>
            <a:r>
              <a:rPr lang="en-US" sz="7498">
                <a:solidFill>
                  <a:srgbClr val="000000"/>
                </a:solidFill>
                <a:latin typeface="DM Sans Bold"/>
              </a:rPr>
              <a:t>Influência da Média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505377" y="3746115"/>
            <a:ext cx="14903805" cy="10194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A curva varia no </a:t>
            </a:r>
            <a:r>
              <a:rPr lang="en-US" sz="2799" spc="27">
                <a:solidFill>
                  <a:srgbClr val="000000"/>
                </a:solidFill>
                <a:latin typeface="DM Sans Bold"/>
              </a:rPr>
              <a:t>eixo x</a:t>
            </a:r>
            <a:r>
              <a:rPr lang="en-US" sz="2799" spc="27">
                <a:solidFill>
                  <a:srgbClr val="000000"/>
                </a:solidFill>
                <a:latin typeface="DM Sans"/>
              </a:rPr>
              <a:t> mantendo sua forma básica de acordo com modificações nos valores da média (</a:t>
            </a:r>
            <a:r>
              <a:rPr lang="en-US" sz="2799" spc="27">
                <a:solidFill>
                  <a:srgbClr val="000000"/>
                </a:solidFill>
                <a:latin typeface="DM Sans Bold"/>
              </a:rPr>
              <a:t>μ</a:t>
            </a:r>
            <a:r>
              <a:rPr lang="en-US" sz="2799" spc="27">
                <a:solidFill>
                  <a:srgbClr val="000000"/>
                </a:solidFill>
                <a:latin typeface="DM Sans"/>
              </a:rPr>
              <a:t>):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05377" y="5143500"/>
            <a:ext cx="14903805" cy="3901718"/>
          </a:xfrm>
          <a:custGeom>
            <a:avLst/>
            <a:gdLst/>
            <a:ahLst/>
            <a:cxnLst/>
            <a:rect r="r" b="b" t="t" l="l"/>
            <a:pathLst>
              <a:path h="3901718" w="14903805">
                <a:moveTo>
                  <a:pt x="0" y="0"/>
                </a:moveTo>
                <a:lnTo>
                  <a:pt x="14903805" y="0"/>
                </a:lnTo>
                <a:lnTo>
                  <a:pt x="14903805" y="3901718"/>
                </a:lnTo>
                <a:lnTo>
                  <a:pt x="0" y="39017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939148" y="5183897"/>
            <a:ext cx="12036264" cy="3820923"/>
          </a:xfrm>
          <a:custGeom>
            <a:avLst/>
            <a:gdLst/>
            <a:ahLst/>
            <a:cxnLst/>
            <a:rect r="r" b="b" t="t" l="l"/>
            <a:pathLst>
              <a:path h="3820923" w="12036264">
                <a:moveTo>
                  <a:pt x="0" y="0"/>
                </a:moveTo>
                <a:lnTo>
                  <a:pt x="12036264" y="0"/>
                </a:lnTo>
                <a:lnTo>
                  <a:pt x="12036264" y="3820923"/>
                </a:lnTo>
                <a:lnTo>
                  <a:pt x="0" y="382092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46413" t="-140117" r="-27107" b="-67198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505377" y="1960230"/>
            <a:ext cx="14903805" cy="8310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600"/>
              </a:lnSpc>
            </a:pPr>
            <a:r>
              <a:rPr lang="en-US" sz="6000">
                <a:solidFill>
                  <a:srgbClr val="000000"/>
                </a:solidFill>
                <a:latin typeface="DM Sans Bold"/>
              </a:rPr>
              <a:t>Influência do Desvio Padrão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505377" y="3141277"/>
            <a:ext cx="14903805" cy="20100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A curva tem seu achatamento alterado de acordo ao desvio padrão, seu aumento resulta em maior disperção dos dados, equanto que a redução resulta em uma menor disperção: </a:t>
            </a:r>
          </a:p>
          <a:p>
            <a:pPr algn="just">
              <a:lnSpc>
                <a:spcPts val="3919"/>
              </a:lnSpc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10914963" y="6999484"/>
            <a:ext cx="814687" cy="132975"/>
            <a:chOff x="0" y="0"/>
            <a:chExt cx="214568" cy="35022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14568" cy="35022"/>
            </a:xfrm>
            <a:custGeom>
              <a:avLst/>
              <a:gdLst/>
              <a:ahLst/>
              <a:cxnLst/>
              <a:rect r="r" b="b" t="t" l="l"/>
              <a:pathLst>
                <a:path h="35022" w="214568">
                  <a:moveTo>
                    <a:pt x="0" y="0"/>
                  </a:moveTo>
                  <a:lnTo>
                    <a:pt x="214568" y="0"/>
                  </a:lnTo>
                  <a:lnTo>
                    <a:pt x="214568" y="35022"/>
                  </a:lnTo>
                  <a:lnTo>
                    <a:pt x="0" y="35022"/>
                  </a:lnTo>
                  <a:close/>
                </a:path>
              </a:pathLst>
            </a:custGeom>
            <a:solidFill>
              <a:srgbClr val="036FFF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8"/>
                </a:lnSpc>
              </a:pPr>
            </a:p>
          </p:txBody>
        </p:sp>
      </p:grp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05377" y="5143500"/>
            <a:ext cx="14903805" cy="3901718"/>
          </a:xfrm>
          <a:custGeom>
            <a:avLst/>
            <a:gdLst/>
            <a:ahLst/>
            <a:cxnLst/>
            <a:rect r="r" b="b" t="t" l="l"/>
            <a:pathLst>
              <a:path h="3901718" w="14903805">
                <a:moveTo>
                  <a:pt x="0" y="0"/>
                </a:moveTo>
                <a:lnTo>
                  <a:pt x="14903805" y="0"/>
                </a:lnTo>
                <a:lnTo>
                  <a:pt x="14903805" y="3901718"/>
                </a:lnTo>
                <a:lnTo>
                  <a:pt x="0" y="39017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199359" y="5186295"/>
            <a:ext cx="9889282" cy="3816128"/>
          </a:xfrm>
          <a:custGeom>
            <a:avLst/>
            <a:gdLst/>
            <a:ahLst/>
            <a:cxnLst/>
            <a:rect r="r" b="b" t="t" l="l"/>
            <a:pathLst>
              <a:path h="3816128" w="9889282">
                <a:moveTo>
                  <a:pt x="0" y="0"/>
                </a:moveTo>
                <a:lnTo>
                  <a:pt x="9889282" y="0"/>
                </a:lnTo>
                <a:lnTo>
                  <a:pt x="9889282" y="3816128"/>
                </a:lnTo>
                <a:lnTo>
                  <a:pt x="0" y="381612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58221" t="-91315" r="-13184" b="-58419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505377" y="2240105"/>
            <a:ext cx="14903805" cy="78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380"/>
              </a:lnSpc>
            </a:pPr>
            <a:r>
              <a:rPr lang="en-US" sz="5800">
                <a:solidFill>
                  <a:srgbClr val="000000"/>
                </a:solidFill>
                <a:latin typeface="DM Sans Bold"/>
              </a:rPr>
              <a:t>Influência do Desvio Padrão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505377" y="3373370"/>
            <a:ext cx="14903805" cy="15147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Para um desvio padrão pequeno, temos uma curva mais concentrada e alta. Equanto que para um desvio maior, temos ela mais baixa e curva:</a:t>
            </a:r>
          </a:p>
          <a:p>
            <a:pPr algn="just">
              <a:lnSpc>
                <a:spcPts val="3919"/>
              </a:lnSpc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547855" y="2795242"/>
            <a:ext cx="6380806" cy="5568988"/>
          </a:xfrm>
          <a:custGeom>
            <a:avLst/>
            <a:gdLst/>
            <a:ahLst/>
            <a:cxnLst/>
            <a:rect r="r" b="b" t="t" l="l"/>
            <a:pathLst>
              <a:path h="5568988" w="6380806">
                <a:moveTo>
                  <a:pt x="0" y="0"/>
                </a:moveTo>
                <a:lnTo>
                  <a:pt x="6380806" y="0"/>
                </a:lnTo>
                <a:lnTo>
                  <a:pt x="6380806" y="5568988"/>
                </a:lnTo>
                <a:lnTo>
                  <a:pt x="0" y="55689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710350" y="2963856"/>
            <a:ext cx="5887202" cy="5266338"/>
          </a:xfrm>
          <a:custGeom>
            <a:avLst/>
            <a:gdLst/>
            <a:ahLst/>
            <a:cxnLst/>
            <a:rect r="r" b="b" t="t" l="l"/>
            <a:pathLst>
              <a:path h="5266338" w="5887202">
                <a:moveTo>
                  <a:pt x="0" y="0"/>
                </a:moveTo>
                <a:lnTo>
                  <a:pt x="5887202" y="0"/>
                </a:lnTo>
                <a:lnTo>
                  <a:pt x="5887202" y="5266338"/>
                </a:lnTo>
                <a:lnTo>
                  <a:pt x="0" y="52663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58325" t="-82515" r="-88925" b="-35734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505377" y="3094468"/>
            <a:ext cx="8170793" cy="15928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380"/>
              </a:lnSpc>
            </a:pPr>
            <a:r>
              <a:rPr lang="en-US" sz="5800">
                <a:solidFill>
                  <a:srgbClr val="000000"/>
                </a:solidFill>
                <a:latin typeface="DM Sans Bold"/>
              </a:rPr>
              <a:t>Influência dos Parâmetros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505377" y="5037358"/>
            <a:ext cx="8170793" cy="25053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Existem infinitas curvas que variam de acordo com os valores de média(</a:t>
            </a:r>
            <a:r>
              <a:rPr lang="en-US" sz="2799" spc="27">
                <a:solidFill>
                  <a:srgbClr val="000000"/>
                </a:solidFill>
                <a:latin typeface="DM Sans Bold"/>
              </a:rPr>
              <a:t>μ</a:t>
            </a:r>
            <a:r>
              <a:rPr lang="en-US" sz="2799" spc="27">
                <a:solidFill>
                  <a:srgbClr val="000000"/>
                </a:solidFill>
                <a:latin typeface="DM Sans"/>
              </a:rPr>
              <a:t>) e desvio(</a:t>
            </a:r>
            <a:r>
              <a:rPr lang="en-US" sz="2799" spc="27">
                <a:solidFill>
                  <a:srgbClr val="000000"/>
                </a:solidFill>
                <a:latin typeface="DM Sans Bold"/>
              </a:rPr>
              <a:t>σ</a:t>
            </a:r>
            <a:r>
              <a:rPr lang="en-US" sz="2799" spc="27">
                <a:solidFill>
                  <a:srgbClr val="000000"/>
                </a:solidFill>
                <a:latin typeface="DM Sans"/>
              </a:rPr>
              <a:t>), algumas dessas variações estão ilustradas ao lado:</a:t>
            </a:r>
          </a:p>
          <a:p>
            <a:pPr algn="just">
              <a:lnSpc>
                <a:spcPts val="3919"/>
              </a:lnSpc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417514" y="2727705"/>
            <a:ext cx="15452971" cy="10915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913"/>
              </a:lnSpc>
            </a:pPr>
            <a:r>
              <a:rPr lang="en-US" sz="8102">
                <a:solidFill>
                  <a:srgbClr val="000000"/>
                </a:solidFill>
                <a:latin typeface="DM Sans Bold"/>
              </a:rPr>
              <a:t>Exemplos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417514" y="5951182"/>
            <a:ext cx="15452971" cy="24048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21957" indent="-240652" lvl="2">
              <a:lnSpc>
                <a:spcPts val="4737"/>
              </a:lnSpc>
              <a:buFont typeface="Arial"/>
              <a:buChar char="⚬"/>
            </a:pPr>
            <a:r>
              <a:rPr lang="en-US" sz="3158" spc="31">
                <a:solidFill>
                  <a:srgbClr val="000000"/>
                </a:solidFill>
                <a:latin typeface="DM Sans"/>
              </a:rPr>
              <a:t>Altura/Peso da população adulta de um pais</a:t>
            </a:r>
          </a:p>
          <a:p>
            <a:pPr algn="l" marL="721957" indent="-240652" lvl="2">
              <a:lnSpc>
                <a:spcPts val="4737"/>
              </a:lnSpc>
              <a:buFont typeface="Arial"/>
              <a:buChar char="⚬"/>
            </a:pPr>
            <a:r>
              <a:rPr lang="en-US" sz="3158" spc="31">
                <a:solidFill>
                  <a:srgbClr val="000000"/>
                </a:solidFill>
                <a:latin typeface="DM Sans"/>
              </a:rPr>
              <a:t>Pressâo Sanguínea</a:t>
            </a:r>
          </a:p>
          <a:p>
            <a:pPr algn="l" marL="721957" indent="-240652" lvl="2">
              <a:lnSpc>
                <a:spcPts val="4737"/>
              </a:lnSpc>
              <a:buFont typeface="Arial"/>
              <a:buChar char="⚬"/>
            </a:pPr>
            <a:r>
              <a:rPr lang="en-US" sz="3158" spc="31">
                <a:solidFill>
                  <a:srgbClr val="000000"/>
                </a:solidFill>
                <a:latin typeface="DM Sans"/>
              </a:rPr>
              <a:t>Pontuação em testes de quociente de inteligência(QI)</a:t>
            </a:r>
          </a:p>
          <a:p>
            <a:pPr algn="l" marL="721957" indent="-240652" lvl="2">
              <a:lnSpc>
                <a:spcPts val="4737"/>
              </a:lnSpc>
              <a:buFont typeface="Arial"/>
              <a:buChar char="⚬"/>
            </a:pPr>
            <a:r>
              <a:rPr lang="en-US" sz="3158" spc="31">
                <a:solidFill>
                  <a:srgbClr val="000000"/>
                </a:solidFill>
                <a:latin typeface="DM Sans"/>
              </a:rPr>
              <a:t>etc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417514" y="4271060"/>
            <a:ext cx="15452971" cy="12783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51"/>
              </a:lnSpc>
            </a:pPr>
            <a:r>
              <a:rPr lang="en-US" sz="3536" spc="35">
                <a:solidFill>
                  <a:srgbClr val="000000"/>
                </a:solidFill>
                <a:latin typeface="DM Sans"/>
              </a:rPr>
              <a:t>Muitos dos fenômenos que ocorrem no mundo real distribuem-se normalmente, temos como exemplo: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574307" y="2755330"/>
            <a:ext cx="15139387" cy="9040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372"/>
              </a:lnSpc>
            </a:pPr>
            <a:r>
              <a:rPr lang="en-US" sz="6701">
                <a:solidFill>
                  <a:srgbClr val="000000"/>
                </a:solidFill>
                <a:latin typeface="DM Sans Bold"/>
              </a:rPr>
              <a:t>Contra-exemplos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574307" y="4079452"/>
            <a:ext cx="15139387" cy="4024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530"/>
              </a:lnSpc>
            </a:pPr>
            <a:r>
              <a:rPr lang="en-US" sz="3235" spc="32">
                <a:solidFill>
                  <a:srgbClr val="000000"/>
                </a:solidFill>
                <a:latin typeface="DM Sans"/>
              </a:rPr>
              <a:t>Nem sempre os dados sem distribuem normalmente, devido a fatores como:</a:t>
            </a:r>
          </a:p>
          <a:p>
            <a:pPr algn="just" marL="739609" indent="-246536" lvl="2">
              <a:lnSpc>
                <a:spcPts val="4530"/>
              </a:lnSpc>
              <a:buFont typeface="Arial"/>
              <a:buChar char="⚬"/>
            </a:pPr>
            <a:r>
              <a:rPr lang="en-US" sz="3235" spc="32">
                <a:solidFill>
                  <a:srgbClr val="000000"/>
                </a:solidFill>
                <a:latin typeface="DM Sans"/>
              </a:rPr>
              <a:t>Outliers: valores discrepantes;</a:t>
            </a:r>
          </a:p>
          <a:p>
            <a:pPr algn="just" marL="739609" indent="-246536" lvl="2">
              <a:lnSpc>
                <a:spcPts val="4530"/>
              </a:lnSpc>
              <a:buFont typeface="Arial"/>
              <a:buChar char="⚬"/>
            </a:pPr>
            <a:r>
              <a:rPr lang="en-US" sz="3235" spc="32">
                <a:solidFill>
                  <a:srgbClr val="000000"/>
                </a:solidFill>
                <a:latin typeface="DM Sans"/>
              </a:rPr>
              <a:t>Poucos dados: dados insuficientes podem deformar a curva;</a:t>
            </a:r>
          </a:p>
          <a:p>
            <a:pPr algn="just" marL="739609" indent="-246536" lvl="2">
              <a:lnSpc>
                <a:spcPts val="4530"/>
              </a:lnSpc>
              <a:buFont typeface="Arial"/>
              <a:buChar char="⚬"/>
            </a:pPr>
            <a:r>
              <a:rPr lang="en-US" sz="3235" spc="32">
                <a:solidFill>
                  <a:srgbClr val="000000"/>
                </a:solidFill>
                <a:latin typeface="DM Sans"/>
              </a:rPr>
              <a:t>Coleta incorreta: dados importantes não levados em consideração;</a:t>
            </a:r>
          </a:p>
          <a:p>
            <a:pPr algn="just" marL="739609" indent="-246536" lvl="2">
              <a:lnSpc>
                <a:spcPts val="4530"/>
              </a:lnSpc>
              <a:buFont typeface="Arial"/>
              <a:buChar char="⚬"/>
            </a:pPr>
            <a:r>
              <a:rPr lang="en-US" sz="3235" spc="32">
                <a:solidFill>
                  <a:srgbClr val="000000"/>
                </a:solidFill>
                <a:latin typeface="DM Sans"/>
              </a:rPr>
              <a:t>Distribuição não normal: os dados podem se distribuir de forma diferente da normal</a:t>
            </a:r>
          </a:p>
          <a:p>
            <a:pPr algn="just" marL="739609" indent="-246536" lvl="2">
              <a:lnSpc>
                <a:spcPts val="4530"/>
              </a:lnSpc>
            </a:pPr>
          </a:p>
        </p:txBody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144000" y="2265235"/>
            <a:ext cx="7925073" cy="6611630"/>
          </a:xfrm>
          <a:custGeom>
            <a:avLst/>
            <a:gdLst/>
            <a:ahLst/>
            <a:cxnLst/>
            <a:rect r="r" b="b" t="t" l="l"/>
            <a:pathLst>
              <a:path h="6611630" w="7925073">
                <a:moveTo>
                  <a:pt x="0" y="0"/>
                </a:moveTo>
                <a:lnTo>
                  <a:pt x="7925073" y="0"/>
                </a:lnTo>
                <a:lnTo>
                  <a:pt x="7925073" y="6611630"/>
                </a:lnTo>
                <a:lnTo>
                  <a:pt x="0" y="66116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505377" y="2117597"/>
            <a:ext cx="7118760" cy="78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380"/>
              </a:lnSpc>
            </a:pPr>
            <a:r>
              <a:rPr lang="en-US" sz="5800">
                <a:solidFill>
                  <a:srgbClr val="000000"/>
                </a:solidFill>
                <a:latin typeface="DM Sans Bold"/>
              </a:rPr>
              <a:t>Contra-exemplos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505377" y="3250862"/>
            <a:ext cx="7118760" cy="5477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Um contra-exemplo seria a distribuição de renda do Reino Unido observada em 2006/2007.</a:t>
            </a:r>
          </a:p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O gráfico sugere que esta distribuição deve ser assimétrica - grande proporção de valores entre 0 e 500£ e pequena proporção de valores acima de 800 libras esterlinas. </a:t>
            </a:r>
          </a:p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Conquanto, a média e a mediana não coincidem.</a:t>
            </a:r>
          </a:p>
          <a:p>
            <a:pPr algn="just">
              <a:lnSpc>
                <a:spcPts val="3919"/>
              </a:lnSpc>
            </a:pP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9307163" y="2968061"/>
            <a:ext cx="7575439" cy="5457705"/>
          </a:xfrm>
          <a:custGeom>
            <a:avLst/>
            <a:gdLst/>
            <a:ahLst/>
            <a:cxnLst/>
            <a:rect r="r" b="b" t="t" l="l"/>
            <a:pathLst>
              <a:path h="5457705" w="7575439">
                <a:moveTo>
                  <a:pt x="0" y="0"/>
                </a:moveTo>
                <a:lnTo>
                  <a:pt x="7575439" y="0"/>
                </a:lnTo>
                <a:lnTo>
                  <a:pt x="7575439" y="5457705"/>
                </a:lnTo>
                <a:lnTo>
                  <a:pt x="0" y="54577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94331" t="-84434" r="-131150" b="-69565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069977" y="2630526"/>
            <a:ext cx="4607496" cy="5496505"/>
          </a:xfrm>
          <a:custGeom>
            <a:avLst/>
            <a:gdLst/>
            <a:ahLst/>
            <a:cxnLst/>
            <a:rect r="r" b="b" t="t" l="l"/>
            <a:pathLst>
              <a:path h="5496505" w="4607496">
                <a:moveTo>
                  <a:pt x="0" y="0"/>
                </a:moveTo>
                <a:lnTo>
                  <a:pt x="4607496" y="0"/>
                </a:lnTo>
                <a:lnTo>
                  <a:pt x="4607496" y="5496505"/>
                </a:lnTo>
                <a:lnTo>
                  <a:pt x="0" y="54965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1069977" y="2630526"/>
            <a:ext cx="4607496" cy="5496505"/>
          </a:xfrm>
          <a:custGeom>
            <a:avLst/>
            <a:gdLst/>
            <a:ahLst/>
            <a:cxnLst/>
            <a:rect r="r" b="b" t="t" l="l"/>
            <a:pathLst>
              <a:path h="5496505" w="4607496">
                <a:moveTo>
                  <a:pt x="0" y="0"/>
                </a:moveTo>
                <a:lnTo>
                  <a:pt x="4607496" y="0"/>
                </a:lnTo>
                <a:lnTo>
                  <a:pt x="4607496" y="5496505"/>
                </a:lnTo>
                <a:lnTo>
                  <a:pt x="0" y="54965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2949" r="-127" b="-941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505377" y="2764009"/>
            <a:ext cx="7869017" cy="1000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48"/>
              </a:lnSpc>
            </a:pPr>
            <a:r>
              <a:rPr lang="en-US" sz="7498">
                <a:solidFill>
                  <a:srgbClr val="000000"/>
                </a:solidFill>
                <a:latin typeface="DM Sans Bold"/>
              </a:rPr>
              <a:t>Introdução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505377" y="4114125"/>
            <a:ext cx="7869017" cy="39910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A Distribuição Normal ou Gaussiana é sem dúvidas a mais importante distribuição de densidade de probabilidade, uma vez que é aplicada em inúmeros fenômenos e utilizada para o desenvolvimento teórico da estatística. Sendo notada por volta do século XIX, pelo matematico, astrônomo, físico e alemão Friedrich Gauss.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892642" y="8290637"/>
            <a:ext cx="4867231" cy="3901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31"/>
              </a:lnSpc>
            </a:pPr>
            <a:r>
              <a:rPr lang="en-US" sz="1951">
                <a:solidFill>
                  <a:srgbClr val="000000"/>
                </a:solidFill>
                <a:latin typeface="Canva Sans"/>
              </a:rPr>
              <a:t>Johann Carl Friedrich Gauss, (1777- 1855)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069977" y="2630526"/>
            <a:ext cx="4607496" cy="5496505"/>
          </a:xfrm>
          <a:custGeom>
            <a:avLst/>
            <a:gdLst/>
            <a:ahLst/>
            <a:cxnLst/>
            <a:rect r="r" b="b" t="t" l="l"/>
            <a:pathLst>
              <a:path h="5496505" w="4607496">
                <a:moveTo>
                  <a:pt x="0" y="0"/>
                </a:moveTo>
                <a:lnTo>
                  <a:pt x="4607496" y="0"/>
                </a:lnTo>
                <a:lnTo>
                  <a:pt x="4607496" y="5496505"/>
                </a:lnTo>
                <a:lnTo>
                  <a:pt x="0" y="54965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1488399" y="3086100"/>
            <a:ext cx="3770653" cy="4114800"/>
          </a:xfrm>
          <a:custGeom>
            <a:avLst/>
            <a:gdLst/>
            <a:ahLst/>
            <a:cxnLst/>
            <a:rect r="r" b="b" t="t" l="l"/>
            <a:pathLst>
              <a:path h="4114800" w="3770653">
                <a:moveTo>
                  <a:pt x="0" y="0"/>
                </a:moveTo>
                <a:lnTo>
                  <a:pt x="3770653" y="0"/>
                </a:lnTo>
                <a:lnTo>
                  <a:pt x="377065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-1123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364390" y="5778645"/>
            <a:ext cx="1313083" cy="1337399"/>
          </a:xfrm>
          <a:custGeom>
            <a:avLst/>
            <a:gdLst/>
            <a:ahLst/>
            <a:cxnLst/>
            <a:rect r="r" b="b" t="t" l="l"/>
            <a:pathLst>
              <a:path h="1337399" w="1313083">
                <a:moveTo>
                  <a:pt x="0" y="0"/>
                </a:moveTo>
                <a:lnTo>
                  <a:pt x="1313083" y="0"/>
                </a:lnTo>
                <a:lnTo>
                  <a:pt x="1313083" y="1337399"/>
                </a:lnTo>
                <a:lnTo>
                  <a:pt x="0" y="133739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-407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505377" y="2866111"/>
            <a:ext cx="8620469" cy="17529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Distribuição Normal Padronizada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505377" y="4969021"/>
            <a:ext cx="8620469" cy="30006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Até agora vimos que a área debaixo da Curva de  Gauss no intervalo proposto representa a probabiblidade, conquanto o cálculo dessa integral não se torna algo trivial sem a ajuda de um computador. Sendo assim, a distribuição normal padronizada faz-se  solução para tal problema.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417514" y="2428062"/>
            <a:ext cx="15452971" cy="10096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53"/>
              </a:lnSpc>
            </a:pPr>
            <a:r>
              <a:rPr lang="en-US" sz="7503">
                <a:solidFill>
                  <a:srgbClr val="000000"/>
                </a:solidFill>
                <a:latin typeface="DM Sans Bold"/>
              </a:rPr>
              <a:t>Ajustes na Distribuição Normal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417514" y="3706222"/>
            <a:ext cx="15452971" cy="4807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808597" indent="-269532" lvl="2">
              <a:lnSpc>
                <a:spcPts val="6048"/>
              </a:lnSpc>
              <a:buFont typeface="Arial"/>
              <a:buChar char="⚬"/>
            </a:pPr>
            <a:r>
              <a:rPr lang="en-US" sz="3536" spc="35">
                <a:solidFill>
                  <a:srgbClr val="000000"/>
                </a:solidFill>
                <a:latin typeface="DM Sans"/>
              </a:rPr>
              <a:t>A distribuição normal padronizada é uma distribuição normal com média (𝜇) igual a 0 e desvio padrão (𝜎) igual a 1;</a:t>
            </a:r>
          </a:p>
          <a:p>
            <a:pPr algn="just" marL="808597" indent="-269532" lvl="2">
              <a:lnSpc>
                <a:spcPts val="4951"/>
              </a:lnSpc>
              <a:buFont typeface="Arial"/>
              <a:buChar char="⚬"/>
            </a:pPr>
            <a:r>
              <a:rPr lang="en-US" sz="3536" spc="35">
                <a:solidFill>
                  <a:srgbClr val="000000"/>
                </a:solidFill>
                <a:latin typeface="DM Sans"/>
              </a:rPr>
              <a:t>A variável aleatória x passa a ser chamada de Z;</a:t>
            </a:r>
          </a:p>
          <a:p>
            <a:pPr algn="just" marL="808597" indent="-269532" lvl="2">
              <a:lnSpc>
                <a:spcPts val="4951"/>
              </a:lnSpc>
              <a:buFont typeface="Arial"/>
              <a:buChar char="⚬"/>
            </a:pPr>
            <a:r>
              <a:rPr lang="en-US" sz="3536" spc="35">
                <a:solidFill>
                  <a:srgbClr val="000000"/>
                </a:solidFill>
                <a:latin typeface="DM Sans"/>
              </a:rPr>
              <a:t>Notação:  𝑍~ 𝑁(0, 1), media(𝜇) = 0 e desvio(𝜎) = 1;</a:t>
            </a:r>
          </a:p>
          <a:p>
            <a:pPr algn="just" marL="808597" indent="-269532" lvl="2">
              <a:lnSpc>
                <a:spcPts val="4951"/>
              </a:lnSpc>
              <a:buFont typeface="Arial"/>
              <a:buChar char="⚬"/>
            </a:pPr>
            <a:r>
              <a:rPr lang="en-US" sz="3536" spc="35">
                <a:solidFill>
                  <a:srgbClr val="000000"/>
                </a:solidFill>
                <a:latin typeface="DM Sans"/>
              </a:rPr>
              <a:t>Toda variável 𝑋 ~ 𝑁(𝜇, 𝜎²) deve ser transformada em 𝑍~ 𝑁(0, 1), para que possamos fazer o cálculos na forma padronizada;</a:t>
            </a:r>
          </a:p>
          <a:p>
            <a:pPr algn="just" marL="808597" indent="-269532" lvl="2">
              <a:lnSpc>
                <a:spcPts val="4951"/>
              </a:lnSpc>
              <a:buFont typeface="Arial"/>
              <a:buChar char="⚬"/>
            </a:pPr>
            <a:r>
              <a:rPr lang="en-US" sz="3536" spc="35">
                <a:solidFill>
                  <a:srgbClr val="000000"/>
                </a:solidFill>
                <a:latin typeface="DM Sans"/>
              </a:rPr>
              <a:t>Z = 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2933649" y="7985754"/>
            <a:ext cx="1204892" cy="1056547"/>
          </a:xfrm>
          <a:custGeom>
            <a:avLst/>
            <a:gdLst/>
            <a:ahLst/>
            <a:cxnLst/>
            <a:rect r="r" b="b" t="t" l="l"/>
            <a:pathLst>
              <a:path h="1056547" w="1204892">
                <a:moveTo>
                  <a:pt x="0" y="0"/>
                </a:moveTo>
                <a:lnTo>
                  <a:pt x="1204892" y="0"/>
                </a:lnTo>
                <a:lnTo>
                  <a:pt x="1204892" y="1056547"/>
                </a:lnTo>
                <a:lnTo>
                  <a:pt x="0" y="105654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545238" t="-497738" r="-755322" b="-300252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505377" y="3804323"/>
            <a:ext cx="8219639" cy="8670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Padronização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505377" y="5021408"/>
            <a:ext cx="8219639" cy="20100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Utilizaremos uma tabela tal que 𝑃(0 ≤ 𝑍 ≤ 𝑍𝑐) = 𝑝, ou seja, a probabilidade fornecida pela tabela (𝑝) corresponde ao intervalo que vai de 0 até um certo número 𝑧𝑐 no eixo 𝑥.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0436428" y="2968420"/>
            <a:ext cx="6443039" cy="5620451"/>
          </a:xfrm>
          <a:custGeom>
            <a:avLst/>
            <a:gdLst/>
            <a:ahLst/>
            <a:cxnLst/>
            <a:rect r="r" b="b" t="t" l="l"/>
            <a:pathLst>
              <a:path h="5620451" w="6443039">
                <a:moveTo>
                  <a:pt x="0" y="0"/>
                </a:moveTo>
                <a:lnTo>
                  <a:pt x="6443039" y="0"/>
                </a:lnTo>
                <a:lnTo>
                  <a:pt x="6443039" y="5620451"/>
                </a:lnTo>
                <a:lnTo>
                  <a:pt x="0" y="56204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725016" y="3123355"/>
            <a:ext cx="8099384" cy="4958730"/>
          </a:xfrm>
          <a:custGeom>
            <a:avLst/>
            <a:gdLst/>
            <a:ahLst/>
            <a:cxnLst/>
            <a:rect r="r" b="b" t="t" l="l"/>
            <a:pathLst>
              <a:path h="4958730" w="8099384">
                <a:moveTo>
                  <a:pt x="0" y="0"/>
                </a:moveTo>
                <a:lnTo>
                  <a:pt x="8099384" y="0"/>
                </a:lnTo>
                <a:lnTo>
                  <a:pt x="8099384" y="4958730"/>
                </a:lnTo>
                <a:lnTo>
                  <a:pt x="0" y="49587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-75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436428" y="7675368"/>
            <a:ext cx="6019121" cy="6667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Canva Sans Bold"/>
              </a:rPr>
              <a:t>      P = probabilidade = área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4068505" y="5819517"/>
            <a:ext cx="430857" cy="982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8"/>
              </a:lnSpc>
            </a:pPr>
            <a:r>
              <a:rPr lang="en-US" sz="5198">
                <a:solidFill>
                  <a:srgbClr val="FFFFFF"/>
                </a:solidFill>
                <a:latin typeface="Canva Sans Bold"/>
              </a:rPr>
              <a:t>P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88056" y="1752600"/>
            <a:ext cx="14711889" cy="8307933"/>
          </a:xfrm>
          <a:custGeom>
            <a:avLst/>
            <a:gdLst/>
            <a:ahLst/>
            <a:cxnLst/>
            <a:rect r="r" b="b" t="t" l="l"/>
            <a:pathLst>
              <a:path h="8307933" w="14711889">
                <a:moveTo>
                  <a:pt x="0" y="0"/>
                </a:moveTo>
                <a:lnTo>
                  <a:pt x="14711889" y="0"/>
                </a:lnTo>
                <a:lnTo>
                  <a:pt x="14711889" y="8307933"/>
                </a:lnTo>
                <a:lnTo>
                  <a:pt x="0" y="830793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454" t="-775" r="-2289" b="-3507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839282" y="9325839"/>
            <a:ext cx="3086099" cy="3086095"/>
          </a:xfrm>
          <a:custGeom>
            <a:avLst/>
            <a:gdLst/>
            <a:ahLst/>
            <a:cxnLst/>
            <a:rect r="r" b="b" t="t" l="l"/>
            <a:pathLst>
              <a:path h="3086095" w="3086099">
                <a:moveTo>
                  <a:pt x="0" y="0"/>
                </a:moveTo>
                <a:lnTo>
                  <a:pt x="3086099" y="0"/>
                </a:lnTo>
                <a:lnTo>
                  <a:pt x="3086099" y="3086095"/>
                </a:lnTo>
                <a:lnTo>
                  <a:pt x="0" y="30860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54195" y="1752600"/>
            <a:ext cx="14801725" cy="8307933"/>
          </a:xfrm>
          <a:custGeom>
            <a:avLst/>
            <a:gdLst/>
            <a:ahLst/>
            <a:cxnLst/>
            <a:rect r="r" b="b" t="t" l="l"/>
            <a:pathLst>
              <a:path h="8307933" w="14801725">
                <a:moveTo>
                  <a:pt x="0" y="0"/>
                </a:moveTo>
                <a:lnTo>
                  <a:pt x="14801725" y="0"/>
                </a:lnTo>
                <a:lnTo>
                  <a:pt x="14801725" y="8307933"/>
                </a:lnTo>
                <a:lnTo>
                  <a:pt x="0" y="830793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122" t="-879" r="-2096" b="-3516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839282" y="9325839"/>
            <a:ext cx="3086099" cy="3086095"/>
          </a:xfrm>
          <a:custGeom>
            <a:avLst/>
            <a:gdLst/>
            <a:ahLst/>
            <a:cxnLst/>
            <a:rect r="r" b="b" t="t" l="l"/>
            <a:pathLst>
              <a:path h="3086095" w="3086099">
                <a:moveTo>
                  <a:pt x="0" y="0"/>
                </a:moveTo>
                <a:lnTo>
                  <a:pt x="3086099" y="0"/>
                </a:lnTo>
                <a:lnTo>
                  <a:pt x="3086099" y="3086095"/>
                </a:lnTo>
                <a:lnTo>
                  <a:pt x="0" y="30860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88056" y="1752600"/>
            <a:ext cx="14815622" cy="8307933"/>
          </a:xfrm>
          <a:custGeom>
            <a:avLst/>
            <a:gdLst/>
            <a:ahLst/>
            <a:cxnLst/>
            <a:rect r="r" b="b" t="t" l="l"/>
            <a:pathLst>
              <a:path h="8307933" w="14815622">
                <a:moveTo>
                  <a:pt x="0" y="0"/>
                </a:moveTo>
                <a:lnTo>
                  <a:pt x="14815622" y="0"/>
                </a:lnTo>
                <a:lnTo>
                  <a:pt x="14815622" y="8307933"/>
                </a:lnTo>
                <a:lnTo>
                  <a:pt x="0" y="830793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182" t="-740" r="-2160" b="-3876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839282" y="9325839"/>
            <a:ext cx="3086099" cy="3086095"/>
          </a:xfrm>
          <a:custGeom>
            <a:avLst/>
            <a:gdLst/>
            <a:ahLst/>
            <a:cxnLst/>
            <a:rect r="r" b="b" t="t" l="l"/>
            <a:pathLst>
              <a:path h="3086095" w="3086099">
                <a:moveTo>
                  <a:pt x="0" y="0"/>
                </a:moveTo>
                <a:lnTo>
                  <a:pt x="3086099" y="0"/>
                </a:lnTo>
                <a:lnTo>
                  <a:pt x="3086099" y="3086095"/>
                </a:lnTo>
                <a:lnTo>
                  <a:pt x="0" y="30860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88056" y="1752600"/>
            <a:ext cx="14815622" cy="8317442"/>
          </a:xfrm>
          <a:custGeom>
            <a:avLst/>
            <a:gdLst/>
            <a:ahLst/>
            <a:cxnLst/>
            <a:rect r="r" b="b" t="t" l="l"/>
            <a:pathLst>
              <a:path h="8317442" w="14815622">
                <a:moveTo>
                  <a:pt x="0" y="0"/>
                </a:moveTo>
                <a:lnTo>
                  <a:pt x="14815622" y="0"/>
                </a:lnTo>
                <a:lnTo>
                  <a:pt x="14815622" y="8317442"/>
                </a:lnTo>
                <a:lnTo>
                  <a:pt x="0" y="83174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20" t="-775" r="-2126" b="-3524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839282" y="9325839"/>
            <a:ext cx="3086099" cy="3086095"/>
          </a:xfrm>
          <a:custGeom>
            <a:avLst/>
            <a:gdLst/>
            <a:ahLst/>
            <a:cxnLst/>
            <a:rect r="r" b="b" t="t" l="l"/>
            <a:pathLst>
              <a:path h="3086095" w="3086099">
                <a:moveTo>
                  <a:pt x="0" y="0"/>
                </a:moveTo>
                <a:lnTo>
                  <a:pt x="3086099" y="0"/>
                </a:lnTo>
                <a:lnTo>
                  <a:pt x="3086099" y="3086095"/>
                </a:lnTo>
                <a:lnTo>
                  <a:pt x="0" y="30860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88056" y="1752600"/>
            <a:ext cx="14808581" cy="8317442"/>
          </a:xfrm>
          <a:custGeom>
            <a:avLst/>
            <a:gdLst/>
            <a:ahLst/>
            <a:cxnLst/>
            <a:rect r="r" b="b" t="t" l="l"/>
            <a:pathLst>
              <a:path h="8317442" w="14808581">
                <a:moveTo>
                  <a:pt x="0" y="0"/>
                </a:moveTo>
                <a:lnTo>
                  <a:pt x="14808581" y="0"/>
                </a:lnTo>
                <a:lnTo>
                  <a:pt x="14808581" y="8317442"/>
                </a:lnTo>
                <a:lnTo>
                  <a:pt x="0" y="83174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55" t="-784" r="-2284" b="-3659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839282" y="9325839"/>
            <a:ext cx="3086099" cy="3086095"/>
          </a:xfrm>
          <a:custGeom>
            <a:avLst/>
            <a:gdLst/>
            <a:ahLst/>
            <a:cxnLst/>
            <a:rect r="r" b="b" t="t" l="l"/>
            <a:pathLst>
              <a:path h="3086095" w="3086099">
                <a:moveTo>
                  <a:pt x="0" y="0"/>
                </a:moveTo>
                <a:lnTo>
                  <a:pt x="3086099" y="0"/>
                </a:lnTo>
                <a:lnTo>
                  <a:pt x="3086099" y="3086095"/>
                </a:lnTo>
                <a:lnTo>
                  <a:pt x="0" y="30860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5839282" y="9325839"/>
            <a:ext cx="3086099" cy="3086095"/>
          </a:xfrm>
          <a:custGeom>
            <a:avLst/>
            <a:gdLst/>
            <a:ahLst/>
            <a:cxnLst/>
            <a:rect r="r" b="b" t="t" l="l"/>
            <a:pathLst>
              <a:path h="3086095" w="3086099">
                <a:moveTo>
                  <a:pt x="0" y="0"/>
                </a:moveTo>
                <a:lnTo>
                  <a:pt x="3086099" y="0"/>
                </a:lnTo>
                <a:lnTo>
                  <a:pt x="3086099" y="3086095"/>
                </a:lnTo>
                <a:lnTo>
                  <a:pt x="0" y="30860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905250" y="2000250"/>
            <a:ext cx="10477500" cy="6286500"/>
          </a:xfrm>
          <a:custGeom>
            <a:avLst/>
            <a:gdLst/>
            <a:ahLst/>
            <a:cxnLst/>
            <a:rect r="r" b="b" t="t" l="l"/>
            <a:pathLst>
              <a:path h="6286500" w="10477500">
                <a:moveTo>
                  <a:pt x="0" y="0"/>
                </a:moveTo>
                <a:lnTo>
                  <a:pt x="10477500" y="0"/>
                </a:lnTo>
                <a:lnTo>
                  <a:pt x="10477500" y="6286500"/>
                </a:lnTo>
                <a:lnTo>
                  <a:pt x="0" y="62865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905250" y="8433435"/>
            <a:ext cx="10477500" cy="824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Gráfico que representa o valor de  27,34%;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Faixa </a:t>
            </a:r>
            <a:r>
              <a:rPr lang="en-US" sz="2400">
                <a:solidFill>
                  <a:srgbClr val="000000"/>
                </a:solidFill>
                <a:latin typeface="DM Sans Bold"/>
              </a:rPr>
              <a:t>ENTRE</a:t>
            </a:r>
            <a:r>
              <a:rPr lang="en-US" sz="2400">
                <a:solidFill>
                  <a:srgbClr val="000000"/>
                </a:solidFill>
                <a:latin typeface="DM Sans"/>
              </a:rPr>
              <a:t> 0 e 0,75.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88056" y="1752600"/>
            <a:ext cx="14776749" cy="8317442"/>
          </a:xfrm>
          <a:custGeom>
            <a:avLst/>
            <a:gdLst/>
            <a:ahLst/>
            <a:cxnLst/>
            <a:rect r="r" b="b" t="t" l="l"/>
            <a:pathLst>
              <a:path h="8317442" w="14776749">
                <a:moveTo>
                  <a:pt x="0" y="0"/>
                </a:moveTo>
                <a:lnTo>
                  <a:pt x="14776749" y="0"/>
                </a:lnTo>
                <a:lnTo>
                  <a:pt x="14776749" y="8317442"/>
                </a:lnTo>
                <a:lnTo>
                  <a:pt x="0" y="83174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26" t="-656" r="-2157" b="-3407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839282" y="9325839"/>
            <a:ext cx="3086099" cy="3086095"/>
          </a:xfrm>
          <a:custGeom>
            <a:avLst/>
            <a:gdLst/>
            <a:ahLst/>
            <a:cxnLst/>
            <a:rect r="r" b="b" t="t" l="l"/>
            <a:pathLst>
              <a:path h="3086095" w="3086099">
                <a:moveTo>
                  <a:pt x="0" y="0"/>
                </a:moveTo>
                <a:lnTo>
                  <a:pt x="3086099" y="0"/>
                </a:lnTo>
                <a:lnTo>
                  <a:pt x="3086099" y="3086095"/>
                </a:lnTo>
                <a:lnTo>
                  <a:pt x="0" y="30860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069977" y="2630526"/>
            <a:ext cx="4607496" cy="5496505"/>
          </a:xfrm>
          <a:custGeom>
            <a:avLst/>
            <a:gdLst/>
            <a:ahLst/>
            <a:cxnLst/>
            <a:rect r="r" b="b" t="t" l="l"/>
            <a:pathLst>
              <a:path h="5496505" w="4607496">
                <a:moveTo>
                  <a:pt x="0" y="0"/>
                </a:moveTo>
                <a:lnTo>
                  <a:pt x="4607496" y="0"/>
                </a:lnTo>
                <a:lnTo>
                  <a:pt x="4607496" y="5496505"/>
                </a:lnTo>
                <a:lnTo>
                  <a:pt x="0" y="54965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11876772" y="2630526"/>
            <a:ext cx="2993907" cy="5496505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505377" y="2710543"/>
            <a:ext cx="8180763" cy="25070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600"/>
              </a:lnSpc>
            </a:pPr>
            <a:r>
              <a:rPr lang="en-US" sz="6000">
                <a:solidFill>
                  <a:srgbClr val="000000"/>
                </a:solidFill>
                <a:latin typeface="DM Sans Bold"/>
              </a:rPr>
              <a:t>Estudo do Lançamento de Moedas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505377" y="5567593"/>
            <a:ext cx="8180763" cy="30004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27">
                <a:solidFill>
                  <a:srgbClr val="000000"/>
                </a:solidFill>
                <a:latin typeface="DM Sans"/>
              </a:rPr>
              <a:t>O estudo do lançamento de moedas nos mostra o comportamento de uma moeda e a chance dela resultar em cara ou coroa ao lançarmos a mesma para cima repetidas vezes. Veremos que a distribuição dos resultados observada é normal.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88056" y="1752600"/>
            <a:ext cx="14771688" cy="8317442"/>
          </a:xfrm>
          <a:custGeom>
            <a:avLst/>
            <a:gdLst/>
            <a:ahLst/>
            <a:cxnLst/>
            <a:rect r="r" b="b" t="t" l="l"/>
            <a:pathLst>
              <a:path h="8317442" w="14771688">
                <a:moveTo>
                  <a:pt x="0" y="0"/>
                </a:moveTo>
                <a:lnTo>
                  <a:pt x="14771688" y="0"/>
                </a:lnTo>
                <a:lnTo>
                  <a:pt x="14771688" y="8317442"/>
                </a:lnTo>
                <a:lnTo>
                  <a:pt x="0" y="83174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70" t="-656" r="-2136" b="-3394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839282" y="9325839"/>
            <a:ext cx="3086099" cy="3086095"/>
          </a:xfrm>
          <a:custGeom>
            <a:avLst/>
            <a:gdLst/>
            <a:ahLst/>
            <a:cxnLst/>
            <a:rect r="r" b="b" t="t" l="l"/>
            <a:pathLst>
              <a:path h="3086095" w="3086099">
                <a:moveTo>
                  <a:pt x="0" y="0"/>
                </a:moveTo>
                <a:lnTo>
                  <a:pt x="3086099" y="0"/>
                </a:lnTo>
                <a:lnTo>
                  <a:pt x="3086099" y="3086095"/>
                </a:lnTo>
                <a:lnTo>
                  <a:pt x="0" y="30860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88056" y="1752600"/>
            <a:ext cx="14777372" cy="8317442"/>
          </a:xfrm>
          <a:custGeom>
            <a:avLst/>
            <a:gdLst/>
            <a:ahLst/>
            <a:cxnLst/>
            <a:rect r="r" b="b" t="t" l="l"/>
            <a:pathLst>
              <a:path h="8317442" w="14777372">
                <a:moveTo>
                  <a:pt x="0" y="0"/>
                </a:moveTo>
                <a:lnTo>
                  <a:pt x="14777372" y="0"/>
                </a:lnTo>
                <a:lnTo>
                  <a:pt x="14777372" y="8317442"/>
                </a:lnTo>
                <a:lnTo>
                  <a:pt x="0" y="83174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95" t="-766" r="-2127" b="-3341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839282" y="9325839"/>
            <a:ext cx="3086099" cy="3086095"/>
          </a:xfrm>
          <a:custGeom>
            <a:avLst/>
            <a:gdLst/>
            <a:ahLst/>
            <a:cxnLst/>
            <a:rect r="r" b="b" t="t" l="l"/>
            <a:pathLst>
              <a:path h="3086095" w="3086099">
                <a:moveTo>
                  <a:pt x="0" y="0"/>
                </a:moveTo>
                <a:lnTo>
                  <a:pt x="3086099" y="0"/>
                </a:lnTo>
                <a:lnTo>
                  <a:pt x="3086099" y="3086095"/>
                </a:lnTo>
                <a:lnTo>
                  <a:pt x="0" y="30860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88056" y="1752600"/>
            <a:ext cx="14780838" cy="8317442"/>
          </a:xfrm>
          <a:custGeom>
            <a:avLst/>
            <a:gdLst/>
            <a:ahLst/>
            <a:cxnLst/>
            <a:rect r="r" b="b" t="t" l="l"/>
            <a:pathLst>
              <a:path h="8317442" w="14780838">
                <a:moveTo>
                  <a:pt x="0" y="0"/>
                </a:moveTo>
                <a:lnTo>
                  <a:pt x="14780838" y="0"/>
                </a:lnTo>
                <a:lnTo>
                  <a:pt x="14780838" y="8317442"/>
                </a:lnTo>
                <a:lnTo>
                  <a:pt x="0" y="83174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03" t="-618" r="-2112" b="-3405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839282" y="9325839"/>
            <a:ext cx="3086099" cy="3086095"/>
          </a:xfrm>
          <a:custGeom>
            <a:avLst/>
            <a:gdLst/>
            <a:ahLst/>
            <a:cxnLst/>
            <a:rect r="r" b="b" t="t" l="l"/>
            <a:pathLst>
              <a:path h="3086095" w="3086099">
                <a:moveTo>
                  <a:pt x="0" y="0"/>
                </a:moveTo>
                <a:lnTo>
                  <a:pt x="3086099" y="0"/>
                </a:lnTo>
                <a:lnTo>
                  <a:pt x="3086099" y="3086095"/>
                </a:lnTo>
                <a:lnTo>
                  <a:pt x="0" y="30860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5839282" y="9325839"/>
            <a:ext cx="3086099" cy="3086095"/>
          </a:xfrm>
          <a:custGeom>
            <a:avLst/>
            <a:gdLst/>
            <a:ahLst/>
            <a:cxnLst/>
            <a:rect r="r" b="b" t="t" l="l"/>
            <a:pathLst>
              <a:path h="3086095" w="3086099">
                <a:moveTo>
                  <a:pt x="0" y="0"/>
                </a:moveTo>
                <a:lnTo>
                  <a:pt x="3086099" y="0"/>
                </a:lnTo>
                <a:lnTo>
                  <a:pt x="3086099" y="3086095"/>
                </a:lnTo>
                <a:lnTo>
                  <a:pt x="0" y="30860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905250" y="2000250"/>
            <a:ext cx="10477500" cy="6286500"/>
          </a:xfrm>
          <a:custGeom>
            <a:avLst/>
            <a:gdLst/>
            <a:ahLst/>
            <a:cxnLst/>
            <a:rect r="r" b="b" t="t" l="l"/>
            <a:pathLst>
              <a:path h="6286500" w="10477500">
                <a:moveTo>
                  <a:pt x="0" y="0"/>
                </a:moveTo>
                <a:lnTo>
                  <a:pt x="10477500" y="0"/>
                </a:lnTo>
                <a:lnTo>
                  <a:pt x="10477500" y="6286500"/>
                </a:lnTo>
                <a:lnTo>
                  <a:pt x="0" y="62865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905250" y="8433435"/>
            <a:ext cx="10477500" cy="824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Gráfico que representa o valor de  77,34%;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Toda a faixa </a:t>
            </a:r>
            <a:r>
              <a:rPr lang="en-US" sz="2400">
                <a:solidFill>
                  <a:srgbClr val="000000"/>
                </a:solidFill>
                <a:latin typeface="DM Sans Bold"/>
              </a:rPr>
              <a:t>ESQUERDA</a:t>
            </a:r>
            <a:r>
              <a:rPr lang="en-US" sz="2400">
                <a:solidFill>
                  <a:srgbClr val="000000"/>
                </a:solidFill>
                <a:latin typeface="DM Sans"/>
              </a:rPr>
              <a:t> ao 0,75.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5839282" y="9325839"/>
            <a:ext cx="3086099" cy="3086095"/>
          </a:xfrm>
          <a:custGeom>
            <a:avLst/>
            <a:gdLst/>
            <a:ahLst/>
            <a:cxnLst/>
            <a:rect r="r" b="b" t="t" l="l"/>
            <a:pathLst>
              <a:path h="3086095" w="3086099">
                <a:moveTo>
                  <a:pt x="0" y="0"/>
                </a:moveTo>
                <a:lnTo>
                  <a:pt x="3086099" y="0"/>
                </a:lnTo>
                <a:lnTo>
                  <a:pt x="3086099" y="3086095"/>
                </a:lnTo>
                <a:lnTo>
                  <a:pt x="0" y="30860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905250" y="2000250"/>
            <a:ext cx="10477500" cy="6286500"/>
          </a:xfrm>
          <a:custGeom>
            <a:avLst/>
            <a:gdLst/>
            <a:ahLst/>
            <a:cxnLst/>
            <a:rect r="r" b="b" t="t" l="l"/>
            <a:pathLst>
              <a:path h="6286500" w="10477500">
                <a:moveTo>
                  <a:pt x="0" y="0"/>
                </a:moveTo>
                <a:lnTo>
                  <a:pt x="10477500" y="0"/>
                </a:lnTo>
                <a:lnTo>
                  <a:pt x="10477500" y="6286500"/>
                </a:lnTo>
                <a:lnTo>
                  <a:pt x="0" y="62865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905250" y="8433435"/>
            <a:ext cx="10477500" cy="824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Gráfico que representa o valor de  100% - 77,34% = 22,66%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Toda a faixa </a:t>
            </a:r>
            <a:r>
              <a:rPr lang="en-US" sz="2400">
                <a:solidFill>
                  <a:srgbClr val="000000"/>
                </a:solidFill>
                <a:latin typeface="DM Sans Bold"/>
              </a:rPr>
              <a:t>DIREITA</a:t>
            </a:r>
            <a:r>
              <a:rPr lang="en-US" sz="2400">
                <a:solidFill>
                  <a:srgbClr val="000000"/>
                </a:solidFill>
                <a:latin typeface="DM Sans"/>
              </a:rPr>
              <a:t> ao 0,75.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88056" y="1752600"/>
            <a:ext cx="14777372" cy="8298405"/>
          </a:xfrm>
          <a:custGeom>
            <a:avLst/>
            <a:gdLst/>
            <a:ahLst/>
            <a:cxnLst/>
            <a:rect r="r" b="b" t="t" l="l"/>
            <a:pathLst>
              <a:path h="8298405" w="14777372">
                <a:moveTo>
                  <a:pt x="0" y="0"/>
                </a:moveTo>
                <a:lnTo>
                  <a:pt x="14777372" y="0"/>
                </a:lnTo>
                <a:lnTo>
                  <a:pt x="14777372" y="8298405"/>
                </a:lnTo>
                <a:lnTo>
                  <a:pt x="0" y="82984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94" t="-914" r="-2226" b="-3529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839282" y="9325839"/>
            <a:ext cx="3086099" cy="3086095"/>
          </a:xfrm>
          <a:custGeom>
            <a:avLst/>
            <a:gdLst/>
            <a:ahLst/>
            <a:cxnLst/>
            <a:rect r="r" b="b" t="t" l="l"/>
            <a:pathLst>
              <a:path h="3086095" w="3086099">
                <a:moveTo>
                  <a:pt x="0" y="0"/>
                </a:moveTo>
                <a:lnTo>
                  <a:pt x="3086099" y="0"/>
                </a:lnTo>
                <a:lnTo>
                  <a:pt x="3086099" y="3086095"/>
                </a:lnTo>
                <a:lnTo>
                  <a:pt x="0" y="30860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5839282" y="9325839"/>
            <a:ext cx="3086099" cy="3086095"/>
          </a:xfrm>
          <a:custGeom>
            <a:avLst/>
            <a:gdLst/>
            <a:ahLst/>
            <a:cxnLst/>
            <a:rect r="r" b="b" t="t" l="l"/>
            <a:pathLst>
              <a:path h="3086095" w="3086099">
                <a:moveTo>
                  <a:pt x="0" y="0"/>
                </a:moveTo>
                <a:lnTo>
                  <a:pt x="3086099" y="0"/>
                </a:lnTo>
                <a:lnTo>
                  <a:pt x="3086099" y="3086095"/>
                </a:lnTo>
                <a:lnTo>
                  <a:pt x="0" y="30860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905250" y="2000250"/>
            <a:ext cx="10477500" cy="6286500"/>
          </a:xfrm>
          <a:custGeom>
            <a:avLst/>
            <a:gdLst/>
            <a:ahLst/>
            <a:cxnLst/>
            <a:rect r="r" b="b" t="t" l="l"/>
            <a:pathLst>
              <a:path h="6286500" w="10477500">
                <a:moveTo>
                  <a:pt x="0" y="0"/>
                </a:moveTo>
                <a:lnTo>
                  <a:pt x="10477500" y="0"/>
                </a:lnTo>
                <a:lnTo>
                  <a:pt x="10477500" y="6286500"/>
                </a:lnTo>
                <a:lnTo>
                  <a:pt x="0" y="62865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905250" y="8433435"/>
            <a:ext cx="10477500" cy="824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Gráfico que representa o valor de 22,66%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Toda a faixa </a:t>
            </a:r>
            <a:r>
              <a:rPr lang="en-US" sz="2400">
                <a:solidFill>
                  <a:srgbClr val="000000"/>
                </a:solidFill>
                <a:latin typeface="DM Sans Bold"/>
              </a:rPr>
              <a:t>ESQUERDA </a:t>
            </a:r>
            <a:r>
              <a:rPr lang="en-US" sz="2400">
                <a:solidFill>
                  <a:srgbClr val="000000"/>
                </a:solidFill>
                <a:latin typeface="DM Sans"/>
              </a:rPr>
              <a:t>ao 0,75.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905000" y="4953000"/>
            <a:ext cx="5715000" cy="3420951"/>
          </a:xfrm>
          <a:custGeom>
            <a:avLst/>
            <a:gdLst/>
            <a:ahLst/>
            <a:cxnLst/>
            <a:rect r="r" b="b" t="t" l="l"/>
            <a:pathLst>
              <a:path h="3420951" w="5715000">
                <a:moveTo>
                  <a:pt x="0" y="0"/>
                </a:moveTo>
                <a:lnTo>
                  <a:pt x="5715000" y="0"/>
                </a:lnTo>
                <a:lnTo>
                  <a:pt x="5715000" y="3420951"/>
                </a:lnTo>
                <a:lnTo>
                  <a:pt x="0" y="34209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683249" y="5790188"/>
            <a:ext cx="7084790" cy="1057648"/>
          </a:xfrm>
          <a:custGeom>
            <a:avLst/>
            <a:gdLst/>
            <a:ahLst/>
            <a:cxnLst/>
            <a:rect r="r" b="b" t="t" l="l"/>
            <a:pathLst>
              <a:path h="1057648" w="7084790">
                <a:moveTo>
                  <a:pt x="0" y="0"/>
                </a:moveTo>
                <a:lnTo>
                  <a:pt x="7084790" y="0"/>
                </a:lnTo>
                <a:lnTo>
                  <a:pt x="7084790" y="1057647"/>
                </a:lnTo>
                <a:lnTo>
                  <a:pt x="0" y="105764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870285" y="2101328"/>
            <a:ext cx="7638623" cy="8670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Exemplo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870285" y="3216070"/>
            <a:ext cx="15389015" cy="1663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358"/>
              </a:lnSpc>
            </a:pPr>
            <a:r>
              <a:rPr lang="en-US" sz="2399" spc="23">
                <a:solidFill>
                  <a:srgbClr val="000000"/>
                </a:solidFill>
                <a:latin typeface="DM Sans"/>
              </a:rPr>
              <a:t>Imagine que sua pizzaria favorita diz que o tamanho da pizza é de no mínimo 16 centímetros de raio, ou, ela sai de graça. E você sabe que a pizza deles segue uma distribuição normal com μ = 16,3 cm, σ = 0,2 cm. </a:t>
            </a:r>
            <a:r>
              <a:rPr lang="en-US" sz="2399" spc="23">
                <a:solidFill>
                  <a:srgbClr val="FF1616"/>
                </a:solidFill>
                <a:latin typeface="DM Sans"/>
              </a:rPr>
              <a:t>Qual a chance de conseguir uma pizza gratuita?</a:t>
            </a:r>
            <a:r>
              <a:rPr lang="en-US" sz="2399" spc="23">
                <a:solidFill>
                  <a:srgbClr val="000000"/>
                </a:solidFill>
                <a:latin typeface="DM Sans"/>
              </a:rPr>
              <a:t> E uma com mais de 16,5 cm de raio? E uma entre 15,95 e 16,63?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865317" y="6607760"/>
            <a:ext cx="142187" cy="4325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00"/>
              </a:lnSpc>
            </a:pPr>
            <a:r>
              <a:rPr lang="en-US" sz="2214">
                <a:solidFill>
                  <a:srgbClr val="FFFFFF"/>
                </a:solidFill>
                <a:latin typeface="Canva Sans Bold"/>
              </a:rPr>
              <a:t>?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905000" y="4953000"/>
            <a:ext cx="5715000" cy="3326946"/>
          </a:xfrm>
          <a:custGeom>
            <a:avLst/>
            <a:gdLst/>
            <a:ahLst/>
            <a:cxnLst/>
            <a:rect r="r" b="b" t="t" l="l"/>
            <a:pathLst>
              <a:path h="3326946" w="5715000">
                <a:moveTo>
                  <a:pt x="0" y="0"/>
                </a:moveTo>
                <a:lnTo>
                  <a:pt x="5715000" y="0"/>
                </a:lnTo>
                <a:lnTo>
                  <a:pt x="5715000" y="3326946"/>
                </a:lnTo>
                <a:lnTo>
                  <a:pt x="0" y="332694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633895" y="5878784"/>
            <a:ext cx="2735755" cy="1553202"/>
          </a:xfrm>
          <a:custGeom>
            <a:avLst/>
            <a:gdLst/>
            <a:ahLst/>
            <a:cxnLst/>
            <a:rect r="r" b="b" t="t" l="l"/>
            <a:pathLst>
              <a:path h="1553202" w="2735755">
                <a:moveTo>
                  <a:pt x="0" y="0"/>
                </a:moveTo>
                <a:lnTo>
                  <a:pt x="2735755" y="0"/>
                </a:lnTo>
                <a:lnTo>
                  <a:pt x="2735755" y="1553202"/>
                </a:lnTo>
                <a:lnTo>
                  <a:pt x="0" y="15532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225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1873589" y="6217302"/>
            <a:ext cx="4955368" cy="876167"/>
          </a:xfrm>
          <a:custGeom>
            <a:avLst/>
            <a:gdLst/>
            <a:ahLst/>
            <a:cxnLst/>
            <a:rect r="r" b="b" t="t" l="l"/>
            <a:pathLst>
              <a:path h="876167" w="4955368">
                <a:moveTo>
                  <a:pt x="0" y="0"/>
                </a:moveTo>
                <a:lnTo>
                  <a:pt x="4955368" y="0"/>
                </a:lnTo>
                <a:lnTo>
                  <a:pt x="4955368" y="876166"/>
                </a:lnTo>
                <a:lnTo>
                  <a:pt x="0" y="8761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870285" y="2101328"/>
            <a:ext cx="7638623" cy="8670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Exemplo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5088256" y="7499518"/>
            <a:ext cx="142187" cy="4325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00"/>
              </a:lnSpc>
            </a:pPr>
            <a:r>
              <a:rPr lang="en-US" sz="2214">
                <a:solidFill>
                  <a:srgbClr val="FFFFFF"/>
                </a:solidFill>
                <a:latin typeface="Canva Sans Bold"/>
              </a:rPr>
              <a:t>?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70285" y="3216070"/>
            <a:ext cx="15389015" cy="1663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358"/>
              </a:lnSpc>
            </a:pPr>
            <a:r>
              <a:rPr lang="en-US" sz="2399" spc="23">
                <a:solidFill>
                  <a:srgbClr val="000000"/>
                </a:solidFill>
                <a:latin typeface="DM Sans"/>
              </a:rPr>
              <a:t>Imagine que sua pizzaria favorita diz que o tamanho da pizza é de no mínimo 16 centímetros de raio, ou, ela sai de graça. E você sabe que a pizza deles segue uma distribuição normal com μ = 16,3 cm, σ = 0,2 cm. </a:t>
            </a:r>
            <a:r>
              <a:rPr lang="en-US" sz="2399" spc="23">
                <a:solidFill>
                  <a:srgbClr val="FF1616"/>
                </a:solidFill>
                <a:latin typeface="DM Sans"/>
              </a:rPr>
              <a:t>Qual a chance de conseguir uma pizza gratuita?</a:t>
            </a:r>
            <a:r>
              <a:rPr lang="en-US" sz="2399" spc="23">
                <a:solidFill>
                  <a:srgbClr val="000000"/>
                </a:solidFill>
                <a:latin typeface="DM Sans"/>
              </a:rPr>
              <a:t> E uma com mais de 16,5 cm de raio? E uma entre 15,95 e 16,63? 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905000" y="4953000"/>
            <a:ext cx="5715000" cy="3291678"/>
          </a:xfrm>
          <a:custGeom>
            <a:avLst/>
            <a:gdLst/>
            <a:ahLst/>
            <a:cxnLst/>
            <a:rect r="r" b="b" t="t" l="l"/>
            <a:pathLst>
              <a:path h="3291678" w="5715000">
                <a:moveTo>
                  <a:pt x="0" y="0"/>
                </a:moveTo>
                <a:lnTo>
                  <a:pt x="5715000" y="0"/>
                </a:lnTo>
                <a:lnTo>
                  <a:pt x="5715000" y="3291678"/>
                </a:lnTo>
                <a:lnTo>
                  <a:pt x="0" y="32916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144000" y="6136997"/>
            <a:ext cx="6459070" cy="982588"/>
          </a:xfrm>
          <a:custGeom>
            <a:avLst/>
            <a:gdLst/>
            <a:ahLst/>
            <a:cxnLst/>
            <a:rect r="r" b="b" t="t" l="l"/>
            <a:pathLst>
              <a:path h="982588" w="6459070">
                <a:moveTo>
                  <a:pt x="0" y="0"/>
                </a:moveTo>
                <a:lnTo>
                  <a:pt x="6459070" y="0"/>
                </a:lnTo>
                <a:lnTo>
                  <a:pt x="6459070" y="982587"/>
                </a:lnTo>
                <a:lnTo>
                  <a:pt x="0" y="9825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870285" y="2101328"/>
            <a:ext cx="7638623" cy="8670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Exemplo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870285" y="3216070"/>
            <a:ext cx="15389015" cy="1663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358"/>
              </a:lnSpc>
            </a:pPr>
            <a:r>
              <a:rPr lang="en-US" sz="2399" spc="23">
                <a:solidFill>
                  <a:srgbClr val="000000"/>
                </a:solidFill>
                <a:latin typeface="DM Sans"/>
              </a:rPr>
              <a:t>Imagine que sua pizzaria favorita diz que o tamanho da pizza é de no mínimo 16 centímetros de raio, ou, ela sai de graça. E você sabe que a pizza deles segue uma distribuição normal com μ = 16,3 cm, σ = 0,2 cm. Qual a chance de conseguir uma pizza gratuita?</a:t>
            </a:r>
            <a:r>
              <a:rPr lang="en-US" sz="2399" spc="23">
                <a:solidFill>
                  <a:srgbClr val="FF1616"/>
                </a:solidFill>
                <a:latin typeface="DM Sans"/>
              </a:rPr>
              <a:t> E uma com mais de 16,5 cm de raio?</a:t>
            </a:r>
            <a:r>
              <a:rPr lang="en-US" sz="2399" spc="23">
                <a:solidFill>
                  <a:srgbClr val="000000"/>
                </a:solidFill>
                <a:latin typeface="DM Sans"/>
              </a:rPr>
              <a:t> E uma entre 15,95 e 16,63?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865317" y="6607760"/>
            <a:ext cx="142187" cy="4325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00"/>
              </a:lnSpc>
            </a:pPr>
            <a:r>
              <a:rPr lang="en-US" sz="2214">
                <a:solidFill>
                  <a:srgbClr val="FFFFFF"/>
                </a:solidFill>
                <a:latin typeface="Canva Sans Bold"/>
              </a:rPr>
              <a:t>?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687229" y="4578937"/>
            <a:ext cx="13990244" cy="3548095"/>
          </a:xfrm>
          <a:custGeom>
            <a:avLst/>
            <a:gdLst/>
            <a:ahLst/>
            <a:cxnLst/>
            <a:rect r="r" b="b" t="t" l="l"/>
            <a:pathLst>
              <a:path h="3548095" w="13990244">
                <a:moveTo>
                  <a:pt x="0" y="0"/>
                </a:moveTo>
                <a:lnTo>
                  <a:pt x="13990244" y="0"/>
                </a:lnTo>
                <a:lnTo>
                  <a:pt x="13990244" y="3548095"/>
                </a:lnTo>
                <a:lnTo>
                  <a:pt x="0" y="35480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357964" y="2381798"/>
            <a:ext cx="15572071" cy="8526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Estudo do Lançamento de Moedas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870285" y="4716353"/>
            <a:ext cx="13545973" cy="38037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71"/>
              </a:lnSpc>
            </a:pPr>
            <a:r>
              <a:rPr lang="en-US" sz="3622">
                <a:solidFill>
                  <a:srgbClr val="545454"/>
                </a:solidFill>
                <a:latin typeface="Canva Sans"/>
              </a:rPr>
              <a:t>// func auxiliar</a:t>
            </a:r>
          </a:p>
          <a:p>
            <a:pPr algn="l">
              <a:lnSpc>
                <a:spcPts val="5071"/>
              </a:lnSpc>
            </a:pPr>
            <a:r>
              <a:rPr lang="en-US" sz="3622">
                <a:solidFill>
                  <a:srgbClr val="004AAD"/>
                </a:solidFill>
                <a:latin typeface="Canva Sans"/>
              </a:rPr>
              <a:t>count_heads</a:t>
            </a:r>
            <a:r>
              <a:rPr lang="en-US" sz="3622">
                <a:solidFill>
                  <a:srgbClr val="000000"/>
                </a:solidFill>
                <a:latin typeface="Canva Sans"/>
              </a:rPr>
              <a:t> &lt;- </a:t>
            </a:r>
            <a:r>
              <a:rPr lang="en-US" sz="3622">
                <a:solidFill>
                  <a:srgbClr val="FF5757"/>
                </a:solidFill>
                <a:latin typeface="Canva Sans"/>
              </a:rPr>
              <a:t>function</a:t>
            </a:r>
            <a:r>
              <a:rPr lang="en-US" sz="3622">
                <a:solidFill>
                  <a:srgbClr val="000000"/>
                </a:solidFill>
                <a:latin typeface="Canva Sans"/>
              </a:rPr>
              <a:t>() {</a:t>
            </a:r>
          </a:p>
          <a:p>
            <a:pPr algn="l">
              <a:lnSpc>
                <a:spcPts val="5071"/>
              </a:lnSpc>
            </a:pPr>
            <a:r>
              <a:rPr lang="en-US" sz="3622">
                <a:solidFill>
                  <a:srgbClr val="000000"/>
                </a:solidFill>
                <a:latin typeface="Canva Sans"/>
              </a:rPr>
              <a:t>    result = </a:t>
            </a:r>
            <a:r>
              <a:rPr lang="en-US" sz="3622">
                <a:solidFill>
                  <a:srgbClr val="004AAD"/>
                </a:solidFill>
                <a:latin typeface="Canva Sans"/>
              </a:rPr>
              <a:t>sample</a:t>
            </a:r>
            <a:r>
              <a:rPr lang="en-US" sz="3622">
                <a:solidFill>
                  <a:srgbClr val="000000"/>
                </a:solidFill>
                <a:latin typeface="Canva Sans"/>
              </a:rPr>
              <a:t>(c(</a:t>
            </a:r>
            <a:r>
              <a:rPr lang="en-US" sz="3622">
                <a:solidFill>
                  <a:srgbClr val="EB8B11"/>
                </a:solidFill>
                <a:latin typeface="Canva Sans"/>
              </a:rPr>
              <a:t>'cara'</a:t>
            </a:r>
            <a:r>
              <a:rPr lang="en-US" sz="3622">
                <a:solidFill>
                  <a:srgbClr val="000000"/>
                </a:solidFill>
                <a:latin typeface="Canva Sans"/>
              </a:rPr>
              <a:t>,</a:t>
            </a:r>
            <a:r>
              <a:rPr lang="en-US" sz="3622">
                <a:solidFill>
                  <a:srgbClr val="EB8B11"/>
                </a:solidFill>
                <a:latin typeface="Canva Sans"/>
              </a:rPr>
              <a:t>'coroa'</a:t>
            </a:r>
            <a:r>
              <a:rPr lang="en-US" sz="3622">
                <a:solidFill>
                  <a:srgbClr val="000000"/>
                </a:solidFill>
                <a:latin typeface="Canva Sans"/>
              </a:rPr>
              <a:t>), size = </a:t>
            </a:r>
            <a:r>
              <a:rPr lang="en-US" sz="3622">
                <a:solidFill>
                  <a:srgbClr val="008037"/>
                </a:solidFill>
                <a:latin typeface="Canva Sans"/>
              </a:rPr>
              <a:t>200</a:t>
            </a:r>
            <a:r>
              <a:rPr lang="en-US" sz="3622">
                <a:solidFill>
                  <a:srgbClr val="000000"/>
                </a:solidFill>
                <a:latin typeface="Canva Sans"/>
              </a:rPr>
              <a:t>, replace = </a:t>
            </a:r>
            <a:r>
              <a:rPr lang="en-US" sz="3622">
                <a:solidFill>
                  <a:srgbClr val="008037"/>
                </a:solidFill>
                <a:latin typeface="Canva Sans"/>
              </a:rPr>
              <a:t>TRUE</a:t>
            </a:r>
            <a:r>
              <a:rPr lang="en-US" sz="3622">
                <a:solidFill>
                  <a:srgbClr val="000000"/>
                </a:solidFill>
                <a:latin typeface="Canva Sans"/>
              </a:rPr>
              <a:t>)</a:t>
            </a:r>
          </a:p>
          <a:p>
            <a:pPr algn="l">
              <a:lnSpc>
                <a:spcPts val="5071"/>
              </a:lnSpc>
            </a:pPr>
            <a:r>
              <a:rPr lang="en-US" sz="3622">
                <a:solidFill>
                  <a:srgbClr val="000000"/>
                </a:solidFill>
                <a:latin typeface="Canva Sans"/>
              </a:rPr>
              <a:t>    </a:t>
            </a:r>
            <a:r>
              <a:rPr lang="en-US" sz="3622">
                <a:solidFill>
                  <a:srgbClr val="004AAD"/>
                </a:solidFill>
                <a:latin typeface="Canva Sans"/>
              </a:rPr>
              <a:t>sum</a:t>
            </a:r>
            <a:r>
              <a:rPr lang="en-US" sz="3622">
                <a:solidFill>
                  <a:srgbClr val="000000"/>
                </a:solidFill>
                <a:latin typeface="Canva Sans"/>
              </a:rPr>
              <a:t>(result == </a:t>
            </a:r>
            <a:r>
              <a:rPr lang="en-US" sz="3622">
                <a:solidFill>
                  <a:srgbClr val="EB8B11"/>
                </a:solidFill>
                <a:latin typeface="Canva Sans"/>
              </a:rPr>
              <a:t>'cara'</a:t>
            </a:r>
            <a:r>
              <a:rPr lang="en-US" sz="3622">
                <a:solidFill>
                  <a:srgbClr val="000000"/>
                </a:solidFill>
                <a:latin typeface="Canva Sans"/>
              </a:rPr>
              <a:t>)</a:t>
            </a:r>
          </a:p>
          <a:p>
            <a:pPr algn="l">
              <a:lnSpc>
                <a:spcPts val="5071"/>
              </a:lnSpc>
            </a:pPr>
            <a:r>
              <a:rPr lang="en-US" sz="3622">
                <a:solidFill>
                  <a:srgbClr val="000000"/>
                </a:solidFill>
                <a:latin typeface="Canva Sans"/>
              </a:rPr>
              <a:t>}</a:t>
            </a:r>
          </a:p>
          <a:p>
            <a:pPr algn="l">
              <a:lnSpc>
                <a:spcPts val="5071"/>
              </a:lnSpc>
            </a:pP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905000" y="4953000"/>
            <a:ext cx="5715000" cy="3387436"/>
          </a:xfrm>
          <a:custGeom>
            <a:avLst/>
            <a:gdLst/>
            <a:ahLst/>
            <a:cxnLst/>
            <a:rect r="r" b="b" t="t" l="l"/>
            <a:pathLst>
              <a:path h="3387436" w="5715000">
                <a:moveTo>
                  <a:pt x="0" y="0"/>
                </a:moveTo>
                <a:lnTo>
                  <a:pt x="5715000" y="0"/>
                </a:lnTo>
                <a:lnTo>
                  <a:pt x="5715000" y="3387436"/>
                </a:lnTo>
                <a:lnTo>
                  <a:pt x="0" y="338743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312434" y="5653726"/>
            <a:ext cx="2504717" cy="2388218"/>
          </a:xfrm>
          <a:custGeom>
            <a:avLst/>
            <a:gdLst/>
            <a:ahLst/>
            <a:cxnLst/>
            <a:rect r="r" b="b" t="t" l="l"/>
            <a:pathLst>
              <a:path h="2388218" w="2504717">
                <a:moveTo>
                  <a:pt x="0" y="0"/>
                </a:moveTo>
                <a:lnTo>
                  <a:pt x="2504717" y="0"/>
                </a:lnTo>
                <a:lnTo>
                  <a:pt x="2504717" y="2388219"/>
                </a:lnTo>
                <a:lnTo>
                  <a:pt x="0" y="238821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083976" y="5250089"/>
            <a:ext cx="4612878" cy="3633956"/>
          </a:xfrm>
          <a:custGeom>
            <a:avLst/>
            <a:gdLst/>
            <a:ahLst/>
            <a:cxnLst/>
            <a:rect r="r" b="b" t="t" l="l"/>
            <a:pathLst>
              <a:path h="3633956" w="4612878">
                <a:moveTo>
                  <a:pt x="0" y="0"/>
                </a:moveTo>
                <a:lnTo>
                  <a:pt x="4612878" y="0"/>
                </a:lnTo>
                <a:lnTo>
                  <a:pt x="4612878" y="3633956"/>
                </a:lnTo>
                <a:lnTo>
                  <a:pt x="0" y="363395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473" r="-976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870285" y="2101328"/>
            <a:ext cx="7638623" cy="8670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Exemplo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870285" y="3216070"/>
            <a:ext cx="15389015" cy="1663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358"/>
              </a:lnSpc>
            </a:pPr>
            <a:r>
              <a:rPr lang="en-US" sz="2399" spc="23">
                <a:solidFill>
                  <a:srgbClr val="000000"/>
                </a:solidFill>
                <a:latin typeface="DM Sans"/>
              </a:rPr>
              <a:t>Imagine que sua pizzaria favorita diz que o tamanho da pizza é de no mínimo 16 centímetros de raio, ou, ela sai de graça. E você sabe que a pizza deles segue uma distribuição normal com μ = 16,3 cm, σ = 0,2 cm. Qual a chance de conseguir uma pizza gratuita?</a:t>
            </a:r>
            <a:r>
              <a:rPr lang="en-US" sz="2399" spc="23">
                <a:solidFill>
                  <a:srgbClr val="FF1616"/>
                </a:solidFill>
                <a:latin typeface="DM Sans"/>
              </a:rPr>
              <a:t> E uma com mais de 16,5 cm de raio?</a:t>
            </a:r>
            <a:r>
              <a:rPr lang="en-US" sz="2399" spc="23">
                <a:solidFill>
                  <a:srgbClr val="000000"/>
                </a:solidFill>
                <a:latin typeface="DM Sans"/>
              </a:rPr>
              <a:t> E uma entre 15,95 e 16,63? 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905000" y="4953000"/>
            <a:ext cx="5715000" cy="3387436"/>
          </a:xfrm>
          <a:custGeom>
            <a:avLst/>
            <a:gdLst/>
            <a:ahLst/>
            <a:cxnLst/>
            <a:rect r="r" b="b" t="t" l="l"/>
            <a:pathLst>
              <a:path h="3387436" w="5715000">
                <a:moveTo>
                  <a:pt x="0" y="0"/>
                </a:moveTo>
                <a:lnTo>
                  <a:pt x="5715000" y="0"/>
                </a:lnTo>
                <a:lnTo>
                  <a:pt x="5715000" y="3387436"/>
                </a:lnTo>
                <a:lnTo>
                  <a:pt x="0" y="338743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906061" y="5200312"/>
            <a:ext cx="4610575" cy="3630707"/>
          </a:xfrm>
          <a:custGeom>
            <a:avLst/>
            <a:gdLst/>
            <a:ahLst/>
            <a:cxnLst/>
            <a:rect r="r" b="b" t="t" l="l"/>
            <a:pathLst>
              <a:path h="3630707" w="4610575">
                <a:moveTo>
                  <a:pt x="0" y="0"/>
                </a:moveTo>
                <a:lnTo>
                  <a:pt x="4610576" y="0"/>
                </a:lnTo>
                <a:lnTo>
                  <a:pt x="4610576" y="3630707"/>
                </a:lnTo>
                <a:lnTo>
                  <a:pt x="0" y="36307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564" r="-1026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3974601" y="5663709"/>
            <a:ext cx="2443524" cy="539479"/>
          </a:xfrm>
          <a:custGeom>
            <a:avLst/>
            <a:gdLst/>
            <a:ahLst/>
            <a:cxnLst/>
            <a:rect r="r" b="b" t="t" l="l"/>
            <a:pathLst>
              <a:path h="539479" w="2443524">
                <a:moveTo>
                  <a:pt x="0" y="0"/>
                </a:moveTo>
                <a:lnTo>
                  <a:pt x="2443525" y="0"/>
                </a:lnTo>
                <a:lnTo>
                  <a:pt x="2443525" y="539480"/>
                </a:lnTo>
                <a:lnTo>
                  <a:pt x="0" y="5394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153752" y="6577601"/>
            <a:ext cx="4533547" cy="819316"/>
          </a:xfrm>
          <a:custGeom>
            <a:avLst/>
            <a:gdLst/>
            <a:ahLst/>
            <a:cxnLst/>
            <a:rect r="r" b="b" t="t" l="l"/>
            <a:pathLst>
              <a:path h="819316" w="4533547">
                <a:moveTo>
                  <a:pt x="0" y="0"/>
                </a:moveTo>
                <a:lnTo>
                  <a:pt x="4533548" y="0"/>
                </a:lnTo>
                <a:lnTo>
                  <a:pt x="4533548" y="819316"/>
                </a:lnTo>
                <a:lnTo>
                  <a:pt x="0" y="81931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870285" y="2101328"/>
            <a:ext cx="7638623" cy="8670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Exemplo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4865317" y="6607760"/>
            <a:ext cx="142187" cy="4325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00"/>
              </a:lnSpc>
            </a:pPr>
            <a:r>
              <a:rPr lang="en-US" sz="2214">
                <a:solidFill>
                  <a:srgbClr val="FFFFFF"/>
                </a:solidFill>
                <a:latin typeface="Canva Sans Bold"/>
              </a:rPr>
              <a:t>?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6418126" y="5663709"/>
            <a:ext cx="448325" cy="539479"/>
          </a:xfrm>
          <a:custGeom>
            <a:avLst/>
            <a:gdLst/>
            <a:ahLst/>
            <a:cxnLst/>
            <a:rect r="r" b="b" t="t" l="l"/>
            <a:pathLst>
              <a:path h="539479" w="448325">
                <a:moveTo>
                  <a:pt x="0" y="0"/>
                </a:moveTo>
                <a:lnTo>
                  <a:pt x="448325" y="0"/>
                </a:lnTo>
                <a:lnTo>
                  <a:pt x="448325" y="539480"/>
                </a:lnTo>
                <a:lnTo>
                  <a:pt x="0" y="5394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-445033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870285" y="3216070"/>
            <a:ext cx="15389015" cy="1663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358"/>
              </a:lnSpc>
            </a:pPr>
            <a:r>
              <a:rPr lang="en-US" sz="2399" spc="23">
                <a:solidFill>
                  <a:srgbClr val="000000"/>
                </a:solidFill>
                <a:latin typeface="DM Sans"/>
              </a:rPr>
              <a:t>Imagine que sua pizzaria favorita diz que o tamanho da pizza é de no mínimo 16 centímetros de raio, ou, ela sai de graça. E você sabe que a pizza deles segue uma distribuição normal com μ = 16,3 cm, σ = 0,2 cm. Qual a chance de conseguir uma pizza gratuita?</a:t>
            </a:r>
            <a:r>
              <a:rPr lang="en-US" sz="2399" spc="23">
                <a:solidFill>
                  <a:srgbClr val="FF1616"/>
                </a:solidFill>
                <a:latin typeface="DM Sans"/>
              </a:rPr>
              <a:t> E uma com mais de 16,5 cm de raio?</a:t>
            </a:r>
            <a:r>
              <a:rPr lang="en-US" sz="2399" spc="23">
                <a:solidFill>
                  <a:srgbClr val="000000"/>
                </a:solidFill>
                <a:latin typeface="DM Sans"/>
              </a:rPr>
              <a:t> E uma entre 15,95 e 16,63? </a:t>
            </a:r>
          </a:p>
        </p:txBody>
      </p:sp>
    </p:spTree>
  </p:cSld>
  <p:clrMapOvr>
    <a:masterClrMapping/>
  </p:clrMapOvr>
</p:sld>
</file>

<file path=ppt/slides/slide5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870285" y="5143500"/>
            <a:ext cx="5008254" cy="2689618"/>
          </a:xfrm>
          <a:custGeom>
            <a:avLst/>
            <a:gdLst/>
            <a:ahLst/>
            <a:cxnLst/>
            <a:rect r="r" b="b" t="t" l="l"/>
            <a:pathLst>
              <a:path h="2689618" w="5008254">
                <a:moveTo>
                  <a:pt x="0" y="0"/>
                </a:moveTo>
                <a:lnTo>
                  <a:pt x="5008254" y="0"/>
                </a:lnTo>
                <a:lnTo>
                  <a:pt x="5008254" y="2689618"/>
                </a:lnTo>
                <a:lnTo>
                  <a:pt x="0" y="268961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397737" y="6672895"/>
            <a:ext cx="6820709" cy="894964"/>
          </a:xfrm>
          <a:custGeom>
            <a:avLst/>
            <a:gdLst/>
            <a:ahLst/>
            <a:cxnLst/>
            <a:rect r="r" b="b" t="t" l="l"/>
            <a:pathLst>
              <a:path h="894964" w="6820709">
                <a:moveTo>
                  <a:pt x="0" y="0"/>
                </a:moveTo>
                <a:lnTo>
                  <a:pt x="6820709" y="0"/>
                </a:lnTo>
                <a:lnTo>
                  <a:pt x="6820709" y="894964"/>
                </a:lnTo>
                <a:lnTo>
                  <a:pt x="0" y="89496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168750" y="7833118"/>
            <a:ext cx="4411323" cy="564997"/>
          </a:xfrm>
          <a:custGeom>
            <a:avLst/>
            <a:gdLst/>
            <a:ahLst/>
            <a:cxnLst/>
            <a:rect r="r" b="b" t="t" l="l"/>
            <a:pathLst>
              <a:path h="564997" w="4411323">
                <a:moveTo>
                  <a:pt x="0" y="0"/>
                </a:moveTo>
                <a:lnTo>
                  <a:pt x="4411324" y="0"/>
                </a:lnTo>
                <a:lnTo>
                  <a:pt x="4411324" y="564997"/>
                </a:lnTo>
                <a:lnTo>
                  <a:pt x="0" y="56499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397737" y="5428538"/>
            <a:ext cx="7267257" cy="949082"/>
          </a:xfrm>
          <a:custGeom>
            <a:avLst/>
            <a:gdLst/>
            <a:ahLst/>
            <a:cxnLst/>
            <a:rect r="r" b="b" t="t" l="l"/>
            <a:pathLst>
              <a:path h="949082" w="7267257">
                <a:moveTo>
                  <a:pt x="0" y="0"/>
                </a:moveTo>
                <a:lnTo>
                  <a:pt x="7267257" y="0"/>
                </a:lnTo>
                <a:lnTo>
                  <a:pt x="7267257" y="949082"/>
                </a:lnTo>
                <a:lnTo>
                  <a:pt x="0" y="94908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870285" y="2101328"/>
            <a:ext cx="7638623" cy="8670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Exemplo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870285" y="3216070"/>
            <a:ext cx="15389015" cy="1663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358"/>
              </a:lnSpc>
            </a:pPr>
            <a:r>
              <a:rPr lang="en-US" sz="2399" spc="23">
                <a:solidFill>
                  <a:srgbClr val="000000"/>
                </a:solidFill>
                <a:latin typeface="DM Sans"/>
              </a:rPr>
              <a:t>Imagine que sua pizzaria favorita diz que o tamanho da pizza é de no mínimo 16 centímetros de raio, ou, ela sai de graça. E você sabe que a pizza deles segue uma distribuição normal com μ = 16,3 cm, σ = 0,2 cm. Qual a chance de conseguir uma pizza gratuita? E uma com mais de 16,5 cm de raio? </a:t>
            </a:r>
            <a:r>
              <a:rPr lang="en-US" sz="2399" spc="23">
                <a:solidFill>
                  <a:srgbClr val="FF1616"/>
                </a:solidFill>
                <a:latin typeface="DM Sans"/>
              </a:rPr>
              <a:t>E uma entre 15,95 e 16,63?</a:t>
            </a:r>
            <a:r>
              <a:rPr lang="en-US" sz="2399" spc="23">
                <a:solidFill>
                  <a:srgbClr val="000000"/>
                </a:solidFill>
                <a:latin typeface="DM Sans"/>
              </a:rPr>
              <a:t> 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</p:spTree>
  </p:cSld>
  <p:clrMapOvr>
    <a:masterClrMapping/>
  </p:clrMapOvr>
</p:sld>
</file>

<file path=ppt/slides/slide5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870285" y="5143500"/>
            <a:ext cx="5008254" cy="2689618"/>
          </a:xfrm>
          <a:custGeom>
            <a:avLst/>
            <a:gdLst/>
            <a:ahLst/>
            <a:cxnLst/>
            <a:rect r="r" b="b" t="t" l="l"/>
            <a:pathLst>
              <a:path h="2689618" w="5008254">
                <a:moveTo>
                  <a:pt x="0" y="0"/>
                </a:moveTo>
                <a:lnTo>
                  <a:pt x="5008254" y="0"/>
                </a:lnTo>
                <a:lnTo>
                  <a:pt x="5008254" y="2689618"/>
                </a:lnTo>
                <a:lnTo>
                  <a:pt x="0" y="268961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809006" y="5780543"/>
            <a:ext cx="3399804" cy="1415532"/>
          </a:xfrm>
          <a:custGeom>
            <a:avLst/>
            <a:gdLst/>
            <a:ahLst/>
            <a:cxnLst/>
            <a:rect r="r" b="b" t="t" l="l"/>
            <a:pathLst>
              <a:path h="1415532" w="3399804">
                <a:moveTo>
                  <a:pt x="0" y="0"/>
                </a:moveTo>
                <a:lnTo>
                  <a:pt x="3399804" y="0"/>
                </a:lnTo>
                <a:lnTo>
                  <a:pt x="3399804" y="1415532"/>
                </a:lnTo>
                <a:lnTo>
                  <a:pt x="0" y="14155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045235" y="7833118"/>
            <a:ext cx="4435698" cy="544001"/>
          </a:xfrm>
          <a:custGeom>
            <a:avLst/>
            <a:gdLst/>
            <a:ahLst/>
            <a:cxnLst/>
            <a:rect r="r" b="b" t="t" l="l"/>
            <a:pathLst>
              <a:path h="544001" w="4435698">
                <a:moveTo>
                  <a:pt x="0" y="0"/>
                </a:moveTo>
                <a:lnTo>
                  <a:pt x="4435698" y="0"/>
                </a:lnTo>
                <a:lnTo>
                  <a:pt x="4435698" y="544001"/>
                </a:lnTo>
                <a:lnTo>
                  <a:pt x="0" y="54400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870285" y="2101328"/>
            <a:ext cx="7638623" cy="8670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Exemplo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870285" y="3216070"/>
            <a:ext cx="15389015" cy="1663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358"/>
              </a:lnSpc>
            </a:pPr>
            <a:r>
              <a:rPr lang="en-US" sz="2399" spc="23">
                <a:solidFill>
                  <a:srgbClr val="000000"/>
                </a:solidFill>
                <a:latin typeface="DM Sans"/>
              </a:rPr>
              <a:t>Imagine que sua pizzaria favorita diz que o tamanho da pizza é de no mínimo 16 centímetros de raio, ou, ela sai de graça. E você sabe que a pizza deles segue uma distribuição normal com μ = 16,3 cm, σ = 0,2 cm. Qual a chance de conseguir uma pizza gratuita? E uma com mais de 16,5 cm de raio? </a:t>
            </a:r>
            <a:r>
              <a:rPr lang="en-US" sz="2399" spc="23">
                <a:solidFill>
                  <a:srgbClr val="FF1616"/>
                </a:solidFill>
                <a:latin typeface="DM Sans"/>
              </a:rPr>
              <a:t>E uma entre 15,95 e 16,63?</a:t>
            </a:r>
            <a:r>
              <a:rPr lang="en-US" sz="2399" spc="23">
                <a:solidFill>
                  <a:srgbClr val="000000"/>
                </a:solidFill>
                <a:latin typeface="DM Sans"/>
              </a:rPr>
              <a:t> </a:t>
            </a:r>
          </a:p>
        </p:txBody>
      </p:sp>
    </p:spTree>
  </p:cSld>
  <p:clrMapOvr>
    <a:masterClrMapping/>
  </p:clrMapOvr>
</p:sld>
</file>

<file path=ppt/slides/slide5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397737" y="5989539"/>
            <a:ext cx="3399804" cy="1415532"/>
          </a:xfrm>
          <a:custGeom>
            <a:avLst/>
            <a:gdLst/>
            <a:ahLst/>
            <a:cxnLst/>
            <a:rect r="r" b="b" t="t" l="l"/>
            <a:pathLst>
              <a:path h="1415532" w="3399804">
                <a:moveTo>
                  <a:pt x="0" y="0"/>
                </a:moveTo>
                <a:lnTo>
                  <a:pt x="3399804" y="0"/>
                </a:lnTo>
                <a:lnTo>
                  <a:pt x="3399804" y="1415532"/>
                </a:lnTo>
                <a:lnTo>
                  <a:pt x="0" y="14155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045235" y="7833118"/>
            <a:ext cx="4757159" cy="583425"/>
          </a:xfrm>
          <a:custGeom>
            <a:avLst/>
            <a:gdLst/>
            <a:ahLst/>
            <a:cxnLst/>
            <a:rect r="r" b="b" t="t" l="l"/>
            <a:pathLst>
              <a:path h="583425" w="4757159">
                <a:moveTo>
                  <a:pt x="0" y="0"/>
                </a:moveTo>
                <a:lnTo>
                  <a:pt x="4757159" y="0"/>
                </a:lnTo>
                <a:lnTo>
                  <a:pt x="4757159" y="583425"/>
                </a:lnTo>
                <a:lnTo>
                  <a:pt x="0" y="58342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833388" y="5061364"/>
            <a:ext cx="5564349" cy="2771754"/>
          </a:xfrm>
          <a:custGeom>
            <a:avLst/>
            <a:gdLst/>
            <a:ahLst/>
            <a:cxnLst/>
            <a:rect r="r" b="b" t="t" l="l"/>
            <a:pathLst>
              <a:path h="2771754" w="5564349">
                <a:moveTo>
                  <a:pt x="0" y="0"/>
                </a:moveTo>
                <a:lnTo>
                  <a:pt x="5564349" y="0"/>
                </a:lnTo>
                <a:lnTo>
                  <a:pt x="5564349" y="2771754"/>
                </a:lnTo>
                <a:lnTo>
                  <a:pt x="0" y="27717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1007312" y="4667250"/>
            <a:ext cx="6613938" cy="5475641"/>
          </a:xfrm>
          <a:custGeom>
            <a:avLst/>
            <a:gdLst/>
            <a:ahLst/>
            <a:cxnLst/>
            <a:rect r="r" b="b" t="t" l="l"/>
            <a:pathLst>
              <a:path h="5475641" w="6613938">
                <a:moveTo>
                  <a:pt x="0" y="0"/>
                </a:moveTo>
                <a:lnTo>
                  <a:pt x="6613938" y="0"/>
                </a:lnTo>
                <a:lnTo>
                  <a:pt x="6613938" y="5475641"/>
                </a:lnTo>
                <a:lnTo>
                  <a:pt x="0" y="54756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809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870285" y="2101328"/>
            <a:ext cx="7638623" cy="8670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Exemplo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70285" y="3216070"/>
            <a:ext cx="15389015" cy="1663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358"/>
              </a:lnSpc>
            </a:pPr>
            <a:r>
              <a:rPr lang="en-US" sz="2399" spc="23">
                <a:solidFill>
                  <a:srgbClr val="000000"/>
                </a:solidFill>
                <a:latin typeface="DM Sans"/>
              </a:rPr>
              <a:t>Imagine que sua pizzaria favorita diz que o tamanho da pizza é de no mínimo 16 centímetros de raio, ou, ela sai de graça. E você sabe que a pizza deles segue uma distribuição normal com μ = 16,3 cm, σ = 0,2 cm. Qual a chance de conseguir uma pizza gratuita? E uma com mais de 16,5 cm de raio? </a:t>
            </a:r>
            <a:r>
              <a:rPr lang="en-US" sz="2399" spc="23">
                <a:solidFill>
                  <a:srgbClr val="FF1616"/>
                </a:solidFill>
                <a:latin typeface="DM Sans"/>
              </a:rPr>
              <a:t>E uma entre 15,95 e 16,63?</a:t>
            </a:r>
            <a:r>
              <a:rPr lang="en-US" sz="2399" spc="23">
                <a:solidFill>
                  <a:srgbClr val="000000"/>
                </a:solidFill>
                <a:latin typeface="DM Sans"/>
              </a:rPr>
              <a:t> </a:t>
            </a:r>
          </a:p>
        </p:txBody>
      </p:sp>
    </p:spTree>
  </p:cSld>
  <p:clrMapOvr>
    <a:masterClrMapping/>
  </p:clrMapOvr>
</p:sld>
</file>

<file path=ppt/slides/slide5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444098" y="5937902"/>
            <a:ext cx="3399804" cy="1415532"/>
          </a:xfrm>
          <a:custGeom>
            <a:avLst/>
            <a:gdLst/>
            <a:ahLst/>
            <a:cxnLst/>
            <a:rect r="r" b="b" t="t" l="l"/>
            <a:pathLst>
              <a:path h="1415532" w="3399804">
                <a:moveTo>
                  <a:pt x="0" y="0"/>
                </a:moveTo>
                <a:lnTo>
                  <a:pt x="3399804" y="0"/>
                </a:lnTo>
                <a:lnTo>
                  <a:pt x="3399804" y="1415532"/>
                </a:lnTo>
                <a:lnTo>
                  <a:pt x="0" y="14155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045235" y="7833118"/>
            <a:ext cx="4757159" cy="583425"/>
          </a:xfrm>
          <a:custGeom>
            <a:avLst/>
            <a:gdLst/>
            <a:ahLst/>
            <a:cxnLst/>
            <a:rect r="r" b="b" t="t" l="l"/>
            <a:pathLst>
              <a:path h="583425" w="4757159">
                <a:moveTo>
                  <a:pt x="0" y="0"/>
                </a:moveTo>
                <a:lnTo>
                  <a:pt x="4757159" y="0"/>
                </a:lnTo>
                <a:lnTo>
                  <a:pt x="4757159" y="583425"/>
                </a:lnTo>
                <a:lnTo>
                  <a:pt x="0" y="58342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833388" y="5061364"/>
            <a:ext cx="5564349" cy="2771754"/>
          </a:xfrm>
          <a:custGeom>
            <a:avLst/>
            <a:gdLst/>
            <a:ahLst/>
            <a:cxnLst/>
            <a:rect r="r" b="b" t="t" l="l"/>
            <a:pathLst>
              <a:path h="2771754" w="5564349">
                <a:moveTo>
                  <a:pt x="0" y="0"/>
                </a:moveTo>
                <a:lnTo>
                  <a:pt x="5564349" y="0"/>
                </a:lnTo>
                <a:lnTo>
                  <a:pt x="5564349" y="2771754"/>
                </a:lnTo>
                <a:lnTo>
                  <a:pt x="0" y="27717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0953750" y="4572000"/>
            <a:ext cx="6667500" cy="5443654"/>
          </a:xfrm>
          <a:custGeom>
            <a:avLst/>
            <a:gdLst/>
            <a:ahLst/>
            <a:cxnLst/>
            <a:rect r="r" b="b" t="t" l="l"/>
            <a:pathLst>
              <a:path h="5443654" w="6667500">
                <a:moveTo>
                  <a:pt x="0" y="0"/>
                </a:moveTo>
                <a:lnTo>
                  <a:pt x="6667500" y="0"/>
                </a:lnTo>
                <a:lnTo>
                  <a:pt x="6667500" y="5443654"/>
                </a:lnTo>
                <a:lnTo>
                  <a:pt x="0" y="54436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-1475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870285" y="2101328"/>
            <a:ext cx="7638623" cy="8670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Exemplo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70285" y="3216070"/>
            <a:ext cx="15389015" cy="1663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358"/>
              </a:lnSpc>
            </a:pPr>
            <a:r>
              <a:rPr lang="en-US" sz="2399" spc="23">
                <a:solidFill>
                  <a:srgbClr val="000000"/>
                </a:solidFill>
                <a:latin typeface="DM Sans"/>
              </a:rPr>
              <a:t>Imagine que sua pizzaria favorita diz que o tamanho da pizza é de no mínimo 16 centímetros de raio, ou, ela sai de graça. E você sabe que a pizza deles segue uma distribuição normal com μ = 16,3 cm, σ = 0,2 cm. Qual a chance de conseguir uma pizza gratuita? E uma com mais de 16,5 cm de raio? </a:t>
            </a:r>
            <a:r>
              <a:rPr lang="en-US" sz="2399" spc="23">
                <a:solidFill>
                  <a:srgbClr val="FF1616"/>
                </a:solidFill>
                <a:latin typeface="DM Sans"/>
              </a:rPr>
              <a:t>E uma entre 15,95 e 16,63?</a:t>
            </a:r>
            <a:r>
              <a:rPr lang="en-US" sz="2399" spc="23">
                <a:solidFill>
                  <a:srgbClr val="000000"/>
                </a:solidFill>
                <a:latin typeface="DM Sans"/>
              </a:rPr>
              <a:t> </a:t>
            </a:r>
          </a:p>
        </p:txBody>
      </p:sp>
    </p:spTree>
  </p:cSld>
  <p:clrMapOvr>
    <a:masterClrMapping/>
  </p:clrMapOvr>
</p:sld>
</file>

<file path=ppt/slides/slide5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045235" y="7833118"/>
            <a:ext cx="4757159" cy="583425"/>
          </a:xfrm>
          <a:custGeom>
            <a:avLst/>
            <a:gdLst/>
            <a:ahLst/>
            <a:cxnLst/>
            <a:rect r="r" b="b" t="t" l="l"/>
            <a:pathLst>
              <a:path h="583425" w="4757159">
                <a:moveTo>
                  <a:pt x="0" y="0"/>
                </a:moveTo>
                <a:lnTo>
                  <a:pt x="4757159" y="0"/>
                </a:lnTo>
                <a:lnTo>
                  <a:pt x="4757159" y="583425"/>
                </a:lnTo>
                <a:lnTo>
                  <a:pt x="0" y="5834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833388" y="5061364"/>
            <a:ext cx="5564349" cy="2771754"/>
          </a:xfrm>
          <a:custGeom>
            <a:avLst/>
            <a:gdLst/>
            <a:ahLst/>
            <a:cxnLst/>
            <a:rect r="r" b="b" t="t" l="l"/>
            <a:pathLst>
              <a:path h="2771754" w="5564349">
                <a:moveTo>
                  <a:pt x="0" y="0"/>
                </a:moveTo>
                <a:lnTo>
                  <a:pt x="5564349" y="0"/>
                </a:lnTo>
                <a:lnTo>
                  <a:pt x="5564349" y="2771754"/>
                </a:lnTo>
                <a:lnTo>
                  <a:pt x="0" y="27717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780584" y="5681708"/>
            <a:ext cx="5333102" cy="388277"/>
          </a:xfrm>
          <a:custGeom>
            <a:avLst/>
            <a:gdLst/>
            <a:ahLst/>
            <a:cxnLst/>
            <a:rect r="r" b="b" t="t" l="l"/>
            <a:pathLst>
              <a:path h="388277" w="5333102">
                <a:moveTo>
                  <a:pt x="0" y="0"/>
                </a:moveTo>
                <a:lnTo>
                  <a:pt x="5333103" y="0"/>
                </a:lnTo>
                <a:lnTo>
                  <a:pt x="5333103" y="388277"/>
                </a:lnTo>
                <a:lnTo>
                  <a:pt x="0" y="38827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780584" y="6230137"/>
            <a:ext cx="4602006" cy="852656"/>
          </a:xfrm>
          <a:custGeom>
            <a:avLst/>
            <a:gdLst/>
            <a:ahLst/>
            <a:cxnLst/>
            <a:rect r="r" b="b" t="t" l="l"/>
            <a:pathLst>
              <a:path h="852656" w="4602006">
                <a:moveTo>
                  <a:pt x="0" y="0"/>
                </a:moveTo>
                <a:lnTo>
                  <a:pt x="4602007" y="0"/>
                </a:lnTo>
                <a:lnTo>
                  <a:pt x="4602007" y="852656"/>
                </a:lnTo>
                <a:lnTo>
                  <a:pt x="0" y="85265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870285" y="2101328"/>
            <a:ext cx="7638623" cy="8670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Exemplo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70285" y="3216070"/>
            <a:ext cx="15389015" cy="1663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358"/>
              </a:lnSpc>
            </a:pPr>
            <a:r>
              <a:rPr lang="en-US" sz="2399" spc="23">
                <a:solidFill>
                  <a:srgbClr val="000000"/>
                </a:solidFill>
                <a:latin typeface="DM Sans"/>
              </a:rPr>
              <a:t>Imagine que sua pizzaria favorita diz que o tamanho da pizza é de no mínimo 16 centímetros de raio, ou, ela sai de graça. E você sabe que a pizza deles segue uma distribuição normal com μ = 16,3 cm, σ = 0,2 cm. Qual a chance de conseguir uma pizza gratuita? E uma com mais de 16,5 cm de raio? </a:t>
            </a:r>
            <a:r>
              <a:rPr lang="en-US" sz="2399" spc="23">
                <a:solidFill>
                  <a:srgbClr val="FF1616"/>
                </a:solidFill>
                <a:latin typeface="DM Sans"/>
              </a:rPr>
              <a:t>E uma entre 15,95 e 16,63?</a:t>
            </a:r>
            <a:r>
              <a:rPr lang="en-US" sz="2399" spc="23">
                <a:solidFill>
                  <a:srgbClr val="000000"/>
                </a:solidFill>
                <a:latin typeface="DM Sans"/>
              </a:rPr>
              <a:t> </a:t>
            </a:r>
          </a:p>
        </p:txBody>
      </p:sp>
    </p:spTree>
  </p:cSld>
  <p:clrMapOvr>
    <a:masterClrMapping/>
  </p:clrMapOvr>
</p:sld>
</file>

<file path=ppt/slides/slide5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8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045235" y="1028700"/>
            <a:ext cx="5352502" cy="361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Universiade Estadual de Santa Cruz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140470" y="2137800"/>
            <a:ext cx="15612348" cy="893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58"/>
              </a:lnSpc>
            </a:pPr>
            <a:r>
              <a:rPr lang="en-US" sz="6780">
                <a:solidFill>
                  <a:srgbClr val="000000"/>
                </a:solidFill>
                <a:latin typeface="DM Sans Bold"/>
              </a:rPr>
              <a:t>Referências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140470" y="3334093"/>
            <a:ext cx="15612348" cy="61189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8"/>
              </a:lnSpc>
            </a:pPr>
            <a:r>
              <a:rPr lang="en-US" sz="2711" spc="26">
                <a:solidFill>
                  <a:srgbClr val="000000"/>
                </a:solidFill>
                <a:latin typeface="DM Sans"/>
              </a:rPr>
              <a:t>-►FARIA, José C. Notas de aulas expandidas</a:t>
            </a:r>
          </a:p>
          <a:p>
            <a:pPr algn="l">
              <a:lnSpc>
                <a:spcPts val="4068"/>
              </a:lnSpc>
            </a:pPr>
          </a:p>
          <a:p>
            <a:pPr algn="l">
              <a:lnSpc>
                <a:spcPts val="4068"/>
              </a:lnSpc>
            </a:pPr>
            <a:r>
              <a:rPr lang="en-US" sz="2711" spc="26">
                <a:solidFill>
                  <a:srgbClr val="000000"/>
                </a:solidFill>
                <a:latin typeface="DM Sans"/>
              </a:rPr>
              <a:t>-►</a:t>
            </a:r>
            <a:r>
              <a:rPr lang="en-US" sz="2711" spc="26">
                <a:solidFill>
                  <a:srgbClr val="FF1616"/>
                </a:solidFill>
                <a:latin typeface="DM Sans"/>
              </a:rPr>
              <a:t>https://pt.wikipedia.org/wiki/Tabuleiro_de_Galton</a:t>
            </a:r>
          </a:p>
          <a:p>
            <a:pPr algn="l">
              <a:lnSpc>
                <a:spcPts val="4068"/>
              </a:lnSpc>
            </a:pPr>
          </a:p>
          <a:p>
            <a:pPr algn="l">
              <a:lnSpc>
                <a:spcPts val="4068"/>
              </a:lnSpc>
            </a:pPr>
            <a:r>
              <a:rPr lang="en-US" sz="2711" spc="26">
                <a:solidFill>
                  <a:srgbClr val="000000"/>
                </a:solidFill>
                <a:latin typeface="DM Sans"/>
              </a:rPr>
              <a:t>-►Slides dos semestres anteriores.</a:t>
            </a:r>
          </a:p>
          <a:p>
            <a:pPr algn="l">
              <a:lnSpc>
                <a:spcPts val="4068"/>
              </a:lnSpc>
            </a:pPr>
          </a:p>
          <a:p>
            <a:pPr algn="l">
              <a:lnSpc>
                <a:spcPts val="4068"/>
              </a:lnSpc>
            </a:pPr>
            <a:r>
              <a:rPr lang="en-US" sz="2711" spc="26">
                <a:solidFill>
                  <a:srgbClr val="000000"/>
                </a:solidFill>
                <a:latin typeface="DM Sans"/>
              </a:rPr>
              <a:t>-►</a:t>
            </a:r>
            <a:r>
              <a:rPr lang="en-US" sz="2711" spc="26">
                <a:solidFill>
                  <a:srgbClr val="FF1616"/>
                </a:solidFill>
                <a:latin typeface="DM Sans"/>
              </a:rPr>
              <a:t>https://www.inf.ufsc.br/~andre.zibetti/probabilidade/normal.html</a:t>
            </a:r>
          </a:p>
          <a:p>
            <a:pPr algn="l">
              <a:lnSpc>
                <a:spcPts val="4068"/>
              </a:lnSpc>
            </a:pPr>
          </a:p>
          <a:p>
            <a:pPr algn="l">
              <a:lnSpc>
                <a:spcPts val="4068"/>
              </a:lnSpc>
            </a:pPr>
          </a:p>
          <a:p>
            <a:pPr algn="l">
              <a:lnSpc>
                <a:spcPts val="4068"/>
              </a:lnSpc>
            </a:pPr>
          </a:p>
          <a:p>
            <a:pPr algn="l">
              <a:lnSpc>
                <a:spcPts val="4068"/>
              </a:lnSpc>
            </a:pPr>
          </a:p>
          <a:p>
            <a:pPr algn="l">
              <a:lnSpc>
                <a:spcPts val="4068"/>
              </a:lnSpc>
            </a:pP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45249" y="5093290"/>
            <a:ext cx="6352474" cy="2275133"/>
          </a:xfrm>
          <a:custGeom>
            <a:avLst/>
            <a:gdLst/>
            <a:ahLst/>
            <a:cxnLst/>
            <a:rect r="r" b="b" t="t" l="l"/>
            <a:pathLst>
              <a:path h="2275133" w="6352474">
                <a:moveTo>
                  <a:pt x="0" y="0"/>
                </a:moveTo>
                <a:lnTo>
                  <a:pt x="6352474" y="0"/>
                </a:lnTo>
                <a:lnTo>
                  <a:pt x="6352474" y="2275133"/>
                </a:lnTo>
                <a:lnTo>
                  <a:pt x="0" y="227513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357964" y="2392093"/>
            <a:ext cx="15572071" cy="8526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Estudo do Lançamento de Moedas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8488847" y="3594480"/>
            <a:ext cx="8275518" cy="5517009"/>
          </a:xfrm>
          <a:custGeom>
            <a:avLst/>
            <a:gdLst/>
            <a:ahLst/>
            <a:cxnLst/>
            <a:rect r="r" b="b" t="t" l="l"/>
            <a:pathLst>
              <a:path h="5517009" w="8275518">
                <a:moveTo>
                  <a:pt x="0" y="0"/>
                </a:moveTo>
                <a:lnTo>
                  <a:pt x="8275518" y="0"/>
                </a:lnTo>
                <a:lnTo>
                  <a:pt x="8275518" y="5517009"/>
                </a:lnTo>
                <a:lnTo>
                  <a:pt x="0" y="551700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9" t="0" r="-2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581367" y="5159788"/>
            <a:ext cx="6316356" cy="24528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98"/>
              </a:lnSpc>
            </a:pPr>
            <a:r>
              <a:rPr lang="en-US" sz="2783">
                <a:solidFill>
                  <a:srgbClr val="545454"/>
                </a:solidFill>
                <a:latin typeface="Canva Sans"/>
              </a:rPr>
              <a:t>// </a:t>
            </a:r>
            <a:r>
              <a:rPr lang="en-US" sz="2783">
                <a:solidFill>
                  <a:srgbClr val="545454"/>
                </a:solidFill>
                <a:latin typeface="Canva Sans Bold"/>
              </a:rPr>
              <a:t>100 lançamentos</a:t>
            </a:r>
          </a:p>
          <a:p>
            <a:pPr algn="l">
              <a:lnSpc>
                <a:spcPts val="3898"/>
              </a:lnSpc>
            </a:pPr>
            <a:r>
              <a:rPr lang="en-US" sz="2783">
                <a:solidFill>
                  <a:srgbClr val="545454"/>
                </a:solidFill>
                <a:latin typeface="Canva Sans"/>
              </a:rPr>
              <a:t>// para 200 moedas</a:t>
            </a:r>
          </a:p>
          <a:p>
            <a:pPr algn="l">
              <a:lnSpc>
                <a:spcPts val="3898"/>
              </a:lnSpc>
            </a:pPr>
            <a:r>
              <a:rPr lang="en-US" sz="2783">
                <a:solidFill>
                  <a:srgbClr val="000000"/>
                </a:solidFill>
                <a:latin typeface="Canva Sans"/>
              </a:rPr>
              <a:t>resultados &lt;-</a:t>
            </a:r>
            <a:r>
              <a:rPr lang="en-US" sz="2783">
                <a:solidFill>
                  <a:srgbClr val="004AAD"/>
                </a:solidFill>
                <a:latin typeface="Canva Sans"/>
              </a:rPr>
              <a:t> replicate</a:t>
            </a:r>
            <a:r>
              <a:rPr lang="en-US" sz="2783">
                <a:solidFill>
                  <a:srgbClr val="000000"/>
                </a:solidFill>
                <a:latin typeface="Canva Sans"/>
              </a:rPr>
              <a:t>(</a:t>
            </a:r>
            <a:r>
              <a:rPr lang="en-US" sz="2783">
                <a:solidFill>
                  <a:srgbClr val="008037"/>
                </a:solidFill>
                <a:latin typeface="Canva Sans"/>
              </a:rPr>
              <a:t>100</a:t>
            </a:r>
            <a:r>
              <a:rPr lang="en-US" sz="2783">
                <a:solidFill>
                  <a:srgbClr val="000000"/>
                </a:solidFill>
                <a:latin typeface="Canva Sans"/>
              </a:rPr>
              <a:t>, </a:t>
            </a:r>
            <a:r>
              <a:rPr lang="en-US" sz="2783">
                <a:solidFill>
                  <a:srgbClr val="004AAD"/>
                </a:solidFill>
                <a:latin typeface="Canva Sans"/>
              </a:rPr>
              <a:t>count_heads</a:t>
            </a:r>
            <a:r>
              <a:rPr lang="en-US" sz="2783">
                <a:solidFill>
                  <a:srgbClr val="000000"/>
                </a:solidFill>
                <a:latin typeface="Canva Sans"/>
              </a:rPr>
              <a:t>())</a:t>
            </a:r>
          </a:p>
          <a:p>
            <a:pPr algn="l">
              <a:lnSpc>
                <a:spcPts val="3898"/>
              </a:lnSpc>
            </a:pP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45249" y="5093290"/>
            <a:ext cx="6352474" cy="2275133"/>
          </a:xfrm>
          <a:custGeom>
            <a:avLst/>
            <a:gdLst/>
            <a:ahLst/>
            <a:cxnLst/>
            <a:rect r="r" b="b" t="t" l="l"/>
            <a:pathLst>
              <a:path h="2275133" w="6352474">
                <a:moveTo>
                  <a:pt x="0" y="0"/>
                </a:moveTo>
                <a:lnTo>
                  <a:pt x="6352474" y="0"/>
                </a:lnTo>
                <a:lnTo>
                  <a:pt x="6352474" y="2275133"/>
                </a:lnTo>
                <a:lnTo>
                  <a:pt x="0" y="227513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357964" y="2392093"/>
            <a:ext cx="15572071" cy="8526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Estudo do Lançamento de Moedas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8488847" y="3594480"/>
            <a:ext cx="8441189" cy="5627460"/>
          </a:xfrm>
          <a:custGeom>
            <a:avLst/>
            <a:gdLst/>
            <a:ahLst/>
            <a:cxnLst/>
            <a:rect r="r" b="b" t="t" l="l"/>
            <a:pathLst>
              <a:path h="5627460" w="8441189">
                <a:moveTo>
                  <a:pt x="0" y="0"/>
                </a:moveTo>
                <a:lnTo>
                  <a:pt x="8441189" y="0"/>
                </a:lnTo>
                <a:lnTo>
                  <a:pt x="8441189" y="5627460"/>
                </a:lnTo>
                <a:lnTo>
                  <a:pt x="0" y="56274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-4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581367" y="5159788"/>
            <a:ext cx="6316356" cy="24528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98"/>
              </a:lnSpc>
            </a:pPr>
            <a:r>
              <a:rPr lang="en-US" sz="2783">
                <a:solidFill>
                  <a:srgbClr val="545454"/>
                </a:solidFill>
                <a:latin typeface="Canva Sans"/>
              </a:rPr>
              <a:t>// </a:t>
            </a:r>
            <a:r>
              <a:rPr lang="en-US" sz="2783">
                <a:solidFill>
                  <a:srgbClr val="545454"/>
                </a:solidFill>
                <a:latin typeface="Canva Sans Bold"/>
              </a:rPr>
              <a:t>500 lançamentos</a:t>
            </a:r>
          </a:p>
          <a:p>
            <a:pPr algn="l">
              <a:lnSpc>
                <a:spcPts val="3898"/>
              </a:lnSpc>
            </a:pPr>
            <a:r>
              <a:rPr lang="en-US" sz="2783">
                <a:solidFill>
                  <a:srgbClr val="545454"/>
                </a:solidFill>
                <a:latin typeface="Canva Sans"/>
              </a:rPr>
              <a:t>// para 200 moedas</a:t>
            </a:r>
          </a:p>
          <a:p>
            <a:pPr algn="l">
              <a:lnSpc>
                <a:spcPts val="3898"/>
              </a:lnSpc>
            </a:pPr>
            <a:r>
              <a:rPr lang="en-US" sz="2783">
                <a:solidFill>
                  <a:srgbClr val="000000"/>
                </a:solidFill>
                <a:latin typeface="Canva Sans"/>
              </a:rPr>
              <a:t>resultados &lt;-</a:t>
            </a:r>
            <a:r>
              <a:rPr lang="en-US" sz="2783">
                <a:solidFill>
                  <a:srgbClr val="004AAD"/>
                </a:solidFill>
                <a:latin typeface="Canva Sans"/>
              </a:rPr>
              <a:t> replicate</a:t>
            </a:r>
            <a:r>
              <a:rPr lang="en-US" sz="2783">
                <a:solidFill>
                  <a:srgbClr val="000000"/>
                </a:solidFill>
                <a:latin typeface="Canva Sans"/>
              </a:rPr>
              <a:t>(</a:t>
            </a:r>
            <a:r>
              <a:rPr lang="en-US" sz="2783">
                <a:solidFill>
                  <a:srgbClr val="008037"/>
                </a:solidFill>
                <a:latin typeface="Canva Sans"/>
              </a:rPr>
              <a:t>500</a:t>
            </a:r>
            <a:r>
              <a:rPr lang="en-US" sz="2783">
                <a:solidFill>
                  <a:srgbClr val="000000"/>
                </a:solidFill>
                <a:latin typeface="Canva Sans"/>
              </a:rPr>
              <a:t>, </a:t>
            </a:r>
            <a:r>
              <a:rPr lang="en-US" sz="2783">
                <a:solidFill>
                  <a:srgbClr val="004AAD"/>
                </a:solidFill>
                <a:latin typeface="Canva Sans"/>
              </a:rPr>
              <a:t>count_heads</a:t>
            </a:r>
            <a:r>
              <a:rPr lang="en-US" sz="2783">
                <a:solidFill>
                  <a:srgbClr val="000000"/>
                </a:solidFill>
                <a:latin typeface="Canva Sans"/>
              </a:rPr>
              <a:t>())</a:t>
            </a:r>
          </a:p>
          <a:p>
            <a:pPr algn="l">
              <a:lnSpc>
                <a:spcPts val="3898"/>
              </a:lnSpc>
            </a:pP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45249" y="5093290"/>
            <a:ext cx="6352474" cy="2275133"/>
          </a:xfrm>
          <a:custGeom>
            <a:avLst/>
            <a:gdLst/>
            <a:ahLst/>
            <a:cxnLst/>
            <a:rect r="r" b="b" t="t" l="l"/>
            <a:pathLst>
              <a:path h="2275133" w="6352474">
                <a:moveTo>
                  <a:pt x="0" y="0"/>
                </a:moveTo>
                <a:lnTo>
                  <a:pt x="6352474" y="0"/>
                </a:lnTo>
                <a:lnTo>
                  <a:pt x="6352474" y="2275133"/>
                </a:lnTo>
                <a:lnTo>
                  <a:pt x="0" y="227513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357964" y="2392093"/>
            <a:ext cx="15572071" cy="8526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Estudo do Lançamento de Moedas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8488847" y="3594480"/>
            <a:ext cx="8441189" cy="5627458"/>
          </a:xfrm>
          <a:custGeom>
            <a:avLst/>
            <a:gdLst/>
            <a:ahLst/>
            <a:cxnLst/>
            <a:rect r="r" b="b" t="t" l="l"/>
            <a:pathLst>
              <a:path h="5627458" w="8441189">
                <a:moveTo>
                  <a:pt x="0" y="0"/>
                </a:moveTo>
                <a:lnTo>
                  <a:pt x="8441189" y="0"/>
                </a:lnTo>
                <a:lnTo>
                  <a:pt x="8441189" y="5627458"/>
                </a:lnTo>
                <a:lnTo>
                  <a:pt x="0" y="56274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-39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581367" y="5159788"/>
            <a:ext cx="6316356" cy="24528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98"/>
              </a:lnSpc>
            </a:pPr>
            <a:r>
              <a:rPr lang="en-US" sz="2783">
                <a:solidFill>
                  <a:srgbClr val="545454"/>
                </a:solidFill>
                <a:latin typeface="Canva Sans"/>
              </a:rPr>
              <a:t>// </a:t>
            </a:r>
            <a:r>
              <a:rPr lang="en-US" sz="2783">
                <a:solidFill>
                  <a:srgbClr val="545454"/>
                </a:solidFill>
                <a:latin typeface="Canva Sans Bold"/>
              </a:rPr>
              <a:t>2.000 lançamentos</a:t>
            </a:r>
          </a:p>
          <a:p>
            <a:pPr algn="l">
              <a:lnSpc>
                <a:spcPts val="3898"/>
              </a:lnSpc>
            </a:pPr>
            <a:r>
              <a:rPr lang="en-US" sz="2783">
                <a:solidFill>
                  <a:srgbClr val="545454"/>
                </a:solidFill>
                <a:latin typeface="Canva Sans"/>
              </a:rPr>
              <a:t>// para 200 moedas</a:t>
            </a:r>
          </a:p>
          <a:p>
            <a:pPr algn="l">
              <a:lnSpc>
                <a:spcPts val="3898"/>
              </a:lnSpc>
            </a:pPr>
            <a:r>
              <a:rPr lang="en-US" sz="2783">
                <a:solidFill>
                  <a:srgbClr val="000000"/>
                </a:solidFill>
                <a:latin typeface="Canva Sans"/>
              </a:rPr>
              <a:t>resultados &lt;-</a:t>
            </a:r>
            <a:r>
              <a:rPr lang="en-US" sz="2783">
                <a:solidFill>
                  <a:srgbClr val="004AAD"/>
                </a:solidFill>
                <a:latin typeface="Canva Sans"/>
              </a:rPr>
              <a:t> replicate</a:t>
            </a:r>
            <a:r>
              <a:rPr lang="en-US" sz="2783">
                <a:solidFill>
                  <a:srgbClr val="000000"/>
                </a:solidFill>
                <a:latin typeface="Canva Sans"/>
              </a:rPr>
              <a:t>(</a:t>
            </a:r>
            <a:r>
              <a:rPr lang="en-US" sz="2783">
                <a:solidFill>
                  <a:srgbClr val="008037"/>
                </a:solidFill>
                <a:latin typeface="Canva Sans"/>
              </a:rPr>
              <a:t>2000</a:t>
            </a:r>
            <a:r>
              <a:rPr lang="en-US" sz="2783">
                <a:solidFill>
                  <a:srgbClr val="000000"/>
                </a:solidFill>
                <a:latin typeface="Canva Sans"/>
              </a:rPr>
              <a:t>, </a:t>
            </a:r>
            <a:r>
              <a:rPr lang="en-US" sz="2783">
                <a:solidFill>
                  <a:srgbClr val="004AAD"/>
                </a:solidFill>
                <a:latin typeface="Canva Sans"/>
              </a:rPr>
              <a:t>count_heads</a:t>
            </a:r>
            <a:r>
              <a:rPr lang="en-US" sz="2783">
                <a:solidFill>
                  <a:srgbClr val="000000"/>
                </a:solidFill>
                <a:latin typeface="Canva Sans"/>
              </a:rPr>
              <a:t>())</a:t>
            </a:r>
          </a:p>
          <a:p>
            <a:pPr algn="l">
              <a:lnSpc>
                <a:spcPts val="3898"/>
              </a:lnSpc>
            </a:pP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45249" y="5093290"/>
            <a:ext cx="6352474" cy="2275133"/>
          </a:xfrm>
          <a:custGeom>
            <a:avLst/>
            <a:gdLst/>
            <a:ahLst/>
            <a:cxnLst/>
            <a:rect r="r" b="b" t="t" l="l"/>
            <a:pathLst>
              <a:path h="2275133" w="6352474">
                <a:moveTo>
                  <a:pt x="0" y="0"/>
                </a:moveTo>
                <a:lnTo>
                  <a:pt x="6352474" y="0"/>
                </a:lnTo>
                <a:lnTo>
                  <a:pt x="6352474" y="2275133"/>
                </a:lnTo>
                <a:lnTo>
                  <a:pt x="0" y="227513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470" y="730513"/>
            <a:ext cx="729815" cy="1022087"/>
          </a:xfrm>
          <a:custGeom>
            <a:avLst/>
            <a:gdLst/>
            <a:ahLst/>
            <a:cxnLst/>
            <a:rect r="r" b="b" t="t" l="l"/>
            <a:pathLst>
              <a:path h="1022087" w="729815">
                <a:moveTo>
                  <a:pt x="0" y="0"/>
                </a:moveTo>
                <a:lnTo>
                  <a:pt x="729815" y="0"/>
                </a:lnTo>
                <a:lnTo>
                  <a:pt x="729815" y="1022087"/>
                </a:lnTo>
                <a:lnTo>
                  <a:pt x="0" y="10220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357964" y="2392093"/>
            <a:ext cx="15572071" cy="8526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0"/>
              </a:lnSpc>
            </a:pPr>
            <a:r>
              <a:rPr lang="en-US" sz="6400">
                <a:solidFill>
                  <a:srgbClr val="000000"/>
                </a:solidFill>
                <a:latin typeface="DM Sans Bold"/>
              </a:rPr>
              <a:t>Estudo do Lançamento de Moedas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045235" y="1028700"/>
            <a:ext cx="5352502" cy="362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DM Sans"/>
              </a:rPr>
              <a:t>Universidade Estadual de Santa Cruz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8488847" y="3594480"/>
            <a:ext cx="8495730" cy="5663820"/>
          </a:xfrm>
          <a:custGeom>
            <a:avLst/>
            <a:gdLst/>
            <a:ahLst/>
            <a:cxnLst/>
            <a:rect r="r" b="b" t="t" l="l"/>
            <a:pathLst>
              <a:path h="5663820" w="8495730">
                <a:moveTo>
                  <a:pt x="0" y="0"/>
                </a:moveTo>
                <a:lnTo>
                  <a:pt x="8495730" y="0"/>
                </a:lnTo>
                <a:lnTo>
                  <a:pt x="8495730" y="5663820"/>
                </a:lnTo>
                <a:lnTo>
                  <a:pt x="0" y="56638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-4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581367" y="5159788"/>
            <a:ext cx="6316356" cy="24528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98"/>
              </a:lnSpc>
            </a:pPr>
            <a:r>
              <a:rPr lang="en-US" sz="2783">
                <a:solidFill>
                  <a:srgbClr val="545454"/>
                </a:solidFill>
                <a:latin typeface="Canva Sans"/>
              </a:rPr>
              <a:t>// </a:t>
            </a:r>
            <a:r>
              <a:rPr lang="en-US" sz="2783">
                <a:solidFill>
                  <a:srgbClr val="545454"/>
                </a:solidFill>
                <a:latin typeface="Canva Sans Bold"/>
              </a:rPr>
              <a:t>10.000 lançamentos</a:t>
            </a:r>
          </a:p>
          <a:p>
            <a:pPr algn="l">
              <a:lnSpc>
                <a:spcPts val="3898"/>
              </a:lnSpc>
            </a:pPr>
            <a:r>
              <a:rPr lang="en-US" sz="2783">
                <a:solidFill>
                  <a:srgbClr val="545454"/>
                </a:solidFill>
                <a:latin typeface="Canva Sans"/>
              </a:rPr>
              <a:t>// para 200 moedas</a:t>
            </a:r>
          </a:p>
          <a:p>
            <a:pPr algn="l">
              <a:lnSpc>
                <a:spcPts val="3898"/>
              </a:lnSpc>
            </a:pPr>
            <a:r>
              <a:rPr lang="en-US" sz="2783">
                <a:solidFill>
                  <a:srgbClr val="000000"/>
                </a:solidFill>
                <a:latin typeface="Canva Sans"/>
              </a:rPr>
              <a:t>resultados &lt;-</a:t>
            </a:r>
            <a:r>
              <a:rPr lang="en-US" sz="2783">
                <a:solidFill>
                  <a:srgbClr val="004AAD"/>
                </a:solidFill>
                <a:latin typeface="Canva Sans"/>
              </a:rPr>
              <a:t> replicate</a:t>
            </a:r>
            <a:r>
              <a:rPr lang="en-US" sz="2783">
                <a:solidFill>
                  <a:srgbClr val="000000"/>
                </a:solidFill>
                <a:latin typeface="Canva Sans"/>
              </a:rPr>
              <a:t>(</a:t>
            </a:r>
            <a:r>
              <a:rPr lang="en-US" sz="2783">
                <a:solidFill>
                  <a:srgbClr val="008037"/>
                </a:solidFill>
                <a:latin typeface="Canva Sans"/>
              </a:rPr>
              <a:t>10000</a:t>
            </a:r>
            <a:r>
              <a:rPr lang="en-US" sz="2783">
                <a:solidFill>
                  <a:srgbClr val="000000"/>
                </a:solidFill>
                <a:latin typeface="Canva Sans"/>
              </a:rPr>
              <a:t>, </a:t>
            </a:r>
            <a:r>
              <a:rPr lang="en-US" sz="2783">
                <a:solidFill>
                  <a:srgbClr val="004AAD"/>
                </a:solidFill>
                <a:latin typeface="Canva Sans"/>
              </a:rPr>
              <a:t>count_heads</a:t>
            </a:r>
            <a:r>
              <a:rPr lang="en-US" sz="2783">
                <a:solidFill>
                  <a:srgbClr val="000000"/>
                </a:solidFill>
                <a:latin typeface="Canva Sans"/>
              </a:rPr>
              <a:t>())</a:t>
            </a:r>
          </a:p>
          <a:p>
            <a:pPr algn="l">
              <a:lnSpc>
                <a:spcPts val="3898"/>
              </a:lnSpc>
            </a:p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DAFoK1LUiVc</dc:identifier>
  <dcterms:modified xsi:type="dcterms:W3CDTF">2011-08-01T06:04:30Z</dcterms:modified>
  <cp:revision>1</cp:revision>
  <dc:title>dn</dc:title>
</cp:coreProperties>
</file>