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</p:sldIdLst>
  <p:sldSz cx="18288000" cy="10287000"/>
  <p:notesSz cx="18288000" cy="10287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12570" y="307319"/>
            <a:ext cx="4943475" cy="183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rgbClr val="113C5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650" b="0" i="0">
                <a:solidFill>
                  <a:srgbClr val="113C5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176119" y="0"/>
            <a:ext cx="5223510" cy="1688464"/>
          </a:xfrm>
          <a:custGeom>
            <a:avLst/>
            <a:gdLst/>
            <a:ahLst/>
            <a:cxnLst/>
            <a:rect l="l" t="t" r="r" b="b"/>
            <a:pathLst>
              <a:path w="5223510" h="1688464">
                <a:moveTo>
                  <a:pt x="5089904" y="1687984"/>
                </a:moveTo>
                <a:lnTo>
                  <a:pt x="133350" y="1687984"/>
                </a:lnTo>
                <a:lnTo>
                  <a:pt x="91201" y="1681186"/>
                </a:lnTo>
                <a:lnTo>
                  <a:pt x="54595" y="1662255"/>
                </a:lnTo>
                <a:lnTo>
                  <a:pt x="25728" y="1633389"/>
                </a:lnTo>
                <a:lnTo>
                  <a:pt x="6798" y="1596783"/>
                </a:lnTo>
                <a:lnTo>
                  <a:pt x="0" y="1554634"/>
                </a:lnTo>
                <a:lnTo>
                  <a:pt x="0" y="0"/>
                </a:lnTo>
                <a:lnTo>
                  <a:pt x="5223254" y="0"/>
                </a:lnTo>
                <a:lnTo>
                  <a:pt x="5223254" y="1554634"/>
                </a:lnTo>
                <a:lnTo>
                  <a:pt x="5216456" y="1596783"/>
                </a:lnTo>
                <a:lnTo>
                  <a:pt x="5197525" y="1633389"/>
                </a:lnTo>
                <a:lnTo>
                  <a:pt x="5168659" y="1662255"/>
                </a:lnTo>
                <a:lnTo>
                  <a:pt x="5132053" y="1681186"/>
                </a:lnTo>
                <a:lnTo>
                  <a:pt x="5089904" y="1687984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99001" y="307319"/>
            <a:ext cx="4984115" cy="1835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1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163419" y="3204397"/>
            <a:ext cx="16117569" cy="3787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50" b="0" i="0">
                <a:solidFill>
                  <a:srgbClr val="113C57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Relationship Id="rId4" Type="http://schemas.openxmlformats.org/officeDocument/2006/relationships/image" Target="../media/image20.jpg"/><Relationship Id="rId5" Type="http://schemas.openxmlformats.org/officeDocument/2006/relationships/image" Target="../media/image2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jp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jp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g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cav.unesp.br/Home/departamentos/cienciasexatas/EUCL" TargetMode="External"/><Relationship Id="rId3" Type="http://schemas.openxmlformats.org/officeDocument/2006/relationships/hyperlink" Target="http://jaguar.fcav.unesp.br/euclides/AL_2009/PG_EAZ_UEM/Ap_DI" TargetMode="Externa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7603379" y="7734027"/>
            <a:ext cx="1283970" cy="1283970"/>
          </a:xfrm>
          <a:custGeom>
            <a:avLst/>
            <a:gdLst/>
            <a:ahLst/>
            <a:cxnLst/>
            <a:rect l="l" t="t" r="r" b="b"/>
            <a:pathLst>
              <a:path w="1283970" h="1283970">
                <a:moveTo>
                  <a:pt x="1150383" y="1283734"/>
                </a:moveTo>
                <a:lnTo>
                  <a:pt x="133349" y="1283734"/>
                </a:lnTo>
                <a:lnTo>
                  <a:pt x="91201" y="1276936"/>
                </a:lnTo>
                <a:lnTo>
                  <a:pt x="54595" y="1258005"/>
                </a:lnTo>
                <a:lnTo>
                  <a:pt x="25728" y="1229139"/>
                </a:lnTo>
                <a:lnTo>
                  <a:pt x="6798" y="1192533"/>
                </a:lnTo>
                <a:lnTo>
                  <a:pt x="0" y="1150384"/>
                </a:lnTo>
                <a:lnTo>
                  <a:pt x="0" y="133349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1" y="6798"/>
                </a:lnTo>
                <a:lnTo>
                  <a:pt x="133349" y="0"/>
                </a:lnTo>
                <a:lnTo>
                  <a:pt x="1150383" y="0"/>
                </a:lnTo>
                <a:lnTo>
                  <a:pt x="1192533" y="6798"/>
                </a:lnTo>
                <a:lnTo>
                  <a:pt x="1229138" y="25728"/>
                </a:lnTo>
                <a:lnTo>
                  <a:pt x="1258005" y="54595"/>
                </a:lnTo>
                <a:lnTo>
                  <a:pt x="1276935" y="91201"/>
                </a:lnTo>
                <a:lnTo>
                  <a:pt x="1283733" y="133349"/>
                </a:lnTo>
                <a:lnTo>
                  <a:pt x="1283733" y="1150384"/>
                </a:lnTo>
                <a:lnTo>
                  <a:pt x="1276935" y="1192533"/>
                </a:lnTo>
                <a:lnTo>
                  <a:pt x="1258005" y="1229139"/>
                </a:lnTo>
                <a:lnTo>
                  <a:pt x="1229138" y="1258005"/>
                </a:lnTo>
                <a:lnTo>
                  <a:pt x="1192533" y="1276936"/>
                </a:lnTo>
                <a:lnTo>
                  <a:pt x="1150383" y="1283734"/>
                </a:lnTo>
                <a:close/>
              </a:path>
            </a:pathLst>
          </a:custGeom>
          <a:solidFill>
            <a:srgbClr val="81C3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/>
          <p:nvPr/>
        </p:nvSpPr>
        <p:spPr>
          <a:xfrm>
            <a:off x="17570851" y="1266824"/>
            <a:ext cx="717550" cy="7751445"/>
          </a:xfrm>
          <a:custGeom>
            <a:avLst/>
            <a:gdLst/>
            <a:ahLst/>
            <a:cxnLst/>
            <a:rect l="l" t="t" r="r" b="b"/>
            <a:pathLst>
              <a:path w="717550" h="7751445">
                <a:moveTo>
                  <a:pt x="717148" y="7750937"/>
                </a:moveTo>
                <a:lnTo>
                  <a:pt x="190499" y="7750937"/>
                </a:lnTo>
                <a:lnTo>
                  <a:pt x="153161" y="7747242"/>
                </a:lnTo>
                <a:lnTo>
                  <a:pt x="84810" y="7718930"/>
                </a:lnTo>
                <a:lnTo>
                  <a:pt x="32006" y="7666126"/>
                </a:lnTo>
                <a:lnTo>
                  <a:pt x="3694" y="7597775"/>
                </a:lnTo>
                <a:lnTo>
                  <a:pt x="0" y="7560437"/>
                </a:lnTo>
                <a:lnTo>
                  <a:pt x="0" y="190499"/>
                </a:lnTo>
                <a:lnTo>
                  <a:pt x="14501" y="117598"/>
                </a:lnTo>
                <a:lnTo>
                  <a:pt x="55795" y="55796"/>
                </a:lnTo>
                <a:lnTo>
                  <a:pt x="117598" y="14500"/>
                </a:lnTo>
                <a:lnTo>
                  <a:pt x="190499" y="0"/>
                </a:lnTo>
                <a:lnTo>
                  <a:pt x="717148" y="0"/>
                </a:lnTo>
                <a:lnTo>
                  <a:pt x="717148" y="7750937"/>
                </a:lnTo>
                <a:close/>
              </a:path>
            </a:pathLst>
          </a:custGeom>
          <a:solidFill>
            <a:srgbClr val="B8DE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6068445" y="2012830"/>
            <a:ext cx="1141730" cy="1141730"/>
          </a:xfrm>
          <a:custGeom>
            <a:avLst/>
            <a:gdLst/>
            <a:ahLst/>
            <a:cxnLst/>
            <a:rect l="l" t="t" r="r" b="b"/>
            <a:pathLst>
              <a:path w="1141729" h="1141730">
                <a:moveTo>
                  <a:pt x="1008141" y="1141491"/>
                </a:moveTo>
                <a:lnTo>
                  <a:pt x="133349" y="1141491"/>
                </a:lnTo>
                <a:lnTo>
                  <a:pt x="91201" y="1134693"/>
                </a:lnTo>
                <a:lnTo>
                  <a:pt x="54595" y="1115762"/>
                </a:lnTo>
                <a:lnTo>
                  <a:pt x="25728" y="1086896"/>
                </a:lnTo>
                <a:lnTo>
                  <a:pt x="6798" y="1050290"/>
                </a:lnTo>
                <a:lnTo>
                  <a:pt x="0" y="1008141"/>
                </a:lnTo>
                <a:lnTo>
                  <a:pt x="0" y="133349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1" y="6798"/>
                </a:lnTo>
                <a:lnTo>
                  <a:pt x="133349" y="0"/>
                </a:lnTo>
                <a:lnTo>
                  <a:pt x="1008141" y="0"/>
                </a:lnTo>
                <a:lnTo>
                  <a:pt x="1050290" y="6798"/>
                </a:lnTo>
                <a:lnTo>
                  <a:pt x="1086896" y="25728"/>
                </a:lnTo>
                <a:lnTo>
                  <a:pt x="1115762" y="54595"/>
                </a:lnTo>
                <a:lnTo>
                  <a:pt x="1134693" y="91201"/>
                </a:lnTo>
                <a:lnTo>
                  <a:pt x="1141491" y="133349"/>
                </a:lnTo>
                <a:lnTo>
                  <a:pt x="1141491" y="1008141"/>
                </a:lnTo>
                <a:lnTo>
                  <a:pt x="1134693" y="1050290"/>
                </a:lnTo>
                <a:lnTo>
                  <a:pt x="1115762" y="1086896"/>
                </a:lnTo>
                <a:lnTo>
                  <a:pt x="1086896" y="1115762"/>
                </a:lnTo>
                <a:lnTo>
                  <a:pt x="1050290" y="1134693"/>
                </a:lnTo>
                <a:lnTo>
                  <a:pt x="1008141" y="1141491"/>
                </a:lnTo>
                <a:close/>
              </a:path>
            </a:pathLst>
          </a:custGeom>
          <a:solidFill>
            <a:srgbClr val="B8DE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028700" y="7332746"/>
            <a:ext cx="1043305" cy="1043305"/>
          </a:xfrm>
          <a:custGeom>
            <a:avLst/>
            <a:gdLst/>
            <a:ahLst/>
            <a:cxnLst/>
            <a:rect l="l" t="t" r="r" b="b"/>
            <a:pathLst>
              <a:path w="1043305" h="1043304">
                <a:moveTo>
                  <a:pt x="909798" y="1043148"/>
                </a:moveTo>
                <a:lnTo>
                  <a:pt x="133350" y="1043148"/>
                </a:lnTo>
                <a:lnTo>
                  <a:pt x="91201" y="1036350"/>
                </a:lnTo>
                <a:lnTo>
                  <a:pt x="54595" y="1017419"/>
                </a:lnTo>
                <a:lnTo>
                  <a:pt x="25728" y="988553"/>
                </a:lnTo>
                <a:lnTo>
                  <a:pt x="6798" y="951947"/>
                </a:lnTo>
                <a:lnTo>
                  <a:pt x="0" y="909798"/>
                </a:lnTo>
                <a:lnTo>
                  <a:pt x="0" y="133350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1" y="6798"/>
                </a:lnTo>
                <a:lnTo>
                  <a:pt x="133350" y="0"/>
                </a:lnTo>
                <a:lnTo>
                  <a:pt x="909798" y="0"/>
                </a:lnTo>
                <a:lnTo>
                  <a:pt x="951947" y="6798"/>
                </a:lnTo>
                <a:lnTo>
                  <a:pt x="988552" y="25728"/>
                </a:lnTo>
                <a:lnTo>
                  <a:pt x="1017419" y="54595"/>
                </a:lnTo>
                <a:lnTo>
                  <a:pt x="1036349" y="91201"/>
                </a:lnTo>
                <a:lnTo>
                  <a:pt x="1043148" y="133350"/>
                </a:lnTo>
                <a:lnTo>
                  <a:pt x="1043148" y="909798"/>
                </a:lnTo>
                <a:lnTo>
                  <a:pt x="1036349" y="951947"/>
                </a:lnTo>
                <a:lnTo>
                  <a:pt x="1017419" y="988553"/>
                </a:lnTo>
                <a:lnTo>
                  <a:pt x="988552" y="1017419"/>
                </a:lnTo>
                <a:lnTo>
                  <a:pt x="951947" y="1036350"/>
                </a:lnTo>
                <a:lnTo>
                  <a:pt x="909798" y="1043148"/>
                </a:lnTo>
                <a:close/>
              </a:path>
            </a:pathLst>
          </a:custGeom>
          <a:solidFill>
            <a:srgbClr val="113C5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458672" y="7854320"/>
            <a:ext cx="895349" cy="1162049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28700" y="2012829"/>
            <a:ext cx="4400549" cy="1514474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497215" y="3746799"/>
            <a:ext cx="4105274" cy="1243808"/>
          </a:xfrm>
          <a:prstGeom prst="rect">
            <a:avLst/>
          </a:prstGeom>
        </p:spPr>
      </p:pic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08754" y="5137532"/>
            <a:ext cx="3533774" cy="1257299"/>
          </a:xfrm>
          <a:prstGeom prst="rect">
            <a:avLst/>
          </a:prstGeom>
        </p:spPr>
      </p:pic>
      <p:grpSp>
        <p:nvGrpSpPr>
          <p:cNvPr id="10" name="object 10" descr=""/>
          <p:cNvGrpSpPr/>
          <p:nvPr/>
        </p:nvGrpSpPr>
        <p:grpSpPr>
          <a:xfrm>
            <a:off x="2746530" y="5885671"/>
            <a:ext cx="4461510" cy="2755265"/>
            <a:chOff x="2746530" y="5885671"/>
            <a:chExt cx="4461510" cy="2755265"/>
          </a:xfrm>
        </p:grpSpPr>
        <p:pic>
          <p:nvPicPr>
            <p:cNvPr id="11" name="object 1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64864" y="5885671"/>
              <a:ext cx="2143124" cy="144357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46530" y="7332746"/>
              <a:ext cx="3711984" cy="1307565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8232546" y="1947590"/>
            <a:ext cx="8754745" cy="3501390"/>
          </a:xfrm>
          <a:prstGeom prst="rect">
            <a:avLst/>
          </a:prstGeom>
        </p:spPr>
        <p:txBody>
          <a:bodyPr wrap="square" lIns="0" tIns="155575" rIns="0" bIns="0" rtlCol="0" vert="horz">
            <a:spAutoFit/>
          </a:bodyPr>
          <a:lstStyle/>
          <a:p>
            <a:pPr marL="12700" marR="5080">
              <a:lnSpc>
                <a:spcPts val="8780"/>
              </a:lnSpc>
              <a:spcBef>
                <a:spcPts val="1225"/>
              </a:spcBef>
            </a:pPr>
            <a:r>
              <a:rPr dirty="0" sz="8150" spc="750" b="1">
                <a:solidFill>
                  <a:srgbClr val="113C57"/>
                </a:solidFill>
                <a:latin typeface="Calibri"/>
                <a:cs typeface="Calibri"/>
              </a:rPr>
              <a:t>Delineamento </a:t>
            </a:r>
            <a:r>
              <a:rPr dirty="0" sz="8150" spc="655" b="1">
                <a:solidFill>
                  <a:srgbClr val="113C57"/>
                </a:solidFill>
                <a:latin typeface="Calibri"/>
                <a:cs typeface="Calibri"/>
              </a:rPr>
              <a:t>inteiramente </a:t>
            </a:r>
            <a:r>
              <a:rPr dirty="0" sz="8150" spc="715" b="1">
                <a:solidFill>
                  <a:srgbClr val="113C57"/>
                </a:solidFill>
                <a:latin typeface="Calibri"/>
                <a:cs typeface="Calibri"/>
              </a:rPr>
              <a:t>casualizado</a:t>
            </a:r>
            <a:r>
              <a:rPr dirty="0" sz="8150" spc="-240" b="1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8150" spc="615" b="1">
                <a:solidFill>
                  <a:srgbClr val="113C57"/>
                </a:solidFill>
                <a:latin typeface="Calibri"/>
                <a:cs typeface="Calibri"/>
              </a:rPr>
              <a:t>(DIC)</a:t>
            </a:r>
            <a:endParaRPr sz="815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232546" y="6192838"/>
            <a:ext cx="8559165" cy="4762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950" spc="355">
                <a:solidFill>
                  <a:srgbClr val="113C57"/>
                </a:solidFill>
                <a:latin typeface="Calibri"/>
                <a:cs typeface="Calibri"/>
              </a:rPr>
              <a:t>Discentes:</a:t>
            </a:r>
            <a:r>
              <a:rPr dirty="0" sz="2950" spc="2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50" spc="325">
                <a:solidFill>
                  <a:srgbClr val="113C57"/>
                </a:solidFill>
                <a:latin typeface="Calibri"/>
                <a:cs typeface="Calibri"/>
              </a:rPr>
              <a:t>Gabrielly</a:t>
            </a:r>
            <a:r>
              <a:rPr dirty="0" sz="2950" spc="2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50" spc="480">
                <a:solidFill>
                  <a:srgbClr val="113C57"/>
                </a:solidFill>
                <a:latin typeface="Calibri"/>
                <a:cs typeface="Calibri"/>
              </a:rPr>
              <a:t>Amorim</a:t>
            </a:r>
            <a:r>
              <a:rPr dirty="0" sz="2950" spc="2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50" spc="335">
                <a:solidFill>
                  <a:srgbClr val="113C57"/>
                </a:solidFill>
                <a:latin typeface="Calibri"/>
                <a:cs typeface="Calibri"/>
              </a:rPr>
              <a:t>e</a:t>
            </a:r>
            <a:r>
              <a:rPr dirty="0" sz="2950" spc="2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50" spc="405">
                <a:solidFill>
                  <a:srgbClr val="113C57"/>
                </a:solidFill>
                <a:latin typeface="Calibri"/>
                <a:cs typeface="Calibri"/>
              </a:rPr>
              <a:t>Lorena</a:t>
            </a:r>
            <a:r>
              <a:rPr dirty="0" sz="2950" spc="2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50" spc="315">
                <a:solidFill>
                  <a:srgbClr val="113C57"/>
                </a:solidFill>
                <a:latin typeface="Calibri"/>
                <a:cs typeface="Calibri"/>
              </a:rPr>
              <a:t>Mota</a:t>
            </a:r>
            <a:endParaRPr sz="295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2042026" y="9096637"/>
            <a:ext cx="1732280" cy="6629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4150" spc="285" b="1">
                <a:solidFill>
                  <a:srgbClr val="113C57"/>
                </a:solidFill>
                <a:latin typeface="Calibri"/>
                <a:cs typeface="Calibri"/>
              </a:rPr>
              <a:t>2024.2</a:t>
            </a:r>
            <a:endParaRPr sz="4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9620" y="3611246"/>
            <a:ext cx="180975" cy="1809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2042866" y="3081643"/>
            <a:ext cx="15140940" cy="36449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4900"/>
              </a:lnSpc>
              <a:spcBef>
                <a:spcPts val="100"/>
              </a:spcBef>
              <a:tabLst>
                <a:tab pos="2447925" algn="l"/>
                <a:tab pos="8131809" algn="l"/>
                <a:tab pos="10309225" algn="l"/>
                <a:tab pos="12151360" algn="l"/>
              </a:tabLst>
            </a:pPr>
            <a:r>
              <a:rPr dirty="0" sz="4400" spc="650">
                <a:solidFill>
                  <a:srgbClr val="113C57"/>
                </a:solidFill>
                <a:latin typeface="Calibri"/>
                <a:cs typeface="Calibri"/>
              </a:rPr>
              <a:t>Exige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675">
                <a:solidFill>
                  <a:srgbClr val="113C57"/>
                </a:solidFill>
                <a:latin typeface="Calibri"/>
                <a:cs typeface="Calibri"/>
              </a:rPr>
              <a:t>homogeneidade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430">
                <a:solidFill>
                  <a:srgbClr val="113C57"/>
                </a:solidFill>
                <a:latin typeface="Calibri"/>
                <a:cs typeface="Calibri"/>
              </a:rPr>
              <a:t>total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75">
                <a:solidFill>
                  <a:srgbClr val="113C57"/>
                </a:solidFill>
                <a:latin typeface="Calibri"/>
                <a:cs typeface="Calibri"/>
              </a:rPr>
              <a:t>das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85">
                <a:solidFill>
                  <a:srgbClr val="113C57"/>
                </a:solidFill>
                <a:latin typeface="Calibri"/>
                <a:cs typeface="Calibri"/>
              </a:rPr>
              <a:t>condições </a:t>
            </a:r>
            <a:r>
              <a:rPr dirty="0" sz="4400" spc="515">
                <a:solidFill>
                  <a:srgbClr val="113C57"/>
                </a:solidFill>
                <a:latin typeface="Calibri"/>
                <a:cs typeface="Calibri"/>
              </a:rPr>
              <a:t>experimentais;</a:t>
            </a:r>
            <a:endParaRPr sz="4400">
              <a:latin typeface="Calibri"/>
              <a:cs typeface="Calibri"/>
            </a:endParaRPr>
          </a:p>
          <a:p>
            <a:pPr marL="12700" marR="5080">
              <a:lnSpc>
                <a:spcPct val="134900"/>
              </a:lnSpc>
              <a:spcBef>
                <a:spcPts val="5"/>
              </a:spcBef>
              <a:tabLst>
                <a:tab pos="1733550" algn="l"/>
                <a:tab pos="2813685" algn="l"/>
                <a:tab pos="4914265" algn="l"/>
                <a:tab pos="6446520" algn="l"/>
                <a:tab pos="9721215" algn="l"/>
                <a:tab pos="12520295" algn="l"/>
                <a:tab pos="13815694" algn="l"/>
              </a:tabLst>
            </a:pPr>
            <a:r>
              <a:rPr dirty="0" sz="4400" spc="675">
                <a:solidFill>
                  <a:srgbClr val="113C57"/>
                </a:solidFill>
                <a:latin typeface="Calibri"/>
                <a:cs typeface="Calibri"/>
              </a:rPr>
              <a:t>Pode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440">
                <a:solidFill>
                  <a:srgbClr val="113C57"/>
                </a:solidFill>
                <a:latin typeface="Calibri"/>
                <a:cs typeface="Calibri"/>
              </a:rPr>
              <a:t>ser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35">
                <a:solidFill>
                  <a:srgbClr val="113C57"/>
                </a:solidFill>
                <a:latin typeface="Calibri"/>
                <a:cs typeface="Calibri"/>
              </a:rPr>
              <a:t>obtida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790">
                <a:solidFill>
                  <a:srgbClr val="113C57"/>
                </a:solidFill>
                <a:latin typeface="Calibri"/>
                <a:cs typeface="Calibri"/>
              </a:rPr>
              <a:t>uma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30">
                <a:solidFill>
                  <a:srgbClr val="113C57"/>
                </a:solidFill>
                <a:latin typeface="Calibri"/>
                <a:cs typeface="Calibri"/>
              </a:rPr>
              <a:t>estimativa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60">
                <a:solidFill>
                  <a:srgbClr val="113C57"/>
                </a:solidFill>
                <a:latin typeface="Calibri"/>
                <a:cs typeface="Calibri"/>
              </a:rPr>
              <a:t>bastante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434">
                <a:solidFill>
                  <a:srgbClr val="113C57"/>
                </a:solidFill>
                <a:latin typeface="Calibri"/>
                <a:cs typeface="Calibri"/>
              </a:rPr>
              <a:t>alta</a:t>
            </a:r>
            <a:r>
              <a:rPr dirty="0" sz="44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400" spc="530">
                <a:solidFill>
                  <a:srgbClr val="113C57"/>
                </a:solidFill>
                <a:latin typeface="Calibri"/>
                <a:cs typeface="Calibri"/>
              </a:rPr>
              <a:t>para </a:t>
            </a:r>
            <a:r>
              <a:rPr dirty="0" sz="4400" spc="505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4400" spc="36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400" spc="515">
                <a:solidFill>
                  <a:srgbClr val="113C57"/>
                </a:solidFill>
                <a:latin typeface="Calibri"/>
                <a:cs typeface="Calibri"/>
              </a:rPr>
              <a:t>variância</a:t>
            </a:r>
            <a:r>
              <a:rPr dirty="0" sz="4400" spc="3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400" spc="434">
                <a:solidFill>
                  <a:srgbClr val="113C57"/>
                </a:solidFill>
                <a:latin typeface="Calibri"/>
                <a:cs typeface="Calibri"/>
              </a:rPr>
              <a:t>residual.</a:t>
            </a:r>
            <a:endParaRPr sz="440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29620" y="5420996"/>
            <a:ext cx="180975" cy="180974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111125">
              <a:lnSpc>
                <a:spcPct val="100000"/>
              </a:lnSpc>
              <a:spcBef>
                <a:spcPts val="100"/>
              </a:spcBef>
            </a:pPr>
            <a:r>
              <a:rPr dirty="0" sz="5000" spc="685"/>
              <a:t>Desvantagens</a:t>
            </a:r>
            <a:endParaRPr sz="5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43682" y="5138751"/>
            <a:ext cx="3613634" cy="520936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8511" y="7183322"/>
            <a:ext cx="11903510" cy="2341364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5427668" y="5537942"/>
            <a:ext cx="558165" cy="1950085"/>
          </a:xfrm>
          <a:custGeom>
            <a:avLst/>
            <a:gdLst/>
            <a:ahLst/>
            <a:cxnLst/>
            <a:rect l="l" t="t" r="r" b="b"/>
            <a:pathLst>
              <a:path w="558164" h="1950084">
                <a:moveTo>
                  <a:pt x="202209" y="1747719"/>
                </a:moveTo>
                <a:lnTo>
                  <a:pt x="192550" y="1728424"/>
                </a:lnTo>
                <a:lnTo>
                  <a:pt x="197580" y="1708530"/>
                </a:lnTo>
                <a:lnTo>
                  <a:pt x="212903" y="1695824"/>
                </a:lnTo>
                <a:lnTo>
                  <a:pt x="234122" y="1698089"/>
                </a:lnTo>
                <a:lnTo>
                  <a:pt x="275542" y="1719950"/>
                </a:lnTo>
                <a:lnTo>
                  <a:pt x="317265" y="1740729"/>
                </a:lnTo>
                <a:lnTo>
                  <a:pt x="359325" y="1760500"/>
                </a:lnTo>
                <a:lnTo>
                  <a:pt x="401753" y="1779337"/>
                </a:lnTo>
                <a:lnTo>
                  <a:pt x="444584" y="1797317"/>
                </a:lnTo>
                <a:lnTo>
                  <a:pt x="415915" y="1756484"/>
                </a:lnTo>
                <a:lnTo>
                  <a:pt x="387874" y="1714816"/>
                </a:lnTo>
                <a:lnTo>
                  <a:pt x="360496" y="1672358"/>
                </a:lnTo>
                <a:lnTo>
                  <a:pt x="333817" y="1629154"/>
                </a:lnTo>
                <a:lnTo>
                  <a:pt x="307872" y="1585249"/>
                </a:lnTo>
                <a:lnTo>
                  <a:pt x="282696" y="1540687"/>
                </a:lnTo>
                <a:lnTo>
                  <a:pt x="258324" y="1495512"/>
                </a:lnTo>
                <a:lnTo>
                  <a:pt x="234792" y="1449768"/>
                </a:lnTo>
                <a:lnTo>
                  <a:pt x="212135" y="1403500"/>
                </a:lnTo>
                <a:lnTo>
                  <a:pt x="190389" y="1356752"/>
                </a:lnTo>
                <a:lnTo>
                  <a:pt x="169588" y="1309568"/>
                </a:lnTo>
                <a:lnTo>
                  <a:pt x="149768" y="1261992"/>
                </a:lnTo>
                <a:lnTo>
                  <a:pt x="130964" y="1214069"/>
                </a:lnTo>
                <a:lnTo>
                  <a:pt x="113212" y="1165842"/>
                </a:lnTo>
                <a:lnTo>
                  <a:pt x="96546" y="1117357"/>
                </a:lnTo>
                <a:lnTo>
                  <a:pt x="81002" y="1068658"/>
                </a:lnTo>
                <a:lnTo>
                  <a:pt x="66616" y="1019788"/>
                </a:lnTo>
                <a:lnTo>
                  <a:pt x="53422" y="970792"/>
                </a:lnTo>
                <a:lnTo>
                  <a:pt x="41456" y="921714"/>
                </a:lnTo>
                <a:lnTo>
                  <a:pt x="30753" y="872599"/>
                </a:lnTo>
                <a:lnTo>
                  <a:pt x="21348" y="823491"/>
                </a:lnTo>
                <a:lnTo>
                  <a:pt x="13277" y="774433"/>
                </a:lnTo>
                <a:lnTo>
                  <a:pt x="6575" y="725471"/>
                </a:lnTo>
                <a:lnTo>
                  <a:pt x="2129" y="679715"/>
                </a:lnTo>
                <a:lnTo>
                  <a:pt x="0" y="633544"/>
                </a:lnTo>
                <a:lnTo>
                  <a:pt x="233" y="587194"/>
                </a:lnTo>
                <a:lnTo>
                  <a:pt x="2877" y="540901"/>
                </a:lnTo>
                <a:lnTo>
                  <a:pt x="7980" y="494900"/>
                </a:lnTo>
                <a:lnTo>
                  <a:pt x="15588" y="449426"/>
                </a:lnTo>
                <a:lnTo>
                  <a:pt x="25748" y="404715"/>
                </a:lnTo>
                <a:lnTo>
                  <a:pt x="38510" y="361002"/>
                </a:lnTo>
                <a:lnTo>
                  <a:pt x="53919" y="318523"/>
                </a:lnTo>
                <a:lnTo>
                  <a:pt x="72023" y="277513"/>
                </a:lnTo>
                <a:lnTo>
                  <a:pt x="92869" y="238207"/>
                </a:lnTo>
                <a:lnTo>
                  <a:pt x="116506" y="200842"/>
                </a:lnTo>
                <a:lnTo>
                  <a:pt x="142980" y="165651"/>
                </a:lnTo>
                <a:lnTo>
                  <a:pt x="172339" y="132871"/>
                </a:lnTo>
                <a:lnTo>
                  <a:pt x="204630" y="102738"/>
                </a:lnTo>
                <a:lnTo>
                  <a:pt x="239901" y="75485"/>
                </a:lnTo>
                <a:lnTo>
                  <a:pt x="278198" y="51350"/>
                </a:lnTo>
                <a:lnTo>
                  <a:pt x="319571" y="30567"/>
                </a:lnTo>
                <a:lnTo>
                  <a:pt x="364065" y="13372"/>
                </a:lnTo>
                <a:lnTo>
                  <a:pt x="411728" y="0"/>
                </a:lnTo>
                <a:lnTo>
                  <a:pt x="423001" y="1802"/>
                </a:lnTo>
                <a:lnTo>
                  <a:pt x="429512" y="10040"/>
                </a:lnTo>
                <a:lnTo>
                  <a:pt x="429433" y="19921"/>
                </a:lnTo>
                <a:lnTo>
                  <a:pt x="420935" y="26653"/>
                </a:lnTo>
                <a:lnTo>
                  <a:pt x="372018" y="42139"/>
                </a:lnTo>
                <a:lnTo>
                  <a:pt x="327134" y="61138"/>
                </a:lnTo>
                <a:lnTo>
                  <a:pt x="286153" y="83435"/>
                </a:lnTo>
                <a:lnTo>
                  <a:pt x="248949" y="108817"/>
                </a:lnTo>
                <a:lnTo>
                  <a:pt x="215391" y="137072"/>
                </a:lnTo>
                <a:lnTo>
                  <a:pt x="185351" y="167984"/>
                </a:lnTo>
                <a:lnTo>
                  <a:pt x="158702" y="201341"/>
                </a:lnTo>
                <a:lnTo>
                  <a:pt x="135315" y="236930"/>
                </a:lnTo>
                <a:lnTo>
                  <a:pt x="115061" y="274537"/>
                </a:lnTo>
                <a:lnTo>
                  <a:pt x="97812" y="313948"/>
                </a:lnTo>
                <a:lnTo>
                  <a:pt x="83439" y="354950"/>
                </a:lnTo>
                <a:lnTo>
                  <a:pt x="71814" y="397330"/>
                </a:lnTo>
                <a:lnTo>
                  <a:pt x="62808" y="440873"/>
                </a:lnTo>
                <a:lnTo>
                  <a:pt x="56294" y="485367"/>
                </a:lnTo>
                <a:lnTo>
                  <a:pt x="52142" y="530598"/>
                </a:lnTo>
                <a:lnTo>
                  <a:pt x="50225" y="576353"/>
                </a:lnTo>
                <a:lnTo>
                  <a:pt x="50413" y="622418"/>
                </a:lnTo>
                <a:lnTo>
                  <a:pt x="52579" y="668580"/>
                </a:lnTo>
                <a:lnTo>
                  <a:pt x="56594" y="714625"/>
                </a:lnTo>
                <a:lnTo>
                  <a:pt x="62329" y="760339"/>
                </a:lnTo>
                <a:lnTo>
                  <a:pt x="69656" y="805510"/>
                </a:lnTo>
                <a:lnTo>
                  <a:pt x="78446" y="849924"/>
                </a:lnTo>
                <a:lnTo>
                  <a:pt x="88572" y="893367"/>
                </a:lnTo>
                <a:lnTo>
                  <a:pt x="99905" y="935626"/>
                </a:lnTo>
                <a:lnTo>
                  <a:pt x="114358" y="984723"/>
                </a:lnTo>
                <a:lnTo>
                  <a:pt x="129598" y="1033620"/>
                </a:lnTo>
                <a:lnTo>
                  <a:pt x="145637" y="1082288"/>
                </a:lnTo>
                <a:lnTo>
                  <a:pt x="162490" y="1130697"/>
                </a:lnTo>
                <a:lnTo>
                  <a:pt x="180170" y="1178819"/>
                </a:lnTo>
                <a:lnTo>
                  <a:pt x="198689" y="1226625"/>
                </a:lnTo>
                <a:lnTo>
                  <a:pt x="218061" y="1274084"/>
                </a:lnTo>
                <a:lnTo>
                  <a:pt x="238300" y="1321170"/>
                </a:lnTo>
                <a:lnTo>
                  <a:pt x="259419" y="1367851"/>
                </a:lnTo>
                <a:lnTo>
                  <a:pt x="281431" y="1414100"/>
                </a:lnTo>
                <a:lnTo>
                  <a:pt x="304349" y="1459888"/>
                </a:lnTo>
                <a:lnTo>
                  <a:pt x="328187" y="1505184"/>
                </a:lnTo>
                <a:lnTo>
                  <a:pt x="352958" y="1549961"/>
                </a:lnTo>
                <a:lnTo>
                  <a:pt x="378675" y="1594188"/>
                </a:lnTo>
                <a:lnTo>
                  <a:pt x="405352" y="1637838"/>
                </a:lnTo>
                <a:lnTo>
                  <a:pt x="433002" y="1680881"/>
                </a:lnTo>
                <a:lnTo>
                  <a:pt x="461638" y="1723288"/>
                </a:lnTo>
                <a:lnTo>
                  <a:pt x="491274" y="1765029"/>
                </a:lnTo>
                <a:lnTo>
                  <a:pt x="484797" y="1602145"/>
                </a:lnTo>
                <a:lnTo>
                  <a:pt x="493318" y="1579655"/>
                </a:lnTo>
                <a:lnTo>
                  <a:pt x="513715" y="1570856"/>
                </a:lnTo>
                <a:lnTo>
                  <a:pt x="534696" y="1576621"/>
                </a:lnTo>
                <a:lnTo>
                  <a:pt x="544967" y="1597823"/>
                </a:lnTo>
                <a:lnTo>
                  <a:pt x="554977" y="1850526"/>
                </a:lnTo>
                <a:lnTo>
                  <a:pt x="557724" y="1856643"/>
                </a:lnTo>
                <a:lnTo>
                  <a:pt x="557711" y="1862531"/>
                </a:lnTo>
                <a:lnTo>
                  <a:pt x="555684" y="1867872"/>
                </a:lnTo>
                <a:lnTo>
                  <a:pt x="557561" y="1917863"/>
                </a:lnTo>
                <a:lnTo>
                  <a:pt x="554185" y="1933419"/>
                </a:lnTo>
                <a:lnTo>
                  <a:pt x="544333" y="1944603"/>
                </a:lnTo>
                <a:lnTo>
                  <a:pt x="530373" y="1949765"/>
                </a:lnTo>
                <a:lnTo>
                  <a:pt x="514671" y="1947257"/>
                </a:lnTo>
                <a:lnTo>
                  <a:pt x="465671" y="1924606"/>
                </a:lnTo>
                <a:lnTo>
                  <a:pt x="418410" y="1900177"/>
                </a:lnTo>
                <a:lnTo>
                  <a:pt x="372717" y="1873865"/>
                </a:lnTo>
                <a:lnTo>
                  <a:pt x="328421" y="1845567"/>
                </a:lnTo>
                <a:lnTo>
                  <a:pt x="285351" y="1815180"/>
                </a:lnTo>
                <a:lnTo>
                  <a:pt x="243337" y="1782598"/>
                </a:lnTo>
                <a:lnTo>
                  <a:pt x="202209" y="1747719"/>
                </a:lnTo>
                <a:close/>
              </a:path>
            </a:pathLst>
          </a:custGeom>
          <a:solidFill>
            <a:srgbClr val="113C5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02310" marR="5080" indent="509270">
              <a:lnSpc>
                <a:spcPct val="116399"/>
              </a:lnSpc>
              <a:spcBef>
                <a:spcPts val="100"/>
              </a:spcBef>
            </a:pPr>
            <a:r>
              <a:rPr dirty="0" spc="535"/>
              <a:t>Modelo </a:t>
            </a:r>
            <a:r>
              <a:rPr dirty="0" spc="525"/>
              <a:t>estatístico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1163419" y="3243145"/>
            <a:ext cx="16118840" cy="13208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34900"/>
              </a:lnSpc>
              <a:spcBef>
                <a:spcPts val="90"/>
              </a:spcBef>
              <a:tabLst>
                <a:tab pos="1424940" algn="l"/>
                <a:tab pos="4765040" algn="l"/>
                <a:tab pos="7961630" algn="l"/>
                <a:tab pos="9688195" algn="l"/>
                <a:tab pos="10758805" algn="l"/>
                <a:tab pos="12738100" algn="l"/>
                <a:tab pos="15291435" algn="l"/>
              </a:tabLst>
            </a:pPr>
            <a:r>
              <a:rPr dirty="0" sz="3150" spc="405">
                <a:solidFill>
                  <a:srgbClr val="113C57"/>
                </a:solidFill>
                <a:latin typeface="Calibri"/>
                <a:cs typeface="Calibri"/>
              </a:rPr>
              <a:t>Todo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44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420">
                <a:solidFill>
                  <a:srgbClr val="113C57"/>
                </a:solidFill>
                <a:latin typeface="Calibri"/>
                <a:cs typeface="Calibri"/>
              </a:rPr>
              <a:t>experimental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409">
                <a:solidFill>
                  <a:srgbClr val="113C57"/>
                </a:solidFill>
                <a:latin typeface="Calibri"/>
                <a:cs typeface="Calibri"/>
              </a:rPr>
              <a:t>possui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675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470">
                <a:solidFill>
                  <a:srgbClr val="113C57"/>
                </a:solidFill>
                <a:latin typeface="Calibri"/>
                <a:cs typeface="Calibri"/>
              </a:rPr>
              <a:t>modelo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350">
                <a:solidFill>
                  <a:srgbClr val="113C57"/>
                </a:solidFill>
                <a:latin typeface="Calibri"/>
                <a:cs typeface="Calibri"/>
              </a:rPr>
              <a:t>estatístico</a:t>
            </a:r>
            <a:r>
              <a:rPr dirty="0" sz="31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50" spc="475">
                <a:solidFill>
                  <a:srgbClr val="113C57"/>
                </a:solidFill>
                <a:latin typeface="Calibri"/>
                <a:cs typeface="Calibri"/>
              </a:rPr>
              <a:t>que </a:t>
            </a:r>
            <a:r>
              <a:rPr dirty="0" sz="3150" spc="405">
                <a:solidFill>
                  <a:srgbClr val="113C57"/>
                </a:solidFill>
                <a:latin typeface="Calibri"/>
                <a:cs typeface="Calibri"/>
              </a:rPr>
              <a:t>representa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80">
                <a:solidFill>
                  <a:srgbClr val="113C57"/>
                </a:solidFill>
                <a:latin typeface="Calibri"/>
                <a:cs typeface="Calibri"/>
              </a:rPr>
              <a:t>cada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615">
                <a:solidFill>
                  <a:srgbClr val="113C57"/>
                </a:solidFill>
                <a:latin typeface="Calibri"/>
                <a:cs typeface="Calibri"/>
              </a:rPr>
              <a:t>uma</a:t>
            </a:r>
            <a:r>
              <a:rPr dirty="0" sz="315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55">
                <a:solidFill>
                  <a:srgbClr val="113C57"/>
                </a:solidFill>
                <a:latin typeface="Calibri"/>
                <a:cs typeface="Calibri"/>
              </a:rPr>
              <a:t>das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25">
                <a:solidFill>
                  <a:srgbClr val="113C57"/>
                </a:solidFill>
                <a:latin typeface="Calibri"/>
                <a:cs typeface="Calibri"/>
              </a:rPr>
              <a:t>observações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355">
                <a:solidFill>
                  <a:srgbClr val="113C57"/>
                </a:solidFill>
                <a:latin typeface="Calibri"/>
                <a:cs typeface="Calibri"/>
              </a:rPr>
              <a:t>obtidas.</a:t>
            </a:r>
            <a:r>
              <a:rPr dirty="0" sz="315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75">
                <a:solidFill>
                  <a:srgbClr val="113C57"/>
                </a:solidFill>
                <a:latin typeface="Calibri"/>
                <a:cs typeface="Calibri"/>
              </a:rPr>
              <a:t>No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34">
                <a:solidFill>
                  <a:srgbClr val="113C57"/>
                </a:solidFill>
                <a:latin typeface="Calibri"/>
                <a:cs typeface="Calibri"/>
              </a:rPr>
              <a:t>caso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59">
                <a:solidFill>
                  <a:srgbClr val="113C57"/>
                </a:solidFill>
                <a:latin typeface="Calibri"/>
                <a:cs typeface="Calibri"/>
              </a:rPr>
              <a:t>do</a:t>
            </a:r>
            <a:r>
              <a:rPr dirty="0" sz="315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00">
                <a:solidFill>
                  <a:srgbClr val="113C57"/>
                </a:solidFill>
                <a:latin typeface="Calibri"/>
                <a:cs typeface="Calibri"/>
              </a:rPr>
              <a:t>DIC,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34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15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480">
                <a:solidFill>
                  <a:srgbClr val="113C57"/>
                </a:solidFill>
                <a:latin typeface="Calibri"/>
                <a:cs typeface="Calibri"/>
              </a:rPr>
              <a:t>modelo</a:t>
            </a:r>
            <a:r>
              <a:rPr dirty="0" sz="315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50" spc="130">
                <a:solidFill>
                  <a:srgbClr val="113C57"/>
                </a:solidFill>
                <a:latin typeface="Calibri"/>
                <a:cs typeface="Calibri"/>
              </a:rPr>
              <a:t>é:</a:t>
            </a:r>
            <a:endParaRPr sz="31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264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63419" y="3395088"/>
            <a:ext cx="11262995" cy="5873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892175" algn="l"/>
                <a:tab pos="3145790" algn="l"/>
                <a:tab pos="4297680" algn="l"/>
                <a:tab pos="7049770" algn="l"/>
                <a:tab pos="10422255" algn="l"/>
              </a:tabLst>
            </a:pP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30">
                <a:solidFill>
                  <a:srgbClr val="113C57"/>
                </a:solidFill>
                <a:latin typeface="Calibri"/>
                <a:cs typeface="Calibri"/>
              </a:rPr>
              <a:t>análise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34">
                <a:solidFill>
                  <a:srgbClr val="113C57"/>
                </a:solidFill>
                <a:latin typeface="Calibri"/>
                <a:cs typeface="Calibri"/>
              </a:rPr>
              <a:t>variância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65">
                <a:solidFill>
                  <a:srgbClr val="113C57"/>
                </a:solidFill>
                <a:latin typeface="Calibri"/>
                <a:cs typeface="Calibri"/>
              </a:rPr>
              <a:t>introduzida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30">
                <a:solidFill>
                  <a:srgbClr val="113C57"/>
                </a:solidFill>
                <a:latin typeface="Calibri"/>
                <a:cs typeface="Calibri"/>
              </a:rPr>
              <a:t>por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63419" y="4147562"/>
            <a:ext cx="10831195" cy="5873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4339590" algn="l"/>
                <a:tab pos="5616575" algn="l"/>
                <a:tab pos="8267065" algn="l"/>
              </a:tabLst>
            </a:pPr>
            <a:r>
              <a:rPr dirty="0" sz="3650" spc="505">
                <a:solidFill>
                  <a:srgbClr val="113C57"/>
                </a:solidFill>
                <a:latin typeface="Calibri"/>
                <a:cs typeface="Calibri"/>
              </a:rPr>
              <a:t>essencialmente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775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80">
                <a:solidFill>
                  <a:srgbClr val="113C57"/>
                </a:solidFill>
                <a:latin typeface="Calibri"/>
                <a:cs typeface="Calibri"/>
              </a:rPr>
              <a:t>processo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aritmético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424954" y="3204397"/>
            <a:ext cx="4855845" cy="153035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 indent="512445">
              <a:lnSpc>
                <a:spcPct val="135300"/>
              </a:lnSpc>
              <a:spcBef>
                <a:spcPts val="90"/>
              </a:spcBef>
              <a:tabLst>
                <a:tab pos="1517650" algn="l"/>
                <a:tab pos="1567815" algn="l"/>
                <a:tab pos="2512695" algn="l"/>
                <a:tab pos="4556125" algn="l"/>
              </a:tabLst>
            </a:pPr>
            <a:r>
              <a:rPr dirty="0" sz="3650" spc="300">
                <a:solidFill>
                  <a:srgbClr val="113C57"/>
                </a:solidFill>
                <a:latin typeface="Calibri"/>
                <a:cs typeface="Calibri"/>
              </a:rPr>
              <a:t>R.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245">
                <a:solidFill>
                  <a:srgbClr val="113C57"/>
                </a:solidFill>
                <a:latin typeface="Calibri"/>
                <a:cs typeface="Calibri"/>
              </a:rPr>
              <a:t>A.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65">
                <a:solidFill>
                  <a:srgbClr val="113C57"/>
                </a:solidFill>
                <a:latin typeface="Calibri"/>
                <a:cs typeface="Calibri"/>
              </a:rPr>
              <a:t>Fisher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385">
                <a:solidFill>
                  <a:srgbClr val="113C57"/>
                </a:solidFill>
                <a:latin typeface="Calibri"/>
                <a:cs typeface="Calibri"/>
              </a:rPr>
              <a:t>é </a:t>
            </a:r>
            <a:r>
              <a:rPr dirty="0" sz="3650" spc="455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	</a:t>
            </a:r>
            <a:r>
              <a:rPr dirty="0" sz="3650" spc="570">
                <a:solidFill>
                  <a:srgbClr val="113C57"/>
                </a:solidFill>
                <a:latin typeface="Calibri"/>
                <a:cs typeface="Calibri"/>
              </a:rPr>
              <a:t>decompor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-7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25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163419" y="4709347"/>
            <a:ext cx="16117569" cy="3035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algn="just" marL="12700" marR="5080">
              <a:lnSpc>
                <a:spcPct val="135300"/>
              </a:lnSpc>
              <a:spcBef>
                <a:spcPts val="90"/>
              </a:spcBef>
            </a:pP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variação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375">
                <a:solidFill>
                  <a:srgbClr val="113C57"/>
                </a:solidFill>
                <a:latin typeface="Calibri"/>
                <a:cs typeface="Calibri"/>
              </a:rPr>
              <a:t>total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entre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459">
                <a:solidFill>
                  <a:srgbClr val="113C57"/>
                </a:solidFill>
                <a:latin typeface="Calibri"/>
                <a:cs typeface="Calibri"/>
              </a:rPr>
              <a:t>as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535">
                <a:solidFill>
                  <a:srgbClr val="113C57"/>
                </a:solidFill>
                <a:latin typeface="Calibri"/>
                <a:cs typeface="Calibri"/>
              </a:rPr>
              <a:t>unidades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495">
                <a:solidFill>
                  <a:srgbClr val="113C57"/>
                </a:solidFill>
                <a:latin typeface="Calibri"/>
                <a:cs typeface="Calibri"/>
              </a:rPr>
              <a:t>experimentais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420">
                <a:solidFill>
                  <a:srgbClr val="113C57"/>
                </a:solidFill>
                <a:latin typeface="Calibri"/>
                <a:cs typeface="Calibri"/>
              </a:rPr>
              <a:t>(variância</a:t>
            </a:r>
            <a:r>
              <a:rPr dirty="0" sz="36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650" spc="355">
                <a:solidFill>
                  <a:srgbClr val="113C57"/>
                </a:solidFill>
                <a:latin typeface="Calibri"/>
                <a:cs typeface="Calibri"/>
              </a:rPr>
              <a:t>total 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605">
                <a:solidFill>
                  <a:srgbClr val="113C57"/>
                </a:solidFill>
                <a:latin typeface="Calibri"/>
                <a:cs typeface="Calibri"/>
              </a:rPr>
              <a:t>soma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4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35">
                <a:solidFill>
                  <a:srgbClr val="113C57"/>
                </a:solidFill>
                <a:latin typeface="Calibri"/>
                <a:cs typeface="Calibri"/>
              </a:rPr>
              <a:t>quadrados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4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65">
                <a:solidFill>
                  <a:srgbClr val="113C57"/>
                </a:solidFill>
                <a:latin typeface="Calibri"/>
                <a:cs typeface="Calibri"/>
              </a:rPr>
              <a:t>desvios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395">
                <a:solidFill>
                  <a:srgbClr val="113C57"/>
                </a:solidFill>
                <a:latin typeface="Calibri"/>
                <a:cs typeface="Calibri"/>
              </a:rPr>
              <a:t>totais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605">
                <a:solidFill>
                  <a:srgbClr val="113C57"/>
                </a:solidFill>
                <a:latin typeface="Calibri"/>
                <a:cs typeface="Calibri"/>
              </a:rPr>
              <a:t>soma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15">
                <a:solidFill>
                  <a:srgbClr val="113C57"/>
                </a:solidFill>
                <a:latin typeface="Calibri"/>
                <a:cs typeface="Calibri"/>
              </a:rPr>
              <a:t>dos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5">
                <a:solidFill>
                  <a:srgbClr val="113C57"/>
                </a:solidFill>
                <a:latin typeface="Calibri"/>
                <a:cs typeface="Calibri"/>
              </a:rPr>
              <a:t>quadrados </a:t>
            </a:r>
            <a:r>
              <a:rPr dirty="0" sz="3650" spc="295">
                <a:solidFill>
                  <a:srgbClr val="113C57"/>
                </a:solidFill>
                <a:latin typeface="Calibri"/>
                <a:cs typeface="Calibri"/>
              </a:rPr>
              <a:t>total),</a:t>
            </a:r>
            <a:r>
              <a:rPr dirty="0" sz="3650" spc="66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730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3650" spc="6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75">
                <a:solidFill>
                  <a:srgbClr val="113C57"/>
                </a:solidFill>
                <a:latin typeface="Calibri"/>
                <a:cs typeface="Calibri"/>
              </a:rPr>
              <a:t>componentes</a:t>
            </a:r>
            <a:r>
              <a:rPr dirty="0" sz="3650" spc="6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84">
                <a:solidFill>
                  <a:srgbClr val="113C57"/>
                </a:solidFill>
                <a:latin typeface="Calibri"/>
                <a:cs typeface="Calibri"/>
              </a:rPr>
              <a:t>associados</a:t>
            </a:r>
            <a:r>
              <a:rPr dirty="0" sz="3650" spc="6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34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3650" spc="6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40">
                <a:solidFill>
                  <a:srgbClr val="113C57"/>
                </a:solidFill>
                <a:latin typeface="Calibri"/>
                <a:cs typeface="Calibri"/>
              </a:rPr>
              <a:t>fontes</a:t>
            </a:r>
            <a:r>
              <a:rPr dirty="0" sz="3650" spc="6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650" spc="6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5">
                <a:solidFill>
                  <a:srgbClr val="113C57"/>
                </a:solidFill>
                <a:latin typeface="Calibri"/>
                <a:cs typeface="Calibri"/>
              </a:rPr>
              <a:t>causas</a:t>
            </a:r>
            <a:r>
              <a:rPr dirty="0" sz="3650" spc="6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25">
                <a:solidFill>
                  <a:srgbClr val="113C57"/>
                </a:solidFill>
                <a:latin typeface="Calibri"/>
                <a:cs typeface="Calibri"/>
              </a:rPr>
              <a:t>previstas 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650" spc="32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25">
                <a:solidFill>
                  <a:srgbClr val="113C57"/>
                </a:solidFill>
                <a:latin typeface="Calibri"/>
                <a:cs typeface="Calibri"/>
              </a:rPr>
              <a:t>identificáveis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4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380">
                <a:solidFill>
                  <a:srgbClr val="113C57"/>
                </a:solidFill>
                <a:latin typeface="Calibri"/>
                <a:cs typeface="Calibri"/>
              </a:rPr>
              <a:t>variação.</a:t>
            </a:r>
            <a:endParaRPr sz="3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264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1163419" y="3204397"/>
            <a:ext cx="11022330" cy="303530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35300"/>
              </a:lnSpc>
              <a:spcBef>
                <a:spcPts val="90"/>
              </a:spcBef>
              <a:tabLst>
                <a:tab pos="1508125" algn="l"/>
                <a:tab pos="3545840" algn="l"/>
                <a:tab pos="5963285" algn="l"/>
                <a:tab pos="6619240" algn="l"/>
                <a:tab pos="7165975" algn="l"/>
                <a:tab pos="8989060" algn="l"/>
                <a:tab pos="9048750" algn="l"/>
                <a:tab pos="10557510" algn="l"/>
              </a:tabLst>
            </a:pPr>
            <a:r>
              <a:rPr dirty="0" sz="3650" spc="385">
                <a:solidFill>
                  <a:srgbClr val="113C57"/>
                </a:solidFill>
                <a:latin typeface="Calibri"/>
                <a:cs typeface="Calibri"/>
              </a:rPr>
              <a:t>Mais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500">
                <a:solidFill>
                  <a:srgbClr val="113C57"/>
                </a:solidFill>
                <a:latin typeface="Calibri"/>
                <a:cs typeface="Calibri"/>
              </a:rPr>
              <a:t>especificamente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385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34">
                <a:solidFill>
                  <a:srgbClr val="113C57"/>
                </a:solidFill>
                <a:latin typeface="Calibri"/>
                <a:cs typeface="Calibri"/>
              </a:rPr>
              <a:t>variação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	</a:t>
            </a:r>
            <a:r>
              <a:rPr dirty="0" sz="3650" spc="365">
                <a:solidFill>
                  <a:srgbClr val="113C57"/>
                </a:solidFill>
                <a:latin typeface="Calibri"/>
                <a:cs typeface="Calibri"/>
              </a:rPr>
              <a:t>total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385">
                <a:solidFill>
                  <a:srgbClr val="113C57"/>
                </a:solidFill>
                <a:latin typeface="Calibri"/>
                <a:cs typeface="Calibri"/>
              </a:rPr>
              <a:t>é </a:t>
            </a:r>
            <a:r>
              <a:rPr dirty="0" sz="3650" spc="560">
                <a:solidFill>
                  <a:srgbClr val="113C57"/>
                </a:solidFill>
                <a:latin typeface="Calibri"/>
                <a:cs typeface="Calibri"/>
              </a:rPr>
              <a:t>grupos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4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5">
                <a:solidFill>
                  <a:srgbClr val="113C57"/>
                </a:solidFill>
                <a:latin typeface="Calibri"/>
                <a:cs typeface="Calibri"/>
              </a:rPr>
              <a:t>causas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2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40">
                <a:solidFill>
                  <a:srgbClr val="113C57"/>
                </a:solidFill>
                <a:latin typeface="Calibri"/>
                <a:cs typeface="Calibri"/>
              </a:rPr>
              <a:t>fontes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54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375">
                <a:solidFill>
                  <a:srgbClr val="113C57"/>
                </a:solidFill>
                <a:latin typeface="Calibri"/>
                <a:cs typeface="Calibri"/>
              </a:rPr>
              <a:t>variação: </a:t>
            </a:r>
            <a:r>
              <a:rPr dirty="0" sz="3650" spc="415">
                <a:solidFill>
                  <a:srgbClr val="113C57"/>
                </a:solidFill>
                <a:latin typeface="Calibri"/>
                <a:cs typeface="Calibri"/>
              </a:rPr>
              <a:t>(a)Variação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70">
                <a:solidFill>
                  <a:srgbClr val="113C57"/>
                </a:solidFill>
                <a:latin typeface="Calibri"/>
                <a:cs typeface="Calibri"/>
              </a:rPr>
              <a:t>relacionada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685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40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45">
                <a:solidFill>
                  <a:srgbClr val="113C57"/>
                </a:solidFill>
                <a:latin typeface="Calibri"/>
                <a:cs typeface="Calibri"/>
              </a:rPr>
              <a:t>tratamentos. </a:t>
            </a:r>
            <a:r>
              <a:rPr dirty="0" sz="3650" spc="420">
                <a:solidFill>
                  <a:srgbClr val="113C57"/>
                </a:solidFill>
                <a:latin typeface="Calibri"/>
                <a:cs typeface="Calibri"/>
              </a:rPr>
              <a:t>(b)Variação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459">
                <a:solidFill>
                  <a:srgbClr val="113C57"/>
                </a:solidFill>
                <a:latin typeface="Calibri"/>
                <a:cs typeface="Calibri"/>
              </a:rPr>
              <a:t>relacionada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	</a:t>
            </a:r>
            <a:r>
              <a:rPr dirty="0" sz="3650" spc="660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515">
                <a:solidFill>
                  <a:srgbClr val="113C57"/>
                </a:solidFill>
                <a:latin typeface="Calibri"/>
                <a:cs typeface="Calibri"/>
              </a:rPr>
              <a:t>causas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2371216" y="3395088"/>
            <a:ext cx="4909820" cy="5873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3462020" algn="l"/>
                <a:tab pos="4628515" algn="l"/>
              </a:tabLst>
            </a:pPr>
            <a:r>
              <a:rPr dirty="0" sz="3650" spc="560">
                <a:solidFill>
                  <a:srgbClr val="113C57"/>
                </a:solidFill>
                <a:latin typeface="Calibri"/>
                <a:cs typeface="Calibri"/>
              </a:rPr>
              <a:t>decomposta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705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36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650" spc="190">
                <a:solidFill>
                  <a:srgbClr val="113C57"/>
                </a:solidFill>
                <a:latin typeface="Calibri"/>
                <a:cs typeface="Calibri"/>
              </a:rPr>
              <a:t>3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2544852" y="5652512"/>
            <a:ext cx="2929890" cy="5873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650" spc="465">
                <a:solidFill>
                  <a:srgbClr val="113C57"/>
                </a:solidFill>
                <a:latin typeface="Calibri"/>
                <a:cs typeface="Calibri"/>
              </a:rPr>
              <a:t>controladas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6193653" y="5652512"/>
            <a:ext cx="1087120" cy="5873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3650" spc="434">
                <a:solidFill>
                  <a:srgbClr val="113C57"/>
                </a:solidFill>
                <a:latin typeface="Calibri"/>
                <a:cs typeface="Calibri"/>
              </a:rPr>
              <a:t>pelo</a:t>
            </a:r>
            <a:endParaRPr sz="365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163419" y="6214297"/>
            <a:ext cx="12127865" cy="1530350"/>
          </a:xfrm>
          <a:prstGeom prst="rect">
            <a:avLst/>
          </a:prstGeom>
        </p:spPr>
        <p:txBody>
          <a:bodyPr wrap="square" lIns="0" tIns="2076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635"/>
              </a:spcBef>
            </a:pPr>
            <a:r>
              <a:rPr dirty="0" sz="3650" spc="52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experimental.</a:t>
            </a:r>
            <a:endParaRPr sz="36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545"/>
              </a:spcBef>
            </a:pPr>
            <a:r>
              <a:rPr dirty="0" sz="3650" spc="425">
                <a:solidFill>
                  <a:srgbClr val="113C57"/>
                </a:solidFill>
                <a:latin typeface="Calibri"/>
                <a:cs typeface="Calibri"/>
              </a:rPr>
              <a:t>(c)Variação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70">
                <a:solidFill>
                  <a:srgbClr val="113C57"/>
                </a:solidFill>
                <a:latin typeface="Calibri"/>
                <a:cs typeface="Calibri"/>
              </a:rPr>
              <a:t>relacionada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685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0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6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375">
                <a:solidFill>
                  <a:srgbClr val="113C57"/>
                </a:solidFill>
                <a:latin typeface="Calibri"/>
                <a:cs typeface="Calibri"/>
              </a:rPr>
              <a:t>erro</a:t>
            </a:r>
            <a:r>
              <a:rPr dirty="0" sz="3650" spc="3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650" spc="450">
                <a:solidFill>
                  <a:srgbClr val="113C57"/>
                </a:solidFill>
                <a:latin typeface="Calibri"/>
                <a:cs typeface="Calibri"/>
              </a:rPr>
              <a:t>experimental.</a:t>
            </a:r>
            <a:endParaRPr sz="36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264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35300"/>
              </a:lnSpc>
              <a:spcBef>
                <a:spcPts val="90"/>
              </a:spcBef>
              <a:tabLst>
                <a:tab pos="1325880" algn="l"/>
                <a:tab pos="2463165" algn="l"/>
                <a:tab pos="5116195" algn="l"/>
                <a:tab pos="6995795" algn="l"/>
                <a:tab pos="8214995" algn="l"/>
                <a:tab pos="10210800" algn="l"/>
                <a:tab pos="10693400" algn="l"/>
                <a:tab pos="13500735" algn="l"/>
                <a:tab pos="14638019" algn="l"/>
              </a:tabLst>
            </a:pPr>
            <a:r>
              <a:rPr dirty="0" spc="500"/>
              <a:t>Para</a:t>
            </a:r>
            <a:r>
              <a:rPr dirty="0"/>
              <a:t>	</a:t>
            </a:r>
            <a:r>
              <a:rPr dirty="0" spc="555"/>
              <a:t>que</a:t>
            </a:r>
            <a:r>
              <a:rPr dirty="0"/>
              <a:t>	</a:t>
            </a:r>
            <a:r>
              <a:rPr dirty="0" spc="555"/>
              <a:t>possamos</a:t>
            </a:r>
            <a:r>
              <a:rPr dirty="0"/>
              <a:t>	</a:t>
            </a:r>
            <a:r>
              <a:rPr dirty="0" spc="370"/>
              <a:t>utilizar</a:t>
            </a:r>
            <a:r>
              <a:rPr dirty="0"/>
              <a:t>	</a:t>
            </a:r>
            <a:r>
              <a:rPr dirty="0" spc="425"/>
              <a:t>esta</a:t>
            </a:r>
            <a:r>
              <a:rPr dirty="0"/>
              <a:t>	</a:t>
            </a:r>
            <a:r>
              <a:rPr dirty="0" spc="484"/>
              <a:t>técnica</a:t>
            </a:r>
            <a:r>
              <a:rPr dirty="0"/>
              <a:t>	</a:t>
            </a:r>
            <a:r>
              <a:rPr dirty="0" spc="385"/>
              <a:t>é</a:t>
            </a:r>
            <a:r>
              <a:rPr dirty="0"/>
              <a:t>	</a:t>
            </a:r>
            <a:r>
              <a:rPr dirty="0" spc="459"/>
              <a:t>necessário</a:t>
            </a:r>
            <a:r>
              <a:rPr dirty="0"/>
              <a:t>	</a:t>
            </a:r>
            <a:r>
              <a:rPr dirty="0" spc="555"/>
              <a:t>que</a:t>
            </a:r>
            <a:r>
              <a:rPr dirty="0"/>
              <a:t>	</a:t>
            </a:r>
            <a:r>
              <a:rPr dirty="0" spc="515"/>
              <a:t>sejam </a:t>
            </a:r>
            <a:r>
              <a:rPr dirty="0" spc="395"/>
              <a:t>satisfeitas</a:t>
            </a:r>
            <a:r>
              <a:rPr dirty="0" spc="335"/>
              <a:t> </a:t>
            </a:r>
            <a:r>
              <a:rPr dirty="0" spc="459"/>
              <a:t>as</a:t>
            </a:r>
            <a:r>
              <a:rPr dirty="0" spc="340"/>
              <a:t> </a:t>
            </a:r>
            <a:r>
              <a:rPr dirty="0" spc="520"/>
              <a:t>seguintes</a:t>
            </a:r>
            <a:r>
              <a:rPr dirty="0" spc="335"/>
              <a:t> </a:t>
            </a:r>
            <a:r>
              <a:rPr dirty="0" spc="445"/>
              <a:t>pressuposições:</a:t>
            </a:r>
          </a:p>
          <a:p>
            <a:pPr marL="454025" indent="-441325">
              <a:lnSpc>
                <a:spcPct val="100000"/>
              </a:lnSpc>
              <a:spcBef>
                <a:spcPts val="1545"/>
              </a:spcBef>
              <a:buAutoNum type="romanLcParenR"/>
              <a:tabLst>
                <a:tab pos="454025" algn="l"/>
              </a:tabLst>
            </a:pPr>
            <a:r>
              <a:rPr dirty="0" spc="440"/>
              <a:t>os</a:t>
            </a:r>
            <a:r>
              <a:rPr dirty="0" spc="320"/>
              <a:t> </a:t>
            </a:r>
            <a:r>
              <a:rPr dirty="0" spc="390"/>
              <a:t>efeitos</a:t>
            </a:r>
            <a:r>
              <a:rPr dirty="0" spc="325"/>
              <a:t> </a:t>
            </a:r>
            <a:r>
              <a:rPr dirty="0" spc="530"/>
              <a:t>do</a:t>
            </a:r>
            <a:r>
              <a:rPr dirty="0" spc="325"/>
              <a:t> </a:t>
            </a:r>
            <a:r>
              <a:rPr dirty="0" spc="555"/>
              <a:t>modelo</a:t>
            </a:r>
            <a:r>
              <a:rPr dirty="0" spc="320"/>
              <a:t> </a:t>
            </a:r>
            <a:r>
              <a:rPr dirty="0" spc="415"/>
              <a:t>estatístico</a:t>
            </a:r>
            <a:r>
              <a:rPr dirty="0" spc="325"/>
              <a:t> </a:t>
            </a:r>
            <a:r>
              <a:rPr dirty="0" spc="620"/>
              <a:t>devem</a:t>
            </a:r>
            <a:r>
              <a:rPr dirty="0" spc="325"/>
              <a:t> </a:t>
            </a:r>
            <a:r>
              <a:rPr dirty="0" spc="405"/>
              <a:t>ser</a:t>
            </a:r>
            <a:r>
              <a:rPr dirty="0" spc="325"/>
              <a:t> </a:t>
            </a:r>
            <a:r>
              <a:rPr dirty="0" spc="355"/>
              <a:t>aditivos;</a:t>
            </a:r>
          </a:p>
          <a:p>
            <a:pPr marL="12700" marR="5080" indent="653415">
              <a:lnSpc>
                <a:spcPts val="5930"/>
              </a:lnSpc>
              <a:spcBef>
                <a:spcPts val="250"/>
              </a:spcBef>
              <a:buAutoNum type="romanLcParenR"/>
              <a:tabLst>
                <a:tab pos="666115" algn="l"/>
                <a:tab pos="1422400" algn="l"/>
                <a:tab pos="2877185" algn="l"/>
                <a:tab pos="6616700" algn="l"/>
                <a:tab pos="8517890" algn="l"/>
                <a:tab pos="9464675" algn="l"/>
                <a:tab pos="13067030" algn="l"/>
              </a:tabLst>
            </a:pPr>
            <a:r>
              <a:rPr dirty="0" spc="415"/>
              <a:t>os</a:t>
            </a:r>
            <a:r>
              <a:rPr dirty="0"/>
              <a:t>	</a:t>
            </a:r>
            <a:r>
              <a:rPr dirty="0" spc="375"/>
              <a:t>erros</a:t>
            </a:r>
            <a:r>
              <a:rPr dirty="0"/>
              <a:t>	</a:t>
            </a:r>
            <a:r>
              <a:rPr dirty="0" spc="484"/>
              <a:t>experimentais</a:t>
            </a:r>
            <a:r>
              <a:rPr dirty="0"/>
              <a:t>	</a:t>
            </a:r>
            <a:r>
              <a:rPr dirty="0" spc="610"/>
              <a:t>devem</a:t>
            </a:r>
            <a:r>
              <a:rPr dirty="0"/>
              <a:t>	</a:t>
            </a:r>
            <a:r>
              <a:rPr dirty="0" spc="380"/>
              <a:t>ser</a:t>
            </a:r>
            <a:r>
              <a:rPr dirty="0"/>
              <a:t>	</a:t>
            </a:r>
            <a:r>
              <a:rPr dirty="0" spc="555"/>
              <a:t>normalmente</a:t>
            </a:r>
            <a:r>
              <a:rPr dirty="0"/>
              <a:t>	</a:t>
            </a:r>
            <a:r>
              <a:rPr dirty="0" spc="405"/>
              <a:t>distribuídos, </a:t>
            </a:r>
            <a:r>
              <a:rPr dirty="0" spc="500"/>
              <a:t>independentes,</a:t>
            </a:r>
            <a:r>
              <a:rPr dirty="0" spc="315"/>
              <a:t> </a:t>
            </a:r>
            <a:r>
              <a:rPr dirty="0" spc="685"/>
              <a:t>com</a:t>
            </a:r>
            <a:r>
              <a:rPr dirty="0" spc="320"/>
              <a:t> </a:t>
            </a:r>
            <a:r>
              <a:rPr dirty="0" spc="575"/>
              <a:t>média</a:t>
            </a:r>
            <a:r>
              <a:rPr dirty="0" spc="320"/>
              <a:t> </a:t>
            </a:r>
            <a:r>
              <a:rPr dirty="0" spc="434"/>
              <a:t>zero</a:t>
            </a:r>
            <a:r>
              <a:rPr dirty="0" spc="315"/>
              <a:t> </a:t>
            </a:r>
            <a:r>
              <a:rPr dirty="0" spc="434"/>
              <a:t>e</a:t>
            </a:r>
            <a:r>
              <a:rPr dirty="0" spc="320"/>
              <a:t> </a:t>
            </a:r>
            <a:r>
              <a:rPr dirty="0" spc="685"/>
              <a:t>com</a:t>
            </a:r>
            <a:r>
              <a:rPr dirty="0" spc="320"/>
              <a:t> </a:t>
            </a:r>
            <a:r>
              <a:rPr dirty="0" spc="445"/>
              <a:t>variância</a:t>
            </a:r>
            <a:r>
              <a:rPr dirty="0" spc="320"/>
              <a:t> </a:t>
            </a:r>
            <a:r>
              <a:rPr dirty="0" spc="605"/>
              <a:t>comum.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29007" y="5490481"/>
            <a:ext cx="4119661" cy="1065730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7012029" y="8173989"/>
            <a:ext cx="4118610" cy="1024890"/>
            <a:chOff x="7012029" y="8173989"/>
            <a:chExt cx="4118610" cy="1024890"/>
          </a:xfrm>
        </p:grpSpPr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12029" y="8173989"/>
              <a:ext cx="4118277" cy="1024370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45179" y="8655360"/>
              <a:ext cx="1552574" cy="400049"/>
            </a:xfrm>
            <a:prstGeom prst="rect">
              <a:avLst/>
            </a:prstGeom>
          </p:spPr>
        </p:pic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264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1163419" y="2812836"/>
            <a:ext cx="16546830" cy="19399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100"/>
              </a:lnSpc>
              <a:spcBef>
                <a:spcPts val="95"/>
              </a:spcBef>
            </a:pPr>
            <a:r>
              <a:rPr dirty="0" sz="3100" spc="505">
                <a:solidFill>
                  <a:srgbClr val="113C57"/>
                </a:solidFill>
                <a:latin typeface="Calibri"/>
                <a:cs typeface="Calibri"/>
              </a:rPr>
              <a:t>Quando</a:t>
            </a:r>
            <a:r>
              <a:rPr dirty="0" sz="3100" spc="60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390">
                <a:solidFill>
                  <a:srgbClr val="113C57"/>
                </a:solidFill>
                <a:latin typeface="Calibri"/>
                <a:cs typeface="Calibri"/>
              </a:rPr>
              <a:t>se</a:t>
            </a:r>
            <a:r>
              <a:rPr dirty="0" sz="3100" spc="60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360">
                <a:solidFill>
                  <a:srgbClr val="113C57"/>
                </a:solidFill>
                <a:latin typeface="Calibri"/>
                <a:cs typeface="Calibri"/>
              </a:rPr>
              <a:t>instala</a:t>
            </a:r>
            <a:r>
              <a:rPr dirty="0" sz="3100" spc="60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680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3100" spc="60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440">
                <a:solidFill>
                  <a:srgbClr val="113C57"/>
                </a:solidFill>
                <a:latin typeface="Calibri"/>
                <a:cs typeface="Calibri"/>
              </a:rPr>
              <a:t>experimento</a:t>
            </a:r>
            <a:r>
              <a:rPr dirty="0" sz="3100" spc="60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450">
                <a:solidFill>
                  <a:srgbClr val="113C57"/>
                </a:solidFill>
                <a:latin typeface="Calibri"/>
                <a:cs typeface="Calibri"/>
              </a:rPr>
              <a:t>no</a:t>
            </a:r>
            <a:r>
              <a:rPr dirty="0" sz="3100" spc="60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44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3100" spc="60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inteiramente </a:t>
            </a:r>
            <a:r>
              <a:rPr dirty="0" sz="3100" spc="375">
                <a:solidFill>
                  <a:srgbClr val="113C57"/>
                </a:solidFill>
                <a:latin typeface="Calibri"/>
                <a:cs typeface="Calibri"/>
              </a:rPr>
              <a:t>casualizado,</a:t>
            </a:r>
            <a:r>
              <a:rPr dirty="0" sz="3100" spc="39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4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55">
                <a:solidFill>
                  <a:srgbClr val="113C57"/>
                </a:solidFill>
                <a:latin typeface="Calibri"/>
                <a:cs typeface="Calibri"/>
              </a:rPr>
              <a:t>objetivo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175">
                <a:solidFill>
                  <a:srgbClr val="113C57"/>
                </a:solidFill>
                <a:latin typeface="Calibri"/>
                <a:cs typeface="Calibri"/>
              </a:rPr>
              <a:t>é,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620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35">
                <a:solidFill>
                  <a:srgbClr val="113C57"/>
                </a:solidFill>
                <a:latin typeface="Calibri"/>
                <a:cs typeface="Calibri"/>
              </a:rPr>
              <a:t>geral,</a:t>
            </a:r>
            <a:r>
              <a:rPr dirty="0" sz="3100" spc="39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45">
                <a:solidFill>
                  <a:srgbClr val="113C57"/>
                </a:solidFill>
                <a:latin typeface="Calibri"/>
                <a:cs typeface="Calibri"/>
              </a:rPr>
              <a:t>testar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7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450">
                <a:solidFill>
                  <a:srgbClr val="113C57"/>
                </a:solidFill>
                <a:latin typeface="Calibri"/>
                <a:cs typeface="Calibri"/>
              </a:rPr>
              <a:t>igualdade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475">
                <a:solidFill>
                  <a:srgbClr val="113C57"/>
                </a:solidFill>
                <a:latin typeface="Calibri"/>
                <a:cs typeface="Calibri"/>
              </a:rPr>
              <a:t>médias</a:t>
            </a:r>
            <a:r>
              <a:rPr dirty="0" sz="3100" spc="39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434">
                <a:solidFill>
                  <a:srgbClr val="113C57"/>
                </a:solidFill>
                <a:latin typeface="Calibri"/>
                <a:cs typeface="Calibri"/>
              </a:rPr>
              <a:t>dos</a:t>
            </a:r>
            <a:r>
              <a:rPr dirty="0" sz="3100" spc="4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100" spc="320">
                <a:solidFill>
                  <a:srgbClr val="113C57"/>
                </a:solidFill>
                <a:latin typeface="Calibri"/>
                <a:cs typeface="Calibri"/>
              </a:rPr>
              <a:t>a </a:t>
            </a:r>
            <a:r>
              <a:rPr dirty="0" sz="3100" spc="385">
                <a:solidFill>
                  <a:srgbClr val="113C57"/>
                </a:solidFill>
                <a:latin typeface="Calibri"/>
                <a:cs typeface="Calibri"/>
              </a:rPr>
              <a:t>tratamentos.</a:t>
            </a:r>
            <a:r>
              <a:rPr dirty="0" sz="310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55">
                <a:solidFill>
                  <a:srgbClr val="113C57"/>
                </a:solidFill>
                <a:latin typeface="Calibri"/>
                <a:cs typeface="Calibri"/>
              </a:rPr>
              <a:t>As</a:t>
            </a:r>
            <a:r>
              <a:rPr dirty="0" sz="310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05">
                <a:solidFill>
                  <a:srgbClr val="113C57"/>
                </a:solidFill>
                <a:latin typeface="Calibri"/>
                <a:cs typeface="Calibri"/>
              </a:rPr>
              <a:t>hipóteses</a:t>
            </a:r>
            <a:r>
              <a:rPr dirty="0" sz="310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60">
                <a:solidFill>
                  <a:srgbClr val="113C57"/>
                </a:solidFill>
                <a:latin typeface="Calibri"/>
                <a:cs typeface="Calibri"/>
              </a:rPr>
              <a:t>estatísticas</a:t>
            </a:r>
            <a:r>
              <a:rPr dirty="0" sz="3100" spc="2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260">
                <a:solidFill>
                  <a:srgbClr val="113C57"/>
                </a:solidFill>
                <a:latin typeface="Calibri"/>
                <a:cs typeface="Calibri"/>
              </a:rPr>
              <a:t>são:</a:t>
            </a:r>
            <a:endParaRPr sz="31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016000" y="6717921"/>
            <a:ext cx="4060190" cy="50228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3100" spc="56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100" spc="26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15">
                <a:solidFill>
                  <a:srgbClr val="113C57"/>
                </a:solidFill>
                <a:latin typeface="Calibri"/>
                <a:cs typeface="Calibri"/>
              </a:rPr>
              <a:t>então</a:t>
            </a:r>
            <a:r>
              <a:rPr dirty="0" sz="3100" spc="26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100" spc="26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35">
                <a:solidFill>
                  <a:srgbClr val="113C57"/>
                </a:solidFill>
                <a:latin typeface="Calibri"/>
                <a:cs typeface="Calibri"/>
              </a:rPr>
              <a:t>forma:</a:t>
            </a:r>
            <a:endParaRPr sz="31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087280" y="5953411"/>
            <a:ext cx="4114799" cy="58102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05144" y="5893209"/>
            <a:ext cx="13180547" cy="301374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78867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163419" y="2812836"/>
            <a:ext cx="16546830" cy="19399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100"/>
              </a:lnSpc>
              <a:spcBef>
                <a:spcPts val="95"/>
              </a:spcBef>
            </a:pPr>
            <a:r>
              <a:rPr dirty="0" sz="3100" spc="57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100" spc="5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50">
                <a:solidFill>
                  <a:srgbClr val="113C57"/>
                </a:solidFill>
                <a:latin typeface="Calibri"/>
                <a:cs typeface="Calibri"/>
              </a:rPr>
              <a:t>quadro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75">
                <a:solidFill>
                  <a:srgbClr val="113C57"/>
                </a:solidFill>
                <a:latin typeface="Calibri"/>
                <a:cs typeface="Calibri"/>
              </a:rPr>
              <a:t>análise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40">
                <a:solidFill>
                  <a:srgbClr val="113C57"/>
                </a:solidFill>
                <a:latin typeface="Calibri"/>
                <a:cs typeface="Calibri"/>
              </a:rPr>
              <a:t>variância,</a:t>
            </a:r>
            <a:r>
              <a:rPr dirty="0" sz="3100" spc="5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59">
                <a:solidFill>
                  <a:srgbClr val="113C57"/>
                </a:solidFill>
                <a:latin typeface="Calibri"/>
                <a:cs typeface="Calibri"/>
              </a:rPr>
              <a:t>geralmente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50">
                <a:solidFill>
                  <a:srgbClr val="113C57"/>
                </a:solidFill>
                <a:latin typeface="Calibri"/>
                <a:cs typeface="Calibri"/>
              </a:rPr>
              <a:t>denotada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90">
                <a:solidFill>
                  <a:srgbClr val="113C57"/>
                </a:solidFill>
                <a:latin typeface="Calibri"/>
                <a:cs typeface="Calibri"/>
              </a:rPr>
              <a:t>por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555">
                <a:solidFill>
                  <a:srgbClr val="113C57"/>
                </a:solidFill>
                <a:latin typeface="Calibri"/>
                <a:cs typeface="Calibri"/>
              </a:rPr>
              <a:t>ANOVA</a:t>
            </a:r>
            <a:r>
              <a:rPr dirty="0" sz="3100" spc="59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60">
                <a:solidFill>
                  <a:srgbClr val="113C57"/>
                </a:solidFill>
                <a:latin typeface="Calibri"/>
                <a:cs typeface="Calibri"/>
              </a:rPr>
              <a:t>(ANalysis </a:t>
            </a:r>
            <a:r>
              <a:rPr dirty="0" sz="3100" spc="390">
                <a:solidFill>
                  <a:srgbClr val="113C57"/>
                </a:solidFill>
                <a:latin typeface="Calibri"/>
                <a:cs typeface="Calibri"/>
              </a:rPr>
              <a:t>Of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85">
                <a:solidFill>
                  <a:srgbClr val="113C57"/>
                </a:solidFill>
                <a:latin typeface="Calibri"/>
                <a:cs typeface="Calibri"/>
              </a:rPr>
              <a:t>Variance)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05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7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3100" spc="48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75">
                <a:solidFill>
                  <a:srgbClr val="113C57"/>
                </a:solidFill>
                <a:latin typeface="Calibri"/>
                <a:cs typeface="Calibri"/>
              </a:rPr>
              <a:t>análise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680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40">
                <a:solidFill>
                  <a:srgbClr val="113C57"/>
                </a:solidFill>
                <a:latin typeface="Calibri"/>
                <a:cs typeface="Calibri"/>
              </a:rPr>
              <a:t>experimento</a:t>
            </a:r>
            <a:r>
              <a:rPr dirty="0" sz="3100" spc="48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85">
                <a:solidFill>
                  <a:srgbClr val="113C57"/>
                </a:solidFill>
                <a:latin typeface="Calibri"/>
                <a:cs typeface="Calibri"/>
              </a:rPr>
              <a:t>instalado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515">
                <a:solidFill>
                  <a:srgbClr val="113C57"/>
                </a:solidFill>
                <a:latin typeface="Calibri"/>
                <a:cs typeface="Calibri"/>
              </a:rPr>
              <a:t>segundo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4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100" spc="4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90">
                <a:solidFill>
                  <a:srgbClr val="113C57"/>
                </a:solidFill>
                <a:latin typeface="Calibri"/>
                <a:cs typeface="Calibri"/>
              </a:rPr>
              <a:t>DIC,</a:t>
            </a:r>
            <a:r>
              <a:rPr dirty="0" sz="3100" spc="48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555">
                <a:solidFill>
                  <a:srgbClr val="113C57"/>
                </a:solidFill>
                <a:latin typeface="Calibri"/>
                <a:cs typeface="Calibri"/>
              </a:rPr>
              <a:t>com </a:t>
            </a:r>
            <a:r>
              <a:rPr dirty="0" sz="3100" spc="420">
                <a:solidFill>
                  <a:srgbClr val="113C57"/>
                </a:solidFill>
                <a:latin typeface="Calibri"/>
                <a:cs typeface="Calibri"/>
              </a:rPr>
              <a:t>igual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500">
                <a:solidFill>
                  <a:srgbClr val="113C57"/>
                </a:solidFill>
                <a:latin typeface="Calibri"/>
                <a:cs typeface="Calibri"/>
              </a:rPr>
              <a:t>número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6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90">
                <a:solidFill>
                  <a:srgbClr val="113C57"/>
                </a:solidFill>
                <a:latin typeface="Calibri"/>
                <a:cs typeface="Calibri"/>
              </a:rPr>
              <a:t>repetições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05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05">
                <a:solidFill>
                  <a:srgbClr val="113C57"/>
                </a:solidFill>
                <a:latin typeface="Calibri"/>
                <a:cs typeface="Calibri"/>
              </a:rPr>
              <a:t>todos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75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3100" spc="2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25">
                <a:solidFill>
                  <a:srgbClr val="113C57"/>
                </a:solidFill>
                <a:latin typeface="Calibri"/>
                <a:cs typeface="Calibri"/>
              </a:rPr>
              <a:t>tratamentos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365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50">
                <a:solidFill>
                  <a:srgbClr val="113C57"/>
                </a:solidFill>
                <a:latin typeface="Calibri"/>
                <a:cs typeface="Calibri"/>
              </a:rPr>
              <a:t>do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45">
                <a:solidFill>
                  <a:srgbClr val="113C57"/>
                </a:solidFill>
                <a:latin typeface="Calibri"/>
                <a:cs typeface="Calibri"/>
              </a:rPr>
              <a:t>seguinte</a:t>
            </a:r>
            <a:r>
              <a:rPr dirty="0" sz="3100" spc="2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254">
                <a:solidFill>
                  <a:srgbClr val="113C57"/>
                </a:solidFill>
                <a:latin typeface="Calibri"/>
                <a:cs typeface="Calibri"/>
              </a:rPr>
              <a:t>tipo:</a:t>
            </a:r>
            <a:endParaRPr sz="3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0221" y="3086408"/>
            <a:ext cx="10569519" cy="611792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02640" marR="5080" indent="-81280">
              <a:lnSpc>
                <a:spcPct val="116399"/>
              </a:lnSpc>
              <a:spcBef>
                <a:spcPts val="100"/>
              </a:spcBef>
            </a:pPr>
            <a:r>
              <a:rPr dirty="0" spc="575"/>
              <a:t>Análise</a:t>
            </a:r>
            <a:r>
              <a:rPr dirty="0" spc="305"/>
              <a:t> </a:t>
            </a:r>
            <a:r>
              <a:rPr dirty="0" spc="675"/>
              <a:t>de </a:t>
            </a:r>
            <a:r>
              <a:rPr dirty="0" spc="570"/>
              <a:t>Variância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32509" y="5387232"/>
            <a:ext cx="5460830" cy="1245593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8822387" y="6983874"/>
            <a:ext cx="1300480" cy="887730"/>
          </a:xfrm>
          <a:custGeom>
            <a:avLst/>
            <a:gdLst/>
            <a:ahLst/>
            <a:cxnLst/>
            <a:rect l="l" t="t" r="r" b="b"/>
            <a:pathLst>
              <a:path w="1300479" h="887729">
                <a:moveTo>
                  <a:pt x="1030018" y="887259"/>
                </a:moveTo>
                <a:lnTo>
                  <a:pt x="1013805" y="885029"/>
                </a:lnTo>
                <a:lnTo>
                  <a:pt x="1003516" y="873352"/>
                </a:lnTo>
                <a:lnTo>
                  <a:pt x="1002137" y="858318"/>
                </a:lnTo>
                <a:lnTo>
                  <a:pt x="1012651" y="846014"/>
                </a:lnTo>
                <a:lnTo>
                  <a:pt x="1051859" y="825237"/>
                </a:lnTo>
                <a:lnTo>
                  <a:pt x="1090235" y="803442"/>
                </a:lnTo>
                <a:lnTo>
                  <a:pt x="1127899" y="780652"/>
                </a:lnTo>
                <a:lnTo>
                  <a:pt x="1164969" y="756891"/>
                </a:lnTo>
                <a:lnTo>
                  <a:pt x="1116573" y="757304"/>
                </a:lnTo>
                <a:lnTo>
                  <a:pt x="1067784" y="756491"/>
                </a:lnTo>
                <a:lnTo>
                  <a:pt x="1018691" y="754445"/>
                </a:lnTo>
                <a:lnTo>
                  <a:pt x="969384" y="751158"/>
                </a:lnTo>
                <a:lnTo>
                  <a:pt x="919952" y="746625"/>
                </a:lnTo>
                <a:lnTo>
                  <a:pt x="870484" y="740840"/>
                </a:lnTo>
                <a:lnTo>
                  <a:pt x="821070" y="733795"/>
                </a:lnTo>
                <a:lnTo>
                  <a:pt x="771799" y="725484"/>
                </a:lnTo>
                <a:lnTo>
                  <a:pt x="722760" y="715902"/>
                </a:lnTo>
                <a:lnTo>
                  <a:pt x="674042" y="705041"/>
                </a:lnTo>
                <a:lnTo>
                  <a:pt x="625736" y="692894"/>
                </a:lnTo>
                <a:lnTo>
                  <a:pt x="577930" y="679457"/>
                </a:lnTo>
                <a:lnTo>
                  <a:pt x="530713" y="664721"/>
                </a:lnTo>
                <a:lnTo>
                  <a:pt x="484175" y="648681"/>
                </a:lnTo>
                <a:lnTo>
                  <a:pt x="438406" y="631330"/>
                </a:lnTo>
                <a:lnTo>
                  <a:pt x="393494" y="612662"/>
                </a:lnTo>
                <a:lnTo>
                  <a:pt x="349529" y="592670"/>
                </a:lnTo>
                <a:lnTo>
                  <a:pt x="306601" y="571348"/>
                </a:lnTo>
                <a:lnTo>
                  <a:pt x="266046" y="548533"/>
                </a:lnTo>
                <a:lnTo>
                  <a:pt x="226895" y="522869"/>
                </a:lnTo>
                <a:lnTo>
                  <a:pt x="189545" y="494524"/>
                </a:lnTo>
                <a:lnTo>
                  <a:pt x="154393" y="463668"/>
                </a:lnTo>
                <a:lnTo>
                  <a:pt x="121837" y="430470"/>
                </a:lnTo>
                <a:lnTo>
                  <a:pt x="92275" y="395098"/>
                </a:lnTo>
                <a:lnTo>
                  <a:pt x="66102" y="357721"/>
                </a:lnTo>
                <a:lnTo>
                  <a:pt x="43717" y="318509"/>
                </a:lnTo>
                <a:lnTo>
                  <a:pt x="25517" y="277631"/>
                </a:lnTo>
                <a:lnTo>
                  <a:pt x="11900" y="235255"/>
                </a:lnTo>
                <a:lnTo>
                  <a:pt x="3261" y="191549"/>
                </a:lnTo>
                <a:lnTo>
                  <a:pt x="0" y="146685"/>
                </a:lnTo>
                <a:lnTo>
                  <a:pt x="2512" y="100829"/>
                </a:lnTo>
                <a:lnTo>
                  <a:pt x="11195" y="54151"/>
                </a:lnTo>
                <a:lnTo>
                  <a:pt x="26447" y="6821"/>
                </a:lnTo>
                <a:lnTo>
                  <a:pt x="32409" y="541"/>
                </a:lnTo>
                <a:lnTo>
                  <a:pt x="40354" y="0"/>
                </a:lnTo>
                <a:lnTo>
                  <a:pt x="46502" y="4285"/>
                </a:lnTo>
                <a:lnTo>
                  <a:pt x="47070" y="12489"/>
                </a:lnTo>
                <a:lnTo>
                  <a:pt x="32905" y="61921"/>
                </a:lnTo>
                <a:lnTo>
                  <a:pt x="25608" y="109539"/>
                </a:lnTo>
                <a:lnTo>
                  <a:pt x="24732" y="155316"/>
                </a:lnTo>
                <a:lnTo>
                  <a:pt x="29830" y="199225"/>
                </a:lnTo>
                <a:lnTo>
                  <a:pt x="40455" y="241241"/>
                </a:lnTo>
                <a:lnTo>
                  <a:pt x="56160" y="281337"/>
                </a:lnTo>
                <a:lnTo>
                  <a:pt x="76497" y="319486"/>
                </a:lnTo>
                <a:lnTo>
                  <a:pt x="101020" y="355662"/>
                </a:lnTo>
                <a:lnTo>
                  <a:pt x="129281" y="389838"/>
                </a:lnTo>
                <a:lnTo>
                  <a:pt x="160834" y="421988"/>
                </a:lnTo>
                <a:lnTo>
                  <a:pt x="195231" y="452085"/>
                </a:lnTo>
                <a:lnTo>
                  <a:pt x="232025" y="480103"/>
                </a:lnTo>
                <a:lnTo>
                  <a:pt x="270770" y="506016"/>
                </a:lnTo>
                <a:lnTo>
                  <a:pt x="311017" y="529796"/>
                </a:lnTo>
                <a:lnTo>
                  <a:pt x="352320" y="551418"/>
                </a:lnTo>
                <a:lnTo>
                  <a:pt x="394232" y="570854"/>
                </a:lnTo>
                <a:lnTo>
                  <a:pt x="436305" y="588079"/>
                </a:lnTo>
                <a:lnTo>
                  <a:pt x="478093" y="603066"/>
                </a:lnTo>
                <a:lnTo>
                  <a:pt x="525593" y="618401"/>
                </a:lnTo>
                <a:lnTo>
                  <a:pt x="573436" y="632770"/>
                </a:lnTo>
                <a:lnTo>
                  <a:pt x="621598" y="646131"/>
                </a:lnTo>
                <a:lnTo>
                  <a:pt x="670051" y="658437"/>
                </a:lnTo>
                <a:lnTo>
                  <a:pt x="718770" y="669646"/>
                </a:lnTo>
                <a:lnTo>
                  <a:pt x="767727" y="679713"/>
                </a:lnTo>
                <a:lnTo>
                  <a:pt x="816896" y="688593"/>
                </a:lnTo>
                <a:lnTo>
                  <a:pt x="866250" y="696244"/>
                </a:lnTo>
                <a:lnTo>
                  <a:pt x="915763" y="702620"/>
                </a:lnTo>
                <a:lnTo>
                  <a:pt x="965409" y="707677"/>
                </a:lnTo>
                <a:lnTo>
                  <a:pt x="1015161" y="711372"/>
                </a:lnTo>
                <a:lnTo>
                  <a:pt x="1064993" y="713659"/>
                </a:lnTo>
                <a:lnTo>
                  <a:pt x="1114877" y="714495"/>
                </a:lnTo>
                <a:lnTo>
                  <a:pt x="1164788" y="713837"/>
                </a:lnTo>
                <a:lnTo>
                  <a:pt x="1060108" y="648049"/>
                </a:lnTo>
                <a:lnTo>
                  <a:pt x="1049691" y="633076"/>
                </a:lnTo>
                <a:lnTo>
                  <a:pt x="1052932" y="616543"/>
                </a:lnTo>
                <a:lnTo>
                  <a:pt x="1065534" y="605889"/>
                </a:lnTo>
                <a:lnTo>
                  <a:pt x="1083202" y="608553"/>
                </a:lnTo>
                <a:lnTo>
                  <a:pt x="1245590" y="710641"/>
                </a:lnTo>
                <a:lnTo>
                  <a:pt x="1250595" y="711545"/>
                </a:lnTo>
                <a:lnTo>
                  <a:pt x="1254273" y="714078"/>
                </a:lnTo>
                <a:lnTo>
                  <a:pt x="1256745" y="717635"/>
                </a:lnTo>
                <a:lnTo>
                  <a:pt x="1288825" y="737896"/>
                </a:lnTo>
                <a:lnTo>
                  <a:pt x="1297109" y="746678"/>
                </a:lnTo>
                <a:lnTo>
                  <a:pt x="1299882" y="757637"/>
                </a:lnTo>
                <a:lnTo>
                  <a:pt x="1297126" y="768584"/>
                </a:lnTo>
                <a:lnTo>
                  <a:pt x="1247749" y="801584"/>
                </a:lnTo>
                <a:lnTo>
                  <a:pt x="1206142" y="823332"/>
                </a:lnTo>
                <a:lnTo>
                  <a:pt x="1163785" y="842675"/>
                </a:lnTo>
                <a:lnTo>
                  <a:pt x="1120459" y="859711"/>
                </a:lnTo>
                <a:lnTo>
                  <a:pt x="1075943" y="874539"/>
                </a:lnTo>
                <a:lnTo>
                  <a:pt x="1030018" y="887259"/>
                </a:lnTo>
                <a:close/>
              </a:path>
            </a:pathLst>
          </a:custGeom>
          <a:solidFill>
            <a:srgbClr val="113C5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21643" y="7817047"/>
            <a:ext cx="4507903" cy="40648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35585" marR="5080" indent="-223520">
              <a:lnSpc>
                <a:spcPct val="116399"/>
              </a:lnSpc>
              <a:spcBef>
                <a:spcPts val="100"/>
              </a:spcBef>
            </a:pPr>
            <a:r>
              <a:rPr dirty="0" spc="590"/>
              <a:t>Coeficiente</a:t>
            </a:r>
            <a:r>
              <a:rPr dirty="0" spc="335"/>
              <a:t> </a:t>
            </a:r>
            <a:r>
              <a:rPr dirty="0" spc="675"/>
              <a:t>de </a:t>
            </a:r>
            <a:r>
              <a:rPr dirty="0" spc="580"/>
              <a:t>variação</a:t>
            </a:r>
            <a:r>
              <a:rPr dirty="0" spc="295"/>
              <a:t> </a:t>
            </a:r>
            <a:r>
              <a:rPr dirty="0" spc="545"/>
              <a:t>(CV)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1163419" y="2812836"/>
            <a:ext cx="16546830" cy="130175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35100"/>
              </a:lnSpc>
              <a:spcBef>
                <a:spcPts val="95"/>
              </a:spcBef>
              <a:tabLst>
                <a:tab pos="1187450" algn="l"/>
                <a:tab pos="2967355" algn="l"/>
                <a:tab pos="4087495" algn="l"/>
                <a:tab pos="6210300" algn="l"/>
                <a:tab pos="6914515" algn="l"/>
                <a:tab pos="8860155" algn="l"/>
                <a:tab pos="9570085" algn="l"/>
                <a:tab pos="12642850" algn="l"/>
                <a:tab pos="13074015" algn="l"/>
                <a:tab pos="13514069" algn="l"/>
                <a:tab pos="16012160" algn="l"/>
              </a:tabLst>
            </a:pPr>
            <a:r>
              <a:rPr dirty="0" sz="3100" spc="570">
                <a:solidFill>
                  <a:srgbClr val="113C57"/>
                </a:solidFill>
                <a:latin typeface="Calibri"/>
                <a:cs typeface="Calibri"/>
              </a:rPr>
              <a:t>Uma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490">
                <a:solidFill>
                  <a:srgbClr val="113C57"/>
                </a:solidFill>
                <a:latin typeface="Calibri"/>
                <a:cs typeface="Calibri"/>
              </a:rPr>
              <a:t>medida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385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370">
                <a:solidFill>
                  <a:srgbClr val="113C57"/>
                </a:solidFill>
                <a:latin typeface="Calibri"/>
                <a:cs typeface="Calibri"/>
              </a:rPr>
              <a:t>avaliação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440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385">
                <a:solidFill>
                  <a:srgbClr val="113C57"/>
                </a:solidFill>
                <a:latin typeface="Calibri"/>
                <a:cs typeface="Calibri"/>
              </a:rPr>
              <a:t>precisão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44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430">
                <a:solidFill>
                  <a:srgbClr val="113C57"/>
                </a:solidFill>
                <a:latin typeface="Calibri"/>
                <a:cs typeface="Calibri"/>
              </a:rPr>
              <a:t>experimentos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315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28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370">
                <a:solidFill>
                  <a:srgbClr val="113C57"/>
                </a:solidFill>
                <a:latin typeface="Calibri"/>
                <a:cs typeface="Calibri"/>
              </a:rPr>
              <a:t>coeficiente</a:t>
            </a:r>
            <a:r>
              <a:rPr dirty="0" sz="310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3100" spc="440">
                <a:solidFill>
                  <a:srgbClr val="113C57"/>
                </a:solidFill>
                <a:latin typeface="Calibri"/>
                <a:cs typeface="Calibri"/>
              </a:rPr>
              <a:t>de </a:t>
            </a:r>
            <a:r>
              <a:rPr dirty="0" sz="3100" spc="375">
                <a:solidFill>
                  <a:srgbClr val="113C57"/>
                </a:solidFill>
                <a:latin typeface="Calibri"/>
                <a:cs typeface="Calibri"/>
              </a:rPr>
              <a:t>variação</a:t>
            </a:r>
            <a:r>
              <a:rPr dirty="0" sz="310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285">
                <a:solidFill>
                  <a:srgbClr val="113C57"/>
                </a:solidFill>
                <a:latin typeface="Calibri"/>
                <a:cs typeface="Calibri"/>
              </a:rPr>
              <a:t>(CV),</a:t>
            </a:r>
            <a:r>
              <a:rPr dirty="0" sz="310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475">
                <a:solidFill>
                  <a:srgbClr val="113C57"/>
                </a:solidFill>
                <a:latin typeface="Calibri"/>
                <a:cs typeface="Calibri"/>
              </a:rPr>
              <a:t>dado</a:t>
            </a:r>
            <a:r>
              <a:rPr dirty="0" sz="3100" spc="2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100" spc="254">
                <a:solidFill>
                  <a:srgbClr val="113C57"/>
                </a:solidFill>
                <a:latin typeface="Calibri"/>
                <a:cs typeface="Calibri"/>
              </a:rPr>
              <a:t>por:</a:t>
            </a:r>
            <a:endParaRPr sz="31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80525" y="5021343"/>
            <a:ext cx="5207803" cy="291564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8920" marR="5080" indent="-223520">
              <a:lnSpc>
                <a:spcPct val="116399"/>
              </a:lnSpc>
              <a:spcBef>
                <a:spcPts val="100"/>
              </a:spcBef>
            </a:pPr>
            <a:r>
              <a:rPr dirty="0" spc="590"/>
              <a:t>Coeficiente</a:t>
            </a:r>
            <a:r>
              <a:rPr dirty="0" spc="335"/>
              <a:t> </a:t>
            </a:r>
            <a:r>
              <a:rPr dirty="0" spc="675"/>
              <a:t>de </a:t>
            </a:r>
            <a:r>
              <a:rPr dirty="0" spc="580"/>
              <a:t>variação</a:t>
            </a:r>
            <a:r>
              <a:rPr dirty="0" spc="295"/>
              <a:t> </a:t>
            </a:r>
            <a:r>
              <a:rPr dirty="0" spc="545"/>
              <a:t>(CV)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163419" y="2832133"/>
            <a:ext cx="16547465" cy="1825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800"/>
              </a:lnSpc>
              <a:spcBef>
                <a:spcPts val="95"/>
              </a:spcBef>
            </a:pPr>
            <a:r>
              <a:rPr dirty="0" sz="2900" spc="51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520">
                <a:solidFill>
                  <a:srgbClr val="113C57"/>
                </a:solidFill>
                <a:latin typeface="Calibri"/>
                <a:cs typeface="Calibri"/>
              </a:rPr>
              <a:t>CV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45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2900" spc="6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40">
                <a:solidFill>
                  <a:srgbClr val="113C57"/>
                </a:solidFill>
                <a:latin typeface="Calibri"/>
                <a:cs typeface="Calibri"/>
              </a:rPr>
              <a:t>utilizado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80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2900" spc="6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avaliação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34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2900" spc="6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precisão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6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experimentos.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Quanto</a:t>
            </a:r>
            <a:r>
              <a:rPr dirty="0" sz="2900" spc="6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55">
                <a:solidFill>
                  <a:srgbClr val="113C57"/>
                </a:solidFill>
                <a:latin typeface="Calibri"/>
                <a:cs typeface="Calibri"/>
              </a:rPr>
              <a:t>menor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2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2900" spc="6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95">
                <a:solidFill>
                  <a:srgbClr val="113C57"/>
                </a:solidFill>
                <a:latin typeface="Calibri"/>
                <a:cs typeface="Calibri"/>
              </a:rPr>
              <a:t>CV </a:t>
            </a:r>
            <a:r>
              <a:rPr dirty="0" sz="2900" spc="434">
                <a:solidFill>
                  <a:srgbClr val="113C57"/>
                </a:solidFill>
                <a:latin typeface="Calibri"/>
                <a:cs typeface="Calibri"/>
              </a:rPr>
              <a:t>mais</a:t>
            </a:r>
            <a:r>
              <a:rPr dirty="0" sz="2900" spc="19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preciso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09">
                <a:solidFill>
                  <a:srgbClr val="113C57"/>
                </a:solidFill>
                <a:latin typeface="Calibri"/>
                <a:cs typeface="Calibri"/>
              </a:rPr>
              <a:t>tende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15">
                <a:solidFill>
                  <a:srgbClr val="113C57"/>
                </a:solidFill>
                <a:latin typeface="Calibri"/>
                <a:cs typeface="Calibri"/>
              </a:rPr>
              <a:t>ser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2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experimento.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5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00">
                <a:solidFill>
                  <a:srgbClr val="113C57"/>
                </a:solidFill>
                <a:latin typeface="Calibri"/>
                <a:cs typeface="Calibri"/>
              </a:rPr>
              <a:t>título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55">
                <a:solidFill>
                  <a:srgbClr val="113C57"/>
                </a:solidFill>
                <a:latin typeface="Calibri"/>
                <a:cs typeface="Calibri"/>
              </a:rPr>
              <a:t>classificação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80">
                <a:solidFill>
                  <a:srgbClr val="113C57"/>
                </a:solidFill>
                <a:latin typeface="Calibri"/>
                <a:cs typeface="Calibri"/>
              </a:rPr>
              <a:t>geral</a:t>
            </a:r>
            <a:r>
              <a:rPr dirty="0" sz="2900" spc="20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15">
                <a:solidFill>
                  <a:srgbClr val="113C57"/>
                </a:solidFill>
                <a:latin typeface="Calibri"/>
                <a:cs typeface="Calibri"/>
              </a:rPr>
              <a:t>pode-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se </a:t>
            </a:r>
            <a:r>
              <a:rPr dirty="0" sz="2900" spc="300">
                <a:solidFill>
                  <a:srgbClr val="113C57"/>
                </a:solidFill>
                <a:latin typeface="Calibri"/>
                <a:cs typeface="Calibri"/>
              </a:rPr>
              <a:t>utilizar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26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15">
                <a:solidFill>
                  <a:srgbClr val="113C57"/>
                </a:solidFill>
                <a:latin typeface="Calibri"/>
                <a:cs typeface="Calibri"/>
              </a:rPr>
              <a:t>seguinte</a:t>
            </a:r>
            <a:r>
              <a:rPr dirty="0" sz="2900" spc="26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290">
                <a:solidFill>
                  <a:srgbClr val="113C57"/>
                </a:solidFill>
                <a:latin typeface="Calibri"/>
                <a:cs typeface="Calibri"/>
              </a:rPr>
              <a:t>tabela:</a:t>
            </a:r>
            <a:endParaRPr sz="29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156747" y="8048673"/>
            <a:ext cx="16547465" cy="1825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800"/>
              </a:lnSpc>
              <a:spcBef>
                <a:spcPts val="95"/>
              </a:spcBef>
            </a:pP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Existe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555">
                <a:solidFill>
                  <a:srgbClr val="113C57"/>
                </a:solidFill>
                <a:latin typeface="Calibri"/>
                <a:cs typeface="Calibri"/>
              </a:rPr>
              <a:t>uma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50">
                <a:solidFill>
                  <a:srgbClr val="113C57"/>
                </a:solidFill>
                <a:latin typeface="Calibri"/>
                <a:cs typeface="Calibri"/>
              </a:rPr>
              <a:t>variabilidade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inerente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445">
                <a:solidFill>
                  <a:srgbClr val="113C57"/>
                </a:solidFill>
                <a:latin typeface="Calibri"/>
                <a:cs typeface="Calibri"/>
              </a:rPr>
              <a:t>cada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50">
                <a:solidFill>
                  <a:srgbClr val="113C57"/>
                </a:solidFill>
                <a:latin typeface="Calibri"/>
                <a:cs typeface="Calibri"/>
              </a:rPr>
              <a:t>área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55">
                <a:solidFill>
                  <a:srgbClr val="113C57"/>
                </a:solidFill>
                <a:latin typeface="Calibri"/>
                <a:cs typeface="Calibri"/>
              </a:rPr>
              <a:t>pesquisa.</a:t>
            </a:r>
            <a:r>
              <a:rPr dirty="0" sz="2900" spc="28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400">
                <a:solidFill>
                  <a:srgbClr val="113C57"/>
                </a:solidFill>
                <a:latin typeface="Calibri"/>
                <a:cs typeface="Calibri"/>
              </a:rPr>
              <a:t>Por</a:t>
            </a:r>
            <a:r>
              <a:rPr dirty="0" sz="2900" spc="27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exemplo, </a:t>
            </a:r>
            <a:r>
              <a:rPr dirty="0" sz="2900" spc="405">
                <a:solidFill>
                  <a:srgbClr val="113C57"/>
                </a:solidFill>
                <a:latin typeface="Calibri"/>
                <a:cs typeface="Calibri"/>
              </a:rPr>
              <a:t>experimentos</a:t>
            </a:r>
            <a:r>
              <a:rPr dirty="0" sz="2900" spc="57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50">
                <a:solidFill>
                  <a:srgbClr val="113C57"/>
                </a:solidFill>
                <a:latin typeface="Calibri"/>
                <a:cs typeface="Calibri"/>
              </a:rPr>
              <a:t>realizados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580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35">
                <a:solidFill>
                  <a:srgbClr val="113C57"/>
                </a:solidFill>
                <a:latin typeface="Calibri"/>
                <a:cs typeface="Calibri"/>
              </a:rPr>
              <a:t>locais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540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34">
                <a:solidFill>
                  <a:srgbClr val="113C57"/>
                </a:solidFill>
                <a:latin typeface="Calibri"/>
                <a:cs typeface="Calibri"/>
              </a:rPr>
              <a:t>ambiente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controlado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geralmente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são</a:t>
            </a:r>
            <a:r>
              <a:rPr dirty="0" sz="2900" spc="57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15">
                <a:solidFill>
                  <a:srgbClr val="113C57"/>
                </a:solidFill>
                <a:latin typeface="Calibri"/>
                <a:cs typeface="Calibri"/>
              </a:rPr>
              <a:t>mais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precisos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45">
                <a:solidFill>
                  <a:srgbClr val="113C57"/>
                </a:solidFill>
                <a:latin typeface="Calibri"/>
                <a:cs typeface="Calibri"/>
              </a:rPr>
              <a:t>e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509">
                <a:solidFill>
                  <a:srgbClr val="113C57"/>
                </a:solidFill>
                <a:latin typeface="Calibri"/>
                <a:cs typeface="Calibri"/>
              </a:rPr>
              <a:t>podem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370">
                <a:solidFill>
                  <a:srgbClr val="113C57"/>
                </a:solidFill>
                <a:latin typeface="Calibri"/>
                <a:cs typeface="Calibri"/>
              </a:rPr>
              <a:t>apresentar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520">
                <a:solidFill>
                  <a:srgbClr val="113C57"/>
                </a:solidFill>
                <a:latin typeface="Calibri"/>
                <a:cs typeface="Calibri"/>
              </a:rPr>
              <a:t>CV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34">
                <a:solidFill>
                  <a:srgbClr val="113C57"/>
                </a:solidFill>
                <a:latin typeface="Calibri"/>
                <a:cs typeface="Calibri"/>
              </a:rPr>
              <a:t>menores</a:t>
            </a:r>
            <a:r>
              <a:rPr dirty="0" sz="2900" spc="254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450">
                <a:solidFill>
                  <a:srgbClr val="113C57"/>
                </a:solidFill>
                <a:latin typeface="Calibri"/>
                <a:cs typeface="Calibri"/>
              </a:rPr>
              <a:t>que</a:t>
            </a:r>
            <a:r>
              <a:rPr dirty="0" sz="2900" spc="26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2900" spc="175">
                <a:solidFill>
                  <a:srgbClr val="113C57"/>
                </a:solidFill>
                <a:latin typeface="Calibri"/>
                <a:cs typeface="Calibri"/>
              </a:rPr>
              <a:t>5%.</a:t>
            </a:r>
            <a:endParaRPr sz="2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82791" y="0"/>
            <a:ext cx="5222875" cy="2987675"/>
          </a:xfrm>
          <a:custGeom>
            <a:avLst/>
            <a:gdLst/>
            <a:ahLst/>
            <a:cxnLst/>
            <a:rect l="l" t="t" r="r" b="b"/>
            <a:pathLst>
              <a:path w="5222875" h="2987675">
                <a:moveTo>
                  <a:pt x="5089904" y="2987239"/>
                </a:moveTo>
                <a:lnTo>
                  <a:pt x="133350" y="2987239"/>
                </a:lnTo>
                <a:lnTo>
                  <a:pt x="91201" y="2980441"/>
                </a:lnTo>
                <a:lnTo>
                  <a:pt x="54595" y="2961510"/>
                </a:lnTo>
                <a:lnTo>
                  <a:pt x="25728" y="2932644"/>
                </a:lnTo>
                <a:lnTo>
                  <a:pt x="6798" y="2896038"/>
                </a:lnTo>
                <a:lnTo>
                  <a:pt x="0" y="2853889"/>
                </a:lnTo>
                <a:lnTo>
                  <a:pt x="0" y="0"/>
                </a:lnTo>
                <a:lnTo>
                  <a:pt x="5222707" y="0"/>
                </a:lnTo>
                <a:lnTo>
                  <a:pt x="5222707" y="2857278"/>
                </a:lnTo>
                <a:lnTo>
                  <a:pt x="5216456" y="2896038"/>
                </a:lnTo>
                <a:lnTo>
                  <a:pt x="5197525" y="2932644"/>
                </a:lnTo>
                <a:lnTo>
                  <a:pt x="5168659" y="2961510"/>
                </a:lnTo>
                <a:lnTo>
                  <a:pt x="5132053" y="2980441"/>
                </a:lnTo>
                <a:lnTo>
                  <a:pt x="5089904" y="2987239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170091" y="3230891"/>
            <a:ext cx="16090265" cy="3759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34600"/>
              </a:lnSpc>
              <a:spcBef>
                <a:spcPts val="100"/>
              </a:spcBef>
            </a:pPr>
            <a:r>
              <a:rPr dirty="0" sz="4550" spc="819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    </a:t>
            </a:r>
            <a:r>
              <a:rPr dirty="0" sz="4550" spc="969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    </a:t>
            </a:r>
            <a:r>
              <a:rPr dirty="0" sz="4550" spc="63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    </a:t>
            </a:r>
            <a:r>
              <a:rPr dirty="0" sz="4550" spc="605">
                <a:solidFill>
                  <a:srgbClr val="113C57"/>
                </a:solidFill>
                <a:latin typeface="Calibri"/>
                <a:cs typeface="Calibri"/>
              </a:rPr>
              <a:t>experimental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    </a:t>
            </a:r>
            <a:r>
              <a:rPr dirty="0" sz="4550" spc="665">
                <a:solidFill>
                  <a:srgbClr val="113C57"/>
                </a:solidFill>
                <a:latin typeface="Calibri"/>
                <a:cs typeface="Calibri"/>
              </a:rPr>
              <a:t>onde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    </a:t>
            </a:r>
            <a:r>
              <a:rPr dirty="0" sz="4550" spc="505">
                <a:solidFill>
                  <a:srgbClr val="113C57"/>
                </a:solidFill>
                <a:latin typeface="Calibri"/>
                <a:cs typeface="Calibri"/>
              </a:rPr>
              <a:t>os </a:t>
            </a:r>
            <a:r>
              <a:rPr dirty="0" sz="4550" spc="605">
                <a:solidFill>
                  <a:srgbClr val="113C57"/>
                </a:solidFill>
                <a:latin typeface="Calibri"/>
                <a:cs typeface="Calibri"/>
              </a:rPr>
              <a:t>tratamentos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65">
                <a:solidFill>
                  <a:srgbClr val="113C57"/>
                </a:solidFill>
                <a:latin typeface="Calibri"/>
                <a:cs typeface="Calibri"/>
              </a:rPr>
              <a:t>são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45">
                <a:solidFill>
                  <a:srgbClr val="113C57"/>
                </a:solidFill>
                <a:latin typeface="Calibri"/>
                <a:cs typeface="Calibri"/>
              </a:rPr>
              <a:t>distribuídos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35">
                <a:solidFill>
                  <a:srgbClr val="113C57"/>
                </a:solidFill>
                <a:latin typeface="Calibri"/>
                <a:cs typeface="Calibri"/>
              </a:rPr>
              <a:t>nas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75">
                <a:solidFill>
                  <a:srgbClr val="113C57"/>
                </a:solidFill>
                <a:latin typeface="Calibri"/>
                <a:cs typeface="Calibri"/>
              </a:rPr>
              <a:t>parcelas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6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550" spc="9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85">
                <a:solidFill>
                  <a:srgbClr val="113C57"/>
                </a:solidFill>
                <a:latin typeface="Calibri"/>
                <a:cs typeface="Calibri"/>
              </a:rPr>
              <a:t>forma </a:t>
            </a:r>
            <a:r>
              <a:rPr dirty="0" sz="4550" spc="434">
                <a:solidFill>
                  <a:srgbClr val="113C57"/>
                </a:solidFill>
                <a:latin typeface="Calibri"/>
                <a:cs typeface="Calibri"/>
              </a:rPr>
              <a:t>aleatória,</a:t>
            </a:r>
            <a:r>
              <a:rPr dirty="0" sz="4550" spc="62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4550" spc="555">
                <a:solidFill>
                  <a:srgbClr val="113C57"/>
                </a:solidFill>
                <a:latin typeface="Calibri"/>
                <a:cs typeface="Calibri"/>
              </a:rPr>
              <a:t>ao</a:t>
            </a:r>
            <a:r>
              <a:rPr dirty="0" sz="4550" spc="615">
                <a:solidFill>
                  <a:srgbClr val="113C57"/>
                </a:solidFill>
                <a:latin typeface="Calibri"/>
                <a:cs typeface="Calibri"/>
              </a:rPr>
              <a:t>   acaso</a:t>
            </a:r>
            <a:r>
              <a:rPr dirty="0" sz="4550" spc="62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4550" spc="500">
                <a:solidFill>
                  <a:srgbClr val="113C57"/>
                </a:solidFill>
                <a:latin typeface="Calibri"/>
                <a:cs typeface="Calibri"/>
              </a:rPr>
              <a:t>(casualizado),</a:t>
            </a:r>
            <a:r>
              <a:rPr dirty="0" sz="4550" spc="61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4550" spc="690">
                <a:solidFill>
                  <a:srgbClr val="113C57"/>
                </a:solidFill>
                <a:latin typeface="Calibri"/>
                <a:cs typeface="Calibri"/>
              </a:rPr>
              <a:t>podendo</a:t>
            </a:r>
            <a:r>
              <a:rPr dirty="0" sz="4550" spc="62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4550" spc="415">
                <a:solidFill>
                  <a:srgbClr val="113C57"/>
                </a:solidFill>
                <a:latin typeface="Calibri"/>
                <a:cs typeface="Calibri"/>
              </a:rPr>
              <a:t>ter </a:t>
            </a:r>
            <a:r>
              <a:rPr dirty="0" sz="4550" spc="710">
                <a:solidFill>
                  <a:srgbClr val="113C57"/>
                </a:solidFill>
                <a:latin typeface="Calibri"/>
                <a:cs typeface="Calibri"/>
              </a:rPr>
              <a:t>número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6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55">
                <a:solidFill>
                  <a:srgbClr val="113C57"/>
                </a:solidFill>
                <a:latin typeface="Calibri"/>
                <a:cs typeface="Calibri"/>
              </a:rPr>
              <a:t>repetições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00">
                <a:solidFill>
                  <a:srgbClr val="113C57"/>
                </a:solidFill>
                <a:latin typeface="Calibri"/>
                <a:cs typeface="Calibri"/>
              </a:rPr>
              <a:t>iguais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30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470">
                <a:solidFill>
                  <a:srgbClr val="113C57"/>
                </a:solidFill>
                <a:latin typeface="Calibri"/>
                <a:cs typeface="Calibri"/>
              </a:rPr>
              <a:t>diferentes.</a:t>
            </a:r>
            <a:endParaRPr sz="45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55786" y="7650946"/>
            <a:ext cx="3581408" cy="206302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305973" y="1520620"/>
            <a:ext cx="2970530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810"/>
              <a:t>O</a:t>
            </a:r>
            <a:r>
              <a:rPr dirty="0" sz="5000" spc="285"/>
              <a:t> </a:t>
            </a:r>
            <a:r>
              <a:rPr dirty="0" sz="5000" spc="695"/>
              <a:t>que</a:t>
            </a:r>
            <a:r>
              <a:rPr dirty="0" sz="5000" spc="285"/>
              <a:t> </a:t>
            </a:r>
            <a:r>
              <a:rPr dirty="0" sz="5000" spc="595"/>
              <a:t>é?</a:t>
            </a:r>
            <a:endParaRPr sz="5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76119" y="0"/>
            <a:ext cx="5223510" cy="1688464"/>
          </a:xfrm>
          <a:custGeom>
            <a:avLst/>
            <a:gdLst/>
            <a:ahLst/>
            <a:cxnLst/>
            <a:rect l="l" t="t" r="r" b="b"/>
            <a:pathLst>
              <a:path w="5223510" h="1688464">
                <a:moveTo>
                  <a:pt x="5089904" y="1687984"/>
                </a:moveTo>
                <a:lnTo>
                  <a:pt x="133350" y="1687984"/>
                </a:lnTo>
                <a:lnTo>
                  <a:pt x="91201" y="1681186"/>
                </a:lnTo>
                <a:lnTo>
                  <a:pt x="54595" y="1662255"/>
                </a:lnTo>
                <a:lnTo>
                  <a:pt x="25728" y="1633389"/>
                </a:lnTo>
                <a:lnTo>
                  <a:pt x="6798" y="1596783"/>
                </a:lnTo>
                <a:lnTo>
                  <a:pt x="0" y="1554634"/>
                </a:lnTo>
                <a:lnTo>
                  <a:pt x="0" y="0"/>
                </a:lnTo>
                <a:lnTo>
                  <a:pt x="5223254" y="0"/>
                </a:lnTo>
                <a:lnTo>
                  <a:pt x="5223254" y="1554634"/>
                </a:lnTo>
                <a:lnTo>
                  <a:pt x="5216456" y="1596783"/>
                </a:lnTo>
                <a:lnTo>
                  <a:pt x="5197525" y="1633389"/>
                </a:lnTo>
                <a:lnTo>
                  <a:pt x="5168659" y="1662255"/>
                </a:lnTo>
                <a:lnTo>
                  <a:pt x="5132053" y="1681186"/>
                </a:lnTo>
                <a:lnTo>
                  <a:pt x="5089904" y="1687984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4549" y="4189652"/>
            <a:ext cx="9349215" cy="578196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284417" y="434954"/>
            <a:ext cx="2999740" cy="802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100" spc="710" b="1">
                <a:solidFill>
                  <a:srgbClr val="FFFFFF"/>
                </a:solidFill>
                <a:latin typeface="Calibri"/>
                <a:cs typeface="Calibri"/>
              </a:rPr>
              <a:t>Exemplo</a:t>
            </a:r>
            <a:endParaRPr sz="5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16000" y="2018270"/>
            <a:ext cx="16547465" cy="1825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800"/>
              </a:lnSpc>
              <a:spcBef>
                <a:spcPts val="95"/>
              </a:spcBef>
            </a:pPr>
            <a:r>
              <a:rPr dirty="0" sz="2900" spc="600">
                <a:solidFill>
                  <a:srgbClr val="113C57"/>
                </a:solidFill>
                <a:latin typeface="Calibri"/>
                <a:cs typeface="Calibri"/>
              </a:rPr>
              <a:t>Num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09">
                <a:solidFill>
                  <a:srgbClr val="113C57"/>
                </a:solidFill>
                <a:latin typeface="Calibri"/>
                <a:cs typeface="Calibri"/>
              </a:rPr>
              <a:t>experimento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competição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0">
                <a:solidFill>
                  <a:srgbClr val="113C57"/>
                </a:solidFill>
                <a:latin typeface="Calibri"/>
                <a:cs typeface="Calibri"/>
              </a:rPr>
              <a:t>linhagens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295">
                <a:solidFill>
                  <a:srgbClr val="113C57"/>
                </a:solidFill>
                <a:latin typeface="Calibri"/>
                <a:cs typeface="Calibri"/>
              </a:rPr>
              <a:t>aves,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540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objetivo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se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comparar</a:t>
            </a:r>
            <a:r>
              <a:rPr dirty="0" sz="2900" spc="38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55">
                <a:solidFill>
                  <a:srgbClr val="113C57"/>
                </a:solidFill>
                <a:latin typeface="Calibri"/>
                <a:cs typeface="Calibri"/>
              </a:rPr>
              <a:t>média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95">
                <a:solidFill>
                  <a:srgbClr val="113C57"/>
                </a:solidFill>
                <a:latin typeface="Calibri"/>
                <a:cs typeface="Calibri"/>
              </a:rPr>
              <a:t>pesos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80">
                <a:solidFill>
                  <a:srgbClr val="113C57"/>
                </a:solidFill>
                <a:latin typeface="Calibri"/>
                <a:cs typeface="Calibri"/>
              </a:rPr>
              <a:t>(kg)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aos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285">
                <a:solidFill>
                  <a:srgbClr val="113C57"/>
                </a:solidFill>
                <a:latin typeface="Calibri"/>
                <a:cs typeface="Calibri"/>
              </a:rPr>
              <a:t>63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dias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idade,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95">
                <a:solidFill>
                  <a:srgbClr val="113C57"/>
                </a:solidFill>
                <a:latin typeface="Calibri"/>
                <a:cs typeface="Calibri"/>
              </a:rPr>
              <a:t>foram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50">
                <a:solidFill>
                  <a:srgbClr val="113C57"/>
                </a:solidFill>
                <a:latin typeface="Calibri"/>
                <a:cs typeface="Calibri"/>
              </a:rPr>
              <a:t>comparadas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140">
                <a:solidFill>
                  <a:srgbClr val="113C57"/>
                </a:solidFill>
                <a:latin typeface="Calibri"/>
                <a:cs typeface="Calibri"/>
              </a:rPr>
              <a:t>5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linhagens.</a:t>
            </a:r>
            <a:endParaRPr sz="2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2815688" y="3659113"/>
            <a:ext cx="12600305" cy="2453640"/>
            <a:chOff x="2815688" y="3659113"/>
            <a:chExt cx="12600305" cy="245364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15688" y="3659113"/>
              <a:ext cx="10475668" cy="21612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4410" y="5322742"/>
              <a:ext cx="10115549" cy="6381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39111" y="5169490"/>
              <a:ext cx="2076449" cy="9429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76119" y="0"/>
            <a:ext cx="5223510" cy="1688464"/>
          </a:xfrm>
          <a:custGeom>
            <a:avLst/>
            <a:gdLst/>
            <a:ahLst/>
            <a:cxnLst/>
            <a:rect l="l" t="t" r="r" b="b"/>
            <a:pathLst>
              <a:path w="5223510" h="1688464">
                <a:moveTo>
                  <a:pt x="5089904" y="1687984"/>
                </a:moveTo>
                <a:lnTo>
                  <a:pt x="133350" y="1687984"/>
                </a:lnTo>
                <a:lnTo>
                  <a:pt x="91201" y="1681186"/>
                </a:lnTo>
                <a:lnTo>
                  <a:pt x="54595" y="1662255"/>
                </a:lnTo>
                <a:lnTo>
                  <a:pt x="25728" y="1633389"/>
                </a:lnTo>
                <a:lnTo>
                  <a:pt x="6798" y="1596783"/>
                </a:lnTo>
                <a:lnTo>
                  <a:pt x="0" y="1554634"/>
                </a:lnTo>
                <a:lnTo>
                  <a:pt x="0" y="0"/>
                </a:lnTo>
                <a:lnTo>
                  <a:pt x="5223254" y="0"/>
                </a:lnTo>
                <a:lnTo>
                  <a:pt x="5223254" y="1554634"/>
                </a:lnTo>
                <a:lnTo>
                  <a:pt x="5216456" y="1596783"/>
                </a:lnTo>
                <a:lnTo>
                  <a:pt x="5197525" y="1633389"/>
                </a:lnTo>
                <a:lnTo>
                  <a:pt x="5168659" y="1662255"/>
                </a:lnTo>
                <a:lnTo>
                  <a:pt x="5132053" y="1681186"/>
                </a:lnTo>
                <a:lnTo>
                  <a:pt x="5089904" y="1687984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04549" y="4189652"/>
            <a:ext cx="9349215" cy="5781967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284417" y="434954"/>
            <a:ext cx="2999740" cy="8026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100" spc="710" b="1">
                <a:solidFill>
                  <a:srgbClr val="FFFFFF"/>
                </a:solidFill>
                <a:latin typeface="Calibri"/>
                <a:cs typeface="Calibri"/>
              </a:rPr>
              <a:t>Exemplo</a:t>
            </a:r>
            <a:endParaRPr sz="51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016000" y="2018270"/>
            <a:ext cx="16547465" cy="18256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5800"/>
              </a:lnSpc>
              <a:spcBef>
                <a:spcPts val="95"/>
              </a:spcBef>
            </a:pPr>
            <a:r>
              <a:rPr dirty="0" sz="2900" spc="600">
                <a:solidFill>
                  <a:srgbClr val="113C57"/>
                </a:solidFill>
                <a:latin typeface="Calibri"/>
                <a:cs typeface="Calibri"/>
              </a:rPr>
              <a:t>Num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09">
                <a:solidFill>
                  <a:srgbClr val="113C57"/>
                </a:solidFill>
                <a:latin typeface="Calibri"/>
                <a:cs typeface="Calibri"/>
              </a:rPr>
              <a:t>experimento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competição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0">
                <a:solidFill>
                  <a:srgbClr val="113C57"/>
                </a:solidFill>
                <a:latin typeface="Calibri"/>
                <a:cs typeface="Calibri"/>
              </a:rPr>
              <a:t>linhagens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295">
                <a:solidFill>
                  <a:srgbClr val="113C57"/>
                </a:solidFill>
                <a:latin typeface="Calibri"/>
                <a:cs typeface="Calibri"/>
              </a:rPr>
              <a:t>aves,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540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objetivo</a:t>
            </a:r>
            <a:r>
              <a:rPr dirty="0" sz="2900" spc="44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44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se </a:t>
            </a:r>
            <a:r>
              <a:rPr dirty="0" sz="2900" spc="430">
                <a:solidFill>
                  <a:srgbClr val="113C57"/>
                </a:solidFill>
                <a:latin typeface="Calibri"/>
                <a:cs typeface="Calibri"/>
              </a:rPr>
              <a:t>comparar</a:t>
            </a:r>
            <a:r>
              <a:rPr dirty="0" sz="2900" spc="38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55">
                <a:solidFill>
                  <a:srgbClr val="113C57"/>
                </a:solidFill>
                <a:latin typeface="Calibri"/>
                <a:cs typeface="Calibri"/>
              </a:rPr>
              <a:t>média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95">
                <a:solidFill>
                  <a:srgbClr val="113C57"/>
                </a:solidFill>
                <a:latin typeface="Calibri"/>
                <a:cs typeface="Calibri"/>
              </a:rPr>
              <a:t>pesos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80">
                <a:solidFill>
                  <a:srgbClr val="113C57"/>
                </a:solidFill>
                <a:latin typeface="Calibri"/>
                <a:cs typeface="Calibri"/>
              </a:rPr>
              <a:t>(kg)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aos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285">
                <a:solidFill>
                  <a:srgbClr val="113C57"/>
                </a:solidFill>
                <a:latin typeface="Calibri"/>
                <a:cs typeface="Calibri"/>
              </a:rPr>
              <a:t>63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60">
                <a:solidFill>
                  <a:srgbClr val="113C57"/>
                </a:solidFill>
                <a:latin typeface="Calibri"/>
                <a:cs typeface="Calibri"/>
              </a:rPr>
              <a:t>dias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2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30">
                <a:solidFill>
                  <a:srgbClr val="113C57"/>
                </a:solidFill>
                <a:latin typeface="Calibri"/>
                <a:cs typeface="Calibri"/>
              </a:rPr>
              <a:t>idade,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395">
                <a:solidFill>
                  <a:srgbClr val="113C57"/>
                </a:solidFill>
                <a:latin typeface="Calibri"/>
                <a:cs typeface="Calibri"/>
              </a:rPr>
              <a:t>foram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450">
                <a:solidFill>
                  <a:srgbClr val="113C57"/>
                </a:solidFill>
                <a:latin typeface="Calibri"/>
                <a:cs typeface="Calibri"/>
              </a:rPr>
              <a:t>comparadas</a:t>
            </a:r>
            <a:r>
              <a:rPr dirty="0" sz="2900" spc="39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2900" spc="140">
                <a:solidFill>
                  <a:srgbClr val="113C57"/>
                </a:solidFill>
                <a:latin typeface="Calibri"/>
                <a:cs typeface="Calibri"/>
              </a:rPr>
              <a:t>5 </a:t>
            </a:r>
            <a:r>
              <a:rPr dirty="0" sz="2900" spc="365">
                <a:solidFill>
                  <a:srgbClr val="113C57"/>
                </a:solidFill>
                <a:latin typeface="Calibri"/>
                <a:cs typeface="Calibri"/>
              </a:rPr>
              <a:t>linhagens.</a:t>
            </a:r>
            <a:endParaRPr sz="2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  <p:grpSp>
        <p:nvGrpSpPr>
          <p:cNvPr id="3" name="object 3" descr=""/>
          <p:cNvGrpSpPr/>
          <p:nvPr/>
        </p:nvGrpSpPr>
        <p:grpSpPr>
          <a:xfrm>
            <a:off x="2815688" y="3659113"/>
            <a:ext cx="12600305" cy="2453640"/>
            <a:chOff x="2815688" y="3659113"/>
            <a:chExt cx="12600305" cy="2453640"/>
          </a:xfrm>
        </p:grpSpPr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15688" y="3659113"/>
              <a:ext cx="10475668" cy="2161219"/>
            </a:xfrm>
            <a:prstGeom prst="rect">
              <a:avLst/>
            </a:prstGeom>
          </p:spPr>
        </p:pic>
        <p:pic>
          <p:nvPicPr>
            <p:cNvPr id="5" name="object 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84410" y="5322742"/>
              <a:ext cx="10115549" cy="638174"/>
            </a:xfrm>
            <a:prstGeom prst="rect">
              <a:avLst/>
            </a:prstGeom>
          </p:spPr>
        </p:pic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39111" y="5169490"/>
              <a:ext cx="2076449" cy="94297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3606" y="3924389"/>
            <a:ext cx="10356815" cy="325422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22923" y="3506640"/>
            <a:ext cx="12157195" cy="429101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28555" y="3868587"/>
            <a:ext cx="11742763" cy="395088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14349" y="3424264"/>
            <a:ext cx="9671083" cy="516166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78922" y="3721656"/>
            <a:ext cx="9511498" cy="3938953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3712" y="2784684"/>
            <a:ext cx="12359832" cy="726190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82791" y="0"/>
            <a:ext cx="5222875" cy="2987675"/>
          </a:xfrm>
          <a:custGeom>
            <a:avLst/>
            <a:gdLst/>
            <a:ahLst/>
            <a:cxnLst/>
            <a:rect l="l" t="t" r="r" b="b"/>
            <a:pathLst>
              <a:path w="5222875" h="2987675">
                <a:moveTo>
                  <a:pt x="5089904" y="2987239"/>
                </a:moveTo>
                <a:lnTo>
                  <a:pt x="133350" y="2987239"/>
                </a:lnTo>
                <a:lnTo>
                  <a:pt x="91201" y="2980441"/>
                </a:lnTo>
                <a:lnTo>
                  <a:pt x="54595" y="2961510"/>
                </a:lnTo>
                <a:lnTo>
                  <a:pt x="25728" y="2932644"/>
                </a:lnTo>
                <a:lnTo>
                  <a:pt x="6798" y="2896038"/>
                </a:lnTo>
                <a:lnTo>
                  <a:pt x="0" y="2853889"/>
                </a:lnTo>
                <a:lnTo>
                  <a:pt x="0" y="0"/>
                </a:lnTo>
                <a:lnTo>
                  <a:pt x="5222707" y="0"/>
                </a:lnTo>
                <a:lnTo>
                  <a:pt x="5222707" y="2857278"/>
                </a:lnTo>
                <a:lnTo>
                  <a:pt x="5216456" y="2896038"/>
                </a:lnTo>
                <a:lnTo>
                  <a:pt x="5197525" y="2932644"/>
                </a:lnTo>
                <a:lnTo>
                  <a:pt x="5168659" y="2961510"/>
                </a:lnTo>
                <a:lnTo>
                  <a:pt x="5132053" y="2980441"/>
                </a:lnTo>
                <a:lnTo>
                  <a:pt x="5089904" y="2987239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35241" y="3794669"/>
            <a:ext cx="180975" cy="18097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153250" y="3230891"/>
            <a:ext cx="15107285" cy="37592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34600"/>
              </a:lnSpc>
              <a:spcBef>
                <a:spcPts val="100"/>
              </a:spcBef>
              <a:tabLst>
                <a:tab pos="776605" algn="l"/>
                <a:tab pos="5396230" algn="l"/>
                <a:tab pos="9665335" algn="l"/>
                <a:tab pos="13582015" algn="l"/>
              </a:tabLst>
            </a:pPr>
            <a:r>
              <a:rPr dirty="0" sz="4550" spc="73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64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580">
                <a:solidFill>
                  <a:srgbClr val="113C57"/>
                </a:solidFill>
                <a:latin typeface="Calibri"/>
                <a:cs typeface="Calibri"/>
              </a:rPr>
              <a:t>Inteiramente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605">
                <a:solidFill>
                  <a:srgbClr val="113C57"/>
                </a:solidFill>
                <a:latin typeface="Calibri"/>
                <a:cs typeface="Calibri"/>
              </a:rPr>
              <a:t>Casualizado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530">
                <a:solidFill>
                  <a:srgbClr val="113C57"/>
                </a:solidFill>
                <a:latin typeface="Calibri"/>
                <a:cs typeface="Calibri"/>
              </a:rPr>
              <a:t>(DIC) </a:t>
            </a:r>
            <a:r>
              <a:rPr dirty="0" sz="4550" spc="520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550" spc="3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480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550" spc="3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35">
                <a:solidFill>
                  <a:srgbClr val="113C57"/>
                </a:solidFill>
                <a:latin typeface="Calibri"/>
                <a:cs typeface="Calibri"/>
              </a:rPr>
              <a:t>delineamento</a:t>
            </a:r>
            <a:r>
              <a:rPr dirty="0" sz="4550" spc="3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70">
                <a:solidFill>
                  <a:srgbClr val="113C57"/>
                </a:solidFill>
                <a:latin typeface="Calibri"/>
                <a:cs typeface="Calibri"/>
              </a:rPr>
              <a:t>mais</a:t>
            </a:r>
            <a:r>
              <a:rPr dirty="0" sz="4550" spc="3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25">
                <a:solidFill>
                  <a:srgbClr val="113C57"/>
                </a:solidFill>
                <a:latin typeface="Calibri"/>
                <a:cs typeface="Calibri"/>
              </a:rPr>
              <a:t>simples</a:t>
            </a:r>
            <a:r>
              <a:rPr dirty="0" sz="4550" spc="3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700">
                <a:solidFill>
                  <a:srgbClr val="113C57"/>
                </a:solidFill>
                <a:latin typeface="Calibri"/>
                <a:cs typeface="Calibri"/>
              </a:rPr>
              <a:t>que</a:t>
            </a:r>
            <a:r>
              <a:rPr dirty="0" sz="4550" spc="38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415">
                <a:solidFill>
                  <a:srgbClr val="113C57"/>
                </a:solidFill>
                <a:latin typeface="Calibri"/>
                <a:cs typeface="Calibri"/>
              </a:rPr>
              <a:t>existe;</a:t>
            </a:r>
            <a:endParaRPr sz="4550">
              <a:latin typeface="Calibri"/>
              <a:cs typeface="Calibri"/>
            </a:endParaRPr>
          </a:p>
          <a:p>
            <a:pPr marL="12700" marR="5080">
              <a:lnSpc>
                <a:spcPct val="134600"/>
              </a:lnSpc>
              <a:tabLst>
                <a:tab pos="636270" algn="l"/>
                <a:tab pos="3664585" algn="l"/>
                <a:tab pos="4878070" algn="l"/>
                <a:tab pos="7666990" algn="l"/>
                <a:tab pos="8663305" algn="l"/>
                <a:tab pos="14072235" algn="l"/>
              </a:tabLst>
            </a:pPr>
            <a:r>
              <a:rPr dirty="0" sz="4550" spc="770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540">
                <a:solidFill>
                  <a:srgbClr val="113C57"/>
                </a:solidFill>
                <a:latin typeface="Calibri"/>
                <a:cs typeface="Calibri"/>
              </a:rPr>
              <a:t>instalado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860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565">
                <a:solidFill>
                  <a:srgbClr val="113C57"/>
                </a:solidFill>
                <a:latin typeface="Calibri"/>
                <a:cs typeface="Calibri"/>
              </a:rPr>
              <a:t>situação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635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655">
                <a:solidFill>
                  <a:srgbClr val="113C57"/>
                </a:solidFill>
                <a:latin typeface="Calibri"/>
                <a:cs typeface="Calibri"/>
              </a:rPr>
              <a:t>homogeneidade,</a:t>
            </a:r>
            <a:r>
              <a:rPr dirty="0" sz="4550">
                <a:solidFill>
                  <a:srgbClr val="113C57"/>
                </a:solidFill>
                <a:latin typeface="Calibri"/>
                <a:cs typeface="Calibri"/>
              </a:rPr>
              <a:t>	</a:t>
            </a:r>
            <a:r>
              <a:rPr dirty="0" sz="4550" spc="520">
                <a:solidFill>
                  <a:srgbClr val="113C57"/>
                </a:solidFill>
                <a:latin typeface="Calibri"/>
                <a:cs typeface="Calibri"/>
              </a:rPr>
              <a:t>por </a:t>
            </a:r>
            <a:r>
              <a:rPr dirty="0" sz="4550" spc="385">
                <a:solidFill>
                  <a:srgbClr val="113C57"/>
                </a:solidFill>
                <a:latin typeface="Calibri"/>
                <a:cs typeface="Calibri"/>
              </a:rPr>
              <a:t>isso, </a:t>
            </a:r>
            <a:r>
              <a:rPr dirty="0" sz="4550" spc="520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605">
                <a:solidFill>
                  <a:srgbClr val="113C57"/>
                </a:solidFill>
                <a:latin typeface="Calibri"/>
                <a:cs typeface="Calibri"/>
              </a:rPr>
              <a:t>bastante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520">
                <a:solidFill>
                  <a:srgbClr val="113C57"/>
                </a:solidFill>
                <a:latin typeface="Calibri"/>
                <a:cs typeface="Calibri"/>
              </a:rPr>
              <a:t>utilizado</a:t>
            </a:r>
            <a:r>
              <a:rPr dirty="0" sz="4550" spc="3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885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4550" spc="39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550" spc="450">
                <a:solidFill>
                  <a:srgbClr val="113C57"/>
                </a:solidFill>
                <a:latin typeface="Calibri"/>
                <a:cs typeface="Calibri"/>
              </a:rPr>
              <a:t>laboratórios.</a:t>
            </a:r>
            <a:endParaRPr sz="455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35241" y="5661569"/>
            <a:ext cx="180975" cy="18097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1942683" y="1520620"/>
            <a:ext cx="3696970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575"/>
              <a:t>Introdução</a:t>
            </a:r>
            <a:endParaRPr sz="5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89345" y="3865496"/>
            <a:ext cx="10013884" cy="408121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23712" y="2784684"/>
            <a:ext cx="12359832" cy="726190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82177" y="2266395"/>
            <a:ext cx="8699079" cy="753699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08400" y="3880985"/>
            <a:ext cx="11997296" cy="412019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81904" y="3876641"/>
            <a:ext cx="11294194" cy="227500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0335" rIns="0" bIns="0" rtlCol="0" vert="horz">
            <a:spAutoFit/>
          </a:bodyPr>
          <a:lstStyle/>
          <a:p>
            <a:pPr marL="997585">
              <a:lnSpc>
                <a:spcPct val="100000"/>
              </a:lnSpc>
              <a:spcBef>
                <a:spcPts val="100"/>
              </a:spcBef>
            </a:pPr>
            <a:r>
              <a:rPr dirty="0" spc="710"/>
              <a:t>Exemplo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13C5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53247" y="604900"/>
            <a:ext cx="394779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580"/>
              <a:t>Referências</a:t>
            </a:r>
            <a:endParaRPr sz="5000"/>
          </a:p>
        </p:txBody>
      </p:sp>
      <p:sp>
        <p:nvSpPr>
          <p:cNvPr id="4" name="object 4" descr=""/>
          <p:cNvSpPr txBox="1"/>
          <p:nvPr/>
        </p:nvSpPr>
        <p:spPr>
          <a:xfrm>
            <a:off x="1553247" y="1913239"/>
            <a:ext cx="15196185" cy="810640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100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355">
                <a:solidFill>
                  <a:srgbClr val="FFFFFF"/>
                </a:solidFill>
                <a:latin typeface="Calibri"/>
                <a:cs typeface="Calibri"/>
              </a:rPr>
              <a:t>FARIA,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J.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C.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55">
                <a:solidFill>
                  <a:srgbClr val="FFFFFF"/>
                </a:solidFill>
                <a:latin typeface="Calibri"/>
                <a:cs typeface="Calibri"/>
              </a:rPr>
              <a:t>Notas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40">
                <a:solidFill>
                  <a:srgbClr val="FFFFFF"/>
                </a:solidFill>
                <a:latin typeface="Calibri"/>
                <a:cs typeface="Calibri"/>
              </a:rPr>
              <a:t>aulas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45">
                <a:solidFill>
                  <a:srgbClr val="FFFFFF"/>
                </a:solidFill>
                <a:latin typeface="Calibri"/>
                <a:cs typeface="Calibri"/>
              </a:rPr>
              <a:t>expandidas.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5">
                <a:solidFill>
                  <a:srgbClr val="FFFFFF"/>
                </a:solidFill>
                <a:latin typeface="Calibri"/>
                <a:cs typeface="Calibri"/>
              </a:rPr>
              <a:t>UESC.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Ilhéus-</a:t>
            </a:r>
            <a:r>
              <a:rPr dirty="0" sz="2750" spc="310">
                <a:solidFill>
                  <a:srgbClr val="FFFFFF"/>
                </a:solidFill>
                <a:latin typeface="Calibri"/>
                <a:cs typeface="Calibri"/>
              </a:rPr>
              <a:t>BA.</a:t>
            </a:r>
            <a:endParaRPr sz="2750">
              <a:latin typeface="Calibri"/>
              <a:cs typeface="Calibri"/>
            </a:endParaRPr>
          </a:p>
          <a:p>
            <a:pPr marL="12700" marR="5638800" indent="457200">
              <a:lnSpc>
                <a:spcPts val="3770"/>
              </a:lnSpc>
              <a:spcBef>
                <a:spcPts val="204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345">
                <a:solidFill>
                  <a:srgbClr val="FFFFFF"/>
                </a:solidFill>
                <a:latin typeface="Calibri"/>
                <a:cs typeface="Calibri"/>
              </a:rPr>
              <a:t>Panosso,</a:t>
            </a:r>
            <a:r>
              <a:rPr dirty="0" sz="275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190">
                <a:solidFill>
                  <a:srgbClr val="FFFFFF"/>
                </a:solidFill>
                <a:latin typeface="Calibri"/>
                <a:cs typeface="Calibri"/>
              </a:rPr>
              <a:t>A.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R.</a:t>
            </a:r>
            <a:r>
              <a:rPr dirty="0" sz="2750" spc="229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10">
                <a:solidFill>
                  <a:srgbClr val="FFFFFF"/>
                </a:solidFill>
                <a:latin typeface="Calibri"/>
                <a:cs typeface="Calibri"/>
              </a:rPr>
              <a:t>e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70">
                <a:solidFill>
                  <a:srgbClr val="FFFFFF"/>
                </a:solidFill>
                <a:latin typeface="Calibri"/>
                <a:cs typeface="Calibri"/>
              </a:rPr>
              <a:t>Malheiros,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29">
                <a:solidFill>
                  <a:srgbClr val="FFFFFF"/>
                </a:solidFill>
                <a:latin typeface="Calibri"/>
                <a:cs typeface="Calibri"/>
              </a:rPr>
              <a:t>E.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70">
                <a:solidFill>
                  <a:srgbClr val="FFFFFF"/>
                </a:solidFill>
                <a:latin typeface="Calibri"/>
                <a:cs typeface="Calibri"/>
              </a:rPr>
              <a:t>B.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55">
                <a:solidFill>
                  <a:srgbClr val="FFFFFF"/>
                </a:solidFill>
                <a:latin typeface="Calibri"/>
                <a:cs typeface="Calibri"/>
              </a:rPr>
              <a:t>DELINEAMENTOS </a:t>
            </a:r>
            <a:r>
              <a:rPr dirty="0" sz="2750" spc="405">
                <a:solidFill>
                  <a:srgbClr val="FFFFFF"/>
                </a:solidFill>
                <a:latin typeface="Calibri"/>
                <a:cs typeface="Calibri"/>
              </a:rPr>
              <a:t>EXPERIMENTAIS.</a:t>
            </a:r>
            <a:r>
              <a:rPr dirty="0" sz="2750" spc="2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84">
                <a:solidFill>
                  <a:srgbClr val="FFFFFF"/>
                </a:solidFill>
                <a:latin typeface="Calibri"/>
                <a:cs typeface="Calibri"/>
              </a:rPr>
              <a:t>FCAV</a:t>
            </a:r>
            <a:r>
              <a:rPr dirty="0" sz="275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>
                <a:solidFill>
                  <a:srgbClr val="FFFFFF"/>
                </a:solidFill>
                <a:latin typeface="Calibri"/>
                <a:cs typeface="Calibri"/>
              </a:rPr>
              <a:t>/</a:t>
            </a:r>
            <a:r>
              <a:rPr dirty="0" sz="275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15">
                <a:solidFill>
                  <a:srgbClr val="FFFFFF"/>
                </a:solidFill>
                <a:latin typeface="Calibri"/>
                <a:cs typeface="Calibri"/>
              </a:rPr>
              <a:t>UNESP.</a:t>
            </a:r>
            <a:r>
              <a:rPr dirty="0" sz="2750" spc="2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60">
                <a:solidFill>
                  <a:srgbClr val="FFFFFF"/>
                </a:solidFill>
                <a:latin typeface="Calibri"/>
                <a:cs typeface="Calibri"/>
              </a:rPr>
              <a:t>Jaboticabal-</a:t>
            </a:r>
            <a:r>
              <a:rPr dirty="0" sz="2750" spc="315">
                <a:solidFill>
                  <a:srgbClr val="FFFFFF"/>
                </a:solidFill>
                <a:latin typeface="Calibri"/>
                <a:cs typeface="Calibri"/>
              </a:rPr>
              <a:t>SP.</a:t>
            </a:r>
            <a:endParaRPr sz="275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265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295">
                <a:solidFill>
                  <a:srgbClr val="FFFFFF"/>
                </a:solidFill>
                <a:latin typeface="Calibri"/>
                <a:cs typeface="Calibri"/>
              </a:rPr>
              <a:t>CARVALHO,R.S.de.;FILHO,,J.S.dos.S.;SANTANA,L.O.G.de.;GOMES,</a:t>
            </a:r>
            <a:endParaRPr sz="2750">
              <a:latin typeface="Calibri"/>
              <a:cs typeface="Calibri"/>
            </a:endParaRPr>
          </a:p>
          <a:p>
            <a:pPr marL="12700" marR="5080">
              <a:lnSpc>
                <a:spcPts val="3770"/>
              </a:lnSpc>
              <a:spcBef>
                <a:spcPts val="204"/>
              </a:spcBef>
            </a:pPr>
            <a:r>
              <a:rPr dirty="0" sz="2750" spc="320">
                <a:solidFill>
                  <a:srgbClr val="FFFFFF"/>
                </a:solidFill>
                <a:latin typeface="Calibri"/>
                <a:cs typeface="Calibri"/>
              </a:rPr>
              <a:t>D.A.;MENDONÇA,L.C.;FACCIOLLI,G.G.;influencia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8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30">
                <a:solidFill>
                  <a:srgbClr val="FFFFFF"/>
                </a:solidFill>
                <a:latin typeface="Calibri"/>
                <a:cs typeface="Calibri"/>
              </a:rPr>
              <a:t>reuso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50">
                <a:solidFill>
                  <a:srgbClr val="FFFFFF"/>
                </a:solidFill>
                <a:latin typeface="Calibri"/>
                <a:cs typeface="Calibri"/>
              </a:rPr>
              <a:t>água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10">
                <a:solidFill>
                  <a:srgbClr val="FFFFFF"/>
                </a:solidFill>
                <a:latin typeface="Calibri"/>
                <a:cs typeface="Calibri"/>
              </a:rPr>
              <a:t>residuaria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70">
                <a:solidFill>
                  <a:srgbClr val="FFFFFF"/>
                </a:solidFill>
                <a:latin typeface="Calibri"/>
                <a:cs typeface="Calibri"/>
              </a:rPr>
              <a:t>na </a:t>
            </a:r>
            <a:r>
              <a:rPr dirty="0" sz="2750" spc="365">
                <a:solidFill>
                  <a:srgbClr val="FFFFFF"/>
                </a:solidFill>
                <a:latin typeface="Calibri"/>
                <a:cs typeface="Calibri"/>
              </a:rPr>
              <a:t>qualidade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60">
                <a:solidFill>
                  <a:srgbClr val="FFFFFF"/>
                </a:solidFill>
                <a:latin typeface="Calibri"/>
                <a:cs typeface="Calibri"/>
              </a:rPr>
              <a:t>microbiologica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80">
                <a:solidFill>
                  <a:srgbClr val="FFFFFF"/>
                </a:solidFill>
                <a:latin typeface="Calibri"/>
                <a:cs typeface="Calibri"/>
              </a:rPr>
              <a:t>do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girassol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60">
                <a:solidFill>
                  <a:srgbClr val="FFFFFF"/>
                </a:solidFill>
                <a:latin typeface="Calibri"/>
                <a:cs typeface="Calibri"/>
              </a:rPr>
              <a:t>destinado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70">
                <a:solidFill>
                  <a:srgbClr val="FFFFFF"/>
                </a:solidFill>
                <a:latin typeface="Calibri"/>
                <a:cs typeface="Calibri"/>
              </a:rPr>
              <a:t>alimentação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animal.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15">
                <a:solidFill>
                  <a:srgbClr val="FFFFFF"/>
                </a:solidFill>
                <a:latin typeface="Calibri"/>
                <a:cs typeface="Calibri"/>
              </a:rPr>
              <a:t>IFS.Aracaju- </a:t>
            </a:r>
            <a:r>
              <a:rPr dirty="0" sz="2750" spc="175">
                <a:solidFill>
                  <a:srgbClr val="FFFFFF"/>
                </a:solidFill>
                <a:latin typeface="Calibri"/>
                <a:cs typeface="Calibri"/>
              </a:rPr>
              <a:t>SE.2013.</a:t>
            </a:r>
            <a:endParaRPr sz="2750">
              <a:latin typeface="Calibri"/>
              <a:cs typeface="Calibri"/>
            </a:endParaRPr>
          </a:p>
          <a:p>
            <a:pPr marL="12700" marR="1911985" indent="457200">
              <a:lnSpc>
                <a:spcPts val="3770"/>
              </a:lnSpc>
              <a:spcBef>
                <a:spcPts val="5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285">
                <a:solidFill>
                  <a:srgbClr val="FFFFFF"/>
                </a:solidFill>
                <a:latin typeface="Calibri"/>
                <a:cs typeface="Calibri"/>
              </a:rPr>
              <a:t>https://edisciplinas.usp.br/pluginfile.php/3260534/mod_resource/cont </a:t>
            </a:r>
            <a:r>
              <a:rPr dirty="0" sz="2750" spc="229">
                <a:solidFill>
                  <a:srgbClr val="FFFFFF"/>
                </a:solidFill>
                <a:latin typeface="Calibri"/>
                <a:cs typeface="Calibri"/>
              </a:rPr>
              <a:t>ent/1/T%C3%B3pico_13.pdf</a:t>
            </a:r>
            <a:endParaRPr sz="2750">
              <a:latin typeface="Calibri"/>
              <a:cs typeface="Calibri"/>
            </a:endParaRPr>
          </a:p>
          <a:p>
            <a:pPr marL="12700" marR="1737360" indent="457200">
              <a:lnSpc>
                <a:spcPts val="3770"/>
              </a:lnSpc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320">
                <a:solidFill>
                  <a:srgbClr val="FFFFFF"/>
                </a:solidFill>
                <a:latin typeface="Calibri"/>
                <a:cs typeface="Calibri"/>
              </a:rPr>
              <a:t>https://</a:t>
            </a:r>
            <a:r>
              <a:rPr dirty="0" sz="2750" spc="320">
                <a:solidFill>
                  <a:srgbClr val="FFFFFF"/>
                </a:solidFill>
                <a:latin typeface="Calibri"/>
                <a:cs typeface="Calibri"/>
                <a:hlinkClick r:id="rId2"/>
              </a:rPr>
              <a:t>www.fcav.unesp.br/Home/departamentos/cienciasexatas/EUCL</a:t>
            </a:r>
            <a:r>
              <a:rPr dirty="0" sz="2750" spc="3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45">
                <a:solidFill>
                  <a:srgbClr val="FFFFFF"/>
                </a:solidFill>
                <a:latin typeface="Calibri"/>
                <a:cs typeface="Calibri"/>
              </a:rPr>
              <a:t>IDESBRAGAMALHEIROS/materialdidatico2014/estatisticaaplicadaazoot ecnia/ApostilaEEAR_Cap3atm.pdf</a:t>
            </a:r>
            <a:endParaRPr sz="275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265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305">
                <a:solidFill>
                  <a:srgbClr val="FFFFFF"/>
                </a:solidFill>
                <a:latin typeface="Calibri"/>
                <a:cs typeface="Calibri"/>
                <a:hlinkClick r:id="rId3"/>
              </a:rPr>
              <a:t>http://jaguar.fcav.unesp.br/euclides/AL_2009/PG_EAZ_UEM/Ap_DI</a:t>
            </a:r>
            <a:r>
              <a:rPr dirty="0" sz="2750" spc="26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10">
                <a:solidFill>
                  <a:srgbClr val="FFFFFF"/>
                </a:solidFill>
                <a:latin typeface="Calibri"/>
                <a:cs typeface="Calibri"/>
              </a:rPr>
              <a:t>C.pdf</a:t>
            </a:r>
            <a:endParaRPr sz="2750">
              <a:latin typeface="Calibri"/>
              <a:cs typeface="Calibri"/>
            </a:endParaRPr>
          </a:p>
          <a:p>
            <a:pPr marL="12700" marR="367665" indent="457200">
              <a:lnSpc>
                <a:spcPts val="3770"/>
              </a:lnSpc>
              <a:spcBef>
                <a:spcPts val="105"/>
              </a:spcBef>
              <a:buSzPct val="112727"/>
              <a:buFont typeface="Segoe UI Symbol"/>
              <a:buChar char="⚫"/>
              <a:tabLst>
                <a:tab pos="469900" algn="l"/>
              </a:tabLst>
            </a:pPr>
            <a:r>
              <a:rPr dirty="0" sz="2750" spc="55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90">
                <a:solidFill>
                  <a:srgbClr val="FFFFFF"/>
                </a:solidFill>
                <a:latin typeface="Calibri"/>
                <a:cs typeface="Calibri"/>
              </a:rPr>
              <a:t>LIMA,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60">
                <a:solidFill>
                  <a:srgbClr val="FFFFFF"/>
                </a:solidFill>
                <a:latin typeface="Calibri"/>
                <a:cs typeface="Calibri"/>
              </a:rPr>
              <a:t>Tiago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5">
                <a:solidFill>
                  <a:srgbClr val="FFFFFF"/>
                </a:solidFill>
                <a:latin typeface="Calibri"/>
                <a:cs typeface="Calibri"/>
              </a:rPr>
              <a:t>José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90">
                <a:solidFill>
                  <a:srgbClr val="FFFFFF"/>
                </a:solidFill>
                <a:latin typeface="Calibri"/>
                <a:cs typeface="Calibri"/>
              </a:rPr>
              <a:t>Leme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85">
                <a:solidFill>
                  <a:srgbClr val="FFFFFF"/>
                </a:solidFill>
                <a:latin typeface="Calibri"/>
                <a:cs typeface="Calibri"/>
              </a:rPr>
              <a:t>et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160">
                <a:solidFill>
                  <a:srgbClr val="FFFFFF"/>
                </a:solidFill>
                <a:latin typeface="Calibri"/>
                <a:cs typeface="Calibri"/>
              </a:rPr>
              <a:t>al.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Cultivo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15">
                <a:solidFill>
                  <a:srgbClr val="FFFFFF"/>
                </a:solidFill>
                <a:latin typeface="Calibri"/>
                <a:cs typeface="Calibri"/>
              </a:rPr>
              <a:t>alface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53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70">
                <a:solidFill>
                  <a:srgbClr val="FFFFFF"/>
                </a:solidFill>
                <a:latin typeface="Calibri"/>
                <a:cs typeface="Calibri"/>
              </a:rPr>
              <a:t>sistema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50">
                <a:solidFill>
                  <a:srgbClr val="FFFFFF"/>
                </a:solidFill>
                <a:latin typeface="Calibri"/>
                <a:cs typeface="Calibri"/>
              </a:rPr>
              <a:t>hidropônico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05">
                <a:solidFill>
                  <a:srgbClr val="FFFFFF"/>
                </a:solidFill>
                <a:latin typeface="Calibri"/>
                <a:cs typeface="Calibri"/>
              </a:rPr>
              <a:t>NFT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utilizando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70">
                <a:solidFill>
                  <a:srgbClr val="FFFFFF"/>
                </a:solidFill>
                <a:latin typeface="Calibri"/>
                <a:cs typeface="Calibri"/>
              </a:rPr>
              <a:t>mudas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45">
                <a:solidFill>
                  <a:srgbClr val="FFFFFF"/>
                </a:solidFill>
                <a:latin typeface="Calibri"/>
                <a:cs typeface="Calibri"/>
              </a:rPr>
              <a:t>provenientes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0">
                <a:solidFill>
                  <a:srgbClr val="FFFFFF"/>
                </a:solidFill>
                <a:latin typeface="Calibri"/>
                <a:cs typeface="Calibri"/>
              </a:rPr>
              <a:t>diversos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volumes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9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célula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530">
                <a:solidFill>
                  <a:srgbClr val="FFFFFF"/>
                </a:solidFill>
                <a:latin typeface="Calibri"/>
                <a:cs typeface="Calibri"/>
              </a:rPr>
              <a:t>em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325">
                <a:solidFill>
                  <a:srgbClr val="FFFFFF"/>
                </a:solidFill>
                <a:latin typeface="Calibri"/>
                <a:cs typeface="Calibri"/>
              </a:rPr>
              <a:t>bandejas.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85">
                <a:solidFill>
                  <a:srgbClr val="FFFFFF"/>
                </a:solidFill>
                <a:latin typeface="Calibri"/>
                <a:cs typeface="Calibri"/>
              </a:rPr>
              <a:t>XI </a:t>
            </a:r>
            <a:r>
              <a:rPr dirty="0" sz="2750" spc="495">
                <a:solidFill>
                  <a:srgbClr val="FFFFFF"/>
                </a:solidFill>
                <a:latin typeface="Calibri"/>
                <a:cs typeface="Calibri"/>
              </a:rPr>
              <a:t>ENCONTRO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65">
                <a:solidFill>
                  <a:srgbClr val="FFFFFF"/>
                </a:solidFill>
                <a:latin typeface="Calibri"/>
                <a:cs typeface="Calibri"/>
              </a:rPr>
              <a:t>BRASILEIRO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55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70">
                <a:solidFill>
                  <a:srgbClr val="FFFFFF"/>
                </a:solidFill>
                <a:latin typeface="Calibri"/>
                <a:cs typeface="Calibri"/>
              </a:rPr>
              <a:t>HIDROPONIA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195">
                <a:solidFill>
                  <a:srgbClr val="FFFFFF"/>
                </a:solidFill>
                <a:latin typeface="Calibri"/>
                <a:cs typeface="Calibri"/>
              </a:rPr>
              <a:t>III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15">
                <a:solidFill>
                  <a:srgbClr val="FFFFFF"/>
                </a:solidFill>
                <a:latin typeface="Calibri"/>
                <a:cs typeface="Calibri"/>
              </a:rPr>
              <a:t>SIMPÓSIO</a:t>
            </a:r>
            <a:r>
              <a:rPr dirty="0" sz="2750" spc="24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465">
                <a:solidFill>
                  <a:srgbClr val="FFFFFF"/>
                </a:solidFill>
                <a:latin typeface="Calibri"/>
                <a:cs typeface="Calibri"/>
              </a:rPr>
              <a:t>BRASILEIRO</a:t>
            </a:r>
            <a:r>
              <a:rPr dirty="0" sz="2750" spc="2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530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750" spc="425">
                <a:solidFill>
                  <a:srgbClr val="FFFFFF"/>
                </a:solidFill>
                <a:latin typeface="Calibri"/>
                <a:cs typeface="Calibri"/>
              </a:rPr>
              <a:t>HIDROPONIA,</a:t>
            </a:r>
            <a:r>
              <a:rPr dirty="0" sz="2750" spc="2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195">
                <a:solidFill>
                  <a:srgbClr val="FFFFFF"/>
                </a:solidFill>
                <a:latin typeface="Calibri"/>
                <a:cs typeface="Calibri"/>
              </a:rPr>
              <a:t>p.</a:t>
            </a:r>
            <a:r>
              <a:rPr dirty="0" sz="2750" spc="2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750" spc="225">
                <a:solidFill>
                  <a:srgbClr val="FFFFFF"/>
                </a:solidFill>
                <a:latin typeface="Calibri"/>
                <a:cs typeface="Calibri"/>
              </a:rPr>
              <a:t>64.</a:t>
            </a:r>
            <a:endParaRPr sz="275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113C57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08797" y="809066"/>
            <a:ext cx="12268198" cy="8667749"/>
          </a:xfrm>
          <a:prstGeom prst="rect">
            <a:avLst/>
          </a:prstGeom>
        </p:spPr>
      </p:pic>
      <p:sp>
        <p:nvSpPr>
          <p:cNvPr id="4" name="object 4" descr=""/>
          <p:cNvSpPr/>
          <p:nvPr/>
        </p:nvSpPr>
        <p:spPr>
          <a:xfrm>
            <a:off x="9869937" y="0"/>
            <a:ext cx="1043305" cy="528955"/>
          </a:xfrm>
          <a:custGeom>
            <a:avLst/>
            <a:gdLst/>
            <a:ahLst/>
            <a:cxnLst/>
            <a:rect l="l" t="t" r="r" b="b"/>
            <a:pathLst>
              <a:path w="1043304" h="528955">
                <a:moveTo>
                  <a:pt x="909798" y="528789"/>
                </a:moveTo>
                <a:lnTo>
                  <a:pt x="133350" y="528789"/>
                </a:lnTo>
                <a:lnTo>
                  <a:pt x="91201" y="521991"/>
                </a:lnTo>
                <a:lnTo>
                  <a:pt x="54595" y="503060"/>
                </a:lnTo>
                <a:lnTo>
                  <a:pt x="25728" y="474194"/>
                </a:lnTo>
                <a:lnTo>
                  <a:pt x="6798" y="437588"/>
                </a:lnTo>
                <a:lnTo>
                  <a:pt x="0" y="395439"/>
                </a:lnTo>
                <a:lnTo>
                  <a:pt x="0" y="0"/>
                </a:lnTo>
                <a:lnTo>
                  <a:pt x="1043148" y="0"/>
                </a:lnTo>
                <a:lnTo>
                  <a:pt x="1043148" y="395439"/>
                </a:lnTo>
                <a:lnTo>
                  <a:pt x="1036349" y="437588"/>
                </a:lnTo>
                <a:lnTo>
                  <a:pt x="1017419" y="474194"/>
                </a:lnTo>
                <a:lnTo>
                  <a:pt x="988552" y="503060"/>
                </a:lnTo>
                <a:lnTo>
                  <a:pt x="951946" y="521991"/>
                </a:lnTo>
                <a:lnTo>
                  <a:pt x="909798" y="528789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5975562" y="4461444"/>
            <a:ext cx="1283970" cy="1283970"/>
          </a:xfrm>
          <a:custGeom>
            <a:avLst/>
            <a:gdLst/>
            <a:ahLst/>
            <a:cxnLst/>
            <a:rect l="l" t="t" r="r" b="b"/>
            <a:pathLst>
              <a:path w="1283969" h="1283970">
                <a:moveTo>
                  <a:pt x="1150384" y="1283734"/>
                </a:moveTo>
                <a:lnTo>
                  <a:pt x="133349" y="1283734"/>
                </a:lnTo>
                <a:lnTo>
                  <a:pt x="91201" y="1276935"/>
                </a:lnTo>
                <a:lnTo>
                  <a:pt x="54595" y="1258005"/>
                </a:lnTo>
                <a:lnTo>
                  <a:pt x="25728" y="1229139"/>
                </a:lnTo>
                <a:lnTo>
                  <a:pt x="6798" y="1192533"/>
                </a:lnTo>
                <a:lnTo>
                  <a:pt x="0" y="1150384"/>
                </a:lnTo>
                <a:lnTo>
                  <a:pt x="0" y="133349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1" y="6798"/>
                </a:lnTo>
                <a:lnTo>
                  <a:pt x="133349" y="0"/>
                </a:lnTo>
                <a:lnTo>
                  <a:pt x="1150384" y="0"/>
                </a:lnTo>
                <a:lnTo>
                  <a:pt x="1192533" y="6798"/>
                </a:lnTo>
                <a:lnTo>
                  <a:pt x="1229139" y="25728"/>
                </a:lnTo>
                <a:lnTo>
                  <a:pt x="1258005" y="54595"/>
                </a:lnTo>
                <a:lnTo>
                  <a:pt x="1276936" y="91201"/>
                </a:lnTo>
                <a:lnTo>
                  <a:pt x="1283734" y="133349"/>
                </a:lnTo>
                <a:lnTo>
                  <a:pt x="1283734" y="1150384"/>
                </a:lnTo>
                <a:lnTo>
                  <a:pt x="1276936" y="1192533"/>
                </a:lnTo>
                <a:lnTo>
                  <a:pt x="1258005" y="1229139"/>
                </a:lnTo>
                <a:lnTo>
                  <a:pt x="1229139" y="1258005"/>
                </a:lnTo>
                <a:lnTo>
                  <a:pt x="1192533" y="1276935"/>
                </a:lnTo>
                <a:lnTo>
                  <a:pt x="1150384" y="1283734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3301098" y="153666"/>
            <a:ext cx="750570" cy="750570"/>
          </a:xfrm>
          <a:custGeom>
            <a:avLst/>
            <a:gdLst/>
            <a:ahLst/>
            <a:cxnLst/>
            <a:rect l="l" t="t" r="r" b="b"/>
            <a:pathLst>
              <a:path w="750569" h="750569">
                <a:moveTo>
                  <a:pt x="616898" y="750247"/>
                </a:moveTo>
                <a:lnTo>
                  <a:pt x="133349" y="750247"/>
                </a:lnTo>
                <a:lnTo>
                  <a:pt x="91200" y="743449"/>
                </a:lnTo>
                <a:lnTo>
                  <a:pt x="54595" y="724519"/>
                </a:lnTo>
                <a:lnTo>
                  <a:pt x="25728" y="695652"/>
                </a:lnTo>
                <a:lnTo>
                  <a:pt x="6798" y="659046"/>
                </a:lnTo>
                <a:lnTo>
                  <a:pt x="0" y="616898"/>
                </a:lnTo>
                <a:lnTo>
                  <a:pt x="0" y="133350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0" y="6798"/>
                </a:lnTo>
                <a:lnTo>
                  <a:pt x="133349" y="0"/>
                </a:lnTo>
                <a:lnTo>
                  <a:pt x="616898" y="0"/>
                </a:lnTo>
                <a:lnTo>
                  <a:pt x="659047" y="6798"/>
                </a:lnTo>
                <a:lnTo>
                  <a:pt x="695653" y="25728"/>
                </a:lnTo>
                <a:lnTo>
                  <a:pt x="724519" y="54595"/>
                </a:lnTo>
                <a:lnTo>
                  <a:pt x="743450" y="91201"/>
                </a:lnTo>
                <a:lnTo>
                  <a:pt x="750248" y="133350"/>
                </a:lnTo>
                <a:lnTo>
                  <a:pt x="750248" y="616898"/>
                </a:lnTo>
                <a:lnTo>
                  <a:pt x="743450" y="659046"/>
                </a:lnTo>
                <a:lnTo>
                  <a:pt x="724519" y="695652"/>
                </a:lnTo>
                <a:lnTo>
                  <a:pt x="695653" y="724519"/>
                </a:lnTo>
                <a:lnTo>
                  <a:pt x="659047" y="743449"/>
                </a:lnTo>
                <a:lnTo>
                  <a:pt x="616898" y="750247"/>
                </a:lnTo>
                <a:close/>
              </a:path>
            </a:pathLst>
          </a:custGeom>
          <a:solidFill>
            <a:srgbClr val="B8DEF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12451283" y="1574690"/>
            <a:ext cx="401320" cy="401320"/>
          </a:xfrm>
          <a:custGeom>
            <a:avLst/>
            <a:gdLst/>
            <a:ahLst/>
            <a:cxnLst/>
            <a:rect l="l" t="t" r="r" b="b"/>
            <a:pathLst>
              <a:path w="401320" h="401319">
                <a:moveTo>
                  <a:pt x="267931" y="401280"/>
                </a:moveTo>
                <a:lnTo>
                  <a:pt x="133350" y="401280"/>
                </a:lnTo>
                <a:lnTo>
                  <a:pt x="91201" y="394482"/>
                </a:lnTo>
                <a:lnTo>
                  <a:pt x="54595" y="375552"/>
                </a:lnTo>
                <a:lnTo>
                  <a:pt x="25728" y="346685"/>
                </a:lnTo>
                <a:lnTo>
                  <a:pt x="6798" y="310079"/>
                </a:lnTo>
                <a:lnTo>
                  <a:pt x="0" y="267930"/>
                </a:lnTo>
                <a:lnTo>
                  <a:pt x="0" y="133349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1" y="6798"/>
                </a:lnTo>
                <a:lnTo>
                  <a:pt x="133350" y="0"/>
                </a:lnTo>
                <a:lnTo>
                  <a:pt x="267931" y="0"/>
                </a:lnTo>
                <a:lnTo>
                  <a:pt x="310079" y="6798"/>
                </a:lnTo>
                <a:lnTo>
                  <a:pt x="346685" y="25728"/>
                </a:lnTo>
                <a:lnTo>
                  <a:pt x="375552" y="54595"/>
                </a:lnTo>
                <a:lnTo>
                  <a:pt x="394483" y="91201"/>
                </a:lnTo>
                <a:lnTo>
                  <a:pt x="401281" y="133349"/>
                </a:lnTo>
                <a:lnTo>
                  <a:pt x="401281" y="267930"/>
                </a:lnTo>
                <a:lnTo>
                  <a:pt x="394483" y="310079"/>
                </a:lnTo>
                <a:lnTo>
                  <a:pt x="375552" y="346685"/>
                </a:lnTo>
                <a:lnTo>
                  <a:pt x="346685" y="375552"/>
                </a:lnTo>
                <a:lnTo>
                  <a:pt x="310079" y="394482"/>
                </a:lnTo>
                <a:lnTo>
                  <a:pt x="267931" y="401280"/>
                </a:lnTo>
                <a:close/>
              </a:path>
            </a:pathLst>
          </a:custGeom>
          <a:solidFill>
            <a:srgbClr val="3382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13301099" y="7618532"/>
            <a:ext cx="787400" cy="787400"/>
          </a:xfrm>
          <a:custGeom>
            <a:avLst/>
            <a:gdLst/>
            <a:ahLst/>
            <a:cxnLst/>
            <a:rect l="l" t="t" r="r" b="b"/>
            <a:pathLst>
              <a:path w="787400" h="787400">
                <a:moveTo>
                  <a:pt x="653532" y="786882"/>
                </a:moveTo>
                <a:lnTo>
                  <a:pt x="133350" y="786882"/>
                </a:lnTo>
                <a:lnTo>
                  <a:pt x="91200" y="780084"/>
                </a:lnTo>
                <a:lnTo>
                  <a:pt x="54595" y="761153"/>
                </a:lnTo>
                <a:lnTo>
                  <a:pt x="25728" y="732287"/>
                </a:lnTo>
                <a:lnTo>
                  <a:pt x="6798" y="695681"/>
                </a:lnTo>
                <a:lnTo>
                  <a:pt x="0" y="653532"/>
                </a:lnTo>
                <a:lnTo>
                  <a:pt x="0" y="133350"/>
                </a:lnTo>
                <a:lnTo>
                  <a:pt x="6798" y="91201"/>
                </a:lnTo>
                <a:lnTo>
                  <a:pt x="25728" y="54595"/>
                </a:lnTo>
                <a:lnTo>
                  <a:pt x="54595" y="25728"/>
                </a:lnTo>
                <a:lnTo>
                  <a:pt x="91200" y="6798"/>
                </a:lnTo>
                <a:lnTo>
                  <a:pt x="133350" y="0"/>
                </a:lnTo>
                <a:lnTo>
                  <a:pt x="653532" y="0"/>
                </a:lnTo>
                <a:lnTo>
                  <a:pt x="695681" y="6798"/>
                </a:lnTo>
                <a:lnTo>
                  <a:pt x="732287" y="25728"/>
                </a:lnTo>
                <a:lnTo>
                  <a:pt x="761153" y="54595"/>
                </a:lnTo>
                <a:lnTo>
                  <a:pt x="780084" y="91201"/>
                </a:lnTo>
                <a:lnTo>
                  <a:pt x="786882" y="133350"/>
                </a:lnTo>
                <a:lnTo>
                  <a:pt x="786882" y="653532"/>
                </a:lnTo>
                <a:lnTo>
                  <a:pt x="780084" y="695681"/>
                </a:lnTo>
                <a:lnTo>
                  <a:pt x="761153" y="732287"/>
                </a:lnTo>
                <a:lnTo>
                  <a:pt x="732287" y="761153"/>
                </a:lnTo>
                <a:lnTo>
                  <a:pt x="695681" y="780084"/>
                </a:lnTo>
                <a:lnTo>
                  <a:pt x="653532" y="786882"/>
                </a:lnTo>
                <a:close/>
              </a:path>
            </a:pathLst>
          </a:custGeom>
          <a:solidFill>
            <a:srgbClr val="C7DFE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97588" y="3456103"/>
            <a:ext cx="8553448" cy="569594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642620">
              <a:lnSpc>
                <a:spcPct val="100000"/>
              </a:lnSpc>
              <a:spcBef>
                <a:spcPts val="100"/>
              </a:spcBef>
            </a:pPr>
            <a:r>
              <a:rPr dirty="0" sz="5000" spc="575"/>
              <a:t>Introdução</a:t>
            </a:r>
            <a:endParaRPr sz="5000"/>
          </a:p>
        </p:txBody>
      </p:sp>
      <p:sp>
        <p:nvSpPr>
          <p:cNvPr id="4" name="object 4" descr=""/>
          <p:cNvSpPr txBox="1"/>
          <p:nvPr/>
        </p:nvSpPr>
        <p:spPr>
          <a:xfrm>
            <a:off x="6059110" y="2779474"/>
            <a:ext cx="6029960" cy="390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spc="340">
                <a:latin typeface="Calibri"/>
                <a:cs typeface="Calibri"/>
              </a:rPr>
              <a:t>Figura</a:t>
            </a:r>
            <a:r>
              <a:rPr dirty="0" sz="2400" spc="145">
                <a:latin typeface="Calibri"/>
                <a:cs typeface="Calibri"/>
              </a:rPr>
              <a:t> </a:t>
            </a:r>
            <a:r>
              <a:rPr dirty="0" sz="2400" spc="-70">
                <a:latin typeface="Calibri"/>
                <a:cs typeface="Calibri"/>
              </a:rPr>
              <a:t>1:</a:t>
            </a:r>
            <a:r>
              <a:rPr dirty="0" sz="2400" spc="145">
                <a:latin typeface="Calibri"/>
                <a:cs typeface="Calibri"/>
              </a:rPr>
              <a:t> </a:t>
            </a:r>
            <a:r>
              <a:rPr dirty="0" sz="2400" spc="335">
                <a:latin typeface="Calibri"/>
                <a:cs typeface="Calibri"/>
              </a:rPr>
              <a:t>Experimento</a:t>
            </a:r>
            <a:r>
              <a:rPr dirty="0" sz="2400" spc="145">
                <a:latin typeface="Calibri"/>
                <a:cs typeface="Calibri"/>
              </a:rPr>
              <a:t> </a:t>
            </a:r>
            <a:r>
              <a:rPr dirty="0" sz="2400" spc="459">
                <a:latin typeface="Calibri"/>
                <a:cs typeface="Calibri"/>
              </a:rPr>
              <a:t>em</a:t>
            </a:r>
            <a:r>
              <a:rPr dirty="0" sz="2400" spc="150">
                <a:latin typeface="Calibri"/>
                <a:cs typeface="Calibri"/>
              </a:rPr>
              <a:t> </a:t>
            </a:r>
            <a:r>
              <a:rPr dirty="0" sz="2400" spc="220">
                <a:latin typeface="Calibri"/>
                <a:cs typeface="Calibri"/>
              </a:rPr>
              <a:t>laboratório.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011848" y="9351905"/>
            <a:ext cx="2404110" cy="3905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400" spc="265">
                <a:latin typeface="Calibri"/>
                <a:cs typeface="Calibri"/>
              </a:rPr>
              <a:t>Fonte:</a:t>
            </a:r>
            <a:r>
              <a:rPr dirty="0" sz="2400" spc="215">
                <a:latin typeface="Calibri"/>
                <a:cs typeface="Calibri"/>
              </a:rPr>
              <a:t> </a:t>
            </a:r>
            <a:r>
              <a:rPr dirty="0" sz="2400" spc="265">
                <a:latin typeface="Calibri"/>
                <a:cs typeface="Calibri"/>
              </a:rPr>
              <a:t>Freepik.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11988" y="3550770"/>
            <a:ext cx="8724899" cy="5819775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11468232" y="738148"/>
            <a:ext cx="1689735" cy="1664970"/>
          </a:xfrm>
          <a:custGeom>
            <a:avLst/>
            <a:gdLst/>
            <a:ahLst/>
            <a:cxnLst/>
            <a:rect l="l" t="t" r="r" b="b"/>
            <a:pathLst>
              <a:path w="1689734" h="1664970">
                <a:moveTo>
                  <a:pt x="674346" y="1664511"/>
                </a:moveTo>
                <a:lnTo>
                  <a:pt x="646972" y="1609958"/>
                </a:lnTo>
                <a:lnTo>
                  <a:pt x="627235" y="1560775"/>
                </a:lnTo>
                <a:lnTo>
                  <a:pt x="605035" y="1502050"/>
                </a:lnTo>
                <a:lnTo>
                  <a:pt x="581552" y="1437580"/>
                </a:lnTo>
                <a:lnTo>
                  <a:pt x="557965" y="1371163"/>
                </a:lnTo>
                <a:lnTo>
                  <a:pt x="546331" y="1347456"/>
                </a:lnTo>
                <a:lnTo>
                  <a:pt x="529702" y="1327396"/>
                </a:lnTo>
                <a:lnTo>
                  <a:pt x="508867" y="1311784"/>
                </a:lnTo>
                <a:lnTo>
                  <a:pt x="484609" y="1301425"/>
                </a:lnTo>
                <a:lnTo>
                  <a:pt x="438544" y="1287670"/>
                </a:lnTo>
                <a:lnTo>
                  <a:pt x="392663" y="1273137"/>
                </a:lnTo>
                <a:lnTo>
                  <a:pt x="346966" y="1257826"/>
                </a:lnTo>
                <a:lnTo>
                  <a:pt x="301452" y="1241740"/>
                </a:lnTo>
                <a:lnTo>
                  <a:pt x="256121" y="1224879"/>
                </a:lnTo>
                <a:lnTo>
                  <a:pt x="210971" y="1207246"/>
                </a:lnTo>
                <a:lnTo>
                  <a:pt x="166002" y="1188841"/>
                </a:lnTo>
                <a:lnTo>
                  <a:pt x="122888" y="1166075"/>
                </a:lnTo>
                <a:lnTo>
                  <a:pt x="85384" y="1136730"/>
                </a:lnTo>
                <a:lnTo>
                  <a:pt x="54002" y="1101782"/>
                </a:lnTo>
                <a:lnTo>
                  <a:pt x="29258" y="1062208"/>
                </a:lnTo>
                <a:lnTo>
                  <a:pt x="11666" y="1018984"/>
                </a:lnTo>
                <a:lnTo>
                  <a:pt x="1742" y="973088"/>
                </a:lnTo>
                <a:lnTo>
                  <a:pt x="0" y="925496"/>
                </a:lnTo>
                <a:lnTo>
                  <a:pt x="6954" y="877184"/>
                </a:lnTo>
                <a:lnTo>
                  <a:pt x="20304" y="822911"/>
                </a:lnTo>
                <a:lnTo>
                  <a:pt x="34396" y="769434"/>
                </a:lnTo>
                <a:lnTo>
                  <a:pt x="49252" y="716777"/>
                </a:lnTo>
                <a:lnTo>
                  <a:pt x="64893" y="664963"/>
                </a:lnTo>
                <a:lnTo>
                  <a:pt x="81342" y="614015"/>
                </a:lnTo>
                <a:lnTo>
                  <a:pt x="98619" y="563956"/>
                </a:lnTo>
                <a:lnTo>
                  <a:pt x="116748" y="514809"/>
                </a:lnTo>
                <a:lnTo>
                  <a:pt x="135749" y="466597"/>
                </a:lnTo>
                <a:lnTo>
                  <a:pt x="155645" y="419343"/>
                </a:lnTo>
                <a:lnTo>
                  <a:pt x="176457" y="373071"/>
                </a:lnTo>
                <a:lnTo>
                  <a:pt x="198207" y="327803"/>
                </a:lnTo>
                <a:lnTo>
                  <a:pt x="220916" y="283562"/>
                </a:lnTo>
                <a:lnTo>
                  <a:pt x="244608" y="240372"/>
                </a:lnTo>
                <a:lnTo>
                  <a:pt x="269303" y="198256"/>
                </a:lnTo>
                <a:lnTo>
                  <a:pt x="295023" y="157237"/>
                </a:lnTo>
                <a:lnTo>
                  <a:pt x="321790" y="117337"/>
                </a:lnTo>
                <a:lnTo>
                  <a:pt x="351543" y="81400"/>
                </a:lnTo>
                <a:lnTo>
                  <a:pt x="386242" y="51538"/>
                </a:lnTo>
                <a:lnTo>
                  <a:pt x="425008" y="28109"/>
                </a:lnTo>
                <a:lnTo>
                  <a:pt x="466959" y="11471"/>
                </a:lnTo>
                <a:lnTo>
                  <a:pt x="511214" y="1982"/>
                </a:lnTo>
                <a:lnTo>
                  <a:pt x="556892" y="0"/>
                </a:lnTo>
                <a:lnTo>
                  <a:pt x="603112" y="5882"/>
                </a:lnTo>
                <a:lnTo>
                  <a:pt x="649197" y="16152"/>
                </a:lnTo>
                <a:lnTo>
                  <a:pt x="695354" y="27132"/>
                </a:lnTo>
                <a:lnTo>
                  <a:pt x="741583" y="38817"/>
                </a:lnTo>
                <a:lnTo>
                  <a:pt x="787884" y="51200"/>
                </a:lnTo>
                <a:lnTo>
                  <a:pt x="834255" y="64274"/>
                </a:lnTo>
                <a:lnTo>
                  <a:pt x="880696" y="78035"/>
                </a:lnTo>
                <a:lnTo>
                  <a:pt x="927207" y="92475"/>
                </a:lnTo>
                <a:lnTo>
                  <a:pt x="973787" y="107589"/>
                </a:lnTo>
                <a:lnTo>
                  <a:pt x="1020434" y="123370"/>
                </a:lnTo>
                <a:lnTo>
                  <a:pt x="1067149" y="139813"/>
                </a:lnTo>
                <a:lnTo>
                  <a:pt x="1113931" y="156912"/>
                </a:lnTo>
                <a:lnTo>
                  <a:pt x="1160778" y="174659"/>
                </a:lnTo>
                <a:lnTo>
                  <a:pt x="1207691" y="193050"/>
                </a:lnTo>
                <a:lnTo>
                  <a:pt x="1254669" y="212078"/>
                </a:lnTo>
                <a:lnTo>
                  <a:pt x="1301710" y="231737"/>
                </a:lnTo>
                <a:lnTo>
                  <a:pt x="1348815" y="252021"/>
                </a:lnTo>
                <a:lnTo>
                  <a:pt x="1395982" y="272924"/>
                </a:lnTo>
                <a:lnTo>
                  <a:pt x="1443212" y="294439"/>
                </a:lnTo>
                <a:lnTo>
                  <a:pt x="1490502" y="316561"/>
                </a:lnTo>
                <a:lnTo>
                  <a:pt x="1537854" y="339283"/>
                </a:lnTo>
                <a:lnTo>
                  <a:pt x="1580840" y="365337"/>
                </a:lnTo>
                <a:lnTo>
                  <a:pt x="1617342" y="398038"/>
                </a:lnTo>
                <a:lnTo>
                  <a:pt x="1646903" y="436260"/>
                </a:lnTo>
                <a:lnTo>
                  <a:pt x="1669067" y="478875"/>
                </a:lnTo>
                <a:lnTo>
                  <a:pt x="1683378" y="524758"/>
                </a:lnTo>
                <a:lnTo>
                  <a:pt x="1689380" y="572779"/>
                </a:lnTo>
                <a:lnTo>
                  <a:pt x="1686615" y="621814"/>
                </a:lnTo>
                <a:lnTo>
                  <a:pt x="1674628" y="670734"/>
                </a:lnTo>
                <a:lnTo>
                  <a:pt x="1658196" y="716489"/>
                </a:lnTo>
                <a:lnTo>
                  <a:pt x="1640264" y="762119"/>
                </a:lnTo>
                <a:lnTo>
                  <a:pt x="1620991" y="807592"/>
                </a:lnTo>
                <a:lnTo>
                  <a:pt x="1600411" y="852912"/>
                </a:lnTo>
                <a:lnTo>
                  <a:pt x="1578558" y="898084"/>
                </a:lnTo>
                <a:lnTo>
                  <a:pt x="1555466" y="943111"/>
                </a:lnTo>
                <a:lnTo>
                  <a:pt x="1531169" y="987998"/>
                </a:lnTo>
                <a:lnTo>
                  <a:pt x="1505699" y="1032749"/>
                </a:lnTo>
                <a:lnTo>
                  <a:pt x="1479091" y="1077369"/>
                </a:lnTo>
                <a:lnTo>
                  <a:pt x="1451379" y="1121862"/>
                </a:lnTo>
                <a:lnTo>
                  <a:pt x="1422596" y="1166232"/>
                </a:lnTo>
                <a:lnTo>
                  <a:pt x="1392776" y="1210484"/>
                </a:lnTo>
                <a:lnTo>
                  <a:pt x="1361953" y="1254621"/>
                </a:lnTo>
                <a:lnTo>
                  <a:pt x="1330160" y="1298648"/>
                </a:lnTo>
                <a:lnTo>
                  <a:pt x="1294186" y="1338538"/>
                </a:lnTo>
                <a:lnTo>
                  <a:pt x="1251606" y="1370093"/>
                </a:lnTo>
                <a:lnTo>
                  <a:pt x="1203887" y="1392596"/>
                </a:lnTo>
                <a:lnTo>
                  <a:pt x="1152495" y="1405334"/>
                </a:lnTo>
                <a:lnTo>
                  <a:pt x="1098898" y="1407592"/>
                </a:lnTo>
                <a:lnTo>
                  <a:pt x="1046639" y="1404038"/>
                </a:lnTo>
                <a:lnTo>
                  <a:pt x="994607" y="1399506"/>
                </a:lnTo>
                <a:lnTo>
                  <a:pt x="942801" y="1394003"/>
                </a:lnTo>
                <a:lnTo>
                  <a:pt x="891219" y="1387537"/>
                </a:lnTo>
                <a:lnTo>
                  <a:pt x="839859" y="1380117"/>
                </a:lnTo>
                <a:lnTo>
                  <a:pt x="788720" y="1371751"/>
                </a:lnTo>
                <a:lnTo>
                  <a:pt x="770547" y="1372290"/>
                </a:lnTo>
                <a:lnTo>
                  <a:pt x="754589" y="1379511"/>
                </a:lnTo>
                <a:lnTo>
                  <a:pt x="742572" y="1392231"/>
                </a:lnTo>
                <a:lnTo>
                  <a:pt x="736220" y="1409268"/>
                </a:lnTo>
                <a:lnTo>
                  <a:pt x="725095" y="1478415"/>
                </a:lnTo>
                <a:lnTo>
                  <a:pt x="713837" y="1541891"/>
                </a:lnTo>
                <a:lnTo>
                  <a:pt x="702789" y="1595968"/>
                </a:lnTo>
                <a:lnTo>
                  <a:pt x="692295" y="1636916"/>
                </a:lnTo>
                <a:lnTo>
                  <a:pt x="682700" y="1661007"/>
                </a:lnTo>
                <a:lnTo>
                  <a:pt x="674346" y="1664511"/>
                </a:lnTo>
                <a:close/>
              </a:path>
            </a:pathLst>
          </a:custGeom>
          <a:solidFill>
            <a:srgbClr val="17A2D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 descr=""/>
          <p:cNvGrpSpPr/>
          <p:nvPr/>
        </p:nvGrpSpPr>
        <p:grpSpPr>
          <a:xfrm>
            <a:off x="12717510" y="800120"/>
            <a:ext cx="2647950" cy="2518410"/>
            <a:chOff x="12717510" y="800120"/>
            <a:chExt cx="2647950" cy="2518410"/>
          </a:xfrm>
        </p:grpSpPr>
        <p:sp>
          <p:nvSpPr>
            <p:cNvPr id="6" name="object 6" descr=""/>
            <p:cNvSpPr/>
            <p:nvPr/>
          </p:nvSpPr>
          <p:spPr>
            <a:xfrm>
              <a:off x="13554109" y="1664287"/>
              <a:ext cx="1811655" cy="1654175"/>
            </a:xfrm>
            <a:custGeom>
              <a:avLst/>
              <a:gdLst/>
              <a:ahLst/>
              <a:cxnLst/>
              <a:rect l="l" t="t" r="r" b="b"/>
              <a:pathLst>
                <a:path w="1811655" h="1654175">
                  <a:moveTo>
                    <a:pt x="3773" y="1423716"/>
                  </a:moveTo>
                  <a:lnTo>
                    <a:pt x="40775" y="1383072"/>
                  </a:lnTo>
                  <a:lnTo>
                    <a:pt x="78448" y="1356997"/>
                  </a:lnTo>
                  <a:lnTo>
                    <a:pt x="124172" y="1326792"/>
                  </a:lnTo>
                  <a:lnTo>
                    <a:pt x="175345" y="1293942"/>
                  </a:lnTo>
                  <a:lnTo>
                    <a:pt x="229363" y="1259934"/>
                  </a:lnTo>
                  <a:lnTo>
                    <a:pt x="240955" y="1248443"/>
                  </a:lnTo>
                  <a:lnTo>
                    <a:pt x="246369" y="1233741"/>
                  </a:lnTo>
                  <a:lnTo>
                    <a:pt x="245252" y="1218149"/>
                  </a:lnTo>
                  <a:lnTo>
                    <a:pt x="237253" y="1203987"/>
                  </a:lnTo>
                  <a:lnTo>
                    <a:pt x="203407" y="1165831"/>
                  </a:lnTo>
                  <a:lnTo>
                    <a:pt x="170610" y="1127024"/>
                  </a:lnTo>
                  <a:lnTo>
                    <a:pt x="138903" y="1087553"/>
                  </a:lnTo>
                  <a:lnTo>
                    <a:pt x="108323" y="1047403"/>
                  </a:lnTo>
                  <a:lnTo>
                    <a:pt x="78908" y="1006560"/>
                  </a:lnTo>
                  <a:lnTo>
                    <a:pt x="58037" y="968215"/>
                  </a:lnTo>
                  <a:lnTo>
                    <a:pt x="46193" y="926715"/>
                  </a:lnTo>
                  <a:lnTo>
                    <a:pt x="43742" y="883655"/>
                  </a:lnTo>
                  <a:lnTo>
                    <a:pt x="51052" y="840631"/>
                  </a:lnTo>
                  <a:lnTo>
                    <a:pt x="65252" y="793213"/>
                  </a:lnTo>
                  <a:lnTo>
                    <a:pt x="80286" y="745890"/>
                  </a:lnTo>
                  <a:lnTo>
                    <a:pt x="96157" y="698663"/>
                  </a:lnTo>
                  <a:lnTo>
                    <a:pt x="112868" y="651533"/>
                  </a:lnTo>
                  <a:lnTo>
                    <a:pt x="130423" y="604499"/>
                  </a:lnTo>
                  <a:lnTo>
                    <a:pt x="148824" y="557563"/>
                  </a:lnTo>
                  <a:lnTo>
                    <a:pt x="168074" y="510726"/>
                  </a:lnTo>
                  <a:lnTo>
                    <a:pt x="188178" y="463988"/>
                  </a:lnTo>
                  <a:lnTo>
                    <a:pt x="209138" y="417350"/>
                  </a:lnTo>
                  <a:lnTo>
                    <a:pt x="230957" y="370812"/>
                  </a:lnTo>
                  <a:lnTo>
                    <a:pt x="253639" y="324375"/>
                  </a:lnTo>
                  <a:lnTo>
                    <a:pt x="277186" y="278040"/>
                  </a:lnTo>
                  <a:lnTo>
                    <a:pt x="301602" y="231808"/>
                  </a:lnTo>
                  <a:lnTo>
                    <a:pt x="326890" y="185679"/>
                  </a:lnTo>
                  <a:lnTo>
                    <a:pt x="353054" y="139654"/>
                  </a:lnTo>
                  <a:lnTo>
                    <a:pt x="380096" y="93733"/>
                  </a:lnTo>
                  <a:lnTo>
                    <a:pt x="407349" y="58258"/>
                  </a:lnTo>
                  <a:lnTo>
                    <a:pt x="441072" y="30606"/>
                  </a:lnTo>
                  <a:lnTo>
                    <a:pt x="479684" y="11318"/>
                  </a:lnTo>
                  <a:lnTo>
                    <a:pt x="521604" y="935"/>
                  </a:lnTo>
                  <a:lnTo>
                    <a:pt x="565250" y="0"/>
                  </a:lnTo>
                  <a:lnTo>
                    <a:pt x="609042" y="9052"/>
                  </a:lnTo>
                  <a:lnTo>
                    <a:pt x="656747" y="24994"/>
                  </a:lnTo>
                  <a:lnTo>
                    <a:pt x="704191" y="41405"/>
                  </a:lnTo>
                  <a:lnTo>
                    <a:pt x="751374" y="58285"/>
                  </a:lnTo>
                  <a:lnTo>
                    <a:pt x="798297" y="75635"/>
                  </a:lnTo>
                  <a:lnTo>
                    <a:pt x="844959" y="93455"/>
                  </a:lnTo>
                  <a:lnTo>
                    <a:pt x="891361" y="111744"/>
                  </a:lnTo>
                  <a:lnTo>
                    <a:pt x="937502" y="130504"/>
                  </a:lnTo>
                  <a:lnTo>
                    <a:pt x="983383" y="149734"/>
                  </a:lnTo>
                  <a:lnTo>
                    <a:pt x="1029003" y="169433"/>
                  </a:lnTo>
                  <a:lnTo>
                    <a:pt x="1074362" y="189603"/>
                  </a:lnTo>
                  <a:lnTo>
                    <a:pt x="1119462" y="210243"/>
                  </a:lnTo>
                  <a:lnTo>
                    <a:pt x="1164300" y="231354"/>
                  </a:lnTo>
                  <a:lnTo>
                    <a:pt x="1208879" y="252935"/>
                  </a:lnTo>
                  <a:lnTo>
                    <a:pt x="1253197" y="274987"/>
                  </a:lnTo>
                  <a:lnTo>
                    <a:pt x="1297255" y="297509"/>
                  </a:lnTo>
                  <a:lnTo>
                    <a:pt x="1341052" y="320502"/>
                  </a:lnTo>
                  <a:lnTo>
                    <a:pt x="1384589" y="343967"/>
                  </a:lnTo>
                  <a:lnTo>
                    <a:pt x="1427866" y="367902"/>
                  </a:lnTo>
                  <a:lnTo>
                    <a:pt x="1470883" y="392308"/>
                  </a:lnTo>
                  <a:lnTo>
                    <a:pt x="1513640" y="417185"/>
                  </a:lnTo>
                  <a:lnTo>
                    <a:pt x="1556136" y="442534"/>
                  </a:lnTo>
                  <a:lnTo>
                    <a:pt x="1598372" y="468354"/>
                  </a:lnTo>
                  <a:lnTo>
                    <a:pt x="1640349" y="494645"/>
                  </a:lnTo>
                  <a:lnTo>
                    <a:pt x="1682065" y="521408"/>
                  </a:lnTo>
                  <a:lnTo>
                    <a:pt x="1723521" y="548643"/>
                  </a:lnTo>
                  <a:lnTo>
                    <a:pt x="1759710" y="579515"/>
                  </a:lnTo>
                  <a:lnTo>
                    <a:pt x="1786634" y="616741"/>
                  </a:lnTo>
                  <a:lnTo>
                    <a:pt x="1803953" y="658440"/>
                  </a:lnTo>
                  <a:lnTo>
                    <a:pt x="1811323" y="702730"/>
                  </a:lnTo>
                  <a:lnTo>
                    <a:pt x="1808405" y="747730"/>
                  </a:lnTo>
                  <a:lnTo>
                    <a:pt x="1794856" y="791558"/>
                  </a:lnTo>
                  <a:lnTo>
                    <a:pt x="1770336" y="832332"/>
                  </a:lnTo>
                  <a:lnTo>
                    <a:pt x="1739879" y="870830"/>
                  </a:lnTo>
                  <a:lnTo>
                    <a:pt x="1708786" y="909044"/>
                  </a:lnTo>
                  <a:lnTo>
                    <a:pt x="1677058" y="946976"/>
                  </a:lnTo>
                  <a:lnTo>
                    <a:pt x="1644699" y="984625"/>
                  </a:lnTo>
                  <a:lnTo>
                    <a:pt x="1611711" y="1021994"/>
                  </a:lnTo>
                  <a:lnTo>
                    <a:pt x="1578095" y="1059084"/>
                  </a:lnTo>
                  <a:lnTo>
                    <a:pt x="1543853" y="1095894"/>
                  </a:lnTo>
                  <a:lnTo>
                    <a:pt x="1508989" y="1132427"/>
                  </a:lnTo>
                  <a:lnTo>
                    <a:pt x="1473504" y="1168683"/>
                  </a:lnTo>
                  <a:lnTo>
                    <a:pt x="1437401" y="1204664"/>
                  </a:lnTo>
                  <a:lnTo>
                    <a:pt x="1400681" y="1240371"/>
                  </a:lnTo>
                  <a:lnTo>
                    <a:pt x="1363347" y="1275804"/>
                  </a:lnTo>
                  <a:lnTo>
                    <a:pt x="1325402" y="1310964"/>
                  </a:lnTo>
                  <a:lnTo>
                    <a:pt x="1286846" y="1345853"/>
                  </a:lnTo>
                  <a:lnTo>
                    <a:pt x="1247684" y="1380472"/>
                  </a:lnTo>
                  <a:lnTo>
                    <a:pt x="1207916" y="1414822"/>
                  </a:lnTo>
                  <a:lnTo>
                    <a:pt x="1167545" y="1448904"/>
                  </a:lnTo>
                  <a:lnTo>
                    <a:pt x="1126574" y="1482719"/>
                  </a:lnTo>
                  <a:lnTo>
                    <a:pt x="1085004" y="1516267"/>
                  </a:lnTo>
                  <a:lnTo>
                    <a:pt x="1042837" y="1549551"/>
                  </a:lnTo>
                  <a:lnTo>
                    <a:pt x="1000077" y="1582570"/>
                  </a:lnTo>
                  <a:lnTo>
                    <a:pt x="956725" y="1615327"/>
                  </a:lnTo>
                  <a:lnTo>
                    <a:pt x="914224" y="1639613"/>
                  </a:lnTo>
                  <a:lnTo>
                    <a:pt x="868137" y="1652563"/>
                  </a:lnTo>
                  <a:lnTo>
                    <a:pt x="820671" y="1654035"/>
                  </a:lnTo>
                  <a:lnTo>
                    <a:pt x="774033" y="1643887"/>
                  </a:lnTo>
                  <a:lnTo>
                    <a:pt x="730430" y="1621976"/>
                  </a:lnTo>
                  <a:lnTo>
                    <a:pt x="685930" y="1591494"/>
                  </a:lnTo>
                  <a:lnTo>
                    <a:pt x="642237" y="1560533"/>
                  </a:lnTo>
                  <a:lnTo>
                    <a:pt x="599367" y="1529080"/>
                  </a:lnTo>
                  <a:lnTo>
                    <a:pt x="557342" y="1497123"/>
                  </a:lnTo>
                  <a:lnTo>
                    <a:pt x="516179" y="1464647"/>
                  </a:lnTo>
                  <a:lnTo>
                    <a:pt x="475898" y="1431641"/>
                  </a:lnTo>
                  <a:lnTo>
                    <a:pt x="461819" y="1421993"/>
                  </a:lnTo>
                  <a:lnTo>
                    <a:pt x="446341" y="1415287"/>
                  </a:lnTo>
                  <a:lnTo>
                    <a:pt x="429875" y="1411691"/>
                  </a:lnTo>
                  <a:lnTo>
                    <a:pt x="412835" y="1411375"/>
                  </a:lnTo>
                  <a:lnTo>
                    <a:pt x="350467" y="1416219"/>
                  </a:lnTo>
                  <a:lnTo>
                    <a:pt x="285824" y="1420807"/>
                  </a:lnTo>
                  <a:lnTo>
                    <a:pt x="221647" y="1424797"/>
                  </a:lnTo>
                  <a:lnTo>
                    <a:pt x="160681" y="1427844"/>
                  </a:lnTo>
                  <a:lnTo>
                    <a:pt x="105668" y="1429603"/>
                  </a:lnTo>
                  <a:lnTo>
                    <a:pt x="59350" y="1429731"/>
                  </a:lnTo>
                  <a:lnTo>
                    <a:pt x="24471" y="1427883"/>
                  </a:lnTo>
                  <a:lnTo>
                    <a:pt x="3773" y="1423716"/>
                  </a:lnTo>
                  <a:close/>
                </a:path>
              </a:pathLst>
            </a:custGeom>
            <a:solidFill>
              <a:srgbClr val="FFD00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2717510" y="800120"/>
              <a:ext cx="1856739" cy="1816735"/>
            </a:xfrm>
            <a:custGeom>
              <a:avLst/>
              <a:gdLst/>
              <a:ahLst/>
              <a:cxnLst/>
              <a:rect l="l" t="t" r="r" b="b"/>
              <a:pathLst>
                <a:path w="1856740" h="1816735">
                  <a:moveTo>
                    <a:pt x="352156" y="1814579"/>
                  </a:moveTo>
                  <a:lnTo>
                    <a:pt x="355368" y="1765194"/>
                  </a:lnTo>
                  <a:lnTo>
                    <a:pt x="361876" y="1722966"/>
                  </a:lnTo>
                  <a:lnTo>
                    <a:pt x="370809" y="1672443"/>
                  </a:lnTo>
                  <a:lnTo>
                    <a:pt x="381538" y="1616174"/>
                  </a:lnTo>
                  <a:lnTo>
                    <a:pt x="393431" y="1556705"/>
                  </a:lnTo>
                  <a:lnTo>
                    <a:pt x="405857" y="1496584"/>
                  </a:lnTo>
                  <a:lnTo>
                    <a:pt x="418186" y="1438357"/>
                  </a:lnTo>
                  <a:lnTo>
                    <a:pt x="429786" y="1384573"/>
                  </a:lnTo>
                  <a:lnTo>
                    <a:pt x="430336" y="1371971"/>
                  </a:lnTo>
                  <a:lnTo>
                    <a:pt x="426805" y="1360201"/>
                  </a:lnTo>
                  <a:lnTo>
                    <a:pt x="419663" y="1350189"/>
                  </a:lnTo>
                  <a:lnTo>
                    <a:pt x="409379" y="1342861"/>
                  </a:lnTo>
                  <a:lnTo>
                    <a:pt x="363675" y="1320195"/>
                  </a:lnTo>
                  <a:lnTo>
                    <a:pt x="318438" y="1296880"/>
                  </a:lnTo>
                  <a:lnTo>
                    <a:pt x="273674" y="1272914"/>
                  </a:lnTo>
                  <a:lnTo>
                    <a:pt x="229386" y="1248294"/>
                  </a:lnTo>
                  <a:lnTo>
                    <a:pt x="185580" y="1223015"/>
                  </a:lnTo>
                  <a:lnTo>
                    <a:pt x="142260" y="1197075"/>
                  </a:lnTo>
                  <a:lnTo>
                    <a:pt x="104680" y="1169904"/>
                  </a:lnTo>
                  <a:lnTo>
                    <a:pt x="72360" y="1137802"/>
                  </a:lnTo>
                  <a:lnTo>
                    <a:pt x="45594" y="1101510"/>
                  </a:lnTo>
                  <a:lnTo>
                    <a:pt x="24679" y="1061767"/>
                  </a:lnTo>
                  <a:lnTo>
                    <a:pt x="9911" y="1019314"/>
                  </a:lnTo>
                  <a:lnTo>
                    <a:pt x="1586" y="974890"/>
                  </a:lnTo>
                  <a:lnTo>
                    <a:pt x="0" y="929237"/>
                  </a:lnTo>
                  <a:lnTo>
                    <a:pt x="5448" y="883094"/>
                  </a:lnTo>
                  <a:lnTo>
                    <a:pt x="15519" y="833744"/>
                  </a:lnTo>
                  <a:lnTo>
                    <a:pt x="26281" y="784658"/>
                  </a:lnTo>
                  <a:lnTo>
                    <a:pt x="37743" y="735840"/>
                  </a:lnTo>
                  <a:lnTo>
                    <a:pt x="49915" y="687294"/>
                  </a:lnTo>
                  <a:lnTo>
                    <a:pt x="62809" y="639023"/>
                  </a:lnTo>
                  <a:lnTo>
                    <a:pt x="76434" y="591032"/>
                  </a:lnTo>
                  <a:lnTo>
                    <a:pt x="90801" y="543324"/>
                  </a:lnTo>
                  <a:lnTo>
                    <a:pt x="105920" y="495903"/>
                  </a:lnTo>
                  <a:lnTo>
                    <a:pt x="121801" y="448772"/>
                  </a:lnTo>
                  <a:lnTo>
                    <a:pt x="138455" y="401937"/>
                  </a:lnTo>
                  <a:lnTo>
                    <a:pt x="155891" y="355399"/>
                  </a:lnTo>
                  <a:lnTo>
                    <a:pt x="174121" y="309165"/>
                  </a:lnTo>
                  <a:lnTo>
                    <a:pt x="193154" y="263236"/>
                  </a:lnTo>
                  <a:lnTo>
                    <a:pt x="213001" y="217617"/>
                  </a:lnTo>
                  <a:lnTo>
                    <a:pt x="233673" y="172311"/>
                  </a:lnTo>
                  <a:lnTo>
                    <a:pt x="258983" y="128304"/>
                  </a:lnTo>
                  <a:lnTo>
                    <a:pt x="290657" y="89957"/>
                  </a:lnTo>
                  <a:lnTo>
                    <a:pt x="327766" y="57752"/>
                  </a:lnTo>
                  <a:lnTo>
                    <a:pt x="369380" y="32172"/>
                  </a:lnTo>
                  <a:lnTo>
                    <a:pt x="414571" y="13698"/>
                  </a:lnTo>
                  <a:lnTo>
                    <a:pt x="462410" y="2813"/>
                  </a:lnTo>
                  <a:lnTo>
                    <a:pt x="511967" y="0"/>
                  </a:lnTo>
                  <a:lnTo>
                    <a:pt x="562315" y="5739"/>
                  </a:lnTo>
                  <a:lnTo>
                    <a:pt x="609733" y="15641"/>
                  </a:lnTo>
                  <a:lnTo>
                    <a:pt x="657124" y="26190"/>
                  </a:lnTo>
                  <a:lnTo>
                    <a:pt x="704486" y="37382"/>
                  </a:lnTo>
                  <a:lnTo>
                    <a:pt x="751821" y="49211"/>
                  </a:lnTo>
                  <a:lnTo>
                    <a:pt x="799129" y="61673"/>
                  </a:lnTo>
                  <a:lnTo>
                    <a:pt x="846410" y="74761"/>
                  </a:lnTo>
                  <a:lnTo>
                    <a:pt x="893663" y="88472"/>
                  </a:lnTo>
                  <a:lnTo>
                    <a:pt x="940891" y="102800"/>
                  </a:lnTo>
                  <a:lnTo>
                    <a:pt x="988091" y="117740"/>
                  </a:lnTo>
                  <a:lnTo>
                    <a:pt x="1035266" y="133287"/>
                  </a:lnTo>
                  <a:lnTo>
                    <a:pt x="1082414" y="149437"/>
                  </a:lnTo>
                  <a:lnTo>
                    <a:pt x="1129537" y="166183"/>
                  </a:lnTo>
                  <a:lnTo>
                    <a:pt x="1176634" y="183522"/>
                  </a:lnTo>
                  <a:lnTo>
                    <a:pt x="1223706" y="201447"/>
                  </a:lnTo>
                  <a:lnTo>
                    <a:pt x="1270752" y="219955"/>
                  </a:lnTo>
                  <a:lnTo>
                    <a:pt x="1317774" y="239039"/>
                  </a:lnTo>
                  <a:lnTo>
                    <a:pt x="1364771" y="258695"/>
                  </a:lnTo>
                  <a:lnTo>
                    <a:pt x="1411743" y="278918"/>
                  </a:lnTo>
                  <a:lnTo>
                    <a:pt x="1458692" y="299703"/>
                  </a:lnTo>
                  <a:lnTo>
                    <a:pt x="1505616" y="321045"/>
                  </a:lnTo>
                  <a:lnTo>
                    <a:pt x="1552516" y="342938"/>
                  </a:lnTo>
                  <a:lnTo>
                    <a:pt x="1599392" y="365378"/>
                  </a:lnTo>
                  <a:lnTo>
                    <a:pt x="1646245" y="388360"/>
                  </a:lnTo>
                  <a:lnTo>
                    <a:pt x="1693075" y="411878"/>
                  </a:lnTo>
                  <a:lnTo>
                    <a:pt x="1693084" y="411671"/>
                  </a:lnTo>
                  <a:lnTo>
                    <a:pt x="1735333" y="437712"/>
                  </a:lnTo>
                  <a:lnTo>
                    <a:pt x="1771759" y="469442"/>
                  </a:lnTo>
                  <a:lnTo>
                    <a:pt x="1802083" y="505977"/>
                  </a:lnTo>
                  <a:lnTo>
                    <a:pt x="1826023" y="546431"/>
                  </a:lnTo>
                  <a:lnTo>
                    <a:pt x="1843300" y="589920"/>
                  </a:lnTo>
                  <a:lnTo>
                    <a:pt x="1853633" y="635557"/>
                  </a:lnTo>
                  <a:lnTo>
                    <a:pt x="1856742" y="682458"/>
                  </a:lnTo>
                  <a:lnTo>
                    <a:pt x="1852346" y="729737"/>
                  </a:lnTo>
                  <a:lnTo>
                    <a:pt x="1840166" y="776510"/>
                  </a:lnTo>
                  <a:lnTo>
                    <a:pt x="1819921" y="821891"/>
                  </a:lnTo>
                  <a:lnTo>
                    <a:pt x="1795786" y="865118"/>
                  </a:lnTo>
                  <a:lnTo>
                    <a:pt x="1770998" y="908100"/>
                  </a:lnTo>
                  <a:lnTo>
                    <a:pt x="1745557" y="950838"/>
                  </a:lnTo>
                  <a:lnTo>
                    <a:pt x="1719465" y="993332"/>
                  </a:lnTo>
                  <a:lnTo>
                    <a:pt x="1692723" y="1035583"/>
                  </a:lnTo>
                  <a:lnTo>
                    <a:pt x="1665333" y="1077591"/>
                  </a:lnTo>
                  <a:lnTo>
                    <a:pt x="1637297" y="1119356"/>
                  </a:lnTo>
                  <a:lnTo>
                    <a:pt x="1608614" y="1160881"/>
                  </a:lnTo>
                  <a:lnTo>
                    <a:pt x="1579288" y="1202164"/>
                  </a:lnTo>
                  <a:lnTo>
                    <a:pt x="1549319" y="1243207"/>
                  </a:lnTo>
                  <a:lnTo>
                    <a:pt x="1518709" y="1284011"/>
                  </a:lnTo>
                  <a:lnTo>
                    <a:pt x="1487458" y="1324575"/>
                  </a:lnTo>
                  <a:lnTo>
                    <a:pt x="1455569" y="1364901"/>
                  </a:lnTo>
                  <a:lnTo>
                    <a:pt x="1423042" y="1404989"/>
                  </a:lnTo>
                  <a:lnTo>
                    <a:pt x="1389880" y="1444840"/>
                  </a:lnTo>
                  <a:lnTo>
                    <a:pt x="1356083" y="1484454"/>
                  </a:lnTo>
                  <a:lnTo>
                    <a:pt x="1321278" y="1518730"/>
                  </a:lnTo>
                  <a:lnTo>
                    <a:pt x="1282095" y="1546500"/>
                  </a:lnTo>
                  <a:lnTo>
                    <a:pt x="1239404" y="1567513"/>
                  </a:lnTo>
                  <a:lnTo>
                    <a:pt x="1194073" y="1581513"/>
                  </a:lnTo>
                  <a:lnTo>
                    <a:pt x="1146973" y="1588249"/>
                  </a:lnTo>
                  <a:lnTo>
                    <a:pt x="1098973" y="1587467"/>
                  </a:lnTo>
                  <a:lnTo>
                    <a:pt x="1050941" y="1578914"/>
                  </a:lnTo>
                  <a:lnTo>
                    <a:pt x="999538" y="1565042"/>
                  </a:lnTo>
                  <a:lnTo>
                    <a:pt x="948610" y="1550504"/>
                  </a:lnTo>
                  <a:lnTo>
                    <a:pt x="898154" y="1535304"/>
                  </a:lnTo>
                  <a:lnTo>
                    <a:pt x="848171" y="1519448"/>
                  </a:lnTo>
                  <a:lnTo>
                    <a:pt x="798660" y="1502941"/>
                  </a:lnTo>
                  <a:lnTo>
                    <a:pt x="749619" y="1485787"/>
                  </a:lnTo>
                  <a:lnTo>
                    <a:pt x="701047" y="1467992"/>
                  </a:lnTo>
                  <a:lnTo>
                    <a:pt x="689404" y="1465616"/>
                  </a:lnTo>
                  <a:lnTo>
                    <a:pt x="677906" y="1466887"/>
                  </a:lnTo>
                  <a:lnTo>
                    <a:pt x="667356" y="1471605"/>
                  </a:lnTo>
                  <a:lnTo>
                    <a:pt x="658562" y="1479569"/>
                  </a:lnTo>
                  <a:lnTo>
                    <a:pt x="622419" y="1524340"/>
                  </a:lnTo>
                  <a:lnTo>
                    <a:pt x="583504" y="1572020"/>
                  </a:lnTo>
                  <a:lnTo>
                    <a:pt x="543316" y="1620579"/>
                  </a:lnTo>
                  <a:lnTo>
                    <a:pt x="503353" y="1667986"/>
                  </a:lnTo>
                  <a:lnTo>
                    <a:pt x="465111" y="1712213"/>
                  </a:lnTo>
                  <a:lnTo>
                    <a:pt x="430089" y="1751228"/>
                  </a:lnTo>
                  <a:lnTo>
                    <a:pt x="399785" y="1783003"/>
                  </a:lnTo>
                  <a:lnTo>
                    <a:pt x="359320" y="1816708"/>
                  </a:lnTo>
                  <a:lnTo>
                    <a:pt x="352156" y="1814579"/>
                  </a:lnTo>
                  <a:close/>
                </a:path>
              </a:pathLst>
            </a:custGeom>
            <a:solidFill>
              <a:srgbClr val="E93D4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3334047" y="1096085"/>
              <a:ext cx="1426845" cy="1715135"/>
            </a:xfrm>
            <a:custGeom>
              <a:avLst/>
              <a:gdLst/>
              <a:ahLst/>
              <a:cxnLst/>
              <a:rect l="l" t="t" r="r" b="b"/>
              <a:pathLst>
                <a:path w="1426844" h="1715135">
                  <a:moveTo>
                    <a:pt x="175742" y="863155"/>
                  </a:moveTo>
                  <a:lnTo>
                    <a:pt x="163347" y="814120"/>
                  </a:lnTo>
                  <a:lnTo>
                    <a:pt x="124371" y="780059"/>
                  </a:lnTo>
                  <a:lnTo>
                    <a:pt x="91909" y="771702"/>
                  </a:lnTo>
                  <a:lnTo>
                    <a:pt x="75285" y="772553"/>
                  </a:lnTo>
                  <a:lnTo>
                    <a:pt x="28930" y="793813"/>
                  </a:lnTo>
                  <a:lnTo>
                    <a:pt x="2603" y="838288"/>
                  </a:lnTo>
                  <a:lnTo>
                    <a:pt x="0" y="855116"/>
                  </a:lnTo>
                  <a:lnTo>
                    <a:pt x="889" y="872083"/>
                  </a:lnTo>
                  <a:lnTo>
                    <a:pt x="22428" y="918718"/>
                  </a:lnTo>
                  <a:lnTo>
                    <a:pt x="66078" y="944689"/>
                  </a:lnTo>
                  <a:lnTo>
                    <a:pt x="82880" y="947267"/>
                  </a:lnTo>
                  <a:lnTo>
                    <a:pt x="99834" y="946353"/>
                  </a:lnTo>
                  <a:lnTo>
                    <a:pt x="146634" y="924382"/>
                  </a:lnTo>
                  <a:lnTo>
                    <a:pt x="173088" y="879792"/>
                  </a:lnTo>
                  <a:lnTo>
                    <a:pt x="175742" y="863155"/>
                  </a:lnTo>
                  <a:close/>
                </a:path>
                <a:path w="1426844" h="1715135">
                  <a:moveTo>
                    <a:pt x="672261" y="321792"/>
                  </a:moveTo>
                  <a:lnTo>
                    <a:pt x="668705" y="276860"/>
                  </a:lnTo>
                  <a:lnTo>
                    <a:pt x="657821" y="232448"/>
                  </a:lnTo>
                  <a:lnTo>
                    <a:pt x="640956" y="191858"/>
                  </a:lnTo>
                  <a:lnTo>
                    <a:pt x="618464" y="154546"/>
                  </a:lnTo>
                  <a:lnTo>
                    <a:pt x="590321" y="120510"/>
                  </a:lnTo>
                  <a:lnTo>
                    <a:pt x="556552" y="89750"/>
                  </a:lnTo>
                  <a:lnTo>
                    <a:pt x="517144" y="62242"/>
                  </a:lnTo>
                  <a:lnTo>
                    <a:pt x="472109" y="37998"/>
                  </a:lnTo>
                  <a:lnTo>
                    <a:pt x="420497" y="17297"/>
                  </a:lnTo>
                  <a:lnTo>
                    <a:pt x="370344" y="4622"/>
                  </a:lnTo>
                  <a:lnTo>
                    <a:pt x="321640" y="0"/>
                  </a:lnTo>
                  <a:lnTo>
                    <a:pt x="274396" y="3403"/>
                  </a:lnTo>
                  <a:lnTo>
                    <a:pt x="228600" y="14846"/>
                  </a:lnTo>
                  <a:lnTo>
                    <a:pt x="184238" y="34328"/>
                  </a:lnTo>
                  <a:lnTo>
                    <a:pt x="151841" y="55130"/>
                  </a:lnTo>
                  <a:lnTo>
                    <a:pt x="120916" y="82232"/>
                  </a:lnTo>
                  <a:lnTo>
                    <a:pt x="91452" y="115633"/>
                  </a:lnTo>
                  <a:lnTo>
                    <a:pt x="63449" y="155333"/>
                  </a:lnTo>
                  <a:lnTo>
                    <a:pt x="60858" y="159829"/>
                  </a:lnTo>
                  <a:lnTo>
                    <a:pt x="36906" y="201358"/>
                  </a:lnTo>
                  <a:lnTo>
                    <a:pt x="34912" y="208280"/>
                  </a:lnTo>
                  <a:lnTo>
                    <a:pt x="34937" y="208483"/>
                  </a:lnTo>
                  <a:lnTo>
                    <a:pt x="35788" y="215176"/>
                  </a:lnTo>
                  <a:lnTo>
                    <a:pt x="39243" y="221221"/>
                  </a:lnTo>
                  <a:lnTo>
                    <a:pt x="44996" y="225552"/>
                  </a:lnTo>
                  <a:lnTo>
                    <a:pt x="177038" y="287909"/>
                  </a:lnTo>
                  <a:lnTo>
                    <a:pt x="183819" y="289610"/>
                  </a:lnTo>
                  <a:lnTo>
                    <a:pt x="190512" y="288594"/>
                  </a:lnTo>
                  <a:lnTo>
                    <a:pt x="196342" y="285127"/>
                  </a:lnTo>
                  <a:lnTo>
                    <a:pt x="200317" y="279768"/>
                  </a:lnTo>
                  <a:lnTo>
                    <a:pt x="207873" y="266382"/>
                  </a:lnTo>
                  <a:lnTo>
                    <a:pt x="218643" y="247129"/>
                  </a:lnTo>
                  <a:lnTo>
                    <a:pt x="239966" y="220141"/>
                  </a:lnTo>
                  <a:lnTo>
                    <a:pt x="264477" y="198513"/>
                  </a:lnTo>
                  <a:lnTo>
                    <a:pt x="292201" y="182245"/>
                  </a:lnTo>
                  <a:lnTo>
                    <a:pt x="321437" y="172034"/>
                  </a:lnTo>
                  <a:lnTo>
                    <a:pt x="350583" y="168630"/>
                  </a:lnTo>
                  <a:lnTo>
                    <a:pt x="379603" y="172034"/>
                  </a:lnTo>
                  <a:lnTo>
                    <a:pt x="433158" y="196926"/>
                  </a:lnTo>
                  <a:lnTo>
                    <a:pt x="468807" y="238188"/>
                  </a:lnTo>
                  <a:lnTo>
                    <a:pt x="485597" y="293395"/>
                  </a:lnTo>
                  <a:lnTo>
                    <a:pt x="485775" y="322275"/>
                  </a:lnTo>
                  <a:lnTo>
                    <a:pt x="480314" y="351409"/>
                  </a:lnTo>
                  <a:lnTo>
                    <a:pt x="458825" y="400138"/>
                  </a:lnTo>
                  <a:lnTo>
                    <a:pt x="421614" y="440194"/>
                  </a:lnTo>
                  <a:lnTo>
                    <a:pt x="382447" y="457949"/>
                  </a:lnTo>
                  <a:lnTo>
                    <a:pt x="320687" y="475932"/>
                  </a:lnTo>
                  <a:lnTo>
                    <a:pt x="278193" y="487845"/>
                  </a:lnTo>
                  <a:lnTo>
                    <a:pt x="240753" y="501357"/>
                  </a:lnTo>
                  <a:lnTo>
                    <a:pt x="181038" y="533285"/>
                  </a:lnTo>
                  <a:lnTo>
                    <a:pt x="136105" y="575195"/>
                  </a:lnTo>
                  <a:lnTo>
                    <a:pt x="111302" y="611543"/>
                  </a:lnTo>
                  <a:lnTo>
                    <a:pt x="100545" y="630567"/>
                  </a:lnTo>
                  <a:lnTo>
                    <a:pt x="95072" y="642175"/>
                  </a:lnTo>
                  <a:lnTo>
                    <a:pt x="93332" y="649249"/>
                  </a:lnTo>
                  <a:lnTo>
                    <a:pt x="93370" y="649439"/>
                  </a:lnTo>
                  <a:lnTo>
                    <a:pt x="94411" y="656221"/>
                  </a:lnTo>
                  <a:lnTo>
                    <a:pt x="98018" y="662279"/>
                  </a:lnTo>
                  <a:lnTo>
                    <a:pt x="103860" y="666635"/>
                  </a:lnTo>
                  <a:lnTo>
                    <a:pt x="220853" y="721918"/>
                  </a:lnTo>
                  <a:lnTo>
                    <a:pt x="227380" y="723582"/>
                  </a:lnTo>
                  <a:lnTo>
                    <a:pt x="234251" y="722604"/>
                  </a:lnTo>
                  <a:lnTo>
                    <a:pt x="240271" y="719150"/>
                  </a:lnTo>
                  <a:lnTo>
                    <a:pt x="244678" y="713498"/>
                  </a:lnTo>
                  <a:lnTo>
                    <a:pt x="245999" y="711060"/>
                  </a:lnTo>
                  <a:lnTo>
                    <a:pt x="256400" y="691819"/>
                  </a:lnTo>
                  <a:lnTo>
                    <a:pt x="267462" y="674370"/>
                  </a:lnTo>
                  <a:lnTo>
                    <a:pt x="301815" y="644359"/>
                  </a:lnTo>
                  <a:lnTo>
                    <a:pt x="350227" y="630008"/>
                  </a:lnTo>
                  <a:lnTo>
                    <a:pt x="384441" y="623455"/>
                  </a:lnTo>
                  <a:lnTo>
                    <a:pt x="437273" y="612482"/>
                  </a:lnTo>
                  <a:lnTo>
                    <a:pt x="482561" y="599744"/>
                  </a:lnTo>
                  <a:lnTo>
                    <a:pt x="520331" y="585216"/>
                  </a:lnTo>
                  <a:lnTo>
                    <a:pt x="575983" y="549173"/>
                  </a:lnTo>
                  <a:lnTo>
                    <a:pt x="620191" y="494525"/>
                  </a:lnTo>
                  <a:lnTo>
                    <a:pt x="639013" y="459574"/>
                  </a:lnTo>
                  <a:lnTo>
                    <a:pt x="657428" y="413143"/>
                  </a:lnTo>
                  <a:lnTo>
                    <a:pt x="668502" y="367220"/>
                  </a:lnTo>
                  <a:lnTo>
                    <a:pt x="671753" y="327926"/>
                  </a:lnTo>
                  <a:lnTo>
                    <a:pt x="672261" y="321792"/>
                  </a:lnTo>
                  <a:close/>
                </a:path>
                <a:path w="1426844" h="1715135">
                  <a:moveTo>
                    <a:pt x="922934" y="1649183"/>
                  </a:moveTo>
                  <a:lnTo>
                    <a:pt x="914247" y="1608264"/>
                  </a:lnTo>
                  <a:lnTo>
                    <a:pt x="883373" y="1578584"/>
                  </a:lnTo>
                  <a:lnTo>
                    <a:pt x="857262" y="1570977"/>
                  </a:lnTo>
                  <a:lnTo>
                    <a:pt x="842924" y="1571104"/>
                  </a:lnTo>
                  <a:lnTo>
                    <a:pt x="804684" y="1587182"/>
                  </a:lnTo>
                  <a:lnTo>
                    <a:pt x="781215" y="1622844"/>
                  </a:lnTo>
                  <a:lnTo>
                    <a:pt x="778687" y="1636610"/>
                  </a:lnTo>
                  <a:lnTo>
                    <a:pt x="778954" y="1651152"/>
                  </a:lnTo>
                  <a:lnTo>
                    <a:pt x="794626" y="1689138"/>
                  </a:lnTo>
                  <a:lnTo>
                    <a:pt x="830110" y="1712493"/>
                  </a:lnTo>
                  <a:lnTo>
                    <a:pt x="843864" y="1714995"/>
                  </a:lnTo>
                  <a:lnTo>
                    <a:pt x="858380" y="1714703"/>
                  </a:lnTo>
                  <a:lnTo>
                    <a:pt x="896950" y="1698218"/>
                  </a:lnTo>
                  <a:lnTo>
                    <a:pt x="920407" y="1662709"/>
                  </a:lnTo>
                  <a:lnTo>
                    <a:pt x="922934" y="1649183"/>
                  </a:lnTo>
                  <a:close/>
                </a:path>
                <a:path w="1426844" h="1715135">
                  <a:moveTo>
                    <a:pt x="1426362" y="1249045"/>
                  </a:moveTo>
                  <a:lnTo>
                    <a:pt x="1418805" y="1206322"/>
                  </a:lnTo>
                  <a:lnTo>
                    <a:pt x="1403858" y="1165847"/>
                  </a:lnTo>
                  <a:lnTo>
                    <a:pt x="1381506" y="1127620"/>
                  </a:lnTo>
                  <a:lnTo>
                    <a:pt x="1351775" y="1091603"/>
                  </a:lnTo>
                  <a:lnTo>
                    <a:pt x="1314640" y="1057808"/>
                  </a:lnTo>
                  <a:lnTo>
                    <a:pt x="1269746" y="1026883"/>
                  </a:lnTo>
                  <a:lnTo>
                    <a:pt x="1224318" y="1005636"/>
                  </a:lnTo>
                  <a:lnTo>
                    <a:pt x="1178369" y="994079"/>
                  </a:lnTo>
                  <a:lnTo>
                    <a:pt x="1131887" y="992200"/>
                  </a:lnTo>
                  <a:lnTo>
                    <a:pt x="1084872" y="999985"/>
                  </a:lnTo>
                  <a:lnTo>
                    <a:pt x="1047508" y="1013955"/>
                  </a:lnTo>
                  <a:lnTo>
                    <a:pt x="1010119" y="1036218"/>
                  </a:lnTo>
                  <a:lnTo>
                    <a:pt x="972604" y="1066876"/>
                  </a:lnTo>
                  <a:lnTo>
                    <a:pt x="935113" y="1105801"/>
                  </a:lnTo>
                  <a:lnTo>
                    <a:pt x="929665" y="1112012"/>
                  </a:lnTo>
                  <a:lnTo>
                    <a:pt x="930503" y="1121587"/>
                  </a:lnTo>
                  <a:lnTo>
                    <a:pt x="1037031" y="1206931"/>
                  </a:lnTo>
                  <a:lnTo>
                    <a:pt x="1046187" y="1205852"/>
                  </a:lnTo>
                  <a:lnTo>
                    <a:pt x="1051229" y="1199629"/>
                  </a:lnTo>
                  <a:lnTo>
                    <a:pt x="1071905" y="1177163"/>
                  </a:lnTo>
                  <a:lnTo>
                    <a:pt x="1094130" y="1159611"/>
                  </a:lnTo>
                  <a:lnTo>
                    <a:pt x="1117892" y="1146962"/>
                  </a:lnTo>
                  <a:lnTo>
                    <a:pt x="1143165" y="1139202"/>
                  </a:lnTo>
                  <a:lnTo>
                    <a:pt x="1168514" y="1136599"/>
                  </a:lnTo>
                  <a:lnTo>
                    <a:pt x="1192491" y="1139405"/>
                  </a:lnTo>
                  <a:lnTo>
                    <a:pt x="1236294" y="1161364"/>
                  </a:lnTo>
                  <a:lnTo>
                    <a:pt x="1265821" y="1196644"/>
                  </a:lnTo>
                  <a:lnTo>
                    <a:pt x="1277670" y="1241082"/>
                  </a:lnTo>
                  <a:lnTo>
                    <a:pt x="1276921" y="1265097"/>
                  </a:lnTo>
                  <a:lnTo>
                    <a:pt x="1261681" y="1310487"/>
                  </a:lnTo>
                  <a:lnTo>
                    <a:pt x="1235163" y="1345565"/>
                  </a:lnTo>
                  <a:lnTo>
                    <a:pt x="1197762" y="1370584"/>
                  </a:lnTo>
                  <a:lnTo>
                    <a:pt x="1138834" y="1379181"/>
                  </a:lnTo>
                  <a:lnTo>
                    <a:pt x="1110145" y="1379982"/>
                  </a:lnTo>
                  <a:lnTo>
                    <a:pt x="1073848" y="1381404"/>
                  </a:lnTo>
                  <a:lnTo>
                    <a:pt x="1012469" y="1391081"/>
                  </a:lnTo>
                  <a:lnTo>
                    <a:pt x="964755" y="1410246"/>
                  </a:lnTo>
                  <a:lnTo>
                    <a:pt x="923264" y="1441551"/>
                  </a:lnTo>
                  <a:lnTo>
                    <a:pt x="892619" y="1476705"/>
                  </a:lnTo>
                  <a:lnTo>
                    <a:pt x="893660" y="1486293"/>
                  </a:lnTo>
                  <a:lnTo>
                    <a:pt x="983145" y="1557858"/>
                  </a:lnTo>
                  <a:lnTo>
                    <a:pt x="982599" y="1557553"/>
                  </a:lnTo>
                  <a:lnTo>
                    <a:pt x="989393" y="1563014"/>
                  </a:lnTo>
                  <a:lnTo>
                    <a:pt x="998766" y="1562150"/>
                  </a:lnTo>
                  <a:lnTo>
                    <a:pt x="1004049" y="1555851"/>
                  </a:lnTo>
                  <a:lnTo>
                    <a:pt x="1017549" y="1540751"/>
                  </a:lnTo>
                  <a:lnTo>
                    <a:pt x="1050099" y="1514881"/>
                  </a:lnTo>
                  <a:lnTo>
                    <a:pt x="1104506" y="1509077"/>
                  </a:lnTo>
                  <a:lnTo>
                    <a:pt x="1133119" y="1510360"/>
                  </a:lnTo>
                  <a:lnTo>
                    <a:pt x="1177505" y="1511604"/>
                  </a:lnTo>
                  <a:lnTo>
                    <a:pt x="1216202" y="1509991"/>
                  </a:lnTo>
                  <a:lnTo>
                    <a:pt x="1276527" y="1498231"/>
                  </a:lnTo>
                  <a:lnTo>
                    <a:pt x="1323924" y="1471828"/>
                  </a:lnTo>
                  <a:lnTo>
                    <a:pt x="1368171" y="1427467"/>
                  </a:lnTo>
                  <a:lnTo>
                    <a:pt x="1396669" y="1385176"/>
                  </a:lnTo>
                  <a:lnTo>
                    <a:pt x="1415872" y="1341348"/>
                  </a:lnTo>
                  <a:lnTo>
                    <a:pt x="1425778" y="1295984"/>
                  </a:lnTo>
                  <a:lnTo>
                    <a:pt x="1426171" y="1264450"/>
                  </a:lnTo>
                  <a:lnTo>
                    <a:pt x="1426362" y="12490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/>
          <p:nvPr/>
        </p:nvSpPr>
        <p:spPr>
          <a:xfrm>
            <a:off x="12064920" y="1045453"/>
            <a:ext cx="537845" cy="806450"/>
          </a:xfrm>
          <a:custGeom>
            <a:avLst/>
            <a:gdLst/>
            <a:ahLst/>
            <a:cxnLst/>
            <a:rect l="l" t="t" r="r" b="b"/>
            <a:pathLst>
              <a:path w="537845" h="806450">
                <a:moveTo>
                  <a:pt x="4577" y="225104"/>
                </a:moveTo>
                <a:lnTo>
                  <a:pt x="0" y="216741"/>
                </a:lnTo>
                <a:lnTo>
                  <a:pt x="2448" y="208874"/>
                </a:lnTo>
                <a:lnTo>
                  <a:pt x="20982" y="158096"/>
                </a:lnTo>
                <a:lnTo>
                  <a:pt x="42841" y="114932"/>
                </a:lnTo>
                <a:lnTo>
                  <a:pt x="68023" y="79389"/>
                </a:lnTo>
                <a:lnTo>
                  <a:pt x="96522" y="51475"/>
                </a:lnTo>
                <a:lnTo>
                  <a:pt x="136378" y="25270"/>
                </a:lnTo>
                <a:lnTo>
                  <a:pt x="179664" y="8110"/>
                </a:lnTo>
                <a:lnTo>
                  <a:pt x="226384" y="0"/>
                </a:lnTo>
                <a:lnTo>
                  <a:pt x="276543" y="939"/>
                </a:lnTo>
                <a:lnTo>
                  <a:pt x="330143" y="10932"/>
                </a:lnTo>
                <a:lnTo>
                  <a:pt x="377774" y="26730"/>
                </a:lnTo>
                <a:lnTo>
                  <a:pt x="419562" y="47562"/>
                </a:lnTo>
                <a:lnTo>
                  <a:pt x="455499" y="73424"/>
                </a:lnTo>
                <a:lnTo>
                  <a:pt x="485577" y="104313"/>
                </a:lnTo>
                <a:lnTo>
                  <a:pt x="509789" y="140223"/>
                </a:lnTo>
                <a:lnTo>
                  <a:pt x="528269" y="183339"/>
                </a:lnTo>
                <a:lnTo>
                  <a:pt x="537598" y="228815"/>
                </a:lnTo>
                <a:lnTo>
                  <a:pt x="537739" y="264462"/>
                </a:lnTo>
                <a:lnTo>
                  <a:pt x="322496" y="145365"/>
                </a:lnTo>
                <a:lnTo>
                  <a:pt x="300280" y="137187"/>
                </a:lnTo>
                <a:lnTo>
                  <a:pt x="275324" y="133276"/>
                </a:lnTo>
                <a:lnTo>
                  <a:pt x="251315" y="134898"/>
                </a:lnTo>
                <a:lnTo>
                  <a:pt x="228252" y="142051"/>
                </a:lnTo>
                <a:lnTo>
                  <a:pt x="186137" y="172090"/>
                </a:lnTo>
                <a:lnTo>
                  <a:pt x="156359" y="218374"/>
                </a:lnTo>
                <a:lnTo>
                  <a:pt x="144502" y="255039"/>
                </a:lnTo>
                <a:lnTo>
                  <a:pt x="136553" y="259651"/>
                </a:lnTo>
                <a:lnTo>
                  <a:pt x="128842" y="257716"/>
                </a:lnTo>
                <a:lnTo>
                  <a:pt x="4577" y="225104"/>
                </a:lnTo>
                <a:close/>
              </a:path>
              <a:path w="537845" h="806450">
                <a:moveTo>
                  <a:pt x="118716" y="573179"/>
                </a:moveTo>
                <a:lnTo>
                  <a:pt x="113886" y="564888"/>
                </a:lnTo>
                <a:lnTo>
                  <a:pt x="115930" y="556797"/>
                </a:lnTo>
                <a:lnTo>
                  <a:pt x="118646" y="546534"/>
                </a:lnTo>
                <a:lnTo>
                  <a:pt x="139090" y="496368"/>
                </a:lnTo>
                <a:lnTo>
                  <a:pt x="169143" y="455652"/>
                </a:lnTo>
                <a:lnTo>
                  <a:pt x="212685" y="420797"/>
                </a:lnTo>
                <a:lnTo>
                  <a:pt x="273576" y="388147"/>
                </a:lnTo>
                <a:lnTo>
                  <a:pt x="299505" y="375744"/>
                </a:lnTo>
                <a:lnTo>
                  <a:pt x="320860" y="364239"/>
                </a:lnTo>
                <a:lnTo>
                  <a:pt x="359171" y="333601"/>
                </a:lnTo>
                <a:lnTo>
                  <a:pt x="379408" y="288663"/>
                </a:lnTo>
                <a:lnTo>
                  <a:pt x="383987" y="238820"/>
                </a:lnTo>
                <a:lnTo>
                  <a:pt x="379480" y="215470"/>
                </a:lnTo>
                <a:lnTo>
                  <a:pt x="370447" y="193183"/>
                </a:lnTo>
                <a:lnTo>
                  <a:pt x="357587" y="173367"/>
                </a:lnTo>
                <a:lnTo>
                  <a:pt x="341600" y="157427"/>
                </a:lnTo>
                <a:lnTo>
                  <a:pt x="322496" y="145365"/>
                </a:lnTo>
                <a:lnTo>
                  <a:pt x="537739" y="264462"/>
                </a:lnTo>
                <a:lnTo>
                  <a:pt x="528849" y="326831"/>
                </a:lnTo>
                <a:lnTo>
                  <a:pt x="506373" y="385307"/>
                </a:lnTo>
                <a:lnTo>
                  <a:pt x="492339" y="407284"/>
                </a:lnTo>
                <a:lnTo>
                  <a:pt x="491331" y="408863"/>
                </a:lnTo>
                <a:lnTo>
                  <a:pt x="451729" y="446417"/>
                </a:lnTo>
                <a:lnTo>
                  <a:pt x="388620" y="481022"/>
                </a:lnTo>
                <a:lnTo>
                  <a:pt x="347555" y="497872"/>
                </a:lnTo>
                <a:lnTo>
                  <a:pt x="320869" y="508353"/>
                </a:lnTo>
                <a:lnTo>
                  <a:pt x="299627" y="518138"/>
                </a:lnTo>
                <a:lnTo>
                  <a:pt x="266947" y="544515"/>
                </a:lnTo>
                <a:lnTo>
                  <a:pt x="247924" y="591884"/>
                </a:lnTo>
                <a:lnTo>
                  <a:pt x="245602" y="599715"/>
                </a:lnTo>
                <a:lnTo>
                  <a:pt x="237483" y="604445"/>
                </a:lnTo>
                <a:lnTo>
                  <a:pt x="118716" y="573179"/>
                </a:lnTo>
                <a:close/>
              </a:path>
              <a:path w="537845" h="806450">
                <a:moveTo>
                  <a:pt x="193361" y="682107"/>
                </a:moveTo>
                <a:lnTo>
                  <a:pt x="160544" y="663948"/>
                </a:lnTo>
                <a:lnTo>
                  <a:pt x="174684" y="669010"/>
                </a:lnTo>
                <a:lnTo>
                  <a:pt x="186906" y="676229"/>
                </a:lnTo>
                <a:lnTo>
                  <a:pt x="193361" y="682107"/>
                </a:lnTo>
                <a:close/>
              </a:path>
              <a:path w="537845" h="806450">
                <a:moveTo>
                  <a:pt x="110535" y="798583"/>
                </a:moveTo>
                <a:lnTo>
                  <a:pt x="80545" y="770094"/>
                </a:lnTo>
                <a:lnTo>
                  <a:pt x="70693" y="729331"/>
                </a:lnTo>
                <a:lnTo>
                  <a:pt x="73107" y="714888"/>
                </a:lnTo>
                <a:lnTo>
                  <a:pt x="94845" y="679232"/>
                </a:lnTo>
                <a:lnTo>
                  <a:pt x="132962" y="661856"/>
                </a:lnTo>
                <a:lnTo>
                  <a:pt x="146580" y="661419"/>
                </a:lnTo>
                <a:lnTo>
                  <a:pt x="160472" y="663696"/>
                </a:lnTo>
                <a:lnTo>
                  <a:pt x="160544" y="663948"/>
                </a:lnTo>
                <a:lnTo>
                  <a:pt x="193361" y="682107"/>
                </a:lnTo>
                <a:lnTo>
                  <a:pt x="214677" y="723394"/>
                </a:lnTo>
                <a:lnTo>
                  <a:pt x="215029" y="737243"/>
                </a:lnTo>
                <a:lnTo>
                  <a:pt x="212579" y="751568"/>
                </a:lnTo>
                <a:lnTo>
                  <a:pt x="190772" y="787484"/>
                </a:lnTo>
                <a:lnTo>
                  <a:pt x="152173" y="805381"/>
                </a:lnTo>
                <a:lnTo>
                  <a:pt x="138189" y="805835"/>
                </a:lnTo>
                <a:lnTo>
                  <a:pt x="123775" y="803448"/>
                </a:lnTo>
                <a:lnTo>
                  <a:pt x="110535" y="7985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5382385" y="2864953"/>
            <a:ext cx="7381875" cy="3949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400" spc="355">
                <a:latin typeface="Calibri"/>
                <a:cs typeface="Calibri"/>
              </a:rPr>
              <a:t>Figura</a:t>
            </a:r>
            <a:r>
              <a:rPr dirty="0" sz="2400" spc="210">
                <a:latin typeface="Calibri"/>
                <a:cs typeface="Calibri"/>
              </a:rPr>
              <a:t> </a:t>
            </a:r>
            <a:r>
              <a:rPr dirty="0" sz="2400" spc="60">
                <a:latin typeface="Calibri"/>
                <a:cs typeface="Calibri"/>
              </a:rPr>
              <a:t>2:</a:t>
            </a:r>
            <a:r>
              <a:rPr dirty="0" sz="2400" spc="215">
                <a:latin typeface="Calibri"/>
                <a:cs typeface="Calibri"/>
              </a:rPr>
              <a:t> </a:t>
            </a:r>
            <a:r>
              <a:rPr dirty="0" sz="2400" spc="350">
                <a:latin typeface="Calibri"/>
                <a:cs typeface="Calibri"/>
              </a:rPr>
              <a:t>Experimento</a:t>
            </a:r>
            <a:r>
              <a:rPr dirty="0" sz="2400" spc="215">
                <a:latin typeface="Calibri"/>
                <a:cs typeface="Calibri"/>
              </a:rPr>
              <a:t> </a:t>
            </a:r>
            <a:r>
              <a:rPr dirty="0" sz="2400" spc="475">
                <a:latin typeface="Calibri"/>
                <a:cs typeface="Calibri"/>
              </a:rPr>
              <a:t>em</a:t>
            </a:r>
            <a:r>
              <a:rPr dirty="0" sz="2400" spc="215">
                <a:latin typeface="Calibri"/>
                <a:cs typeface="Calibri"/>
              </a:rPr>
              <a:t> </a:t>
            </a:r>
            <a:r>
              <a:rPr dirty="0" sz="2400" spc="340">
                <a:latin typeface="Calibri"/>
                <a:cs typeface="Calibri"/>
              </a:rPr>
              <a:t>casa</a:t>
            </a:r>
            <a:r>
              <a:rPr dirty="0" sz="2400" spc="215">
                <a:latin typeface="Calibri"/>
                <a:cs typeface="Calibri"/>
              </a:rPr>
              <a:t> </a:t>
            </a:r>
            <a:r>
              <a:rPr dirty="0" sz="2400" spc="345">
                <a:latin typeface="Calibri"/>
                <a:cs typeface="Calibri"/>
              </a:rPr>
              <a:t>de</a:t>
            </a:r>
            <a:r>
              <a:rPr dirty="0" sz="2400" spc="210">
                <a:latin typeface="Calibri"/>
                <a:cs typeface="Calibri"/>
              </a:rPr>
              <a:t> </a:t>
            </a:r>
            <a:r>
              <a:rPr dirty="0" sz="2400" spc="300">
                <a:latin typeface="Calibri"/>
                <a:cs typeface="Calibri"/>
              </a:rPr>
              <a:t>vegetação.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137687" y="9522320"/>
            <a:ext cx="2154555" cy="3949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400" spc="280">
                <a:latin typeface="Calibri"/>
                <a:cs typeface="Calibri"/>
              </a:rPr>
              <a:t>Fonte:</a:t>
            </a:r>
            <a:r>
              <a:rPr dirty="0" sz="2400" spc="204">
                <a:latin typeface="Calibri"/>
                <a:cs typeface="Calibri"/>
              </a:rPr>
              <a:t> </a:t>
            </a:r>
            <a:r>
              <a:rPr dirty="0" sz="2400" spc="360">
                <a:latin typeface="Calibri"/>
                <a:cs typeface="Calibri"/>
              </a:rPr>
              <a:t>UENP.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642620">
              <a:lnSpc>
                <a:spcPct val="100000"/>
              </a:lnSpc>
              <a:spcBef>
                <a:spcPts val="100"/>
              </a:spcBef>
            </a:pPr>
            <a:r>
              <a:rPr dirty="0" sz="5000" spc="575"/>
              <a:t>Introdução</a:t>
            </a:r>
            <a:endParaRPr sz="5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91244" y="3493431"/>
            <a:ext cx="9363073" cy="57911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5240103" y="2859057"/>
            <a:ext cx="7662545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370">
                <a:latin typeface="Calibri"/>
                <a:cs typeface="Calibri"/>
              </a:rPr>
              <a:t>Figura</a:t>
            </a:r>
            <a:r>
              <a:rPr dirty="0" sz="2450" spc="215">
                <a:latin typeface="Calibri"/>
                <a:cs typeface="Calibri"/>
              </a:rPr>
              <a:t> </a:t>
            </a:r>
            <a:r>
              <a:rPr dirty="0" sz="2450" spc="60">
                <a:latin typeface="Calibri"/>
                <a:cs typeface="Calibri"/>
              </a:rPr>
              <a:t>3:</a:t>
            </a:r>
            <a:r>
              <a:rPr dirty="0" sz="2450" spc="220">
                <a:latin typeface="Calibri"/>
                <a:cs typeface="Calibri"/>
              </a:rPr>
              <a:t> </a:t>
            </a:r>
            <a:r>
              <a:rPr dirty="0" sz="2450" spc="365">
                <a:latin typeface="Calibri"/>
                <a:cs typeface="Calibri"/>
              </a:rPr>
              <a:t>Experimento</a:t>
            </a:r>
            <a:r>
              <a:rPr dirty="0" sz="2450" spc="215">
                <a:latin typeface="Calibri"/>
                <a:cs typeface="Calibri"/>
              </a:rPr>
              <a:t> </a:t>
            </a:r>
            <a:r>
              <a:rPr dirty="0" sz="2450" spc="459">
                <a:latin typeface="Calibri"/>
                <a:cs typeface="Calibri"/>
              </a:rPr>
              <a:t>com</a:t>
            </a:r>
            <a:r>
              <a:rPr dirty="0" sz="2450" spc="220">
                <a:latin typeface="Calibri"/>
                <a:cs typeface="Calibri"/>
              </a:rPr>
              <a:t> </a:t>
            </a:r>
            <a:r>
              <a:rPr dirty="0" sz="2450" spc="335">
                <a:latin typeface="Calibri"/>
                <a:cs typeface="Calibri"/>
              </a:rPr>
              <a:t>canola</a:t>
            </a:r>
            <a:r>
              <a:rPr dirty="0" sz="2450" spc="215">
                <a:latin typeface="Calibri"/>
                <a:cs typeface="Calibri"/>
              </a:rPr>
              <a:t> </a:t>
            </a:r>
            <a:r>
              <a:rPr dirty="0" sz="2450" spc="490">
                <a:latin typeface="Calibri"/>
                <a:cs typeface="Calibri"/>
              </a:rPr>
              <a:t>em</a:t>
            </a:r>
            <a:r>
              <a:rPr dirty="0" sz="2450" spc="220">
                <a:latin typeface="Calibri"/>
                <a:cs typeface="Calibri"/>
              </a:rPr>
              <a:t> </a:t>
            </a:r>
            <a:r>
              <a:rPr dirty="0" sz="2450" spc="350">
                <a:latin typeface="Calibri"/>
                <a:cs typeface="Calibri"/>
              </a:rPr>
              <a:t>campo.</a:t>
            </a:r>
            <a:endParaRPr sz="245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912245" y="9544399"/>
            <a:ext cx="2608580" cy="4044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450" spc="290">
                <a:latin typeface="Calibri"/>
                <a:cs typeface="Calibri"/>
              </a:rPr>
              <a:t>Fonte:</a:t>
            </a:r>
            <a:r>
              <a:rPr dirty="0" sz="2450" spc="225">
                <a:latin typeface="Calibri"/>
                <a:cs typeface="Calibri"/>
              </a:rPr>
              <a:t> </a:t>
            </a:r>
            <a:r>
              <a:rPr dirty="0" sz="2450" spc="290">
                <a:latin typeface="Calibri"/>
                <a:cs typeface="Calibri"/>
              </a:rPr>
              <a:t>Unibave.</a:t>
            </a:r>
            <a:endParaRPr sz="245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642620">
              <a:lnSpc>
                <a:spcPct val="100000"/>
              </a:lnSpc>
              <a:spcBef>
                <a:spcPts val="100"/>
              </a:spcBef>
            </a:pPr>
            <a:r>
              <a:rPr dirty="0" sz="5000" spc="575"/>
              <a:t>Introdução</a:t>
            </a:r>
            <a:endParaRPr sz="5000"/>
          </a:p>
        </p:txBody>
      </p:sp>
      <p:grpSp>
        <p:nvGrpSpPr>
          <p:cNvPr id="7" name="object 7" descr=""/>
          <p:cNvGrpSpPr/>
          <p:nvPr/>
        </p:nvGrpSpPr>
        <p:grpSpPr>
          <a:xfrm>
            <a:off x="11468232" y="738148"/>
            <a:ext cx="3897629" cy="2580640"/>
            <a:chOff x="11468232" y="738148"/>
            <a:chExt cx="3897629" cy="2580640"/>
          </a:xfrm>
        </p:grpSpPr>
        <p:sp>
          <p:nvSpPr>
            <p:cNvPr id="8" name="object 8" descr=""/>
            <p:cNvSpPr/>
            <p:nvPr/>
          </p:nvSpPr>
          <p:spPr>
            <a:xfrm>
              <a:off x="11468232" y="738148"/>
              <a:ext cx="1689735" cy="1664970"/>
            </a:xfrm>
            <a:custGeom>
              <a:avLst/>
              <a:gdLst/>
              <a:ahLst/>
              <a:cxnLst/>
              <a:rect l="l" t="t" r="r" b="b"/>
              <a:pathLst>
                <a:path w="1689734" h="1664970">
                  <a:moveTo>
                    <a:pt x="674346" y="1664511"/>
                  </a:moveTo>
                  <a:lnTo>
                    <a:pt x="646972" y="1609958"/>
                  </a:lnTo>
                  <a:lnTo>
                    <a:pt x="627235" y="1560775"/>
                  </a:lnTo>
                  <a:lnTo>
                    <a:pt x="605035" y="1502050"/>
                  </a:lnTo>
                  <a:lnTo>
                    <a:pt x="581552" y="1437580"/>
                  </a:lnTo>
                  <a:lnTo>
                    <a:pt x="557965" y="1371163"/>
                  </a:lnTo>
                  <a:lnTo>
                    <a:pt x="546331" y="1347456"/>
                  </a:lnTo>
                  <a:lnTo>
                    <a:pt x="529702" y="1327396"/>
                  </a:lnTo>
                  <a:lnTo>
                    <a:pt x="508867" y="1311784"/>
                  </a:lnTo>
                  <a:lnTo>
                    <a:pt x="484609" y="1301425"/>
                  </a:lnTo>
                  <a:lnTo>
                    <a:pt x="438544" y="1287670"/>
                  </a:lnTo>
                  <a:lnTo>
                    <a:pt x="392663" y="1273137"/>
                  </a:lnTo>
                  <a:lnTo>
                    <a:pt x="346966" y="1257826"/>
                  </a:lnTo>
                  <a:lnTo>
                    <a:pt x="301452" y="1241740"/>
                  </a:lnTo>
                  <a:lnTo>
                    <a:pt x="256121" y="1224879"/>
                  </a:lnTo>
                  <a:lnTo>
                    <a:pt x="210971" y="1207246"/>
                  </a:lnTo>
                  <a:lnTo>
                    <a:pt x="166002" y="1188841"/>
                  </a:lnTo>
                  <a:lnTo>
                    <a:pt x="122888" y="1166075"/>
                  </a:lnTo>
                  <a:lnTo>
                    <a:pt x="85384" y="1136730"/>
                  </a:lnTo>
                  <a:lnTo>
                    <a:pt x="54002" y="1101782"/>
                  </a:lnTo>
                  <a:lnTo>
                    <a:pt x="29258" y="1062208"/>
                  </a:lnTo>
                  <a:lnTo>
                    <a:pt x="11666" y="1018984"/>
                  </a:lnTo>
                  <a:lnTo>
                    <a:pt x="1742" y="973088"/>
                  </a:lnTo>
                  <a:lnTo>
                    <a:pt x="0" y="925496"/>
                  </a:lnTo>
                  <a:lnTo>
                    <a:pt x="6954" y="877184"/>
                  </a:lnTo>
                  <a:lnTo>
                    <a:pt x="20304" y="822911"/>
                  </a:lnTo>
                  <a:lnTo>
                    <a:pt x="34396" y="769434"/>
                  </a:lnTo>
                  <a:lnTo>
                    <a:pt x="49252" y="716777"/>
                  </a:lnTo>
                  <a:lnTo>
                    <a:pt x="64893" y="664963"/>
                  </a:lnTo>
                  <a:lnTo>
                    <a:pt x="81342" y="614015"/>
                  </a:lnTo>
                  <a:lnTo>
                    <a:pt x="98619" y="563956"/>
                  </a:lnTo>
                  <a:lnTo>
                    <a:pt x="116748" y="514809"/>
                  </a:lnTo>
                  <a:lnTo>
                    <a:pt x="135749" y="466597"/>
                  </a:lnTo>
                  <a:lnTo>
                    <a:pt x="155645" y="419343"/>
                  </a:lnTo>
                  <a:lnTo>
                    <a:pt x="176457" y="373071"/>
                  </a:lnTo>
                  <a:lnTo>
                    <a:pt x="198207" y="327803"/>
                  </a:lnTo>
                  <a:lnTo>
                    <a:pt x="220916" y="283562"/>
                  </a:lnTo>
                  <a:lnTo>
                    <a:pt x="244608" y="240372"/>
                  </a:lnTo>
                  <a:lnTo>
                    <a:pt x="269303" y="198256"/>
                  </a:lnTo>
                  <a:lnTo>
                    <a:pt x="295023" y="157237"/>
                  </a:lnTo>
                  <a:lnTo>
                    <a:pt x="321790" y="117337"/>
                  </a:lnTo>
                  <a:lnTo>
                    <a:pt x="351543" y="81400"/>
                  </a:lnTo>
                  <a:lnTo>
                    <a:pt x="386242" y="51538"/>
                  </a:lnTo>
                  <a:lnTo>
                    <a:pt x="425008" y="28109"/>
                  </a:lnTo>
                  <a:lnTo>
                    <a:pt x="466959" y="11471"/>
                  </a:lnTo>
                  <a:lnTo>
                    <a:pt x="511214" y="1982"/>
                  </a:lnTo>
                  <a:lnTo>
                    <a:pt x="556892" y="0"/>
                  </a:lnTo>
                  <a:lnTo>
                    <a:pt x="603112" y="5882"/>
                  </a:lnTo>
                  <a:lnTo>
                    <a:pt x="649197" y="16152"/>
                  </a:lnTo>
                  <a:lnTo>
                    <a:pt x="695354" y="27132"/>
                  </a:lnTo>
                  <a:lnTo>
                    <a:pt x="741583" y="38817"/>
                  </a:lnTo>
                  <a:lnTo>
                    <a:pt x="787884" y="51200"/>
                  </a:lnTo>
                  <a:lnTo>
                    <a:pt x="834255" y="64274"/>
                  </a:lnTo>
                  <a:lnTo>
                    <a:pt x="880696" y="78035"/>
                  </a:lnTo>
                  <a:lnTo>
                    <a:pt x="927207" y="92475"/>
                  </a:lnTo>
                  <a:lnTo>
                    <a:pt x="973787" y="107589"/>
                  </a:lnTo>
                  <a:lnTo>
                    <a:pt x="1020434" y="123370"/>
                  </a:lnTo>
                  <a:lnTo>
                    <a:pt x="1067149" y="139813"/>
                  </a:lnTo>
                  <a:lnTo>
                    <a:pt x="1113931" y="156912"/>
                  </a:lnTo>
                  <a:lnTo>
                    <a:pt x="1160778" y="174659"/>
                  </a:lnTo>
                  <a:lnTo>
                    <a:pt x="1207691" y="193050"/>
                  </a:lnTo>
                  <a:lnTo>
                    <a:pt x="1254669" y="212078"/>
                  </a:lnTo>
                  <a:lnTo>
                    <a:pt x="1301710" y="231737"/>
                  </a:lnTo>
                  <a:lnTo>
                    <a:pt x="1348815" y="252021"/>
                  </a:lnTo>
                  <a:lnTo>
                    <a:pt x="1395982" y="272924"/>
                  </a:lnTo>
                  <a:lnTo>
                    <a:pt x="1443212" y="294439"/>
                  </a:lnTo>
                  <a:lnTo>
                    <a:pt x="1490502" y="316561"/>
                  </a:lnTo>
                  <a:lnTo>
                    <a:pt x="1537854" y="339283"/>
                  </a:lnTo>
                  <a:lnTo>
                    <a:pt x="1580840" y="365337"/>
                  </a:lnTo>
                  <a:lnTo>
                    <a:pt x="1617342" y="398038"/>
                  </a:lnTo>
                  <a:lnTo>
                    <a:pt x="1646903" y="436260"/>
                  </a:lnTo>
                  <a:lnTo>
                    <a:pt x="1669067" y="478875"/>
                  </a:lnTo>
                  <a:lnTo>
                    <a:pt x="1683378" y="524758"/>
                  </a:lnTo>
                  <a:lnTo>
                    <a:pt x="1689380" y="572779"/>
                  </a:lnTo>
                  <a:lnTo>
                    <a:pt x="1686615" y="621814"/>
                  </a:lnTo>
                  <a:lnTo>
                    <a:pt x="1674628" y="670734"/>
                  </a:lnTo>
                  <a:lnTo>
                    <a:pt x="1658196" y="716489"/>
                  </a:lnTo>
                  <a:lnTo>
                    <a:pt x="1640264" y="762119"/>
                  </a:lnTo>
                  <a:lnTo>
                    <a:pt x="1620991" y="807592"/>
                  </a:lnTo>
                  <a:lnTo>
                    <a:pt x="1600411" y="852912"/>
                  </a:lnTo>
                  <a:lnTo>
                    <a:pt x="1578558" y="898084"/>
                  </a:lnTo>
                  <a:lnTo>
                    <a:pt x="1555466" y="943111"/>
                  </a:lnTo>
                  <a:lnTo>
                    <a:pt x="1531169" y="987998"/>
                  </a:lnTo>
                  <a:lnTo>
                    <a:pt x="1505699" y="1032749"/>
                  </a:lnTo>
                  <a:lnTo>
                    <a:pt x="1479091" y="1077369"/>
                  </a:lnTo>
                  <a:lnTo>
                    <a:pt x="1451379" y="1121862"/>
                  </a:lnTo>
                  <a:lnTo>
                    <a:pt x="1422596" y="1166232"/>
                  </a:lnTo>
                  <a:lnTo>
                    <a:pt x="1392776" y="1210484"/>
                  </a:lnTo>
                  <a:lnTo>
                    <a:pt x="1361953" y="1254621"/>
                  </a:lnTo>
                  <a:lnTo>
                    <a:pt x="1330160" y="1298648"/>
                  </a:lnTo>
                  <a:lnTo>
                    <a:pt x="1294186" y="1338538"/>
                  </a:lnTo>
                  <a:lnTo>
                    <a:pt x="1251606" y="1370093"/>
                  </a:lnTo>
                  <a:lnTo>
                    <a:pt x="1203887" y="1392596"/>
                  </a:lnTo>
                  <a:lnTo>
                    <a:pt x="1152495" y="1405334"/>
                  </a:lnTo>
                  <a:lnTo>
                    <a:pt x="1098898" y="1407592"/>
                  </a:lnTo>
                  <a:lnTo>
                    <a:pt x="1046639" y="1404038"/>
                  </a:lnTo>
                  <a:lnTo>
                    <a:pt x="994607" y="1399506"/>
                  </a:lnTo>
                  <a:lnTo>
                    <a:pt x="942801" y="1394003"/>
                  </a:lnTo>
                  <a:lnTo>
                    <a:pt x="891219" y="1387537"/>
                  </a:lnTo>
                  <a:lnTo>
                    <a:pt x="839859" y="1380117"/>
                  </a:lnTo>
                  <a:lnTo>
                    <a:pt x="788720" y="1371751"/>
                  </a:lnTo>
                  <a:lnTo>
                    <a:pt x="770547" y="1372290"/>
                  </a:lnTo>
                  <a:lnTo>
                    <a:pt x="754589" y="1379511"/>
                  </a:lnTo>
                  <a:lnTo>
                    <a:pt x="742572" y="1392231"/>
                  </a:lnTo>
                  <a:lnTo>
                    <a:pt x="736220" y="1409268"/>
                  </a:lnTo>
                  <a:lnTo>
                    <a:pt x="725095" y="1478415"/>
                  </a:lnTo>
                  <a:lnTo>
                    <a:pt x="713837" y="1541891"/>
                  </a:lnTo>
                  <a:lnTo>
                    <a:pt x="702789" y="1595968"/>
                  </a:lnTo>
                  <a:lnTo>
                    <a:pt x="692295" y="1636916"/>
                  </a:lnTo>
                  <a:lnTo>
                    <a:pt x="682700" y="1661007"/>
                  </a:lnTo>
                  <a:lnTo>
                    <a:pt x="674346" y="1664511"/>
                  </a:lnTo>
                  <a:close/>
                </a:path>
              </a:pathLst>
            </a:custGeom>
            <a:solidFill>
              <a:srgbClr val="17A2D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3554108" y="1664287"/>
              <a:ext cx="1811655" cy="1654175"/>
            </a:xfrm>
            <a:custGeom>
              <a:avLst/>
              <a:gdLst/>
              <a:ahLst/>
              <a:cxnLst/>
              <a:rect l="l" t="t" r="r" b="b"/>
              <a:pathLst>
                <a:path w="1811655" h="1654175">
                  <a:moveTo>
                    <a:pt x="3773" y="1423716"/>
                  </a:moveTo>
                  <a:lnTo>
                    <a:pt x="40775" y="1383072"/>
                  </a:lnTo>
                  <a:lnTo>
                    <a:pt x="78448" y="1356997"/>
                  </a:lnTo>
                  <a:lnTo>
                    <a:pt x="124172" y="1326792"/>
                  </a:lnTo>
                  <a:lnTo>
                    <a:pt x="175345" y="1293942"/>
                  </a:lnTo>
                  <a:lnTo>
                    <a:pt x="229363" y="1259934"/>
                  </a:lnTo>
                  <a:lnTo>
                    <a:pt x="240955" y="1248443"/>
                  </a:lnTo>
                  <a:lnTo>
                    <a:pt x="246369" y="1233741"/>
                  </a:lnTo>
                  <a:lnTo>
                    <a:pt x="245252" y="1218149"/>
                  </a:lnTo>
                  <a:lnTo>
                    <a:pt x="237253" y="1203987"/>
                  </a:lnTo>
                  <a:lnTo>
                    <a:pt x="203407" y="1165831"/>
                  </a:lnTo>
                  <a:lnTo>
                    <a:pt x="170610" y="1127024"/>
                  </a:lnTo>
                  <a:lnTo>
                    <a:pt x="138903" y="1087553"/>
                  </a:lnTo>
                  <a:lnTo>
                    <a:pt x="108323" y="1047403"/>
                  </a:lnTo>
                  <a:lnTo>
                    <a:pt x="78908" y="1006560"/>
                  </a:lnTo>
                  <a:lnTo>
                    <a:pt x="58037" y="968215"/>
                  </a:lnTo>
                  <a:lnTo>
                    <a:pt x="46193" y="926715"/>
                  </a:lnTo>
                  <a:lnTo>
                    <a:pt x="43742" y="883655"/>
                  </a:lnTo>
                  <a:lnTo>
                    <a:pt x="51052" y="840631"/>
                  </a:lnTo>
                  <a:lnTo>
                    <a:pt x="65252" y="793213"/>
                  </a:lnTo>
                  <a:lnTo>
                    <a:pt x="80286" y="745890"/>
                  </a:lnTo>
                  <a:lnTo>
                    <a:pt x="96157" y="698663"/>
                  </a:lnTo>
                  <a:lnTo>
                    <a:pt x="112868" y="651533"/>
                  </a:lnTo>
                  <a:lnTo>
                    <a:pt x="130423" y="604499"/>
                  </a:lnTo>
                  <a:lnTo>
                    <a:pt x="148824" y="557563"/>
                  </a:lnTo>
                  <a:lnTo>
                    <a:pt x="168074" y="510726"/>
                  </a:lnTo>
                  <a:lnTo>
                    <a:pt x="188178" y="463988"/>
                  </a:lnTo>
                  <a:lnTo>
                    <a:pt x="209138" y="417350"/>
                  </a:lnTo>
                  <a:lnTo>
                    <a:pt x="230957" y="370812"/>
                  </a:lnTo>
                  <a:lnTo>
                    <a:pt x="253639" y="324375"/>
                  </a:lnTo>
                  <a:lnTo>
                    <a:pt x="277186" y="278040"/>
                  </a:lnTo>
                  <a:lnTo>
                    <a:pt x="301602" y="231808"/>
                  </a:lnTo>
                  <a:lnTo>
                    <a:pt x="326890" y="185679"/>
                  </a:lnTo>
                  <a:lnTo>
                    <a:pt x="353054" y="139654"/>
                  </a:lnTo>
                  <a:lnTo>
                    <a:pt x="380096" y="93733"/>
                  </a:lnTo>
                  <a:lnTo>
                    <a:pt x="407349" y="58258"/>
                  </a:lnTo>
                  <a:lnTo>
                    <a:pt x="441072" y="30606"/>
                  </a:lnTo>
                  <a:lnTo>
                    <a:pt x="479684" y="11318"/>
                  </a:lnTo>
                  <a:lnTo>
                    <a:pt x="521604" y="935"/>
                  </a:lnTo>
                  <a:lnTo>
                    <a:pt x="565250" y="0"/>
                  </a:lnTo>
                  <a:lnTo>
                    <a:pt x="609042" y="9052"/>
                  </a:lnTo>
                  <a:lnTo>
                    <a:pt x="656747" y="24994"/>
                  </a:lnTo>
                  <a:lnTo>
                    <a:pt x="704191" y="41405"/>
                  </a:lnTo>
                  <a:lnTo>
                    <a:pt x="751374" y="58285"/>
                  </a:lnTo>
                  <a:lnTo>
                    <a:pt x="798297" y="75635"/>
                  </a:lnTo>
                  <a:lnTo>
                    <a:pt x="844959" y="93455"/>
                  </a:lnTo>
                  <a:lnTo>
                    <a:pt x="891361" y="111744"/>
                  </a:lnTo>
                  <a:lnTo>
                    <a:pt x="937502" y="130504"/>
                  </a:lnTo>
                  <a:lnTo>
                    <a:pt x="983383" y="149734"/>
                  </a:lnTo>
                  <a:lnTo>
                    <a:pt x="1029003" y="169433"/>
                  </a:lnTo>
                  <a:lnTo>
                    <a:pt x="1074362" y="189603"/>
                  </a:lnTo>
                  <a:lnTo>
                    <a:pt x="1119462" y="210243"/>
                  </a:lnTo>
                  <a:lnTo>
                    <a:pt x="1164300" y="231354"/>
                  </a:lnTo>
                  <a:lnTo>
                    <a:pt x="1208879" y="252935"/>
                  </a:lnTo>
                  <a:lnTo>
                    <a:pt x="1253197" y="274987"/>
                  </a:lnTo>
                  <a:lnTo>
                    <a:pt x="1297255" y="297509"/>
                  </a:lnTo>
                  <a:lnTo>
                    <a:pt x="1341052" y="320502"/>
                  </a:lnTo>
                  <a:lnTo>
                    <a:pt x="1384589" y="343967"/>
                  </a:lnTo>
                  <a:lnTo>
                    <a:pt x="1427866" y="367902"/>
                  </a:lnTo>
                  <a:lnTo>
                    <a:pt x="1470883" y="392308"/>
                  </a:lnTo>
                  <a:lnTo>
                    <a:pt x="1513640" y="417185"/>
                  </a:lnTo>
                  <a:lnTo>
                    <a:pt x="1556136" y="442534"/>
                  </a:lnTo>
                  <a:lnTo>
                    <a:pt x="1598372" y="468354"/>
                  </a:lnTo>
                  <a:lnTo>
                    <a:pt x="1640349" y="494645"/>
                  </a:lnTo>
                  <a:lnTo>
                    <a:pt x="1682065" y="521408"/>
                  </a:lnTo>
                  <a:lnTo>
                    <a:pt x="1723521" y="548643"/>
                  </a:lnTo>
                  <a:lnTo>
                    <a:pt x="1759710" y="579515"/>
                  </a:lnTo>
                  <a:lnTo>
                    <a:pt x="1786634" y="616741"/>
                  </a:lnTo>
                  <a:lnTo>
                    <a:pt x="1803953" y="658440"/>
                  </a:lnTo>
                  <a:lnTo>
                    <a:pt x="1811323" y="702730"/>
                  </a:lnTo>
                  <a:lnTo>
                    <a:pt x="1808405" y="747730"/>
                  </a:lnTo>
                  <a:lnTo>
                    <a:pt x="1794856" y="791558"/>
                  </a:lnTo>
                  <a:lnTo>
                    <a:pt x="1770336" y="832332"/>
                  </a:lnTo>
                  <a:lnTo>
                    <a:pt x="1739879" y="870830"/>
                  </a:lnTo>
                  <a:lnTo>
                    <a:pt x="1708786" y="909044"/>
                  </a:lnTo>
                  <a:lnTo>
                    <a:pt x="1677058" y="946976"/>
                  </a:lnTo>
                  <a:lnTo>
                    <a:pt x="1644699" y="984625"/>
                  </a:lnTo>
                  <a:lnTo>
                    <a:pt x="1611711" y="1021994"/>
                  </a:lnTo>
                  <a:lnTo>
                    <a:pt x="1578095" y="1059084"/>
                  </a:lnTo>
                  <a:lnTo>
                    <a:pt x="1543853" y="1095894"/>
                  </a:lnTo>
                  <a:lnTo>
                    <a:pt x="1508989" y="1132427"/>
                  </a:lnTo>
                  <a:lnTo>
                    <a:pt x="1473504" y="1168683"/>
                  </a:lnTo>
                  <a:lnTo>
                    <a:pt x="1437401" y="1204664"/>
                  </a:lnTo>
                  <a:lnTo>
                    <a:pt x="1400681" y="1240371"/>
                  </a:lnTo>
                  <a:lnTo>
                    <a:pt x="1363347" y="1275804"/>
                  </a:lnTo>
                  <a:lnTo>
                    <a:pt x="1325402" y="1310964"/>
                  </a:lnTo>
                  <a:lnTo>
                    <a:pt x="1286846" y="1345853"/>
                  </a:lnTo>
                  <a:lnTo>
                    <a:pt x="1247684" y="1380472"/>
                  </a:lnTo>
                  <a:lnTo>
                    <a:pt x="1207916" y="1414822"/>
                  </a:lnTo>
                  <a:lnTo>
                    <a:pt x="1167545" y="1448904"/>
                  </a:lnTo>
                  <a:lnTo>
                    <a:pt x="1126574" y="1482719"/>
                  </a:lnTo>
                  <a:lnTo>
                    <a:pt x="1085004" y="1516267"/>
                  </a:lnTo>
                  <a:lnTo>
                    <a:pt x="1042837" y="1549551"/>
                  </a:lnTo>
                  <a:lnTo>
                    <a:pt x="1000077" y="1582570"/>
                  </a:lnTo>
                  <a:lnTo>
                    <a:pt x="956725" y="1615327"/>
                  </a:lnTo>
                  <a:lnTo>
                    <a:pt x="914224" y="1639613"/>
                  </a:lnTo>
                  <a:lnTo>
                    <a:pt x="868137" y="1652563"/>
                  </a:lnTo>
                  <a:lnTo>
                    <a:pt x="820671" y="1654035"/>
                  </a:lnTo>
                  <a:lnTo>
                    <a:pt x="774033" y="1643887"/>
                  </a:lnTo>
                  <a:lnTo>
                    <a:pt x="730430" y="1621976"/>
                  </a:lnTo>
                  <a:lnTo>
                    <a:pt x="685930" y="1591494"/>
                  </a:lnTo>
                  <a:lnTo>
                    <a:pt x="642237" y="1560533"/>
                  </a:lnTo>
                  <a:lnTo>
                    <a:pt x="599367" y="1529080"/>
                  </a:lnTo>
                  <a:lnTo>
                    <a:pt x="557342" y="1497123"/>
                  </a:lnTo>
                  <a:lnTo>
                    <a:pt x="516179" y="1464647"/>
                  </a:lnTo>
                  <a:lnTo>
                    <a:pt x="475898" y="1431641"/>
                  </a:lnTo>
                  <a:lnTo>
                    <a:pt x="461819" y="1421993"/>
                  </a:lnTo>
                  <a:lnTo>
                    <a:pt x="446341" y="1415287"/>
                  </a:lnTo>
                  <a:lnTo>
                    <a:pt x="429875" y="1411691"/>
                  </a:lnTo>
                  <a:lnTo>
                    <a:pt x="412835" y="1411375"/>
                  </a:lnTo>
                  <a:lnTo>
                    <a:pt x="350467" y="1416219"/>
                  </a:lnTo>
                  <a:lnTo>
                    <a:pt x="285824" y="1420807"/>
                  </a:lnTo>
                  <a:lnTo>
                    <a:pt x="221647" y="1424797"/>
                  </a:lnTo>
                  <a:lnTo>
                    <a:pt x="160681" y="1427844"/>
                  </a:lnTo>
                  <a:lnTo>
                    <a:pt x="105668" y="1429603"/>
                  </a:lnTo>
                  <a:lnTo>
                    <a:pt x="59350" y="1429731"/>
                  </a:lnTo>
                  <a:lnTo>
                    <a:pt x="24471" y="1427883"/>
                  </a:lnTo>
                  <a:lnTo>
                    <a:pt x="3773" y="1423716"/>
                  </a:lnTo>
                  <a:close/>
                </a:path>
              </a:pathLst>
            </a:custGeom>
            <a:solidFill>
              <a:srgbClr val="FFD00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2717510" y="800120"/>
              <a:ext cx="1856739" cy="1816735"/>
            </a:xfrm>
            <a:custGeom>
              <a:avLst/>
              <a:gdLst/>
              <a:ahLst/>
              <a:cxnLst/>
              <a:rect l="l" t="t" r="r" b="b"/>
              <a:pathLst>
                <a:path w="1856740" h="1816735">
                  <a:moveTo>
                    <a:pt x="352156" y="1814579"/>
                  </a:moveTo>
                  <a:lnTo>
                    <a:pt x="355368" y="1765194"/>
                  </a:lnTo>
                  <a:lnTo>
                    <a:pt x="361876" y="1722966"/>
                  </a:lnTo>
                  <a:lnTo>
                    <a:pt x="370809" y="1672443"/>
                  </a:lnTo>
                  <a:lnTo>
                    <a:pt x="381538" y="1616174"/>
                  </a:lnTo>
                  <a:lnTo>
                    <a:pt x="393431" y="1556705"/>
                  </a:lnTo>
                  <a:lnTo>
                    <a:pt x="405857" y="1496584"/>
                  </a:lnTo>
                  <a:lnTo>
                    <a:pt x="418186" y="1438357"/>
                  </a:lnTo>
                  <a:lnTo>
                    <a:pt x="429786" y="1384573"/>
                  </a:lnTo>
                  <a:lnTo>
                    <a:pt x="430336" y="1371971"/>
                  </a:lnTo>
                  <a:lnTo>
                    <a:pt x="426805" y="1360201"/>
                  </a:lnTo>
                  <a:lnTo>
                    <a:pt x="419663" y="1350189"/>
                  </a:lnTo>
                  <a:lnTo>
                    <a:pt x="409379" y="1342861"/>
                  </a:lnTo>
                  <a:lnTo>
                    <a:pt x="363675" y="1320195"/>
                  </a:lnTo>
                  <a:lnTo>
                    <a:pt x="318438" y="1296880"/>
                  </a:lnTo>
                  <a:lnTo>
                    <a:pt x="273674" y="1272914"/>
                  </a:lnTo>
                  <a:lnTo>
                    <a:pt x="229386" y="1248294"/>
                  </a:lnTo>
                  <a:lnTo>
                    <a:pt x="185580" y="1223015"/>
                  </a:lnTo>
                  <a:lnTo>
                    <a:pt x="142260" y="1197075"/>
                  </a:lnTo>
                  <a:lnTo>
                    <a:pt x="104680" y="1169904"/>
                  </a:lnTo>
                  <a:lnTo>
                    <a:pt x="72360" y="1137802"/>
                  </a:lnTo>
                  <a:lnTo>
                    <a:pt x="45594" y="1101510"/>
                  </a:lnTo>
                  <a:lnTo>
                    <a:pt x="24679" y="1061767"/>
                  </a:lnTo>
                  <a:lnTo>
                    <a:pt x="9911" y="1019314"/>
                  </a:lnTo>
                  <a:lnTo>
                    <a:pt x="1586" y="974890"/>
                  </a:lnTo>
                  <a:lnTo>
                    <a:pt x="0" y="929237"/>
                  </a:lnTo>
                  <a:lnTo>
                    <a:pt x="5448" y="883094"/>
                  </a:lnTo>
                  <a:lnTo>
                    <a:pt x="15519" y="833744"/>
                  </a:lnTo>
                  <a:lnTo>
                    <a:pt x="26281" y="784658"/>
                  </a:lnTo>
                  <a:lnTo>
                    <a:pt x="37743" y="735840"/>
                  </a:lnTo>
                  <a:lnTo>
                    <a:pt x="49915" y="687294"/>
                  </a:lnTo>
                  <a:lnTo>
                    <a:pt x="62809" y="639023"/>
                  </a:lnTo>
                  <a:lnTo>
                    <a:pt x="76434" y="591032"/>
                  </a:lnTo>
                  <a:lnTo>
                    <a:pt x="90801" y="543324"/>
                  </a:lnTo>
                  <a:lnTo>
                    <a:pt x="105920" y="495903"/>
                  </a:lnTo>
                  <a:lnTo>
                    <a:pt x="121801" y="448772"/>
                  </a:lnTo>
                  <a:lnTo>
                    <a:pt x="138455" y="401937"/>
                  </a:lnTo>
                  <a:lnTo>
                    <a:pt x="155891" y="355399"/>
                  </a:lnTo>
                  <a:lnTo>
                    <a:pt x="174121" y="309165"/>
                  </a:lnTo>
                  <a:lnTo>
                    <a:pt x="193154" y="263236"/>
                  </a:lnTo>
                  <a:lnTo>
                    <a:pt x="213001" y="217617"/>
                  </a:lnTo>
                  <a:lnTo>
                    <a:pt x="233673" y="172311"/>
                  </a:lnTo>
                  <a:lnTo>
                    <a:pt x="258983" y="128304"/>
                  </a:lnTo>
                  <a:lnTo>
                    <a:pt x="290657" y="89957"/>
                  </a:lnTo>
                  <a:lnTo>
                    <a:pt x="327766" y="57752"/>
                  </a:lnTo>
                  <a:lnTo>
                    <a:pt x="369380" y="32172"/>
                  </a:lnTo>
                  <a:lnTo>
                    <a:pt x="414571" y="13698"/>
                  </a:lnTo>
                  <a:lnTo>
                    <a:pt x="462410" y="2813"/>
                  </a:lnTo>
                  <a:lnTo>
                    <a:pt x="511967" y="0"/>
                  </a:lnTo>
                  <a:lnTo>
                    <a:pt x="562315" y="5739"/>
                  </a:lnTo>
                  <a:lnTo>
                    <a:pt x="609733" y="15641"/>
                  </a:lnTo>
                  <a:lnTo>
                    <a:pt x="657124" y="26190"/>
                  </a:lnTo>
                  <a:lnTo>
                    <a:pt x="704486" y="37382"/>
                  </a:lnTo>
                  <a:lnTo>
                    <a:pt x="751821" y="49211"/>
                  </a:lnTo>
                  <a:lnTo>
                    <a:pt x="799129" y="61673"/>
                  </a:lnTo>
                  <a:lnTo>
                    <a:pt x="846410" y="74761"/>
                  </a:lnTo>
                  <a:lnTo>
                    <a:pt x="893663" y="88472"/>
                  </a:lnTo>
                  <a:lnTo>
                    <a:pt x="940891" y="102800"/>
                  </a:lnTo>
                  <a:lnTo>
                    <a:pt x="988091" y="117740"/>
                  </a:lnTo>
                  <a:lnTo>
                    <a:pt x="1035266" y="133287"/>
                  </a:lnTo>
                  <a:lnTo>
                    <a:pt x="1082414" y="149437"/>
                  </a:lnTo>
                  <a:lnTo>
                    <a:pt x="1129537" y="166183"/>
                  </a:lnTo>
                  <a:lnTo>
                    <a:pt x="1176634" y="183522"/>
                  </a:lnTo>
                  <a:lnTo>
                    <a:pt x="1223706" y="201447"/>
                  </a:lnTo>
                  <a:lnTo>
                    <a:pt x="1270752" y="219955"/>
                  </a:lnTo>
                  <a:lnTo>
                    <a:pt x="1317774" y="239039"/>
                  </a:lnTo>
                  <a:lnTo>
                    <a:pt x="1364771" y="258695"/>
                  </a:lnTo>
                  <a:lnTo>
                    <a:pt x="1411743" y="278918"/>
                  </a:lnTo>
                  <a:lnTo>
                    <a:pt x="1458692" y="299703"/>
                  </a:lnTo>
                  <a:lnTo>
                    <a:pt x="1505616" y="321045"/>
                  </a:lnTo>
                  <a:lnTo>
                    <a:pt x="1552516" y="342938"/>
                  </a:lnTo>
                  <a:lnTo>
                    <a:pt x="1599392" y="365378"/>
                  </a:lnTo>
                  <a:lnTo>
                    <a:pt x="1646245" y="388360"/>
                  </a:lnTo>
                  <a:lnTo>
                    <a:pt x="1693075" y="411878"/>
                  </a:lnTo>
                  <a:lnTo>
                    <a:pt x="1693084" y="411671"/>
                  </a:lnTo>
                  <a:lnTo>
                    <a:pt x="1735333" y="437712"/>
                  </a:lnTo>
                  <a:lnTo>
                    <a:pt x="1771759" y="469442"/>
                  </a:lnTo>
                  <a:lnTo>
                    <a:pt x="1802083" y="505977"/>
                  </a:lnTo>
                  <a:lnTo>
                    <a:pt x="1826023" y="546431"/>
                  </a:lnTo>
                  <a:lnTo>
                    <a:pt x="1843300" y="589920"/>
                  </a:lnTo>
                  <a:lnTo>
                    <a:pt x="1853633" y="635557"/>
                  </a:lnTo>
                  <a:lnTo>
                    <a:pt x="1856742" y="682458"/>
                  </a:lnTo>
                  <a:lnTo>
                    <a:pt x="1852346" y="729737"/>
                  </a:lnTo>
                  <a:lnTo>
                    <a:pt x="1840166" y="776510"/>
                  </a:lnTo>
                  <a:lnTo>
                    <a:pt x="1819921" y="821891"/>
                  </a:lnTo>
                  <a:lnTo>
                    <a:pt x="1795786" y="865118"/>
                  </a:lnTo>
                  <a:lnTo>
                    <a:pt x="1770998" y="908100"/>
                  </a:lnTo>
                  <a:lnTo>
                    <a:pt x="1745557" y="950838"/>
                  </a:lnTo>
                  <a:lnTo>
                    <a:pt x="1719465" y="993332"/>
                  </a:lnTo>
                  <a:lnTo>
                    <a:pt x="1692723" y="1035583"/>
                  </a:lnTo>
                  <a:lnTo>
                    <a:pt x="1665333" y="1077591"/>
                  </a:lnTo>
                  <a:lnTo>
                    <a:pt x="1637297" y="1119356"/>
                  </a:lnTo>
                  <a:lnTo>
                    <a:pt x="1608614" y="1160881"/>
                  </a:lnTo>
                  <a:lnTo>
                    <a:pt x="1579288" y="1202164"/>
                  </a:lnTo>
                  <a:lnTo>
                    <a:pt x="1549319" y="1243207"/>
                  </a:lnTo>
                  <a:lnTo>
                    <a:pt x="1518709" y="1284011"/>
                  </a:lnTo>
                  <a:lnTo>
                    <a:pt x="1487458" y="1324575"/>
                  </a:lnTo>
                  <a:lnTo>
                    <a:pt x="1455569" y="1364901"/>
                  </a:lnTo>
                  <a:lnTo>
                    <a:pt x="1423042" y="1404989"/>
                  </a:lnTo>
                  <a:lnTo>
                    <a:pt x="1389880" y="1444840"/>
                  </a:lnTo>
                  <a:lnTo>
                    <a:pt x="1356083" y="1484454"/>
                  </a:lnTo>
                  <a:lnTo>
                    <a:pt x="1321278" y="1518730"/>
                  </a:lnTo>
                  <a:lnTo>
                    <a:pt x="1282095" y="1546500"/>
                  </a:lnTo>
                  <a:lnTo>
                    <a:pt x="1239404" y="1567513"/>
                  </a:lnTo>
                  <a:lnTo>
                    <a:pt x="1194073" y="1581513"/>
                  </a:lnTo>
                  <a:lnTo>
                    <a:pt x="1146973" y="1588249"/>
                  </a:lnTo>
                  <a:lnTo>
                    <a:pt x="1098973" y="1587467"/>
                  </a:lnTo>
                  <a:lnTo>
                    <a:pt x="1050941" y="1578914"/>
                  </a:lnTo>
                  <a:lnTo>
                    <a:pt x="999538" y="1565042"/>
                  </a:lnTo>
                  <a:lnTo>
                    <a:pt x="948610" y="1550504"/>
                  </a:lnTo>
                  <a:lnTo>
                    <a:pt x="898154" y="1535304"/>
                  </a:lnTo>
                  <a:lnTo>
                    <a:pt x="848171" y="1519448"/>
                  </a:lnTo>
                  <a:lnTo>
                    <a:pt x="798660" y="1502941"/>
                  </a:lnTo>
                  <a:lnTo>
                    <a:pt x="749619" y="1485787"/>
                  </a:lnTo>
                  <a:lnTo>
                    <a:pt x="701047" y="1467992"/>
                  </a:lnTo>
                  <a:lnTo>
                    <a:pt x="689404" y="1465616"/>
                  </a:lnTo>
                  <a:lnTo>
                    <a:pt x="677906" y="1466887"/>
                  </a:lnTo>
                  <a:lnTo>
                    <a:pt x="667356" y="1471605"/>
                  </a:lnTo>
                  <a:lnTo>
                    <a:pt x="658562" y="1479569"/>
                  </a:lnTo>
                  <a:lnTo>
                    <a:pt x="622419" y="1524340"/>
                  </a:lnTo>
                  <a:lnTo>
                    <a:pt x="583504" y="1572020"/>
                  </a:lnTo>
                  <a:lnTo>
                    <a:pt x="543316" y="1620579"/>
                  </a:lnTo>
                  <a:lnTo>
                    <a:pt x="503353" y="1667986"/>
                  </a:lnTo>
                  <a:lnTo>
                    <a:pt x="465111" y="1712213"/>
                  </a:lnTo>
                  <a:lnTo>
                    <a:pt x="430089" y="1751228"/>
                  </a:lnTo>
                  <a:lnTo>
                    <a:pt x="399785" y="1783003"/>
                  </a:lnTo>
                  <a:lnTo>
                    <a:pt x="359320" y="1816708"/>
                  </a:lnTo>
                  <a:lnTo>
                    <a:pt x="352156" y="1814579"/>
                  </a:lnTo>
                  <a:close/>
                </a:path>
              </a:pathLst>
            </a:custGeom>
            <a:solidFill>
              <a:srgbClr val="E93D4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2064911" y="1045463"/>
              <a:ext cx="2695575" cy="1765935"/>
            </a:xfrm>
            <a:custGeom>
              <a:avLst/>
              <a:gdLst/>
              <a:ahLst/>
              <a:cxnLst/>
              <a:rect l="l" t="t" r="r" b="b"/>
              <a:pathLst>
                <a:path w="2695575" h="1765935">
                  <a:moveTo>
                    <a:pt x="215036" y="737235"/>
                  </a:moveTo>
                  <a:lnTo>
                    <a:pt x="205562" y="697128"/>
                  </a:lnTo>
                  <a:lnTo>
                    <a:pt x="174688" y="669010"/>
                  </a:lnTo>
                  <a:lnTo>
                    <a:pt x="160553" y="663943"/>
                  </a:lnTo>
                  <a:lnTo>
                    <a:pt x="160477" y="663689"/>
                  </a:lnTo>
                  <a:lnTo>
                    <a:pt x="146583" y="661416"/>
                  </a:lnTo>
                  <a:lnTo>
                    <a:pt x="132969" y="661847"/>
                  </a:lnTo>
                  <a:lnTo>
                    <a:pt x="119634" y="665035"/>
                  </a:lnTo>
                  <a:lnTo>
                    <a:pt x="85331" y="689279"/>
                  </a:lnTo>
                  <a:lnTo>
                    <a:pt x="70700" y="729322"/>
                  </a:lnTo>
                  <a:lnTo>
                    <a:pt x="71120" y="743343"/>
                  </a:lnTo>
                  <a:lnTo>
                    <a:pt x="88925" y="781926"/>
                  </a:lnTo>
                  <a:lnTo>
                    <a:pt x="123774" y="803440"/>
                  </a:lnTo>
                  <a:lnTo>
                    <a:pt x="138188" y="805827"/>
                  </a:lnTo>
                  <a:lnTo>
                    <a:pt x="152171" y="805383"/>
                  </a:lnTo>
                  <a:lnTo>
                    <a:pt x="190779" y="787476"/>
                  </a:lnTo>
                  <a:lnTo>
                    <a:pt x="212585" y="751560"/>
                  </a:lnTo>
                  <a:lnTo>
                    <a:pt x="215036" y="737235"/>
                  </a:lnTo>
                  <a:close/>
                </a:path>
                <a:path w="2695575" h="1765935">
                  <a:moveTo>
                    <a:pt x="537794" y="276644"/>
                  </a:moveTo>
                  <a:lnTo>
                    <a:pt x="537743" y="264452"/>
                  </a:lnTo>
                  <a:lnTo>
                    <a:pt x="537603" y="228815"/>
                  </a:lnTo>
                  <a:lnTo>
                    <a:pt x="528269" y="183337"/>
                  </a:lnTo>
                  <a:lnTo>
                    <a:pt x="509790" y="140220"/>
                  </a:lnTo>
                  <a:lnTo>
                    <a:pt x="485584" y="104305"/>
                  </a:lnTo>
                  <a:lnTo>
                    <a:pt x="455498" y="73418"/>
                  </a:lnTo>
                  <a:lnTo>
                    <a:pt x="419569" y="47561"/>
                  </a:lnTo>
                  <a:lnTo>
                    <a:pt x="377774" y="26720"/>
                  </a:lnTo>
                  <a:lnTo>
                    <a:pt x="330149" y="10934"/>
                  </a:lnTo>
                  <a:lnTo>
                    <a:pt x="276542" y="939"/>
                  </a:lnTo>
                  <a:lnTo>
                    <a:pt x="226390" y="0"/>
                  </a:lnTo>
                  <a:lnTo>
                    <a:pt x="179666" y="8102"/>
                  </a:lnTo>
                  <a:lnTo>
                    <a:pt x="136385" y="25260"/>
                  </a:lnTo>
                  <a:lnTo>
                    <a:pt x="96520" y="51473"/>
                  </a:lnTo>
                  <a:lnTo>
                    <a:pt x="68021" y="79387"/>
                  </a:lnTo>
                  <a:lnTo>
                    <a:pt x="42849" y="114922"/>
                  </a:lnTo>
                  <a:lnTo>
                    <a:pt x="20980" y="158089"/>
                  </a:lnTo>
                  <a:lnTo>
                    <a:pt x="2451" y="208876"/>
                  </a:lnTo>
                  <a:lnTo>
                    <a:pt x="0" y="216738"/>
                  </a:lnTo>
                  <a:lnTo>
                    <a:pt x="4584" y="225094"/>
                  </a:lnTo>
                  <a:lnTo>
                    <a:pt x="128841" y="257708"/>
                  </a:lnTo>
                  <a:lnTo>
                    <a:pt x="136563" y="259651"/>
                  </a:lnTo>
                  <a:lnTo>
                    <a:pt x="144500" y="255041"/>
                  </a:lnTo>
                  <a:lnTo>
                    <a:pt x="146570" y="247281"/>
                  </a:lnTo>
                  <a:lnTo>
                    <a:pt x="156362" y="218376"/>
                  </a:lnTo>
                  <a:lnTo>
                    <a:pt x="186143" y="172085"/>
                  </a:lnTo>
                  <a:lnTo>
                    <a:pt x="228257" y="142049"/>
                  </a:lnTo>
                  <a:lnTo>
                    <a:pt x="275323" y="133273"/>
                  </a:lnTo>
                  <a:lnTo>
                    <a:pt x="300278" y="137185"/>
                  </a:lnTo>
                  <a:lnTo>
                    <a:pt x="341604" y="157429"/>
                  </a:lnTo>
                  <a:lnTo>
                    <a:pt x="370446" y="193179"/>
                  </a:lnTo>
                  <a:lnTo>
                    <a:pt x="383984" y="238810"/>
                  </a:lnTo>
                  <a:lnTo>
                    <a:pt x="383971" y="263220"/>
                  </a:lnTo>
                  <a:lnTo>
                    <a:pt x="379412" y="288658"/>
                  </a:lnTo>
                  <a:lnTo>
                    <a:pt x="373964" y="305930"/>
                  </a:lnTo>
                  <a:lnTo>
                    <a:pt x="373786" y="306311"/>
                  </a:lnTo>
                  <a:lnTo>
                    <a:pt x="367207" y="320916"/>
                  </a:lnTo>
                  <a:lnTo>
                    <a:pt x="337654" y="353644"/>
                  </a:lnTo>
                  <a:lnTo>
                    <a:pt x="299504" y="375742"/>
                  </a:lnTo>
                  <a:lnTo>
                    <a:pt x="273583" y="388137"/>
                  </a:lnTo>
                  <a:lnTo>
                    <a:pt x="240969" y="404202"/>
                  </a:lnTo>
                  <a:lnTo>
                    <a:pt x="188747" y="437934"/>
                  </a:lnTo>
                  <a:lnTo>
                    <a:pt x="152920" y="474840"/>
                  </a:lnTo>
                  <a:lnTo>
                    <a:pt x="127673" y="520255"/>
                  </a:lnTo>
                  <a:lnTo>
                    <a:pt x="115938" y="556793"/>
                  </a:lnTo>
                  <a:lnTo>
                    <a:pt x="113893" y="564883"/>
                  </a:lnTo>
                  <a:lnTo>
                    <a:pt x="118719" y="573176"/>
                  </a:lnTo>
                  <a:lnTo>
                    <a:pt x="237490" y="604443"/>
                  </a:lnTo>
                  <a:lnTo>
                    <a:pt x="245605" y="599706"/>
                  </a:lnTo>
                  <a:lnTo>
                    <a:pt x="247929" y="591883"/>
                  </a:lnTo>
                  <a:lnTo>
                    <a:pt x="254165" y="572579"/>
                  </a:lnTo>
                  <a:lnTo>
                    <a:pt x="273481" y="535749"/>
                  </a:lnTo>
                  <a:lnTo>
                    <a:pt x="320878" y="508355"/>
                  </a:lnTo>
                  <a:lnTo>
                    <a:pt x="347560" y="497865"/>
                  </a:lnTo>
                  <a:lnTo>
                    <a:pt x="388620" y="481025"/>
                  </a:lnTo>
                  <a:lnTo>
                    <a:pt x="423341" y="463867"/>
                  </a:lnTo>
                  <a:lnTo>
                    <a:pt x="473786" y="428637"/>
                  </a:lnTo>
                  <a:lnTo>
                    <a:pt x="492340" y="407276"/>
                  </a:lnTo>
                  <a:lnTo>
                    <a:pt x="506374" y="385305"/>
                  </a:lnTo>
                  <a:lnTo>
                    <a:pt x="518896" y="357962"/>
                  </a:lnTo>
                  <a:lnTo>
                    <a:pt x="528853" y="326821"/>
                  </a:lnTo>
                  <a:lnTo>
                    <a:pt x="537794" y="276644"/>
                  </a:lnTo>
                  <a:close/>
                </a:path>
                <a:path w="2695575" h="1765935">
                  <a:moveTo>
                    <a:pt x="1444879" y="913777"/>
                  </a:moveTo>
                  <a:lnTo>
                    <a:pt x="1432483" y="864743"/>
                  </a:lnTo>
                  <a:lnTo>
                    <a:pt x="1393507" y="830681"/>
                  </a:lnTo>
                  <a:lnTo>
                    <a:pt x="1361046" y="822325"/>
                  </a:lnTo>
                  <a:lnTo>
                    <a:pt x="1344422" y="823175"/>
                  </a:lnTo>
                  <a:lnTo>
                    <a:pt x="1298067" y="844435"/>
                  </a:lnTo>
                  <a:lnTo>
                    <a:pt x="1271739" y="888911"/>
                  </a:lnTo>
                  <a:lnTo>
                    <a:pt x="1269136" y="905738"/>
                  </a:lnTo>
                  <a:lnTo>
                    <a:pt x="1270025" y="922705"/>
                  </a:lnTo>
                  <a:lnTo>
                    <a:pt x="1291564" y="969340"/>
                  </a:lnTo>
                  <a:lnTo>
                    <a:pt x="1335214" y="995311"/>
                  </a:lnTo>
                  <a:lnTo>
                    <a:pt x="1352016" y="997889"/>
                  </a:lnTo>
                  <a:lnTo>
                    <a:pt x="1368971" y="996975"/>
                  </a:lnTo>
                  <a:lnTo>
                    <a:pt x="1415770" y="975004"/>
                  </a:lnTo>
                  <a:lnTo>
                    <a:pt x="1442224" y="930414"/>
                  </a:lnTo>
                  <a:lnTo>
                    <a:pt x="1444879" y="913777"/>
                  </a:lnTo>
                  <a:close/>
                </a:path>
                <a:path w="2695575" h="1765935">
                  <a:moveTo>
                    <a:pt x="1941398" y="372414"/>
                  </a:moveTo>
                  <a:lnTo>
                    <a:pt x="1937842" y="327482"/>
                  </a:lnTo>
                  <a:lnTo>
                    <a:pt x="1926958" y="283070"/>
                  </a:lnTo>
                  <a:lnTo>
                    <a:pt x="1910092" y="242481"/>
                  </a:lnTo>
                  <a:lnTo>
                    <a:pt x="1887601" y="205168"/>
                  </a:lnTo>
                  <a:lnTo>
                    <a:pt x="1859457" y="171132"/>
                  </a:lnTo>
                  <a:lnTo>
                    <a:pt x="1825688" y="140373"/>
                  </a:lnTo>
                  <a:lnTo>
                    <a:pt x="1786280" y="112864"/>
                  </a:lnTo>
                  <a:lnTo>
                    <a:pt x="1741246" y="88620"/>
                  </a:lnTo>
                  <a:lnTo>
                    <a:pt x="1689633" y="67919"/>
                  </a:lnTo>
                  <a:lnTo>
                    <a:pt x="1639481" y="55245"/>
                  </a:lnTo>
                  <a:lnTo>
                    <a:pt x="1590776" y="50622"/>
                  </a:lnTo>
                  <a:lnTo>
                    <a:pt x="1543532" y="54025"/>
                  </a:lnTo>
                  <a:lnTo>
                    <a:pt x="1497736" y="65468"/>
                  </a:lnTo>
                  <a:lnTo>
                    <a:pt x="1453375" y="84950"/>
                  </a:lnTo>
                  <a:lnTo>
                    <a:pt x="1420977" y="105752"/>
                  </a:lnTo>
                  <a:lnTo>
                    <a:pt x="1390053" y="132854"/>
                  </a:lnTo>
                  <a:lnTo>
                    <a:pt x="1360589" y="166255"/>
                  </a:lnTo>
                  <a:lnTo>
                    <a:pt x="1332585" y="205955"/>
                  </a:lnTo>
                  <a:lnTo>
                    <a:pt x="1329994" y="210451"/>
                  </a:lnTo>
                  <a:lnTo>
                    <a:pt x="1306042" y="251980"/>
                  </a:lnTo>
                  <a:lnTo>
                    <a:pt x="1304048" y="258902"/>
                  </a:lnTo>
                  <a:lnTo>
                    <a:pt x="1304074" y="259105"/>
                  </a:lnTo>
                  <a:lnTo>
                    <a:pt x="1304925" y="265798"/>
                  </a:lnTo>
                  <a:lnTo>
                    <a:pt x="1308379" y="271843"/>
                  </a:lnTo>
                  <a:lnTo>
                    <a:pt x="1314132" y="276174"/>
                  </a:lnTo>
                  <a:lnTo>
                    <a:pt x="1446174" y="338531"/>
                  </a:lnTo>
                  <a:lnTo>
                    <a:pt x="1452956" y="340233"/>
                  </a:lnTo>
                  <a:lnTo>
                    <a:pt x="1459649" y="339217"/>
                  </a:lnTo>
                  <a:lnTo>
                    <a:pt x="1465478" y="335749"/>
                  </a:lnTo>
                  <a:lnTo>
                    <a:pt x="1469453" y="330390"/>
                  </a:lnTo>
                  <a:lnTo>
                    <a:pt x="1477010" y="317004"/>
                  </a:lnTo>
                  <a:lnTo>
                    <a:pt x="1487779" y="297751"/>
                  </a:lnTo>
                  <a:lnTo>
                    <a:pt x="1509102" y="270764"/>
                  </a:lnTo>
                  <a:lnTo>
                    <a:pt x="1533613" y="249135"/>
                  </a:lnTo>
                  <a:lnTo>
                    <a:pt x="1561338" y="232867"/>
                  </a:lnTo>
                  <a:lnTo>
                    <a:pt x="1590573" y="222656"/>
                  </a:lnTo>
                  <a:lnTo>
                    <a:pt x="1619719" y="219252"/>
                  </a:lnTo>
                  <a:lnTo>
                    <a:pt x="1648739" y="222656"/>
                  </a:lnTo>
                  <a:lnTo>
                    <a:pt x="1702295" y="247548"/>
                  </a:lnTo>
                  <a:lnTo>
                    <a:pt x="1737944" y="288810"/>
                  </a:lnTo>
                  <a:lnTo>
                    <a:pt x="1754733" y="344017"/>
                  </a:lnTo>
                  <a:lnTo>
                    <a:pt x="1754911" y="372897"/>
                  </a:lnTo>
                  <a:lnTo>
                    <a:pt x="1749450" y="402031"/>
                  </a:lnTo>
                  <a:lnTo>
                    <a:pt x="1727962" y="450761"/>
                  </a:lnTo>
                  <a:lnTo>
                    <a:pt x="1690751" y="490816"/>
                  </a:lnTo>
                  <a:lnTo>
                    <a:pt x="1651584" y="508571"/>
                  </a:lnTo>
                  <a:lnTo>
                    <a:pt x="1589824" y="526554"/>
                  </a:lnTo>
                  <a:lnTo>
                    <a:pt x="1547329" y="538467"/>
                  </a:lnTo>
                  <a:lnTo>
                    <a:pt x="1509890" y="551980"/>
                  </a:lnTo>
                  <a:lnTo>
                    <a:pt x="1450174" y="583907"/>
                  </a:lnTo>
                  <a:lnTo>
                    <a:pt x="1405242" y="625817"/>
                  </a:lnTo>
                  <a:lnTo>
                    <a:pt x="1380439" y="662165"/>
                  </a:lnTo>
                  <a:lnTo>
                    <a:pt x="1369682" y="681189"/>
                  </a:lnTo>
                  <a:lnTo>
                    <a:pt x="1364208" y="692797"/>
                  </a:lnTo>
                  <a:lnTo>
                    <a:pt x="1362468" y="699871"/>
                  </a:lnTo>
                  <a:lnTo>
                    <a:pt x="1362506" y="700062"/>
                  </a:lnTo>
                  <a:lnTo>
                    <a:pt x="1363548" y="706843"/>
                  </a:lnTo>
                  <a:lnTo>
                    <a:pt x="1367155" y="712901"/>
                  </a:lnTo>
                  <a:lnTo>
                    <a:pt x="1372997" y="717257"/>
                  </a:lnTo>
                  <a:lnTo>
                    <a:pt x="1489989" y="772541"/>
                  </a:lnTo>
                  <a:lnTo>
                    <a:pt x="1496517" y="774204"/>
                  </a:lnTo>
                  <a:lnTo>
                    <a:pt x="1503387" y="773226"/>
                  </a:lnTo>
                  <a:lnTo>
                    <a:pt x="1509407" y="769772"/>
                  </a:lnTo>
                  <a:lnTo>
                    <a:pt x="1513814" y="764120"/>
                  </a:lnTo>
                  <a:lnTo>
                    <a:pt x="1515135" y="761682"/>
                  </a:lnTo>
                  <a:lnTo>
                    <a:pt x="1525536" y="742442"/>
                  </a:lnTo>
                  <a:lnTo>
                    <a:pt x="1536598" y="724992"/>
                  </a:lnTo>
                  <a:lnTo>
                    <a:pt x="1570951" y="694982"/>
                  </a:lnTo>
                  <a:lnTo>
                    <a:pt x="1619364" y="680631"/>
                  </a:lnTo>
                  <a:lnTo>
                    <a:pt x="1653578" y="674077"/>
                  </a:lnTo>
                  <a:lnTo>
                    <a:pt x="1706410" y="663105"/>
                  </a:lnTo>
                  <a:lnTo>
                    <a:pt x="1751698" y="650367"/>
                  </a:lnTo>
                  <a:lnTo>
                    <a:pt x="1789468" y="635838"/>
                  </a:lnTo>
                  <a:lnTo>
                    <a:pt x="1845119" y="599795"/>
                  </a:lnTo>
                  <a:lnTo>
                    <a:pt x="1889328" y="545147"/>
                  </a:lnTo>
                  <a:lnTo>
                    <a:pt x="1908149" y="510197"/>
                  </a:lnTo>
                  <a:lnTo>
                    <a:pt x="1926564" y="463765"/>
                  </a:lnTo>
                  <a:lnTo>
                    <a:pt x="1937639" y="417842"/>
                  </a:lnTo>
                  <a:lnTo>
                    <a:pt x="1940890" y="378548"/>
                  </a:lnTo>
                  <a:lnTo>
                    <a:pt x="1941398" y="372414"/>
                  </a:lnTo>
                  <a:close/>
                </a:path>
                <a:path w="2695575" h="1765935">
                  <a:moveTo>
                    <a:pt x="2192070" y="1699806"/>
                  </a:moveTo>
                  <a:lnTo>
                    <a:pt x="2183384" y="1658886"/>
                  </a:lnTo>
                  <a:lnTo>
                    <a:pt x="2152510" y="1629206"/>
                  </a:lnTo>
                  <a:lnTo>
                    <a:pt x="2126399" y="1621599"/>
                  </a:lnTo>
                  <a:lnTo>
                    <a:pt x="2112060" y="1621726"/>
                  </a:lnTo>
                  <a:lnTo>
                    <a:pt x="2073821" y="1637804"/>
                  </a:lnTo>
                  <a:lnTo>
                    <a:pt x="2050351" y="1673466"/>
                  </a:lnTo>
                  <a:lnTo>
                    <a:pt x="2047824" y="1687233"/>
                  </a:lnTo>
                  <a:lnTo>
                    <a:pt x="2048090" y="1701774"/>
                  </a:lnTo>
                  <a:lnTo>
                    <a:pt x="2063762" y="1739760"/>
                  </a:lnTo>
                  <a:lnTo>
                    <a:pt x="2099246" y="1763115"/>
                  </a:lnTo>
                  <a:lnTo>
                    <a:pt x="2113000" y="1765617"/>
                  </a:lnTo>
                  <a:lnTo>
                    <a:pt x="2127516" y="1765325"/>
                  </a:lnTo>
                  <a:lnTo>
                    <a:pt x="2166086" y="1748840"/>
                  </a:lnTo>
                  <a:lnTo>
                    <a:pt x="2189543" y="1713331"/>
                  </a:lnTo>
                  <a:lnTo>
                    <a:pt x="2192070" y="1699806"/>
                  </a:lnTo>
                  <a:close/>
                </a:path>
                <a:path w="2695575" h="1765935">
                  <a:moveTo>
                    <a:pt x="2695498" y="1299667"/>
                  </a:moveTo>
                  <a:lnTo>
                    <a:pt x="2687942" y="1256944"/>
                  </a:lnTo>
                  <a:lnTo>
                    <a:pt x="2672994" y="1216469"/>
                  </a:lnTo>
                  <a:lnTo>
                    <a:pt x="2650642" y="1178242"/>
                  </a:lnTo>
                  <a:lnTo>
                    <a:pt x="2620911" y="1142225"/>
                  </a:lnTo>
                  <a:lnTo>
                    <a:pt x="2583777" y="1108430"/>
                  </a:lnTo>
                  <a:lnTo>
                    <a:pt x="2538882" y="1077506"/>
                  </a:lnTo>
                  <a:lnTo>
                    <a:pt x="2493454" y="1056259"/>
                  </a:lnTo>
                  <a:lnTo>
                    <a:pt x="2447506" y="1044702"/>
                  </a:lnTo>
                  <a:lnTo>
                    <a:pt x="2401024" y="1042822"/>
                  </a:lnTo>
                  <a:lnTo>
                    <a:pt x="2354008" y="1050607"/>
                  </a:lnTo>
                  <a:lnTo>
                    <a:pt x="2316645" y="1064577"/>
                  </a:lnTo>
                  <a:lnTo>
                    <a:pt x="2279256" y="1086840"/>
                  </a:lnTo>
                  <a:lnTo>
                    <a:pt x="2241740" y="1117498"/>
                  </a:lnTo>
                  <a:lnTo>
                    <a:pt x="2204250" y="1156423"/>
                  </a:lnTo>
                  <a:lnTo>
                    <a:pt x="2198801" y="1162634"/>
                  </a:lnTo>
                  <a:lnTo>
                    <a:pt x="2199640" y="1172210"/>
                  </a:lnTo>
                  <a:lnTo>
                    <a:pt x="2306167" y="1257554"/>
                  </a:lnTo>
                  <a:lnTo>
                    <a:pt x="2315324" y="1256474"/>
                  </a:lnTo>
                  <a:lnTo>
                    <a:pt x="2320366" y="1250251"/>
                  </a:lnTo>
                  <a:lnTo>
                    <a:pt x="2341041" y="1227785"/>
                  </a:lnTo>
                  <a:lnTo>
                    <a:pt x="2363266" y="1210233"/>
                  </a:lnTo>
                  <a:lnTo>
                    <a:pt x="2387028" y="1197584"/>
                  </a:lnTo>
                  <a:lnTo>
                    <a:pt x="2412301" y="1189824"/>
                  </a:lnTo>
                  <a:lnTo>
                    <a:pt x="2437650" y="1187221"/>
                  </a:lnTo>
                  <a:lnTo>
                    <a:pt x="2461628" y="1190028"/>
                  </a:lnTo>
                  <a:lnTo>
                    <a:pt x="2505430" y="1211986"/>
                  </a:lnTo>
                  <a:lnTo>
                    <a:pt x="2534958" y="1247267"/>
                  </a:lnTo>
                  <a:lnTo>
                    <a:pt x="2546807" y="1291704"/>
                  </a:lnTo>
                  <a:lnTo>
                    <a:pt x="2546058" y="1315720"/>
                  </a:lnTo>
                  <a:lnTo>
                    <a:pt x="2530818" y="1361109"/>
                  </a:lnTo>
                  <a:lnTo>
                    <a:pt x="2504300" y="1396187"/>
                  </a:lnTo>
                  <a:lnTo>
                    <a:pt x="2466898" y="1421206"/>
                  </a:lnTo>
                  <a:lnTo>
                    <a:pt x="2407970" y="1429804"/>
                  </a:lnTo>
                  <a:lnTo>
                    <a:pt x="2379281" y="1430604"/>
                  </a:lnTo>
                  <a:lnTo>
                    <a:pt x="2342985" y="1432026"/>
                  </a:lnTo>
                  <a:lnTo>
                    <a:pt x="2281605" y="1441704"/>
                  </a:lnTo>
                  <a:lnTo>
                    <a:pt x="2233892" y="1460868"/>
                  </a:lnTo>
                  <a:lnTo>
                    <a:pt x="2192401" y="1492173"/>
                  </a:lnTo>
                  <a:lnTo>
                    <a:pt x="2161756" y="1527327"/>
                  </a:lnTo>
                  <a:lnTo>
                    <a:pt x="2162797" y="1536915"/>
                  </a:lnTo>
                  <a:lnTo>
                    <a:pt x="2252281" y="1608480"/>
                  </a:lnTo>
                  <a:lnTo>
                    <a:pt x="2251735" y="1608175"/>
                  </a:lnTo>
                  <a:lnTo>
                    <a:pt x="2258530" y="1613636"/>
                  </a:lnTo>
                  <a:lnTo>
                    <a:pt x="2267902" y="1612773"/>
                  </a:lnTo>
                  <a:lnTo>
                    <a:pt x="2273185" y="1606473"/>
                  </a:lnTo>
                  <a:lnTo>
                    <a:pt x="2286685" y="1591373"/>
                  </a:lnTo>
                  <a:lnTo>
                    <a:pt x="2319236" y="1565503"/>
                  </a:lnTo>
                  <a:lnTo>
                    <a:pt x="2373642" y="1559699"/>
                  </a:lnTo>
                  <a:lnTo>
                    <a:pt x="2402255" y="1560982"/>
                  </a:lnTo>
                  <a:lnTo>
                    <a:pt x="2446642" y="1562227"/>
                  </a:lnTo>
                  <a:lnTo>
                    <a:pt x="2485339" y="1560614"/>
                  </a:lnTo>
                  <a:lnTo>
                    <a:pt x="2545664" y="1548853"/>
                  </a:lnTo>
                  <a:lnTo>
                    <a:pt x="2593060" y="1522450"/>
                  </a:lnTo>
                  <a:lnTo>
                    <a:pt x="2637307" y="1478089"/>
                  </a:lnTo>
                  <a:lnTo>
                    <a:pt x="2665806" y="1435798"/>
                  </a:lnTo>
                  <a:lnTo>
                    <a:pt x="2685008" y="1391970"/>
                  </a:lnTo>
                  <a:lnTo>
                    <a:pt x="2694914" y="1346606"/>
                  </a:lnTo>
                  <a:lnTo>
                    <a:pt x="2695308" y="1315072"/>
                  </a:lnTo>
                  <a:lnTo>
                    <a:pt x="2695498" y="129966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1182791" y="0"/>
            <a:ext cx="5222875" cy="2987675"/>
          </a:xfrm>
          <a:custGeom>
            <a:avLst/>
            <a:gdLst/>
            <a:ahLst/>
            <a:cxnLst/>
            <a:rect l="l" t="t" r="r" b="b"/>
            <a:pathLst>
              <a:path w="5222875" h="2987675">
                <a:moveTo>
                  <a:pt x="5089904" y="2987239"/>
                </a:moveTo>
                <a:lnTo>
                  <a:pt x="133350" y="2987239"/>
                </a:lnTo>
                <a:lnTo>
                  <a:pt x="91201" y="2980441"/>
                </a:lnTo>
                <a:lnTo>
                  <a:pt x="54595" y="2961510"/>
                </a:lnTo>
                <a:lnTo>
                  <a:pt x="25728" y="2932644"/>
                </a:lnTo>
                <a:lnTo>
                  <a:pt x="6798" y="2896038"/>
                </a:lnTo>
                <a:lnTo>
                  <a:pt x="0" y="2853889"/>
                </a:lnTo>
                <a:lnTo>
                  <a:pt x="0" y="0"/>
                </a:lnTo>
                <a:lnTo>
                  <a:pt x="5222707" y="0"/>
                </a:lnTo>
                <a:lnTo>
                  <a:pt x="5222707" y="2857278"/>
                </a:lnTo>
                <a:lnTo>
                  <a:pt x="5216456" y="2896038"/>
                </a:lnTo>
                <a:lnTo>
                  <a:pt x="5197525" y="2932644"/>
                </a:lnTo>
                <a:lnTo>
                  <a:pt x="5168659" y="2961510"/>
                </a:lnTo>
                <a:lnTo>
                  <a:pt x="5132053" y="2980441"/>
                </a:lnTo>
                <a:lnTo>
                  <a:pt x="5089904" y="2987239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2369" y="3558166"/>
            <a:ext cx="161925" cy="161924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2017097" y="3074398"/>
            <a:ext cx="15238094" cy="65024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4500"/>
              </a:lnSpc>
              <a:spcBef>
                <a:spcPts val="95"/>
              </a:spcBef>
            </a:pPr>
            <a:r>
              <a:rPr dirty="0" sz="3950" spc="405">
                <a:solidFill>
                  <a:srgbClr val="113C57"/>
                </a:solidFill>
                <a:latin typeface="Calibri"/>
                <a:cs typeface="Calibri"/>
              </a:rPr>
              <a:t>Utiliza</a:t>
            </a:r>
            <a:r>
              <a:rPr dirty="0" sz="3950" spc="74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565">
                <a:solidFill>
                  <a:srgbClr val="113C57"/>
                </a:solidFill>
                <a:latin typeface="Calibri"/>
                <a:cs typeface="Calibri"/>
              </a:rPr>
              <a:t>apenas</a:t>
            </a:r>
            <a:r>
              <a:rPr dirty="0" sz="3950" spc="74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455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3950" spc="74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465">
                <a:solidFill>
                  <a:srgbClr val="113C57"/>
                </a:solidFill>
                <a:latin typeface="Calibri"/>
                <a:cs typeface="Calibri"/>
              </a:rPr>
              <a:t>princípios</a:t>
            </a:r>
            <a:r>
              <a:rPr dirty="0" sz="3950" spc="74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570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950" spc="74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475">
                <a:solidFill>
                  <a:srgbClr val="113C57"/>
                </a:solidFill>
                <a:latin typeface="Calibri"/>
                <a:cs typeface="Calibri"/>
              </a:rPr>
              <a:t>repetição</a:t>
            </a:r>
            <a:r>
              <a:rPr dirty="0" sz="3950" spc="745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450">
                <a:solidFill>
                  <a:srgbClr val="113C57"/>
                </a:solidFill>
                <a:latin typeface="Calibri"/>
                <a:cs typeface="Calibri"/>
              </a:rPr>
              <a:t>e</a:t>
            </a:r>
            <a:r>
              <a:rPr dirty="0" sz="3950" spc="740">
                <a:solidFill>
                  <a:srgbClr val="113C57"/>
                </a:solidFill>
                <a:latin typeface="Calibri"/>
                <a:cs typeface="Calibri"/>
              </a:rPr>
              <a:t>  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da </a:t>
            </a:r>
            <a:r>
              <a:rPr dirty="0" sz="3950" spc="450">
                <a:solidFill>
                  <a:srgbClr val="113C57"/>
                </a:solidFill>
                <a:latin typeface="Calibri"/>
                <a:cs typeface="Calibri"/>
              </a:rPr>
              <a:t>casualização;</a:t>
            </a:r>
            <a:endParaRPr sz="3950">
              <a:latin typeface="Calibri"/>
              <a:cs typeface="Calibri"/>
            </a:endParaRPr>
          </a:p>
          <a:p>
            <a:pPr algn="just" marL="12700" marR="5080">
              <a:lnSpc>
                <a:spcPct val="134500"/>
              </a:lnSpc>
            </a:pPr>
            <a:r>
              <a:rPr dirty="0" sz="3950" spc="894">
                <a:solidFill>
                  <a:srgbClr val="113C57"/>
                </a:solidFill>
                <a:latin typeface="Calibri"/>
                <a:cs typeface="Calibri"/>
              </a:rPr>
              <a:t>Em</a:t>
            </a:r>
            <a:r>
              <a:rPr dirty="0" sz="3950" spc="73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35">
                <a:solidFill>
                  <a:srgbClr val="113C57"/>
                </a:solidFill>
                <a:latin typeface="Calibri"/>
                <a:cs typeface="Calibri"/>
              </a:rPr>
              <a:t>função</a:t>
            </a:r>
            <a:r>
              <a:rPr dirty="0" sz="3950" spc="7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70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950" spc="73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35">
                <a:solidFill>
                  <a:srgbClr val="113C57"/>
                </a:solidFill>
                <a:latin typeface="Calibri"/>
                <a:cs typeface="Calibri"/>
              </a:rPr>
              <a:t>exigência</a:t>
            </a:r>
            <a:r>
              <a:rPr dirty="0" sz="3950" spc="73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70">
                <a:solidFill>
                  <a:srgbClr val="113C57"/>
                </a:solidFill>
                <a:latin typeface="Calibri"/>
                <a:cs typeface="Calibri"/>
              </a:rPr>
              <a:t>da</a:t>
            </a:r>
            <a:r>
              <a:rPr dirty="0" sz="3950" spc="7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615">
                <a:solidFill>
                  <a:srgbClr val="113C57"/>
                </a:solidFill>
                <a:latin typeface="Calibri"/>
                <a:cs typeface="Calibri"/>
              </a:rPr>
              <a:t>homogeneidade</a:t>
            </a:r>
            <a:r>
              <a:rPr dirty="0" sz="3950" spc="73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do</a:t>
            </a:r>
            <a:r>
              <a:rPr dirty="0" sz="3950" spc="73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65">
                <a:solidFill>
                  <a:srgbClr val="113C57"/>
                </a:solidFill>
                <a:latin typeface="Calibri"/>
                <a:cs typeface="Calibri"/>
              </a:rPr>
              <a:t>material </a:t>
            </a:r>
            <a:r>
              <a:rPr dirty="0" sz="3950" spc="450">
                <a:solidFill>
                  <a:srgbClr val="113C57"/>
                </a:solidFill>
                <a:latin typeface="Calibri"/>
                <a:cs typeface="Calibri"/>
              </a:rPr>
              <a:t>e</a:t>
            </a:r>
            <a:r>
              <a:rPr dirty="0" sz="39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das</a:t>
            </a:r>
            <a:r>
              <a:rPr dirty="0" sz="39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35">
                <a:solidFill>
                  <a:srgbClr val="113C57"/>
                </a:solidFill>
                <a:latin typeface="Calibri"/>
                <a:cs typeface="Calibri"/>
              </a:rPr>
              <a:t>condições</a:t>
            </a:r>
            <a:r>
              <a:rPr dirty="0" sz="3950" spc="17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75">
                <a:solidFill>
                  <a:srgbClr val="113C57"/>
                </a:solidFill>
                <a:latin typeface="Calibri"/>
                <a:cs typeface="Calibri"/>
              </a:rPr>
              <a:t>experimentais,</a:t>
            </a:r>
            <a:r>
              <a:rPr dirty="0" sz="39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1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39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59">
                <a:solidFill>
                  <a:srgbClr val="113C57"/>
                </a:solidFill>
                <a:latin typeface="Calibri"/>
                <a:cs typeface="Calibri"/>
              </a:rPr>
              <a:t>princípio</a:t>
            </a:r>
            <a:r>
              <a:rPr dirty="0" sz="3950" spc="17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do</a:t>
            </a:r>
            <a:r>
              <a:rPr dirty="0" sz="39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50">
                <a:solidFill>
                  <a:srgbClr val="113C57"/>
                </a:solidFill>
                <a:latin typeface="Calibri"/>
                <a:cs typeface="Calibri"/>
              </a:rPr>
              <a:t>controle </a:t>
            </a:r>
            <a:r>
              <a:rPr dirty="0" sz="3950" spc="420">
                <a:solidFill>
                  <a:srgbClr val="113C57"/>
                </a:solidFill>
                <a:latin typeface="Calibri"/>
                <a:cs typeface="Calibri"/>
              </a:rPr>
              <a:t>local</a:t>
            </a:r>
            <a:r>
              <a:rPr dirty="0" sz="39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65">
                <a:solidFill>
                  <a:srgbClr val="113C57"/>
                </a:solidFill>
                <a:latin typeface="Calibri"/>
                <a:cs typeface="Calibri"/>
              </a:rPr>
              <a:t>está</a:t>
            </a:r>
            <a:r>
              <a:rPr dirty="0" sz="39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50">
                <a:solidFill>
                  <a:srgbClr val="113C57"/>
                </a:solidFill>
                <a:latin typeface="Calibri"/>
                <a:cs typeface="Calibri"/>
              </a:rPr>
              <a:t>autoaplicado;</a:t>
            </a:r>
            <a:endParaRPr sz="3950">
              <a:latin typeface="Calibri"/>
              <a:cs typeface="Calibri"/>
            </a:endParaRPr>
          </a:p>
          <a:p>
            <a:pPr algn="just" marL="12700" marR="5080">
              <a:lnSpc>
                <a:spcPct val="134500"/>
              </a:lnSpc>
            </a:pPr>
            <a:r>
              <a:rPr dirty="0" sz="3950" spc="595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3950" spc="16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20">
                <a:solidFill>
                  <a:srgbClr val="113C57"/>
                </a:solidFill>
                <a:latin typeface="Calibri"/>
                <a:cs typeface="Calibri"/>
              </a:rPr>
              <a:t>tratamentos</a:t>
            </a:r>
            <a:r>
              <a:rPr dirty="0" sz="3950" spc="16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84">
                <a:solidFill>
                  <a:srgbClr val="113C57"/>
                </a:solidFill>
                <a:latin typeface="Calibri"/>
                <a:cs typeface="Calibri"/>
              </a:rPr>
              <a:t>são</a:t>
            </a:r>
            <a:r>
              <a:rPr dirty="0" sz="3950" spc="16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59">
                <a:solidFill>
                  <a:srgbClr val="113C57"/>
                </a:solidFill>
                <a:latin typeface="Calibri"/>
                <a:cs typeface="Calibri"/>
              </a:rPr>
              <a:t>distribuídos</a:t>
            </a:r>
            <a:r>
              <a:rPr dirty="0" sz="3950" spc="16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nas</a:t>
            </a:r>
            <a:r>
              <a:rPr dirty="0" sz="3950" spc="16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90">
                <a:solidFill>
                  <a:srgbClr val="113C57"/>
                </a:solidFill>
                <a:latin typeface="Calibri"/>
                <a:cs typeface="Calibri"/>
              </a:rPr>
              <a:t>parcelas</a:t>
            </a:r>
            <a:r>
              <a:rPr dirty="0" sz="3950" spc="16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6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950" spc="16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09">
                <a:solidFill>
                  <a:srgbClr val="113C57"/>
                </a:solidFill>
                <a:latin typeface="Calibri"/>
                <a:cs typeface="Calibri"/>
              </a:rPr>
              <a:t>forma </a:t>
            </a:r>
            <a:r>
              <a:rPr dirty="0" sz="3950" spc="505">
                <a:solidFill>
                  <a:srgbClr val="113C57"/>
                </a:solidFill>
                <a:latin typeface="Calibri"/>
                <a:cs typeface="Calibri"/>
              </a:rPr>
              <a:t>inteiramente</a:t>
            </a:r>
            <a:r>
              <a:rPr dirty="0" sz="3950" spc="12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34">
                <a:solidFill>
                  <a:srgbClr val="113C57"/>
                </a:solidFill>
                <a:latin typeface="Calibri"/>
                <a:cs typeface="Calibri"/>
              </a:rPr>
              <a:t>casual,</a:t>
            </a:r>
            <a:r>
              <a:rPr dirty="0" sz="3950" spc="12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715">
                <a:solidFill>
                  <a:srgbClr val="113C57"/>
                </a:solidFill>
                <a:latin typeface="Calibri"/>
                <a:cs typeface="Calibri"/>
              </a:rPr>
              <a:t>com</a:t>
            </a:r>
            <a:r>
              <a:rPr dirty="0" sz="3950" spc="12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95">
                <a:solidFill>
                  <a:srgbClr val="113C57"/>
                </a:solidFill>
                <a:latin typeface="Calibri"/>
                <a:cs typeface="Calibri"/>
              </a:rPr>
              <a:t>números</a:t>
            </a:r>
            <a:r>
              <a:rPr dirty="0" sz="3950" spc="12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09">
                <a:solidFill>
                  <a:srgbClr val="113C57"/>
                </a:solidFill>
                <a:latin typeface="Calibri"/>
                <a:cs typeface="Calibri"/>
              </a:rPr>
              <a:t>iguais</a:t>
            </a:r>
            <a:r>
              <a:rPr dirty="0" sz="3950" spc="12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545">
                <a:solidFill>
                  <a:srgbClr val="113C57"/>
                </a:solidFill>
                <a:latin typeface="Calibri"/>
                <a:cs typeface="Calibri"/>
              </a:rPr>
              <a:t>ou</a:t>
            </a:r>
            <a:r>
              <a:rPr dirty="0" sz="3950" spc="12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3950" spc="445">
                <a:solidFill>
                  <a:srgbClr val="113C57"/>
                </a:solidFill>
                <a:latin typeface="Calibri"/>
                <a:cs typeface="Calibri"/>
              </a:rPr>
              <a:t>diferentes </a:t>
            </a:r>
            <a:r>
              <a:rPr dirty="0" sz="3950" spc="56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39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75">
                <a:solidFill>
                  <a:srgbClr val="113C57"/>
                </a:solidFill>
                <a:latin typeface="Calibri"/>
                <a:cs typeface="Calibri"/>
              </a:rPr>
              <a:t>repetições</a:t>
            </a:r>
            <a:r>
              <a:rPr dirty="0" sz="39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500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39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55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3950" spc="33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3950" spc="465">
                <a:solidFill>
                  <a:srgbClr val="113C57"/>
                </a:solidFill>
                <a:latin typeface="Calibri"/>
                <a:cs typeface="Calibri"/>
              </a:rPr>
              <a:t>tratamentos.</a:t>
            </a:r>
            <a:endParaRPr sz="395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2369" y="5177416"/>
            <a:ext cx="161925" cy="161924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52369" y="7606291"/>
            <a:ext cx="161925" cy="161924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99001" y="1520620"/>
            <a:ext cx="4984115" cy="7874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595"/>
              <a:t>Caracterização</a:t>
            </a:r>
            <a:endParaRPr sz="5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45697" y="3395039"/>
            <a:ext cx="13239415" cy="6451249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000" spc="595"/>
              <a:t>Caracterização</a:t>
            </a:r>
            <a:endParaRPr sz="5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8566" y="3578709"/>
            <a:ext cx="161924" cy="16192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2045349" y="3078423"/>
            <a:ext cx="15216505" cy="58261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>
              <a:lnSpc>
                <a:spcPct val="134300"/>
              </a:lnSpc>
              <a:spcBef>
                <a:spcPts val="95"/>
              </a:spcBef>
            </a:pPr>
            <a:r>
              <a:rPr dirty="0" sz="4050" spc="69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630">
                <a:solidFill>
                  <a:srgbClr val="113C57"/>
                </a:solidFill>
                <a:latin typeface="Calibri"/>
                <a:cs typeface="Calibri"/>
              </a:rPr>
              <a:t>número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95">
                <a:solidFill>
                  <a:srgbClr val="113C57"/>
                </a:solidFill>
                <a:latin typeface="Calibri"/>
                <a:cs typeface="Calibri"/>
              </a:rPr>
              <a:t>repetições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600">
                <a:solidFill>
                  <a:srgbClr val="113C57"/>
                </a:solidFill>
                <a:latin typeface="Calibri"/>
                <a:cs typeface="Calibri"/>
              </a:rPr>
              <a:t>pode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15">
                <a:solidFill>
                  <a:srgbClr val="113C57"/>
                </a:solidFill>
                <a:latin typeface="Calibri"/>
                <a:cs typeface="Calibri"/>
              </a:rPr>
              <a:t>variar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865">
                <a:solidFill>
                  <a:srgbClr val="113C57"/>
                </a:solidFill>
                <a:latin typeface="Calibri"/>
                <a:cs typeface="Calibri"/>
              </a:rPr>
              <a:t>um</a:t>
            </a:r>
            <a:r>
              <a:rPr dirty="0" sz="4050" spc="58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30">
                <a:solidFill>
                  <a:srgbClr val="113C57"/>
                </a:solidFill>
                <a:latin typeface="Calibri"/>
                <a:cs typeface="Calibri"/>
              </a:rPr>
              <a:t>tratamento </a:t>
            </a:r>
            <a:r>
              <a:rPr dirty="0" sz="4050" spc="520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385">
                <a:solidFill>
                  <a:srgbClr val="113C57"/>
                </a:solidFill>
                <a:latin typeface="Calibri"/>
                <a:cs typeface="Calibri"/>
              </a:rPr>
              <a:t>outro,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610">
                <a:solidFill>
                  <a:srgbClr val="113C57"/>
                </a:solidFill>
                <a:latin typeface="Calibri"/>
                <a:cs typeface="Calibri"/>
              </a:rPr>
              <a:t>embora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2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59">
                <a:solidFill>
                  <a:srgbClr val="113C57"/>
                </a:solidFill>
                <a:latin typeface="Calibri"/>
                <a:cs typeface="Calibri"/>
              </a:rPr>
              <a:t>ideal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45">
                <a:solidFill>
                  <a:srgbClr val="113C57"/>
                </a:solidFill>
                <a:latin typeface="Calibri"/>
                <a:cs typeface="Calibri"/>
              </a:rPr>
              <a:t>seja</a:t>
            </a:r>
            <a:r>
              <a:rPr dirty="0" sz="4050" spc="74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15">
                <a:solidFill>
                  <a:srgbClr val="113C57"/>
                </a:solidFill>
                <a:latin typeface="Calibri"/>
                <a:cs typeface="Calibri"/>
              </a:rPr>
              <a:t>utilizar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2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75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730">
                <a:solidFill>
                  <a:srgbClr val="113C57"/>
                </a:solidFill>
                <a:latin typeface="Calibri"/>
                <a:cs typeface="Calibri"/>
              </a:rPr>
              <a:t>mesmo </a:t>
            </a:r>
            <a:r>
              <a:rPr dirty="0" sz="4050" spc="630">
                <a:solidFill>
                  <a:srgbClr val="113C57"/>
                </a:solidFill>
                <a:latin typeface="Calibri"/>
                <a:cs typeface="Calibri"/>
              </a:rPr>
              <a:t>número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95">
                <a:solidFill>
                  <a:srgbClr val="113C57"/>
                </a:solidFill>
                <a:latin typeface="Calibri"/>
                <a:cs typeface="Calibri"/>
              </a:rPr>
              <a:t>repetições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20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09">
                <a:solidFill>
                  <a:srgbClr val="113C57"/>
                </a:solidFill>
                <a:latin typeface="Calibri"/>
                <a:cs typeface="Calibri"/>
              </a:rPr>
              <a:t>todos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65">
                <a:solidFill>
                  <a:srgbClr val="113C57"/>
                </a:solidFill>
                <a:latin typeface="Calibri"/>
                <a:cs typeface="Calibri"/>
              </a:rPr>
              <a:t>os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75">
                <a:solidFill>
                  <a:srgbClr val="113C57"/>
                </a:solidFill>
                <a:latin typeface="Calibri"/>
                <a:cs typeface="Calibri"/>
              </a:rPr>
              <a:t>tratamentos;</a:t>
            </a:r>
            <a:endParaRPr sz="4050">
              <a:latin typeface="Calibri"/>
              <a:cs typeface="Calibri"/>
            </a:endParaRPr>
          </a:p>
          <a:p>
            <a:pPr algn="just" marL="12700">
              <a:lnSpc>
                <a:spcPct val="100000"/>
              </a:lnSpc>
              <a:spcBef>
                <a:spcPts val="1664"/>
              </a:spcBef>
            </a:pPr>
            <a:r>
              <a:rPr dirty="0" sz="4050" spc="605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80">
                <a:solidFill>
                  <a:srgbClr val="113C57"/>
                </a:solidFill>
                <a:latin typeface="Calibri"/>
                <a:cs typeface="Calibri"/>
              </a:rPr>
              <a:t>análise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55">
                <a:solidFill>
                  <a:srgbClr val="113C57"/>
                </a:solidFill>
                <a:latin typeface="Calibri"/>
                <a:cs typeface="Calibri"/>
              </a:rPr>
              <a:t>estatística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59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80">
                <a:solidFill>
                  <a:srgbClr val="113C57"/>
                </a:solidFill>
                <a:latin typeface="Calibri"/>
                <a:cs typeface="Calibri"/>
              </a:rPr>
              <a:t>a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95">
                <a:solidFill>
                  <a:srgbClr val="113C57"/>
                </a:solidFill>
                <a:latin typeface="Calibri"/>
                <a:cs typeface="Calibri"/>
              </a:rPr>
              <a:t>mais</a:t>
            </a:r>
            <a:r>
              <a:rPr dirty="0" sz="4050" spc="34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59">
                <a:solidFill>
                  <a:srgbClr val="113C57"/>
                </a:solidFill>
                <a:latin typeface="Calibri"/>
                <a:cs typeface="Calibri"/>
              </a:rPr>
              <a:t>simples;</a:t>
            </a:r>
            <a:endParaRPr sz="4050">
              <a:latin typeface="Calibri"/>
              <a:cs typeface="Calibri"/>
            </a:endParaRPr>
          </a:p>
          <a:p>
            <a:pPr algn="just" marL="12700" marR="5080">
              <a:lnSpc>
                <a:spcPts val="6520"/>
              </a:lnSpc>
              <a:spcBef>
                <a:spcPts val="300"/>
              </a:spcBef>
            </a:pPr>
            <a:r>
              <a:rPr dirty="0" sz="4050" spc="69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630">
                <a:solidFill>
                  <a:srgbClr val="113C57"/>
                </a:solidFill>
                <a:latin typeface="Calibri"/>
                <a:cs typeface="Calibri"/>
              </a:rPr>
              <a:t>número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graus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90">
                <a:solidFill>
                  <a:srgbClr val="113C57"/>
                </a:solidFill>
                <a:latin typeface="Calibri"/>
                <a:cs typeface="Calibri"/>
              </a:rPr>
              <a:t>de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09">
                <a:solidFill>
                  <a:srgbClr val="113C57"/>
                </a:solidFill>
                <a:latin typeface="Calibri"/>
                <a:cs typeface="Calibri"/>
              </a:rPr>
              <a:t>liberdade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20">
                <a:solidFill>
                  <a:srgbClr val="113C57"/>
                </a:solidFill>
                <a:latin typeface="Calibri"/>
                <a:cs typeface="Calibri"/>
              </a:rPr>
              <a:t>para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520">
                <a:solidFill>
                  <a:srgbClr val="113C57"/>
                </a:solidFill>
                <a:latin typeface="Calibri"/>
                <a:cs typeface="Calibri"/>
              </a:rPr>
              <a:t>estimar</a:t>
            </a:r>
            <a:r>
              <a:rPr dirty="0" sz="4050" spc="175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42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170">
                <a:solidFill>
                  <a:srgbClr val="113C57"/>
                </a:solidFill>
                <a:latin typeface="Calibri"/>
                <a:cs typeface="Calibri"/>
              </a:rPr>
              <a:t>  </a:t>
            </a:r>
            <a:r>
              <a:rPr dirty="0" sz="4050" spc="380">
                <a:solidFill>
                  <a:srgbClr val="113C57"/>
                </a:solidFill>
                <a:latin typeface="Calibri"/>
                <a:cs typeface="Calibri"/>
              </a:rPr>
              <a:t>erro </a:t>
            </a:r>
            <a:r>
              <a:rPr dirty="0" sz="4050" spc="535">
                <a:solidFill>
                  <a:srgbClr val="113C57"/>
                </a:solidFill>
                <a:latin typeface="Calibri"/>
                <a:cs typeface="Calibri"/>
              </a:rPr>
              <a:t>experimental</a:t>
            </a:r>
            <a:r>
              <a:rPr dirty="0" sz="4050" spc="81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20">
                <a:solidFill>
                  <a:srgbClr val="113C57"/>
                </a:solidFill>
                <a:latin typeface="Calibri"/>
                <a:cs typeface="Calibri"/>
              </a:rPr>
              <a:t>(que</a:t>
            </a:r>
            <a:r>
              <a:rPr dirty="0" sz="4050" spc="819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59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050" spc="8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605">
                <a:solidFill>
                  <a:srgbClr val="113C57"/>
                </a:solidFill>
                <a:latin typeface="Calibri"/>
                <a:cs typeface="Calibri"/>
              </a:rPr>
              <a:t>dado</a:t>
            </a:r>
            <a:r>
              <a:rPr dirty="0" sz="4050" spc="8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90">
                <a:solidFill>
                  <a:srgbClr val="113C57"/>
                </a:solidFill>
                <a:latin typeface="Calibri"/>
                <a:cs typeface="Calibri"/>
              </a:rPr>
              <a:t>pelo</a:t>
            </a:r>
            <a:r>
              <a:rPr dirty="0" sz="4050" spc="819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95">
                <a:solidFill>
                  <a:srgbClr val="113C57"/>
                </a:solidFill>
                <a:latin typeface="Calibri"/>
                <a:cs typeface="Calibri"/>
              </a:rPr>
              <a:t>desvio</a:t>
            </a:r>
            <a:r>
              <a:rPr dirty="0" sz="4050" spc="8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50">
                <a:solidFill>
                  <a:srgbClr val="113C57"/>
                </a:solidFill>
                <a:latin typeface="Calibri"/>
                <a:cs typeface="Calibri"/>
              </a:rPr>
              <a:t>padrão</a:t>
            </a:r>
            <a:r>
              <a:rPr dirty="0" sz="4050" spc="825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40">
                <a:solidFill>
                  <a:srgbClr val="113C57"/>
                </a:solidFill>
                <a:latin typeface="Calibri"/>
                <a:cs typeface="Calibri"/>
              </a:rPr>
              <a:t>residual) </a:t>
            </a:r>
            <a:r>
              <a:rPr dirty="0" sz="4050" spc="459">
                <a:solidFill>
                  <a:srgbClr val="113C57"/>
                </a:solidFill>
                <a:latin typeface="Calibri"/>
                <a:cs typeface="Calibri"/>
              </a:rPr>
              <a:t>é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25">
                <a:solidFill>
                  <a:srgbClr val="113C57"/>
                </a:solidFill>
                <a:latin typeface="Calibri"/>
                <a:cs typeface="Calibri"/>
              </a:rPr>
              <a:t>o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540">
                <a:solidFill>
                  <a:srgbClr val="113C57"/>
                </a:solidFill>
                <a:latin typeface="Calibri"/>
                <a:cs typeface="Calibri"/>
              </a:rPr>
              <a:t>maior</a:t>
            </a:r>
            <a:r>
              <a:rPr dirty="0" sz="4050" spc="340">
                <a:solidFill>
                  <a:srgbClr val="113C57"/>
                </a:solidFill>
                <a:latin typeface="Calibri"/>
                <a:cs typeface="Calibri"/>
              </a:rPr>
              <a:t> </a:t>
            </a:r>
            <a:r>
              <a:rPr dirty="0" sz="4050" spc="405">
                <a:solidFill>
                  <a:srgbClr val="113C57"/>
                </a:solidFill>
                <a:latin typeface="Calibri"/>
                <a:cs typeface="Calibri"/>
              </a:rPr>
              <a:t>possível.</a:t>
            </a:r>
            <a:endParaRPr sz="4050">
              <a:latin typeface="Calibri"/>
              <a:cs typeface="Calibri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8566" y="6064733"/>
            <a:ext cx="161924" cy="16192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68566" y="6893408"/>
            <a:ext cx="161924" cy="161924"/>
          </a:xfrm>
          <a:prstGeom prst="rect">
            <a:avLst/>
          </a:prstGeom>
        </p:spPr>
      </p:pic>
      <p:sp>
        <p:nvSpPr>
          <p:cNvPr id="6" name="object 6" descr=""/>
          <p:cNvSpPr/>
          <p:nvPr/>
        </p:nvSpPr>
        <p:spPr>
          <a:xfrm>
            <a:off x="1176119" y="0"/>
            <a:ext cx="5222875" cy="2528570"/>
          </a:xfrm>
          <a:custGeom>
            <a:avLst/>
            <a:gdLst/>
            <a:ahLst/>
            <a:cxnLst/>
            <a:rect l="l" t="t" r="r" b="b"/>
            <a:pathLst>
              <a:path w="5222875" h="2528570">
                <a:moveTo>
                  <a:pt x="5089904" y="2528211"/>
                </a:moveTo>
                <a:lnTo>
                  <a:pt x="133350" y="2528211"/>
                </a:lnTo>
                <a:lnTo>
                  <a:pt x="91201" y="2521413"/>
                </a:lnTo>
                <a:lnTo>
                  <a:pt x="54595" y="2502482"/>
                </a:lnTo>
                <a:lnTo>
                  <a:pt x="25728" y="2473616"/>
                </a:lnTo>
                <a:lnTo>
                  <a:pt x="6798" y="2437010"/>
                </a:lnTo>
                <a:lnTo>
                  <a:pt x="0" y="2394861"/>
                </a:lnTo>
                <a:lnTo>
                  <a:pt x="0" y="0"/>
                </a:lnTo>
                <a:lnTo>
                  <a:pt x="5222707" y="0"/>
                </a:lnTo>
                <a:lnTo>
                  <a:pt x="5222707" y="2398251"/>
                </a:lnTo>
                <a:lnTo>
                  <a:pt x="5216456" y="2437010"/>
                </a:lnTo>
                <a:lnTo>
                  <a:pt x="5197525" y="2473616"/>
                </a:lnTo>
                <a:lnTo>
                  <a:pt x="5168659" y="2502482"/>
                </a:lnTo>
                <a:lnTo>
                  <a:pt x="5132053" y="2521413"/>
                </a:lnTo>
                <a:lnTo>
                  <a:pt x="5089904" y="2528211"/>
                </a:lnTo>
                <a:close/>
              </a:path>
            </a:pathLst>
          </a:custGeom>
          <a:solidFill>
            <a:srgbClr val="4295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44736" rIns="0" bIns="0" rtlCol="0" vert="horz">
            <a:spAutoFit/>
          </a:bodyPr>
          <a:lstStyle/>
          <a:p>
            <a:pPr marL="695325">
              <a:lnSpc>
                <a:spcPct val="100000"/>
              </a:lnSpc>
              <a:spcBef>
                <a:spcPts val="100"/>
              </a:spcBef>
            </a:pPr>
            <a:r>
              <a:rPr dirty="0" sz="5000" spc="685"/>
              <a:t>Vantagens</a:t>
            </a:r>
            <a:endParaRPr sz="5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Agroindustria UESC</dc:creator>
  <cp:keywords>DAGTf8gzYRA,BAFgwezrLXE</cp:keywords>
  <dc:title>DIC (Gabrielly e Lorena)</dc:title>
  <dcterms:created xsi:type="dcterms:W3CDTF">2024-10-29T15:53:01Z</dcterms:created>
  <dcterms:modified xsi:type="dcterms:W3CDTF">2024-10-29T15:53:01Z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2024-10-24T00:00:00Z</vt:filetime>
  </property>
  <property fmtid="{D5CDD505-2E9C-101B-9397-08002B2CF9AE}" pid="3" name="Creator">
    <vt:lpwstr>Canva</vt:lpwstr>
  </property>
  <property fmtid="{D5CDD505-2E9C-101B-9397-08002B2CF9AE}" pid="4" name="LastSaved">
    <vt:filetime>2024-10-29T00:00:00Z</vt:filetime>
  </property>
  <property fmtid="{D5CDD505-2E9C-101B-9397-08002B2CF9AE}" pid="5" name="Producer">
    <vt:lpwstr>Canva</vt:lpwstr>
  </property>
  <property fmtid="{D5CDD505-2E9C-101B-9397-08002B2CF9AE}" pid="6" name="containsAiGeneratedContent">
    <vt:lpwstr>Yes</vt:lpwstr>
  </property>
</Properties>
</file>