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7" r:id="rId2"/>
    <p:sldId id="274" r:id="rId3"/>
    <p:sldId id="294" r:id="rId4"/>
    <p:sldId id="258" r:id="rId5"/>
    <p:sldId id="300" r:id="rId6"/>
    <p:sldId id="287" r:id="rId7"/>
    <p:sldId id="288" r:id="rId8"/>
    <p:sldId id="304" r:id="rId9"/>
    <p:sldId id="278" r:id="rId10"/>
    <p:sldId id="301" r:id="rId11"/>
    <p:sldId id="305" r:id="rId12"/>
    <p:sldId id="306" r:id="rId13"/>
    <p:sldId id="303" r:id="rId14"/>
    <p:sldId id="268" r:id="rId15"/>
    <p:sldId id="302" r:id="rId16"/>
    <p:sldId id="277" r:id="rId17"/>
    <p:sldId id="280" r:id="rId18"/>
    <p:sldId id="310" r:id="rId19"/>
    <p:sldId id="284" r:id="rId20"/>
    <p:sldId id="285" r:id="rId21"/>
    <p:sldId id="309" r:id="rId22"/>
    <p:sldId id="311" r:id="rId23"/>
    <p:sldId id="275" r:id="rId24"/>
    <p:sldId id="313" r:id="rId25"/>
    <p:sldId id="314" r:id="rId26"/>
    <p:sldId id="315" r:id="rId27"/>
    <p:sldId id="270" r:id="rId28"/>
    <p:sldId id="272" r:id="rId29"/>
    <p:sldId id="307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68BB"/>
    <a:srgbClr val="3896C9"/>
    <a:srgbClr val="8EB6FF"/>
    <a:srgbClr val="494BF5"/>
    <a:srgbClr val="FA7262"/>
    <a:srgbClr val="FFC403"/>
    <a:srgbClr val="F2F24E"/>
    <a:srgbClr val="7F17B3"/>
    <a:srgbClr val="6E139C"/>
    <a:srgbClr val="7916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34B6BF-4453-458B-BAD9-81CC0BFFB607}" v="210" dt="2023-12-10T18:26:38.555"/>
    <p1510:client id="{294E5901-974D-406A-A781-281DB3802257}" v="10" dt="2023-12-22T06:08:35.549"/>
    <p1510:client id="{2D54233F-29C5-449B-B0B1-A9C879F73340}" v="30" dt="2023-12-20T02:40:01.465"/>
    <p1510:client id="{43D45825-8B08-4024-A487-A9DF066A0A04}" v="457" dt="2023-12-22T02:26:24.457"/>
    <p1510:client id="{4B55FA2C-C24D-48D1-90D7-3B45AAE25DC0}" v="834" dt="2023-12-20T21:59:59.969"/>
    <p1510:client id="{4B6BEF23-228E-4492-85D4-0D71D9E06E53}" v="2" dt="2023-12-19T02:28:03.596"/>
    <p1510:client id="{5C77C321-7834-4D40-88D3-D9C0380C968C}" v="769" dt="2023-12-01T13:28:38.934"/>
    <p1510:client id="{8A5D165A-C0DD-4D0E-8146-B815713D8CDF}" v="354" dt="2023-12-16T12:31:41.675"/>
    <p1510:client id="{8ECEC3C8-A460-4392-B4F8-33C4C8B35959}" v="511" dt="2023-12-20T17:39:05.359"/>
    <p1510:client id="{9CE4AE5F-5D95-45BA-9BC4-4A36449599E9}" v="2500" dt="2023-12-22T00:28:57.260"/>
    <p1510:client id="{C06DC106-8A9A-4B2B-966F-3DB4D66B9553}" v="4" dt="2023-12-14T12:40:36.946"/>
    <p1510:client id="{C7E24B3B-CDBC-41FE-918B-1FD0C7631E81}" v="9" dt="2023-12-19T02:21:18.827"/>
    <p1510:client id="{D53D8F5B-85C9-4024-929B-8A3AEAAE60E2}" v="511" dt="2023-12-15T03:22:18.338"/>
    <p1510:client id="{E12F1DE6-FED4-4F36-91D5-49F7349DA6F5}" v="380" dt="2023-12-18T10:31:37.552"/>
    <p1510:client id="{F0053E51-E75E-4F37-B412-5A93DC5F11B8}" v="454" dt="2023-12-18T23:55:45.023"/>
    <p1510:client id="{F6357395-921F-410E-8665-1AD0E8D39AF9}" v="54" dt="2023-12-22T04:44:52.501"/>
    <p1510:client id="{F8E3A75C-589E-4017-AA68-C4609E22DE19}" v="46" dt="2023-12-20T01:54:07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0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1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67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1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700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6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94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6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0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-flair.training/blogs/debugging-in-r-programming/" TargetMode="External"/><Relationship Id="rId13" Type="http://schemas.openxmlformats.org/officeDocument/2006/relationships/hyperlink" Target="https://www.statology.org/r-trycatch/" TargetMode="External"/><Relationship Id="rId3" Type="http://schemas.openxmlformats.org/officeDocument/2006/relationships/hyperlink" Target="https://lec.pro.br/download/faria/seminarios/debug.zip" TargetMode="External"/><Relationship Id="rId7" Type="http://schemas.openxmlformats.org/officeDocument/2006/relationships/hyperlink" Target="https://support.posit.co/hc/en-us/articles/200534337-Breakpoint-Troubleshooting" TargetMode="External"/><Relationship Id="rId12" Type="http://schemas.openxmlformats.org/officeDocument/2006/relationships/hyperlink" Target="https://www.biostat.jhsph.edu/~hji/courses/statcomputing/Debug.pd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adv-r.had.co.nz/Exceptions-Debugging.html" TargetMode="External"/><Relationship Id="rId11" Type="http://schemas.openxmlformats.org/officeDocument/2006/relationships/hyperlink" Target="https://pedropark99.github.io/Introducao_R/debugging---resolvendo-bugs-em-suas-fun%C3%A7%C3%B5es.html" TargetMode="External"/><Relationship Id="rId5" Type="http://schemas.openxmlformats.org/officeDocument/2006/relationships/hyperlink" Target="https://pt.stackoverflow.com/questions/374071/qual-%C3%A9-a-utilidade-de-saber-depurar-um-c%C3%B3digo-em-r" TargetMode="External"/><Relationship Id="rId10" Type="http://schemas.openxmlformats.org/officeDocument/2006/relationships/hyperlink" Target="https://www.eoda.de/wissen/blog/visual-debugging-mit-r-eine-kurze-einfuehrung-zur-fehlerdiagnose-mit-statet-und-rstudio/" TargetMode="External"/><Relationship Id="rId4" Type="http://schemas.openxmlformats.org/officeDocument/2006/relationships/hyperlink" Target="https://www.remessaonline.com.br/blog/linguagem-r-entenda-como-funciona-e-principais-aplicacoes/" TargetMode="External"/><Relationship Id="rId9" Type="http://schemas.openxmlformats.org/officeDocument/2006/relationships/hyperlink" Target="https://carloscinelli.com/files/Cinelli%20(2016)%20-%20R%20course.pdf" TargetMode="External"/><Relationship Id="rId14" Type="http://schemas.openxmlformats.org/officeDocument/2006/relationships/hyperlink" Target="https://acervolima.com/depuracao-em-programacao-r/#google_vignette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725E90-C357-FD72-7DA5-365A7A7A0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498" y="1018959"/>
            <a:ext cx="3350657" cy="194821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z="7500" b="1">
                <a:solidFill>
                  <a:srgbClr val="2268BB"/>
                </a:solidFill>
                <a:latin typeface="Sitka Subheading"/>
                <a:ea typeface="Calibri"/>
                <a:cs typeface="Calibri"/>
              </a:rPr>
              <a:t>Debug </a:t>
            </a:r>
            <a:br>
              <a:rPr lang="pt-BR" sz="7500" b="1">
                <a:latin typeface="Sitka Subheading"/>
                <a:ea typeface="Calibri"/>
                <a:cs typeface="Calibri"/>
              </a:rPr>
            </a:br>
            <a:r>
              <a:rPr lang="pt-BR" sz="7500" b="1">
                <a:solidFill>
                  <a:srgbClr val="2268BB"/>
                </a:solidFill>
                <a:latin typeface="Sitka Subheading"/>
                <a:ea typeface="Calibri"/>
                <a:cs typeface="Calibri"/>
              </a:rPr>
              <a:t> no</a:t>
            </a:r>
            <a:r>
              <a:rPr lang="pt-BR" sz="7500">
                <a:latin typeface="Sitka Subheading"/>
                <a:ea typeface="Calibri"/>
                <a:cs typeface="Calibri"/>
              </a:rPr>
              <a:t> 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55F89CF-2E0E-22B3-A95B-20AFEDFC6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406" y="790296"/>
            <a:ext cx="6429107" cy="5264271"/>
          </a:xfrm>
          <a:prstGeom prst="rect">
            <a:avLst/>
          </a:prstGeom>
          <a:ln w="28575">
            <a:noFill/>
          </a:ln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C5391D-EEA6-5CC6-5290-A9FFA759F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240" y="3428534"/>
            <a:ext cx="3357321" cy="2541598"/>
          </a:xfrm>
        </p:spPr>
        <p:txBody>
          <a:bodyPr vert="horz" lIns="0" tIns="45720" rIns="0" bIns="45720" rtlCol="0" anchor="t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>
                <a:latin typeface="Sitka Subheading"/>
                <a:ea typeface="Calibri" panose="020F0502020204030204"/>
                <a:cs typeface="Calibri" panose="020F0502020204030204"/>
              </a:rPr>
              <a:t>Maria E. G. Alves</a:t>
            </a:r>
            <a:endParaRPr lang="pt-BR">
              <a:ea typeface="Calibri" panose="020F0502020204030204"/>
              <a:cs typeface="Calibri" panose="020F0502020204030204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>
                <a:latin typeface="Sitka Subheading"/>
                <a:ea typeface="Calibri" panose="020F0502020204030204"/>
                <a:cs typeface="Calibri" panose="020F0502020204030204"/>
              </a:rPr>
              <a:t>Augusto F. M. Barros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t-BR" sz="3200" i="1">
              <a:solidFill>
                <a:srgbClr val="454545"/>
              </a:solidFill>
              <a:ea typeface="Calibri"/>
              <a:cs typeface="Calibri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500">
                <a:solidFill>
                  <a:srgbClr val="000000"/>
                </a:solidFill>
                <a:latin typeface="Sitka Subheading"/>
                <a:ea typeface="Calibri" panose="020F0502020204030204"/>
                <a:cs typeface="Calibri" panose="020F0502020204030204"/>
              </a:rPr>
              <a:t>Prof. José Cláudio Faria</a:t>
            </a:r>
            <a:endParaRPr lang="pt-BR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t-BR" sz="1600">
              <a:solidFill>
                <a:srgbClr val="9FA0A6"/>
              </a:solidFill>
              <a:latin typeface="Sitka Subheading"/>
              <a:ea typeface="Calibri" panose="020F0502020204030204"/>
              <a:cs typeface="Calibri" panose="020F0502020204030204"/>
            </a:endParaRPr>
          </a:p>
          <a:p>
            <a:pPr marL="0" indent="0" algn="ctr">
              <a:buNone/>
            </a:pPr>
            <a:r>
              <a:rPr lang="pt-BR" b="1">
                <a:solidFill>
                  <a:srgbClr val="98989E"/>
                </a:solidFill>
                <a:latin typeface="Sitka Subheading"/>
                <a:ea typeface="Calibri" panose="020F0502020204030204"/>
                <a:cs typeface="Calibri" panose="020F0502020204030204"/>
              </a:rPr>
              <a:t>UESC  </a:t>
            </a:r>
            <a:r>
              <a:rPr lang="pt-BR">
                <a:solidFill>
                  <a:srgbClr val="98989E"/>
                </a:solidFill>
                <a:latin typeface="Sitka Subheading"/>
                <a:ea typeface="Calibri" panose="020F0502020204030204"/>
                <a:cs typeface="Calibri" panose="020F0502020204030204"/>
              </a:rPr>
              <a:t>2023.2</a:t>
            </a:r>
            <a:endParaRPr lang="pt-BR">
              <a:solidFill>
                <a:srgbClr val="98989E"/>
              </a:solidFill>
            </a:endParaRPr>
          </a:p>
        </p:txBody>
      </p:sp>
      <p:pic>
        <p:nvPicPr>
          <p:cNvPr id="7" name="Imagem 6" descr="R: R Logo">
            <a:extLst>
              <a:ext uri="{FF2B5EF4-FFF2-40B4-BE49-F238E27FC236}">
                <a16:creationId xmlns:a16="http://schemas.microsoft.com/office/drawing/2014/main" id="{B9065495-C904-2886-1AC1-7E33579F9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305" y="1992582"/>
            <a:ext cx="1008848" cy="785133"/>
          </a:xfrm>
          <a:prstGeom prst="rect">
            <a:avLst/>
          </a:prstGeom>
        </p:spPr>
      </p:pic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D58A73FF-3EB5-F15F-3E13-D1758D2D9B2F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D7254623-001E-510A-4B48-15A6D8FB6F95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97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3E07F6-79FE-87D2-F9D9-932460337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E4E9BC-0F55-9A89-29AC-D1252792A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110" y="1632282"/>
            <a:ext cx="10799928" cy="8597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600">
                <a:solidFill>
                  <a:srgbClr val="333333"/>
                </a:solidFill>
                <a:latin typeface="Sitka Subheading"/>
                <a:ea typeface="Calibri"/>
                <a:cs typeface="Arial"/>
              </a:rPr>
              <a:t>Nem todos os problemas são inesperados, e comunicar esses problemas é o trabalho das </a:t>
            </a:r>
            <a:r>
              <a:rPr lang="pt-BR" sz="2600" b="1">
                <a:solidFill>
                  <a:srgbClr val="333333"/>
                </a:solidFill>
                <a:latin typeface="Sitka Subheading"/>
                <a:ea typeface="Calibri"/>
                <a:cs typeface="Arial"/>
              </a:rPr>
              <a:t>condições</a:t>
            </a:r>
            <a:r>
              <a:rPr lang="pt-BR" sz="2600">
                <a:solidFill>
                  <a:srgbClr val="333333"/>
                </a:solidFill>
                <a:latin typeface="Sitka Subheading"/>
                <a:ea typeface="Calibri"/>
                <a:cs typeface="Arial"/>
              </a:rPr>
              <a:t>: erros</a:t>
            </a:r>
            <a:r>
              <a:rPr lang="pt-BR" sz="2600">
                <a:solidFill>
                  <a:srgbClr val="333333"/>
                </a:solidFill>
                <a:latin typeface="Sitka Subheading"/>
                <a:ea typeface="+mn-lt"/>
                <a:cs typeface="Arial"/>
              </a:rPr>
              <a:t>, avisos e mensagens</a:t>
            </a:r>
            <a:r>
              <a:rPr lang="pt-BR" sz="260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.</a:t>
            </a:r>
            <a:endParaRPr lang="pt-BR" sz="2600">
              <a:solidFill>
                <a:srgbClr val="333333"/>
              </a:solidFill>
              <a:latin typeface="Sitka Subheading"/>
              <a:ea typeface="Calibri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pt-BR" sz="2200">
              <a:solidFill>
                <a:srgbClr val="333333"/>
              </a:solidFill>
              <a:latin typeface="Sitka Subheading"/>
              <a:ea typeface="Calibri"/>
              <a:cs typeface="Arial"/>
            </a:endParaRPr>
          </a:p>
          <a:p>
            <a:pPr lvl="1">
              <a:buFont typeface="Courier New" panose="020B0604020202020204" pitchFamily="34" charset="0"/>
              <a:buChar char="o"/>
            </a:pPr>
            <a:endParaRPr lang="pt-BR" sz="2200">
              <a:solidFill>
                <a:srgbClr val="333333"/>
              </a:solidFill>
              <a:latin typeface="Sitka Subheading"/>
              <a:ea typeface="Calibri"/>
              <a:cs typeface="Arial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F26CC8B0-A2E7-9907-BBC4-EE11BC34E1B7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82FACDCD-EE1D-5746-87B3-189C1D969026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ço Reservado para Conteúdo 2">
            <a:extLst>
              <a:ext uri="{FF2B5EF4-FFF2-40B4-BE49-F238E27FC236}">
                <a16:creationId xmlns:a16="http://schemas.microsoft.com/office/drawing/2014/main" id="{0015DEB6-2DDC-6CA0-C9DE-980E26AA8B96}"/>
              </a:ext>
            </a:extLst>
          </p:cNvPr>
          <p:cNvSpPr txBox="1">
            <a:spLocks/>
          </p:cNvSpPr>
          <p:nvPr/>
        </p:nvSpPr>
        <p:spPr>
          <a:xfrm>
            <a:off x="908027" y="2903134"/>
            <a:ext cx="4293427" cy="30363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500">
                <a:solidFill>
                  <a:srgbClr val="333333"/>
                </a:solidFill>
                <a:latin typeface="Sitka Subheading"/>
              </a:rPr>
              <a:t>Erros fatais são gerados por </a:t>
            </a:r>
            <a:r>
              <a:rPr lang="pt-BR" sz="2500" b="1">
                <a:solidFill>
                  <a:srgbClr val="FF0000"/>
                </a:solidFill>
                <a:latin typeface="Sitka Subheading"/>
              </a:rPr>
              <a:t>stop()</a:t>
            </a:r>
            <a:r>
              <a:rPr lang="pt-BR" sz="2500">
                <a:solidFill>
                  <a:srgbClr val="333333"/>
                </a:solidFill>
                <a:latin typeface="Sitka Subheading"/>
              </a:rPr>
              <a:t>  e forçam o encerramento de toda a execução. </a:t>
            </a:r>
            <a:endParaRPr lang="pt-BR" sz="250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pt-BR" sz="600">
              <a:solidFill>
                <a:srgbClr val="333333"/>
              </a:solidFill>
              <a:latin typeface="Sitka Subheading"/>
            </a:endParaRPr>
          </a:p>
          <a:p>
            <a:pPr marL="0" indent="0">
              <a:buNone/>
            </a:pPr>
            <a:r>
              <a:rPr lang="pt-BR" sz="2500">
                <a:solidFill>
                  <a:srgbClr val="333333"/>
                </a:solidFill>
                <a:latin typeface="Sitka Subheading"/>
              </a:rPr>
              <a:t>Erros são usados quando não há como uma função continuar.</a:t>
            </a:r>
            <a:endParaRPr lang="pt-BR" sz="2500">
              <a:cs typeface="Calibri"/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endParaRPr lang="pt-BR" sz="2200">
              <a:solidFill>
                <a:srgbClr val="333333"/>
              </a:solidFill>
              <a:latin typeface="Sitka Subheading"/>
            </a:endParaRPr>
          </a:p>
        </p:txBody>
      </p:sp>
      <p:pic>
        <p:nvPicPr>
          <p:cNvPr id="8" name="Imagem 7" descr="Texto, Carta&#10;&#10;Descrição gerada automaticamente">
            <a:extLst>
              <a:ext uri="{FF2B5EF4-FFF2-40B4-BE49-F238E27FC236}">
                <a16:creationId xmlns:a16="http://schemas.microsoft.com/office/drawing/2014/main" id="{142039AA-7415-34A3-A627-E8F965537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391" y="2529954"/>
            <a:ext cx="5686709" cy="3788392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3C658D9-D3F8-94FE-1278-93721398A4EA}"/>
              </a:ext>
            </a:extLst>
          </p:cNvPr>
          <p:cNvSpPr txBox="1">
            <a:spLocks/>
          </p:cNvSpPr>
          <p:nvPr/>
        </p:nvSpPr>
        <p:spPr>
          <a:xfrm>
            <a:off x="917811" y="308259"/>
            <a:ext cx="10367749" cy="1450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400" err="1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Debugging</a:t>
            </a:r>
            <a:r>
              <a:rPr lang="pt-BR" sz="54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 Básico</a:t>
            </a:r>
          </a:p>
        </p:txBody>
      </p:sp>
    </p:spTree>
    <p:extLst>
      <p:ext uri="{BB962C8B-B14F-4D97-AF65-F5344CB8AC3E}">
        <p14:creationId xmlns:p14="http://schemas.microsoft.com/office/powerpoint/2010/main" val="131909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AFC86-8513-DEE1-CF49-C2D8D61B9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7431" y="3050985"/>
            <a:ext cx="3281219" cy="23653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t-BR" sz="2400">
                <a:solidFill>
                  <a:srgbClr val="333333"/>
                </a:solidFill>
                <a:latin typeface="Sitka Subheading"/>
              </a:rPr>
              <a:t>Os avisos são gerados por</a:t>
            </a:r>
            <a:r>
              <a:rPr lang="pt-BR" sz="2400">
                <a:solidFill>
                  <a:srgbClr val="FFC403"/>
                </a:solidFill>
                <a:latin typeface="Sitka Subheading"/>
              </a:rPr>
              <a:t> </a:t>
            </a:r>
            <a:r>
              <a:rPr lang="pt-BR" sz="2000" b="1" err="1">
                <a:solidFill>
                  <a:srgbClr val="FFC403"/>
                </a:solidFill>
                <a:latin typeface="Sitka Subheading"/>
              </a:rPr>
              <a:t>warning</a:t>
            </a:r>
            <a:r>
              <a:rPr lang="pt-BR" sz="2000" b="1">
                <a:solidFill>
                  <a:srgbClr val="FFC403"/>
                </a:solidFill>
                <a:latin typeface="Sitka Subheading"/>
              </a:rPr>
              <a:t>()</a:t>
            </a:r>
            <a:r>
              <a:rPr lang="pt-BR" sz="2400" b="1">
                <a:solidFill>
                  <a:srgbClr val="333333"/>
                </a:solidFill>
                <a:latin typeface="Sitka Subheading"/>
              </a:rPr>
              <a:t> </a:t>
            </a:r>
            <a:r>
              <a:rPr lang="pt-BR" sz="2400">
                <a:solidFill>
                  <a:srgbClr val="333333"/>
                </a:solidFill>
                <a:latin typeface="Sitka Subheading"/>
              </a:rPr>
              <a:t> e usados para exibir possíveis problemas.</a:t>
            </a: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A536284C-6E50-852C-86B1-A6F5D903F1DC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33D22383-A0A0-99C3-F4D5-0901CA9C6D69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m 16" descr="Texto&#10;&#10;Descrição gerada automaticamente">
            <a:extLst>
              <a:ext uri="{FF2B5EF4-FFF2-40B4-BE49-F238E27FC236}">
                <a16:creationId xmlns:a16="http://schemas.microsoft.com/office/drawing/2014/main" id="{90526DC5-588E-B2C1-EB1B-0AD34B41D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013" y="1020454"/>
            <a:ext cx="7649285" cy="5215151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19F84D65-7DB6-D4F6-03E5-75914C826A5F}"/>
              </a:ext>
            </a:extLst>
          </p:cNvPr>
          <p:cNvSpPr txBox="1">
            <a:spLocks/>
          </p:cNvSpPr>
          <p:nvPr/>
        </p:nvSpPr>
        <p:spPr>
          <a:xfrm>
            <a:off x="508379" y="1081633"/>
            <a:ext cx="3748585" cy="1462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400" err="1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Debugging</a:t>
            </a:r>
            <a:r>
              <a:rPr lang="pt-BR" sz="54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 Básico</a:t>
            </a:r>
          </a:p>
        </p:txBody>
      </p:sp>
    </p:spTree>
    <p:extLst>
      <p:ext uri="{BB962C8B-B14F-4D97-AF65-F5344CB8AC3E}">
        <p14:creationId xmlns:p14="http://schemas.microsoft.com/office/powerpoint/2010/main" val="16472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EE21E-241A-E051-E78B-D8386AAC6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6242B2-E6C4-E2AD-BED4-2DF668EE6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5460" y="2107015"/>
            <a:ext cx="5100921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pt-BR" sz="240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As mensagens são geradas por</a:t>
            </a:r>
            <a:r>
              <a:rPr lang="pt-BR" sz="2400">
                <a:solidFill>
                  <a:srgbClr val="333333"/>
                </a:solidFill>
                <a:latin typeface="Sitka Subheading"/>
                <a:cs typeface="Calibri"/>
              </a:rPr>
              <a:t> </a:t>
            </a:r>
            <a:r>
              <a:rPr lang="pt-BR" sz="2400" b="1" err="1">
                <a:solidFill>
                  <a:schemeClr val="accent6"/>
                </a:solidFill>
                <a:latin typeface="Sitka Subheading"/>
              </a:rPr>
              <a:t>message</a:t>
            </a:r>
            <a:r>
              <a:rPr lang="pt-BR" sz="2400" b="1">
                <a:solidFill>
                  <a:schemeClr val="accent6"/>
                </a:solidFill>
                <a:latin typeface="Sitka Subheading"/>
              </a:rPr>
              <a:t>()</a:t>
            </a:r>
            <a:r>
              <a:rPr lang="pt-BR" sz="240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 e usadas para fornecer resultados informativos de uma forma que pode ser facilmente suprimida pelo usuário usando</a:t>
            </a:r>
            <a:r>
              <a:rPr lang="pt-BR" sz="2400">
                <a:solidFill>
                  <a:srgbClr val="333333"/>
                </a:solidFill>
                <a:latin typeface="Sitka Subheading"/>
                <a:cs typeface="Calibri"/>
              </a:rPr>
              <a:t> </a:t>
            </a:r>
            <a:r>
              <a:rPr lang="pt-BR" sz="2400" b="1" err="1">
                <a:solidFill>
                  <a:srgbClr val="333333"/>
                </a:solidFill>
                <a:latin typeface="Sitka Subheading"/>
              </a:rPr>
              <a:t>suppressMessages</a:t>
            </a:r>
            <a:r>
              <a:rPr lang="pt-BR" sz="2400" b="1">
                <a:solidFill>
                  <a:srgbClr val="333333"/>
                </a:solidFill>
                <a:latin typeface="Sitka Subheading"/>
              </a:rPr>
              <a:t>()</a:t>
            </a:r>
            <a:r>
              <a:rPr lang="pt-BR" sz="240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. </a:t>
            </a:r>
            <a:endParaRPr lang="pt-BR" sz="2400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  <a:p>
            <a:pPr marL="0" indent="0">
              <a:buNone/>
            </a:pPr>
            <a:endParaRPr lang="pt-BR" sz="600">
              <a:solidFill>
                <a:srgbClr val="333333"/>
              </a:solidFill>
              <a:latin typeface="Sitka Subheading"/>
              <a:ea typeface="+mn-lt"/>
              <a:cs typeface="+mn-lt"/>
            </a:endParaRPr>
          </a:p>
          <a:p>
            <a:pPr marL="0" indent="0">
              <a:buNone/>
            </a:pPr>
            <a:r>
              <a:rPr lang="pt-BR" sz="240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Costuma-se usar mensagens para informar ao usuário qual valor a função escolheu para um importante argumento ausente.</a:t>
            </a:r>
            <a:endParaRPr lang="pt-BR" sz="2400">
              <a:latin typeface="Sitka Subheading"/>
            </a:endParaRPr>
          </a:p>
          <a:p>
            <a:pPr lvl="1">
              <a:buFont typeface="Courier New,monospace" panose="020B0604020202020204" pitchFamily="34" charset="0"/>
              <a:buChar char="o"/>
            </a:pPr>
            <a:endParaRPr lang="pt-BR" sz="2200">
              <a:solidFill>
                <a:srgbClr val="333333"/>
              </a:solidFill>
              <a:latin typeface="Sitka Subheading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6F9BDFEE-707B-22E4-CAD5-6476D3B824A1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E942AB94-0A52-1C81-46BE-259C48B4C81D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 descr="Texto&#10;&#10;Descrição gerada automaticamente">
            <a:extLst>
              <a:ext uri="{FF2B5EF4-FFF2-40B4-BE49-F238E27FC236}">
                <a16:creationId xmlns:a16="http://schemas.microsoft.com/office/drawing/2014/main" id="{B879B1CF-ED84-7C74-F0B4-CBF8F82C9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264" y="1717343"/>
            <a:ext cx="5801081" cy="4708479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30DD3EC5-CA77-BE7B-5FF5-DA10F2A94681}"/>
              </a:ext>
            </a:extLst>
          </p:cNvPr>
          <p:cNvSpPr txBox="1">
            <a:spLocks/>
          </p:cNvSpPr>
          <p:nvPr/>
        </p:nvSpPr>
        <p:spPr>
          <a:xfrm>
            <a:off x="1406857" y="296887"/>
            <a:ext cx="9389659" cy="1462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400" err="1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Debugging</a:t>
            </a:r>
            <a:r>
              <a:rPr lang="pt-BR" sz="54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 Básico</a:t>
            </a:r>
          </a:p>
        </p:txBody>
      </p:sp>
    </p:spTree>
    <p:extLst>
      <p:ext uri="{BB962C8B-B14F-4D97-AF65-F5344CB8AC3E}">
        <p14:creationId xmlns:p14="http://schemas.microsoft.com/office/powerpoint/2010/main" val="1119191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5630C-F14C-691D-D5C7-62FD9128B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CDB0E3F-1E12-766A-32A7-2B3A6754D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872" y="1768761"/>
            <a:ext cx="11095629" cy="103038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pt-BR" sz="2400" dirty="0">
                <a:latin typeface="Sitka Subheading"/>
                <a:ea typeface="roboto"/>
                <a:cs typeface="roboto"/>
              </a:rPr>
              <a:t>Inserir instruções </a:t>
            </a:r>
            <a:r>
              <a:rPr lang="pt-BR" sz="2400" dirty="0">
                <a:latin typeface="Sitka Subheading"/>
                <a:ea typeface="Calibri"/>
                <a:cs typeface="Courier New"/>
              </a:rPr>
              <a:t>print()</a:t>
            </a:r>
            <a:r>
              <a:rPr lang="pt-BR" sz="2400" dirty="0">
                <a:latin typeface="Sitka Subheading"/>
                <a:ea typeface="roboto"/>
                <a:cs typeface="roboto"/>
              </a:rPr>
              <a:t> ou </a:t>
            </a:r>
            <a:r>
              <a:rPr lang="pt-BR" sz="2400" dirty="0" err="1">
                <a:latin typeface="Sitka Subheading"/>
                <a:ea typeface="Calibri"/>
                <a:cs typeface="Courier New"/>
              </a:rPr>
              <a:t>cat</a:t>
            </a:r>
            <a:r>
              <a:rPr lang="pt-BR" sz="2400" dirty="0">
                <a:latin typeface="Sitka Subheading"/>
                <a:ea typeface="Calibri"/>
                <a:cs typeface="Courier New"/>
              </a:rPr>
              <a:t>()</a:t>
            </a:r>
            <a:r>
              <a:rPr lang="pt-BR" sz="2400" dirty="0">
                <a:latin typeface="Sitka Subheading"/>
                <a:ea typeface="roboto"/>
                <a:cs typeface="roboto"/>
              </a:rPr>
              <a:t> no código pode ajudar a visualizar o valor das variáveis em diferentes pontos do programa. Isso é útil para entender como os valores estão mudando durante a execução. Imagens abaixo para ilustrar:</a:t>
            </a:r>
            <a:endParaRPr lang="pt-BR" sz="2400" dirty="0">
              <a:latin typeface="Sitka Subheading"/>
              <a:ea typeface="Calibri"/>
              <a:cs typeface="Calibri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E85DB9D9-1196-4BB8-B876-853B0FDAFFF3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6ED4083B-5499-DA35-EA87-8BA4210E9D26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>
            <a:extLst>
              <a:ext uri="{FF2B5EF4-FFF2-40B4-BE49-F238E27FC236}">
                <a16:creationId xmlns:a16="http://schemas.microsoft.com/office/drawing/2014/main" id="{B24862B8-86C4-2E57-B77F-F60EE514B4C7}"/>
              </a:ext>
            </a:extLst>
          </p:cNvPr>
          <p:cNvSpPr txBox="1">
            <a:spLocks/>
          </p:cNvSpPr>
          <p:nvPr/>
        </p:nvSpPr>
        <p:spPr>
          <a:xfrm>
            <a:off x="1406857" y="296887"/>
            <a:ext cx="9389659" cy="1462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5400" err="1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Debugging</a:t>
            </a:r>
            <a:r>
              <a:rPr lang="pt-BR" sz="54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 Básico</a:t>
            </a:r>
          </a:p>
        </p:txBody>
      </p:sp>
      <p:pic>
        <p:nvPicPr>
          <p:cNvPr id="2" name="Imagem 1" descr="Texto, Carta&#10;&#10;Descrição gerada automaticamente">
            <a:extLst>
              <a:ext uri="{FF2B5EF4-FFF2-40B4-BE49-F238E27FC236}">
                <a16:creationId xmlns:a16="http://schemas.microsoft.com/office/drawing/2014/main" id="{CA6BC142-9A99-51D6-284E-3F4E521B7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36" y="3081977"/>
            <a:ext cx="4068882" cy="3343988"/>
          </a:xfrm>
          <a:prstGeom prst="rect">
            <a:avLst/>
          </a:prstGeom>
        </p:spPr>
      </p:pic>
      <p:pic>
        <p:nvPicPr>
          <p:cNvPr id="4" name="Imagem 3" descr="Texto, Carta&#10;&#10;Descrição gerada automaticamente">
            <a:extLst>
              <a:ext uri="{FF2B5EF4-FFF2-40B4-BE49-F238E27FC236}">
                <a16:creationId xmlns:a16="http://schemas.microsoft.com/office/drawing/2014/main" id="{E1B66B8C-215F-83CA-6240-B481592E4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679" y="3073520"/>
            <a:ext cx="3832464" cy="333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73A8F-08C0-B6A8-6103-89BD1ED43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528" y="1036141"/>
            <a:ext cx="4067037" cy="1996577"/>
          </a:xfrm>
        </p:spPr>
        <p:txBody>
          <a:bodyPr>
            <a:normAutofit fontScale="90000"/>
          </a:bodyPr>
          <a:lstStyle/>
          <a:p>
            <a:pPr algn="ctr"/>
            <a:r>
              <a:rPr lang="pt-BR" sz="6000">
                <a:solidFill>
                  <a:srgbClr val="2268BB"/>
                </a:solidFill>
                <a:latin typeface="Sitka Subheading"/>
              </a:rPr>
              <a:t>Ferramentas</a:t>
            </a:r>
            <a:br>
              <a:rPr lang="pt-BR" sz="6000">
                <a:solidFill>
                  <a:srgbClr val="2268BB"/>
                </a:solidFill>
                <a:latin typeface="Sitka Subheading"/>
              </a:rPr>
            </a:br>
            <a:r>
              <a:rPr lang="pt-BR" sz="6000">
                <a:solidFill>
                  <a:srgbClr val="2268BB"/>
                </a:solidFill>
                <a:latin typeface="Sitka Subheading"/>
              </a:rPr>
              <a:t>de Debug </a:t>
            </a:r>
            <a:br>
              <a:rPr lang="pt-BR" sz="6000">
                <a:solidFill>
                  <a:srgbClr val="2268BB"/>
                </a:solidFill>
                <a:latin typeface="Sitka Subheading"/>
              </a:rPr>
            </a:br>
            <a:r>
              <a:rPr lang="pt-BR" sz="6000">
                <a:solidFill>
                  <a:srgbClr val="2268BB"/>
                </a:solidFill>
                <a:latin typeface="Sitka Subheading"/>
              </a:rPr>
              <a:t>no </a:t>
            </a:r>
            <a:r>
              <a:rPr lang="pt-BR" sz="6000" b="1">
                <a:solidFill>
                  <a:srgbClr val="2268BB"/>
                </a:solidFill>
                <a:latin typeface="Sitka Subheading"/>
              </a:rPr>
              <a:t>R</a:t>
            </a:r>
            <a:endParaRPr lang="pt-BR" sz="5400" b="1">
              <a:solidFill>
                <a:srgbClr val="2268BB"/>
              </a:solidFill>
              <a:latin typeface="Sitka Subheading"/>
            </a:endParaRPr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CC084235-7828-1409-D2D8-DE9F700B9A82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A41B9ACE-F4AE-4773-C738-9DD0EB00165E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56ED20B2-1BBD-2C1E-E615-542E4416B0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74" t="11619" r="11787" b="11619"/>
          <a:stretch/>
        </p:blipFill>
        <p:spPr>
          <a:xfrm>
            <a:off x="5806554" y="816022"/>
            <a:ext cx="5266327" cy="5237218"/>
          </a:xfrm>
          <a:prstGeom prst="rect">
            <a:avLst/>
          </a:prstGeom>
        </p:spPr>
      </p:pic>
      <p:sp>
        <p:nvSpPr>
          <p:cNvPr id="13" name="Espaço Reservado para Conteúdo 2">
            <a:extLst>
              <a:ext uri="{FF2B5EF4-FFF2-40B4-BE49-F238E27FC236}">
                <a16:creationId xmlns:a16="http://schemas.microsoft.com/office/drawing/2014/main" id="{CC3CA01B-E651-9F61-E841-A57C27A80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797" y="3724940"/>
            <a:ext cx="2179093" cy="20994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Ajuda</a:t>
            </a:r>
          </a:p>
          <a:p>
            <a:r>
              <a:rPr lang="pt-BR" err="1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Traceback</a:t>
            </a:r>
            <a:endParaRPr lang="pt-BR">
              <a:solidFill>
                <a:srgbClr val="8EB6FF"/>
              </a:solidFill>
              <a:latin typeface="Sitka Subheading"/>
              <a:ea typeface="roboto"/>
              <a:cs typeface="roboto"/>
            </a:endParaRPr>
          </a:p>
          <a:p>
            <a:r>
              <a:rPr lang="pt-BR" dirty="0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Browser</a:t>
            </a:r>
          </a:p>
          <a:p>
            <a:r>
              <a:rPr lang="pt-BR" dirty="0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Debug</a:t>
            </a:r>
          </a:p>
          <a:p>
            <a:endParaRPr lang="pt-BR" sz="2400" dirty="0">
              <a:latin typeface="Sitka Subheading"/>
              <a:ea typeface="roboto"/>
              <a:cs typeface="roboto"/>
            </a:endParaRPr>
          </a:p>
        </p:txBody>
      </p: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22C8B044-D28B-26F4-6B16-70FDAAC355E2}"/>
              </a:ext>
            </a:extLst>
          </p:cNvPr>
          <p:cNvSpPr txBox="1">
            <a:spLocks/>
          </p:cNvSpPr>
          <p:nvPr/>
        </p:nvSpPr>
        <p:spPr>
          <a:xfrm>
            <a:off x="3265227" y="3718116"/>
            <a:ext cx="2179093" cy="2099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Trace</a:t>
            </a:r>
          </a:p>
          <a:p>
            <a:r>
              <a:rPr lang="pt-BR" err="1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Recover</a:t>
            </a:r>
            <a:endParaRPr lang="pt-BR">
              <a:solidFill>
                <a:srgbClr val="8EB6FF"/>
              </a:solidFill>
              <a:latin typeface="Sitka Subheading"/>
              <a:ea typeface="roboto"/>
              <a:cs typeface="roboto"/>
            </a:endParaRPr>
          </a:p>
          <a:p>
            <a:r>
              <a:rPr lang="pt-BR" err="1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Try</a:t>
            </a:r>
            <a:endParaRPr lang="pt-BR">
              <a:solidFill>
                <a:srgbClr val="8EB6FF"/>
              </a:solidFill>
              <a:latin typeface="Sitka Subheading"/>
              <a:ea typeface="roboto"/>
              <a:cs typeface="roboto"/>
            </a:endParaRPr>
          </a:p>
          <a:p>
            <a:r>
              <a:rPr lang="pt-BR" err="1">
                <a:solidFill>
                  <a:srgbClr val="8EB6FF"/>
                </a:solidFill>
                <a:latin typeface="Sitka Subheading"/>
                <a:ea typeface="roboto"/>
                <a:cs typeface="roboto"/>
              </a:rPr>
              <a:t>TryCatch</a:t>
            </a:r>
            <a:endParaRPr lang="pt-BR">
              <a:solidFill>
                <a:srgbClr val="8EB6FF"/>
              </a:solidFill>
              <a:latin typeface="Sitka Subheading"/>
              <a:ea typeface="roboto"/>
              <a:cs typeface="roboto"/>
            </a:endParaRPr>
          </a:p>
          <a:p>
            <a:endParaRPr lang="pt-BR" sz="2400" dirty="0">
              <a:latin typeface="Sitka Subheading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18316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D1657-FF6A-DD6E-523F-67D88AB91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32000A-DBEB-4E58-422D-665387E54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8050" y="296886"/>
            <a:ext cx="5033750" cy="1348309"/>
          </a:xfrm>
        </p:spPr>
        <p:txBody>
          <a:bodyPr>
            <a:normAutofit/>
          </a:bodyPr>
          <a:lstStyle/>
          <a:p>
            <a:pPr algn="ctr"/>
            <a:r>
              <a:rPr lang="pt-BR" sz="6000" dirty="0">
                <a:solidFill>
                  <a:srgbClr val="2268BB"/>
                </a:solidFill>
                <a:latin typeface="Sitka Subheading"/>
                <a:ea typeface="+mj-lt"/>
                <a:cs typeface="+mj-lt"/>
              </a:rPr>
              <a:t>Ajuda</a:t>
            </a:r>
            <a:endParaRPr lang="pt-BR" sz="5400" dirty="0">
              <a:solidFill>
                <a:srgbClr val="2268BB"/>
              </a:solidFill>
              <a:latin typeface="Sitka Subheading"/>
              <a:ea typeface="Calibri Light"/>
              <a:cs typeface="Calibri Light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1B954-5475-2511-4E5E-D21E5B5D1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200" y="1836998"/>
            <a:ext cx="6853451" cy="15990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A função 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help(</a:t>
            </a:r>
            <a:r>
              <a:rPr lang="pt-BR" sz="2400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função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)</a:t>
            </a:r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 é usada para obter informações de ajuda sobre funções.</a:t>
            </a:r>
          </a:p>
          <a:p>
            <a:r>
              <a:rPr lang="pt-BR" dirty="0">
                <a:latin typeface="Sitka Subheading"/>
                <a:cs typeface="Calibri"/>
              </a:rPr>
              <a:t>Da mesma forma podemos usar   </a:t>
            </a:r>
            <a:r>
              <a:rPr lang="pt-BR" dirty="0">
                <a:solidFill>
                  <a:srgbClr val="2268BB"/>
                </a:solidFill>
                <a:latin typeface="Sitka Subheading"/>
                <a:cs typeface="Calibri"/>
              </a:rPr>
              <a:t>?</a:t>
            </a:r>
            <a:r>
              <a:rPr lang="pt-BR" sz="2400" dirty="0">
                <a:solidFill>
                  <a:srgbClr val="2268BB"/>
                </a:solidFill>
                <a:latin typeface="Sitka Subheading"/>
                <a:cs typeface="Calibri"/>
              </a:rPr>
              <a:t>função</a:t>
            </a: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1FF76760-4A18-57A0-16FF-E38AF595A5B5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362D3E1D-5E5D-EF37-55E5-FFDFC1DC9AE4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C9DFABD9-3CBF-251F-1349-7BBF712A8E24}"/>
              </a:ext>
            </a:extLst>
          </p:cNvPr>
          <p:cNvSpPr txBox="1">
            <a:spLocks/>
          </p:cNvSpPr>
          <p:nvPr/>
        </p:nvSpPr>
        <p:spPr>
          <a:xfrm>
            <a:off x="4652749" y="3865965"/>
            <a:ext cx="7285631" cy="23155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A função </a:t>
            </a:r>
            <a:r>
              <a:rPr lang="pt-BR" dirty="0" err="1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help.search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(</a:t>
            </a:r>
            <a:r>
              <a:rPr lang="pt-BR" sz="2400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"palavra"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)</a:t>
            </a:r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 em R é usada para procurar por tópicos de ajuda relacionados a uma palavra-chave específica.</a:t>
            </a:r>
            <a:endParaRPr lang="pt-BR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  <a:p>
            <a:r>
              <a:rPr lang="pt-BR" dirty="0">
                <a:latin typeface="Sitka Subheading"/>
                <a:cs typeface="Calibri"/>
              </a:rPr>
              <a:t>Da mesma forma podemos usar</a:t>
            </a:r>
            <a:r>
              <a:rPr lang="pt-BR" dirty="0">
                <a:solidFill>
                  <a:srgbClr val="000000"/>
                </a:solidFill>
                <a:latin typeface="Sitka Subheading"/>
                <a:cs typeface="Calibri"/>
              </a:rPr>
              <a:t> </a:t>
            </a:r>
            <a:r>
              <a:rPr lang="pt-BR" dirty="0">
                <a:solidFill>
                  <a:srgbClr val="2268BB"/>
                </a:solidFill>
                <a:latin typeface="Sitka Subheading"/>
                <a:cs typeface="Calibri"/>
              </a:rPr>
              <a:t>??</a:t>
            </a:r>
            <a:r>
              <a:rPr lang="pt-BR" sz="2400" dirty="0">
                <a:solidFill>
                  <a:srgbClr val="2268BB"/>
                </a:solidFill>
                <a:latin typeface="Sitka Subheading"/>
                <a:cs typeface="Calibri"/>
              </a:rPr>
              <a:t>"palavra"</a:t>
            </a:r>
          </a:p>
        </p:txBody>
      </p:sp>
      <p:pic>
        <p:nvPicPr>
          <p:cNvPr id="7" name="Imagem 6" descr="Ícone&#10;&#10;Descrição gerada automaticamente">
            <a:extLst>
              <a:ext uri="{FF2B5EF4-FFF2-40B4-BE49-F238E27FC236}">
                <a16:creationId xmlns:a16="http://schemas.microsoft.com/office/drawing/2014/main" id="{C41DDDA8-F76E-A30B-BCA4-5C9CF206C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55" y="471488"/>
            <a:ext cx="3914775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2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77DCB-FE78-FF82-FF0B-00E1C2DE5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B53EB908-B240-1B5E-E608-87FC0A8A679D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4DB53259-E366-A2F0-80CC-99343C258B14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679B3413-8DAB-148D-2D04-0C4355935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82" y="365125"/>
            <a:ext cx="10515600" cy="1325563"/>
          </a:xfrm>
        </p:spPr>
        <p:txBody>
          <a:bodyPr/>
          <a:lstStyle/>
          <a:p>
            <a:pPr algn="ctr"/>
            <a:r>
              <a:rPr lang="pt-BR" dirty="0">
                <a:latin typeface="Sitka Subheading"/>
                <a:ea typeface="Calibri Light" panose="020F0302020204030204"/>
                <a:cs typeface="Calibri Light" panose="020F0302020204030204"/>
              </a:rPr>
              <a:t>Falha em uma Função: </a:t>
            </a:r>
            <a:r>
              <a:rPr lang="pt-BR" dirty="0" err="1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traceback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  <a:endParaRPr lang="pt-BR" dirty="0">
              <a:latin typeface="Sitka Subheading"/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85E98C-0537-EB3B-2FD9-532A7052B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92854" cy="114411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pt-BR" sz="24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A função </a:t>
            </a:r>
            <a:r>
              <a:rPr lang="pt-BR" sz="2400" b="1" dirty="0" err="1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traceback</a:t>
            </a:r>
            <a:r>
              <a:rPr lang="pt-BR" sz="2400" b="1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(</a:t>
            </a:r>
            <a:r>
              <a:rPr lang="pt-BR" sz="24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função</a:t>
            </a:r>
            <a:r>
              <a:rPr lang="pt-BR" sz="2400" b="1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)</a:t>
            </a:r>
            <a:r>
              <a:rPr lang="pt-BR" sz="24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 é usada para fornecer todas as informações sobre como sua função chegou a um erro. Ele exibirá todas as funções executadas antes da chegada do erro, chamadas de “ </a:t>
            </a:r>
            <a:r>
              <a:rPr lang="pt-BR" sz="2400" b="1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pilha de chamadas</a:t>
            </a:r>
            <a:r>
              <a:rPr lang="pt-BR" sz="24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 ”.</a:t>
            </a:r>
            <a:endParaRPr lang="pt-BR" sz="2400" dirty="0">
              <a:latin typeface="Sitka Subheading"/>
              <a:ea typeface="Calibri"/>
              <a:cs typeface="Calibri"/>
            </a:endParaRPr>
          </a:p>
          <a:p>
            <a:pPr marL="0" indent="0">
              <a:buNone/>
            </a:pPr>
            <a:endParaRPr lang="pt-BR" dirty="0">
              <a:latin typeface="Sitka Subheading"/>
              <a:ea typeface="Calibri"/>
              <a:cs typeface="Calibri"/>
            </a:endParaRPr>
          </a:p>
        </p:txBody>
      </p:sp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4F814672-D5B1-731E-E5CE-68AD1B533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3506" y="601639"/>
            <a:ext cx="855259" cy="855259"/>
          </a:xfrm>
          <a:prstGeom prst="rect">
            <a:avLst/>
          </a:prstGeom>
        </p:spPr>
      </p:pic>
      <p:pic>
        <p:nvPicPr>
          <p:cNvPr id="7" name="Imagem 6" descr="Texto&#10;&#10;Descrição gerada automaticamente">
            <a:extLst>
              <a:ext uri="{FF2B5EF4-FFF2-40B4-BE49-F238E27FC236}">
                <a16:creationId xmlns:a16="http://schemas.microsoft.com/office/drawing/2014/main" id="{49282438-A72D-E26B-7ED8-BC4E5D68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6" y="3212484"/>
            <a:ext cx="4589345" cy="2787271"/>
          </a:xfrm>
          <a:prstGeom prst="rect">
            <a:avLst/>
          </a:prstGeom>
        </p:spPr>
      </p:pic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A39AF63D-4667-D70D-8865-A3830BC3C39B}"/>
              </a:ext>
            </a:extLst>
          </p:cNvPr>
          <p:cNvSpPr txBox="1">
            <a:spLocks/>
          </p:cNvSpPr>
          <p:nvPr/>
        </p:nvSpPr>
        <p:spPr>
          <a:xfrm>
            <a:off x="5596719" y="3342801"/>
            <a:ext cx="6068705" cy="253163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pt-BR" sz="2400" dirty="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Leia a pilha de chamadas de baixo para cima: a primeira é a chamada inicial, a última é a que dispara o erro. </a:t>
            </a:r>
            <a:endParaRPr lang="pt-BR" sz="2400" dirty="0">
              <a:solidFill>
                <a:srgbClr val="333333"/>
              </a:solidFill>
              <a:latin typeface="Sitka Subheading"/>
              <a:ea typeface="roboto"/>
              <a:cs typeface="roboto"/>
            </a:endParaRPr>
          </a:p>
          <a:p>
            <a:pPr>
              <a:buFont typeface="Arial"/>
              <a:buChar char="•"/>
            </a:pPr>
            <a:r>
              <a:rPr lang="pt-BR" sz="2400" dirty="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Às vezes, essas são informações suficientes para permitir que você rastreie o erro e o corrija. No entanto, geralmente mostra onde o erro ocorreu, mas não por quê.</a:t>
            </a:r>
            <a:endParaRPr lang="pt-BR" sz="2400">
              <a:solidFill>
                <a:srgbClr val="333333"/>
              </a:solidFill>
              <a:latin typeface="Sitka Subheading"/>
              <a:ea typeface="roboto"/>
              <a:cs typeface="roboto"/>
            </a:endParaRPr>
          </a:p>
          <a:p>
            <a:endParaRPr lang="pt-BR">
              <a:latin typeface="Sitka Subheading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673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C821F-747A-949F-7D4E-8C78B976E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5BC24-0DDE-E100-2F06-DCFA79DF7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066" y="353752"/>
            <a:ext cx="9355541" cy="1348309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rgbClr val="252525"/>
                </a:solidFill>
                <a:latin typeface="Sitka Subheading"/>
                <a:ea typeface="roboto"/>
                <a:cs typeface="roboto"/>
              </a:rPr>
              <a:t>Executando passo a passo: 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roboto"/>
                <a:cs typeface="roboto"/>
              </a:rPr>
              <a:t>browser()</a:t>
            </a:r>
            <a:endParaRPr lang="pt-BR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1E076E9-F113-7A2C-C423-27EFDF9B1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110" y="1962102"/>
            <a:ext cx="6102824" cy="35211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3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A função browser() é inserida em funções para abrir o depurador interativo R. Isso interromperá a execução de </a:t>
            </a:r>
            <a:r>
              <a:rPr lang="pt-BR" sz="2300" err="1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function</a:t>
            </a:r>
            <a:r>
              <a:rPr lang="pt-BR" sz="23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() e você poderá examinar a função com o próprio ambiente. </a:t>
            </a:r>
            <a:endParaRPr lang="pt-BR" sz="2300">
              <a:solidFill>
                <a:srgbClr val="333333"/>
              </a:solidFill>
              <a:latin typeface="Sitka Subheading"/>
              <a:ea typeface="roboto"/>
              <a:cs typeface="Arial"/>
            </a:endParaRPr>
          </a:p>
          <a:p>
            <a:endParaRPr lang="pt-BR" sz="800" dirty="0">
              <a:solidFill>
                <a:srgbClr val="333333"/>
              </a:solidFill>
              <a:latin typeface="Sitka Subheading"/>
              <a:ea typeface="roboto"/>
              <a:cs typeface="roboto"/>
            </a:endParaRPr>
          </a:p>
          <a:p>
            <a:r>
              <a:rPr lang="pt-BR" sz="23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No modo de depuração, podemos modificar objetos, observar os objetos no ambiente atual e também continuar executando.</a:t>
            </a:r>
            <a:endParaRPr lang="pt-BR" sz="2300">
              <a:solidFill>
                <a:srgbClr val="333333"/>
              </a:solidFill>
              <a:latin typeface="Sitka Subheading"/>
              <a:cs typeface="Arial"/>
            </a:endParaRPr>
          </a:p>
          <a:p>
            <a:pPr marL="0" indent="0">
              <a:buNone/>
            </a:pPr>
            <a:endParaRPr lang="pt-BR" sz="2300" dirty="0">
              <a:solidFill>
                <a:srgbClr val="333333"/>
              </a:solidFill>
              <a:latin typeface="Sitka Subheading"/>
              <a:ea typeface="roboto"/>
              <a:cs typeface="roboto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F433C146-9A97-D2E9-1C6F-6EE3CFAA5DEA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8554CE9F-3B27-9BC5-1A3A-A656875AC1FF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91A09263-86BC-A6FC-E12E-B9A0D4F87C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7446" y="601639"/>
            <a:ext cx="855259" cy="855259"/>
          </a:xfrm>
          <a:prstGeom prst="rect">
            <a:avLst/>
          </a:prstGeom>
        </p:spPr>
      </p:pic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0F40D3C7-E4FA-47B8-F8F1-7E65257F760E}"/>
              </a:ext>
            </a:extLst>
          </p:cNvPr>
          <p:cNvSpPr txBox="1">
            <a:spLocks/>
          </p:cNvSpPr>
          <p:nvPr/>
        </p:nvSpPr>
        <p:spPr>
          <a:xfrm>
            <a:off x="622110" y="5328550"/>
            <a:ext cx="11141122" cy="6095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300" dirty="0" err="1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Browse</a:t>
            </a:r>
            <a:r>
              <a:rPr lang="pt-BR" sz="2300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[1]&gt; (comando em consoles) confirma que você está no modo de depuração.</a:t>
            </a:r>
            <a:endParaRPr lang="pt-BR" sz="2300" dirty="0">
              <a:latin typeface="Sitka Subheading"/>
            </a:endParaRPr>
          </a:p>
        </p:txBody>
      </p:sp>
      <p:pic>
        <p:nvPicPr>
          <p:cNvPr id="7" name="Imagem 6" descr="Texto&#10;&#10;Descrição gerada automaticamente">
            <a:extLst>
              <a:ext uri="{FF2B5EF4-FFF2-40B4-BE49-F238E27FC236}">
                <a16:creationId xmlns:a16="http://schemas.microsoft.com/office/drawing/2014/main" id="{A9571F75-BEA8-8A2B-D0CF-CE27A68F6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801" y="2072826"/>
            <a:ext cx="4537026" cy="282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958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FF313-FAC3-6967-5C1D-69BA92FEA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CD1FA511-DE0B-1701-5EAF-DAD55734F14B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9C8BC4E5-8A41-8AA2-F9D8-C0249B4BB337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71D87F8F-EA35-1DF7-2914-1D9CA23E0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99" y="2036619"/>
            <a:ext cx="5684627" cy="38933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dirty="0">
                <a:solidFill>
                  <a:schemeClr val="accent1"/>
                </a:solidFill>
                <a:latin typeface="Sitka Subheading"/>
              </a:rPr>
              <a:t>Next: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</a:t>
            </a:r>
            <a:r>
              <a:rPr lang="pt-BR" sz="2000" b="1" dirty="0">
                <a:solidFill>
                  <a:srgbClr val="333333"/>
                </a:solidFill>
                <a:latin typeface="Sitka Subheading"/>
              </a:rPr>
              <a:t>n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: executa a próxima etapa na função. Caso no nome da sua variável seja igual a algum dos comandos, use a função print() se for olhar seu valor.</a:t>
            </a:r>
            <a:endParaRPr lang="pt-BR" sz="2000" dirty="0">
              <a:solidFill>
                <a:srgbClr val="000000"/>
              </a:solidFill>
              <a:latin typeface="Sitka Subheading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endParaRPr lang="pt-BR" sz="2000" dirty="0">
              <a:solidFill>
                <a:srgbClr val="333333"/>
              </a:solidFill>
              <a:latin typeface="Sitka Subheading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dirty="0">
                <a:solidFill>
                  <a:schemeClr val="accent1"/>
                </a:solidFill>
                <a:latin typeface="Sitka Subheading"/>
              </a:rPr>
              <a:t>Step </a:t>
            </a:r>
            <a:r>
              <a:rPr lang="pt-BR" sz="2000" err="1">
                <a:solidFill>
                  <a:schemeClr val="accent1"/>
                </a:solidFill>
                <a:latin typeface="Sitka Subheading"/>
              </a:rPr>
              <a:t>into</a:t>
            </a:r>
            <a:r>
              <a:rPr lang="pt-BR" sz="2000" dirty="0">
                <a:solidFill>
                  <a:schemeClr val="accent1"/>
                </a:solidFill>
                <a:latin typeface="Sitka Subheading"/>
              </a:rPr>
              <a:t>: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</a:t>
            </a:r>
            <a:r>
              <a:rPr lang="pt-BR" sz="2000" b="1" dirty="0">
                <a:solidFill>
                  <a:srgbClr val="333333"/>
                </a:solidFill>
                <a:latin typeface="Sitka Subheading"/>
              </a:rPr>
              <a:t>s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: funciona como </a:t>
            </a:r>
            <a:r>
              <a:rPr lang="pt-BR" sz="2000" err="1">
                <a:solidFill>
                  <a:srgbClr val="2268BB"/>
                </a:solidFill>
                <a:latin typeface="Sitka Subheading"/>
              </a:rPr>
              <a:t>next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, mas se o próximo passo for uma função, ele entrará nessa função para que você possa trabalhar em cada linha. </a:t>
            </a:r>
            <a:endParaRPr lang="pt-BR" sz="2000" dirty="0">
              <a:solidFill>
                <a:srgbClr val="000000"/>
              </a:solidFill>
              <a:latin typeface="Sitka Subheading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2000" dirty="0">
              <a:solidFill>
                <a:srgbClr val="333333"/>
              </a:solidFill>
              <a:latin typeface="Sitka Subheading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dirty="0">
                <a:solidFill>
                  <a:schemeClr val="accent1"/>
                </a:solidFill>
                <a:latin typeface="Sitka Subheading"/>
              </a:rPr>
              <a:t>Continue: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</a:t>
            </a:r>
            <a:r>
              <a:rPr lang="pt-BR" sz="2000" b="1" dirty="0">
                <a:solidFill>
                  <a:srgbClr val="333333"/>
                </a:solidFill>
                <a:latin typeface="Sitka Subheading"/>
              </a:rPr>
              <a:t>c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: deixa a depuração interativa e continua a execução regular da função. </a:t>
            </a:r>
          </a:p>
        </p:txBody>
      </p:sp>
      <p:sp>
        <p:nvSpPr>
          <p:cNvPr id="4" name="Espaço Reservado para Conteúdo 6">
            <a:extLst>
              <a:ext uri="{FF2B5EF4-FFF2-40B4-BE49-F238E27FC236}">
                <a16:creationId xmlns:a16="http://schemas.microsoft.com/office/drawing/2014/main" id="{781F13D4-60F7-25A2-40BD-FEE5CA319E3C}"/>
              </a:ext>
            </a:extLst>
          </p:cNvPr>
          <p:cNvSpPr txBox="1">
            <a:spLocks/>
          </p:cNvSpPr>
          <p:nvPr/>
        </p:nvSpPr>
        <p:spPr>
          <a:xfrm>
            <a:off x="793087" y="603012"/>
            <a:ext cx="6742461" cy="1017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i="1" dirty="0">
                <a:latin typeface="Sitka Subheading"/>
              </a:rPr>
              <a:t>Comandos especiais que você pode usar no modo de depuração usando o teclado: </a:t>
            </a:r>
            <a:endParaRPr lang="pt-BR" i="1" dirty="0">
              <a:latin typeface="Sitka Subheading"/>
              <a:ea typeface="+mn-lt"/>
              <a:cs typeface="+mn-lt"/>
            </a:endParaRPr>
          </a:p>
        </p:txBody>
      </p:sp>
      <p:sp>
        <p:nvSpPr>
          <p:cNvPr id="12" name="Espaço Reservado para Conteúdo 6">
            <a:extLst>
              <a:ext uri="{FF2B5EF4-FFF2-40B4-BE49-F238E27FC236}">
                <a16:creationId xmlns:a16="http://schemas.microsoft.com/office/drawing/2014/main" id="{0A078A7F-CE09-F927-01E9-A3F24A62F7B4}"/>
              </a:ext>
            </a:extLst>
          </p:cNvPr>
          <p:cNvSpPr txBox="1">
            <a:spLocks/>
          </p:cNvSpPr>
          <p:nvPr/>
        </p:nvSpPr>
        <p:spPr>
          <a:xfrm>
            <a:off x="6127087" y="2038113"/>
            <a:ext cx="5834038" cy="38814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dirty="0">
                <a:solidFill>
                  <a:schemeClr val="accent1"/>
                </a:solidFill>
                <a:latin typeface="Sitka Subheading"/>
              </a:rPr>
              <a:t>Stop:</a:t>
            </a:r>
            <a:r>
              <a:rPr lang="pt-BR" sz="2000" b="1" dirty="0">
                <a:solidFill>
                  <a:srgbClr val="333333"/>
                </a:solidFill>
                <a:latin typeface="Sitka Subheading"/>
              </a:rPr>
              <a:t> Q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 : interrompe a depuração, encerra a função e retorna ao espaço de trabalho global. </a:t>
            </a:r>
            <a:endParaRPr lang="pt-BR" sz="2000">
              <a:solidFill>
                <a:srgbClr val="333333"/>
              </a:solidFill>
              <a:latin typeface="Sitka Subheading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2000" dirty="0">
              <a:solidFill>
                <a:srgbClr val="333333"/>
              </a:solidFill>
              <a:latin typeface="Sitka Subheading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</a:rPr>
              <a:t>where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: imprime o rastreamento de pilha de chamadas ativas (o equivalente interativo de </a:t>
            </a:r>
            <a:r>
              <a:rPr lang="pt-BR" sz="2000" dirty="0" err="1">
                <a:solidFill>
                  <a:srgbClr val="333333"/>
                </a:solidFill>
                <a:latin typeface="Sitka Subheading"/>
              </a:rPr>
              <a:t>traceback</a:t>
            </a:r>
            <a:r>
              <a:rPr lang="pt-BR" sz="2000" dirty="0">
                <a:solidFill>
                  <a:srgbClr val="333333"/>
                </a:solidFill>
                <a:latin typeface="Sitka Subheading"/>
              </a:rPr>
              <a:t>).</a:t>
            </a:r>
            <a:endParaRPr lang="pt-BR" sz="2000" dirty="0">
              <a:solidFill>
                <a:srgbClr val="333333"/>
              </a:solidFill>
              <a:latin typeface="Sitka Subheading"/>
              <a:ea typeface="+mn-lt"/>
              <a:cs typeface="+mn-l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endParaRPr lang="pt-BR" sz="2000" dirty="0">
              <a:solidFill>
                <a:srgbClr val="333333"/>
              </a:solidFill>
              <a:latin typeface="Sitka Subheading"/>
              <a:ea typeface="+mn-lt"/>
              <a:cs typeface="+mn-lt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Calibri" panose="020B0604020202020204" pitchFamily="34" charset="0"/>
              <a:buChar char="-"/>
            </a:pPr>
            <a:r>
              <a:rPr lang="pt-BR" sz="2000" dirty="0">
                <a:solidFill>
                  <a:srgbClr val="444444"/>
                </a:solidFill>
                <a:latin typeface="Sitka Subheading"/>
                <a:ea typeface="+mn-lt"/>
                <a:cs typeface="+mn-lt"/>
              </a:rPr>
              <a:t>Digitando</a:t>
            </a:r>
            <a:r>
              <a:rPr lang="pt-BR" sz="2000" b="1" dirty="0">
                <a:solidFill>
                  <a:srgbClr val="444444"/>
                </a:solidFill>
                <a:latin typeface="Sitka Subheading"/>
                <a:ea typeface="+mn-lt"/>
                <a:cs typeface="+mn-lt"/>
              </a:rPr>
              <a:t> </a:t>
            </a:r>
            <a:r>
              <a:rPr lang="pt-BR" sz="2000" b="1" i="1" dirty="0" err="1">
                <a:solidFill>
                  <a:srgbClr val="444444"/>
                </a:solidFill>
                <a:latin typeface="Sitka Subheading"/>
                <a:ea typeface="+mn-lt"/>
                <a:cs typeface="+mn-lt"/>
              </a:rPr>
              <a:t>ls</a:t>
            </a:r>
            <a:r>
              <a:rPr lang="pt-BR" sz="2000" b="1" i="1" dirty="0">
                <a:solidFill>
                  <a:srgbClr val="444444"/>
                </a:solidFill>
                <a:latin typeface="Sitka Subheading"/>
                <a:ea typeface="+mn-lt"/>
                <a:cs typeface="+mn-lt"/>
              </a:rPr>
              <a:t>()</a:t>
            </a:r>
            <a:r>
              <a:rPr lang="pt-BR" sz="2000" dirty="0">
                <a:solidFill>
                  <a:srgbClr val="444444"/>
                </a:solidFill>
                <a:latin typeface="Sitka Subheading"/>
                <a:ea typeface="+mn-lt"/>
                <a:cs typeface="+mn-lt"/>
              </a:rPr>
              <a:t>, podemos listar todos os objetos no ambiente local.</a:t>
            </a:r>
            <a:endParaRPr lang="pt-BR" sz="2000">
              <a:solidFill>
                <a:srgbClr val="333333"/>
              </a:solidFill>
              <a:latin typeface="Sitka Subheading"/>
              <a:ea typeface="+mn-lt"/>
              <a:cs typeface="+mn-lt"/>
            </a:endParaRPr>
          </a:p>
        </p:txBody>
      </p:sp>
      <p:pic>
        <p:nvPicPr>
          <p:cNvPr id="16" name="Imagem 15" descr="Ícone&#10;&#10;Descrição gerada automaticamente">
            <a:extLst>
              <a:ext uri="{FF2B5EF4-FFF2-40B4-BE49-F238E27FC236}">
                <a16:creationId xmlns:a16="http://schemas.microsoft.com/office/drawing/2014/main" id="{2BAEE721-43D3-4849-00BB-5CF119122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3681" y="601639"/>
            <a:ext cx="855259" cy="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644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F0B1E-197D-3AE8-4906-D5DBD91CA4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10C232-87D8-7CE7-188B-876A9BAE9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409" y="3537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dirty="0">
                <a:solidFill>
                  <a:srgbClr val="252525"/>
                </a:solidFill>
                <a:latin typeface="Sitka Subheading"/>
                <a:ea typeface="roboto"/>
                <a:cs typeface="roboto"/>
              </a:rPr>
              <a:t>Executando passo a passo: 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roboto"/>
                <a:cs typeface="roboto"/>
              </a:rPr>
              <a:t>debug()</a:t>
            </a:r>
            <a:endParaRPr lang="pt-BR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B88D59-AE13-F1B6-29D6-41318D7D6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A função debug() tem a mesma lógica do browser(), mas ao invés de parar em um ponto específico ela para a execução logo no início do código. </a:t>
            </a:r>
            <a:r>
              <a:rPr lang="pt-BR" sz="2500" dirty="0">
                <a:solidFill>
                  <a:srgbClr val="333333"/>
                </a:solidFill>
                <a:latin typeface="Sitka Subheading"/>
                <a:cs typeface="Calibri"/>
              </a:rPr>
              <a:t> Ela insere automaticamente a instrução </a:t>
            </a:r>
            <a:r>
              <a:rPr lang="pt-BR" sz="2500" b="1" dirty="0">
                <a:solidFill>
                  <a:srgbClr val="333333"/>
                </a:solidFill>
                <a:latin typeface="Sitka Subheading"/>
                <a:cs typeface="Calibri"/>
              </a:rPr>
              <a:t>browser() </a:t>
            </a:r>
            <a:r>
              <a:rPr lang="pt-BR" sz="2500" dirty="0">
                <a:solidFill>
                  <a:srgbClr val="333333"/>
                </a:solidFill>
                <a:latin typeface="Sitka Subheading"/>
                <a:cs typeface="Calibri"/>
              </a:rPr>
              <a:t>no início da função.</a:t>
            </a:r>
            <a:endParaRPr lang="pt-BR" sz="2500">
              <a:solidFill>
                <a:srgbClr val="333333"/>
              </a:solidFill>
              <a:latin typeface="Sitka Subheading"/>
              <a:cs typeface="Calibri"/>
            </a:endParaRPr>
          </a:p>
          <a:p>
            <a:endParaRPr lang="pt-BR" sz="600" dirty="0">
              <a:solidFill>
                <a:srgbClr val="333333"/>
              </a:solidFill>
              <a:latin typeface="Sitka Subheading"/>
              <a:cs typeface="Calibri"/>
            </a:endParaRPr>
          </a:p>
          <a:p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Com o comando debug(</a:t>
            </a:r>
            <a:r>
              <a:rPr lang="pt-BR" sz="2500" err="1">
                <a:solidFill>
                  <a:srgbClr val="444444"/>
                </a:solidFill>
                <a:latin typeface="Sitka Subheading"/>
                <a:cs typeface="Calibri"/>
              </a:rPr>
              <a:t>mean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), por exemplo, toda hora que você executar a função </a:t>
            </a:r>
            <a:r>
              <a:rPr lang="pt-BR" sz="2500" err="1">
                <a:solidFill>
                  <a:srgbClr val="444444"/>
                </a:solidFill>
                <a:latin typeface="Sitka Subheading"/>
                <a:cs typeface="Calibri"/>
              </a:rPr>
              <a:t>mean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() você executará passo a passo a função. </a:t>
            </a:r>
            <a:endParaRPr lang="en-US" sz="2500">
              <a:solidFill>
                <a:srgbClr val="000000"/>
              </a:solidFill>
              <a:latin typeface="Sitka Subheading"/>
              <a:cs typeface="Calibri"/>
            </a:endParaRPr>
          </a:p>
          <a:p>
            <a:endParaRPr lang="en-US" sz="600" dirty="0">
              <a:solidFill>
                <a:srgbClr val="000000"/>
              </a:solidFill>
              <a:latin typeface="Sitka Subheading"/>
              <a:cs typeface="Calibri"/>
            </a:endParaRPr>
          </a:p>
          <a:p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Para parar de </a:t>
            </a:r>
            <a:r>
              <a:rPr lang="pt-BR" sz="2500" dirty="0" err="1">
                <a:solidFill>
                  <a:srgbClr val="444444"/>
                </a:solidFill>
                <a:latin typeface="Sitka Subheading"/>
                <a:cs typeface="Calibri"/>
              </a:rPr>
              <a:t>debugar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, use </a:t>
            </a:r>
            <a:r>
              <a:rPr lang="pt-BR" sz="2500" b="1" dirty="0" err="1">
                <a:solidFill>
                  <a:srgbClr val="444444"/>
                </a:solidFill>
                <a:latin typeface="Sitka Subheading"/>
                <a:cs typeface="Calibri"/>
              </a:rPr>
              <a:t>undebug</a:t>
            </a:r>
            <a:r>
              <a:rPr lang="pt-BR" sz="2500" b="1" dirty="0">
                <a:solidFill>
                  <a:srgbClr val="444444"/>
                </a:solidFill>
                <a:latin typeface="Sitka Subheading"/>
                <a:cs typeface="Calibri"/>
              </a:rPr>
              <a:t>()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. Para </a:t>
            </a:r>
            <a:r>
              <a:rPr lang="pt-BR" sz="2500" dirty="0" err="1">
                <a:solidFill>
                  <a:srgbClr val="444444"/>
                </a:solidFill>
                <a:latin typeface="Sitka Subheading"/>
                <a:cs typeface="Calibri"/>
              </a:rPr>
              <a:t>debugar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 apenas uma vez, </a:t>
            </a:r>
            <a:r>
              <a:rPr lang="pt-BR" sz="2500" b="1" dirty="0" err="1">
                <a:solidFill>
                  <a:srgbClr val="444444"/>
                </a:solidFill>
                <a:latin typeface="Sitka Subheading"/>
                <a:cs typeface="Calibri"/>
              </a:rPr>
              <a:t>debugonce</a:t>
            </a:r>
            <a:r>
              <a:rPr lang="pt-BR" sz="2500" b="1" dirty="0">
                <a:solidFill>
                  <a:srgbClr val="444444"/>
                </a:solidFill>
                <a:latin typeface="Sitka Subheading"/>
                <a:cs typeface="Calibri"/>
              </a:rPr>
              <a:t>()</a:t>
            </a:r>
            <a:r>
              <a:rPr lang="pt-BR" sz="2500" dirty="0">
                <a:solidFill>
                  <a:srgbClr val="444444"/>
                </a:solidFill>
                <a:latin typeface="Sitka Subheading"/>
                <a:cs typeface="Calibri"/>
              </a:rPr>
              <a:t>.</a:t>
            </a:r>
            <a:endParaRPr lang="en-US" sz="2500" dirty="0">
              <a:latin typeface="Sitka Subheading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AB77E9CA-4311-85A5-4A2A-34ED65DE02CE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1B38FA2-26A6-D846-F491-682FDDC62151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EEC114D4-D15D-306E-BC96-9ACF485B6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238" y="624385"/>
            <a:ext cx="855259" cy="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723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BFBD32-875E-4BF8-4765-8742D853FC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Interface gráfica do usuário&#10;&#10;Descrição gerada automaticamente">
            <a:extLst>
              <a:ext uri="{FF2B5EF4-FFF2-40B4-BE49-F238E27FC236}">
                <a16:creationId xmlns:a16="http://schemas.microsoft.com/office/drawing/2014/main" id="{D22AFF43-5A5D-2052-F2E7-A188B7E6D3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02" t="10002" r="8155" b="14202"/>
          <a:stretch/>
        </p:blipFill>
        <p:spPr>
          <a:xfrm>
            <a:off x="3303896" y="1699257"/>
            <a:ext cx="4992812" cy="443486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494A633-394F-D63B-0BA2-77F67DC92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2469" y="626707"/>
            <a:ext cx="4647067" cy="756906"/>
          </a:xfrm>
        </p:spPr>
        <p:txBody>
          <a:bodyPr>
            <a:noAutofit/>
          </a:bodyPr>
          <a:lstStyle/>
          <a:p>
            <a:pPr algn="ctr"/>
            <a:r>
              <a:rPr lang="pt-BR" sz="6000">
                <a:solidFill>
                  <a:srgbClr val="2268BB"/>
                </a:solidFill>
                <a:latin typeface="Sitka Subheading"/>
              </a:rPr>
              <a:t>Introdução</a:t>
            </a: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0CE337CB-C2C5-0154-112C-79D9DE53083D}"/>
              </a:ext>
            </a:extLst>
          </p:cNvPr>
          <p:cNvCxnSpPr/>
          <p:nvPr/>
        </p:nvCxnSpPr>
        <p:spPr>
          <a:xfrm>
            <a:off x="7452098" y="1733075"/>
            <a:ext cx="842884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E7112907-73D7-7752-D9AB-9B6F38E0541D}"/>
              </a:ext>
            </a:extLst>
          </p:cNvPr>
          <p:cNvCxnSpPr>
            <a:cxnSpLocks/>
          </p:cNvCxnSpPr>
          <p:nvPr/>
        </p:nvCxnSpPr>
        <p:spPr>
          <a:xfrm flipV="1">
            <a:off x="8293711" y="1736802"/>
            <a:ext cx="1271" cy="712780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A040E500-0159-BB9A-AEBE-BE6BF542E25B}"/>
              </a:ext>
            </a:extLst>
          </p:cNvPr>
          <p:cNvCxnSpPr>
            <a:cxnSpLocks/>
          </p:cNvCxnSpPr>
          <p:nvPr/>
        </p:nvCxnSpPr>
        <p:spPr>
          <a:xfrm>
            <a:off x="3391888" y="6134478"/>
            <a:ext cx="842884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373D5D46-0E0E-4B42-F997-E44C53625D7B}"/>
              </a:ext>
            </a:extLst>
          </p:cNvPr>
          <p:cNvCxnSpPr>
            <a:cxnSpLocks/>
          </p:cNvCxnSpPr>
          <p:nvPr/>
        </p:nvCxnSpPr>
        <p:spPr>
          <a:xfrm flipV="1">
            <a:off x="3403263" y="5421698"/>
            <a:ext cx="1271" cy="712780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D6088A32-85DB-F913-4701-BBF043627C1F}"/>
              </a:ext>
            </a:extLst>
          </p:cNvPr>
          <p:cNvCxnSpPr>
            <a:cxnSpLocks/>
          </p:cNvCxnSpPr>
          <p:nvPr/>
        </p:nvCxnSpPr>
        <p:spPr>
          <a:xfrm>
            <a:off x="283981" y="288687"/>
            <a:ext cx="2969659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51E0E73-FEBA-4CC0-7F27-2D6931B57AA9}"/>
              </a:ext>
            </a:extLst>
          </p:cNvPr>
          <p:cNvCxnSpPr>
            <a:cxnSpLocks/>
          </p:cNvCxnSpPr>
          <p:nvPr/>
        </p:nvCxnSpPr>
        <p:spPr>
          <a:xfrm>
            <a:off x="8924998" y="6549037"/>
            <a:ext cx="2969659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3A2E828B-3226-C89D-F204-044FD59543F9}"/>
              </a:ext>
            </a:extLst>
          </p:cNvPr>
          <p:cNvCxnSpPr>
            <a:cxnSpLocks/>
          </p:cNvCxnSpPr>
          <p:nvPr/>
        </p:nvCxnSpPr>
        <p:spPr>
          <a:xfrm>
            <a:off x="11899794" y="3944909"/>
            <a:ext cx="631" cy="2602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B456A20F-92FD-A782-B359-9CA3F50F9E46}"/>
              </a:ext>
            </a:extLst>
          </p:cNvPr>
          <p:cNvCxnSpPr>
            <a:cxnSpLocks/>
          </p:cNvCxnSpPr>
          <p:nvPr/>
        </p:nvCxnSpPr>
        <p:spPr>
          <a:xfrm>
            <a:off x="267801" y="283881"/>
            <a:ext cx="631" cy="2602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m 2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BB7D28F3-89ED-0A3E-0927-651FBBF917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1035738" y="565610"/>
            <a:ext cx="485722" cy="656461"/>
          </a:xfrm>
          <a:prstGeom prst="rect">
            <a:avLst/>
          </a:prstGeom>
        </p:spPr>
      </p:pic>
      <p:pic>
        <p:nvPicPr>
          <p:cNvPr id="4" name="Imagem 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65FC810B-38DE-8878-0D32-6D81845BA3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2100899" y="1581610"/>
            <a:ext cx="485722" cy="656461"/>
          </a:xfrm>
          <a:prstGeom prst="rect">
            <a:avLst/>
          </a:prstGeom>
        </p:spPr>
      </p:pic>
      <p:pic>
        <p:nvPicPr>
          <p:cNvPr id="7" name="Imagem 6" descr="Interface gráfica do usuário&#10;&#10;Descrição gerada automaticamente">
            <a:extLst>
              <a:ext uri="{FF2B5EF4-FFF2-40B4-BE49-F238E27FC236}">
                <a16:creationId xmlns:a16="http://schemas.microsoft.com/office/drawing/2014/main" id="{7062C368-C78A-302A-0DAD-19532017A8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1093092" y="2556642"/>
            <a:ext cx="485722" cy="656461"/>
          </a:xfrm>
          <a:prstGeom prst="rect">
            <a:avLst/>
          </a:prstGeom>
        </p:spPr>
      </p:pic>
      <p:pic>
        <p:nvPicPr>
          <p:cNvPr id="9" name="Imagem 8" descr="Interface gráfica do usuário&#10;&#10;Descrição gerada automaticamente">
            <a:extLst>
              <a:ext uri="{FF2B5EF4-FFF2-40B4-BE49-F238E27FC236}">
                <a16:creationId xmlns:a16="http://schemas.microsoft.com/office/drawing/2014/main" id="{0973719A-B414-2ABB-0468-A7026EE1DE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1822318" y="5481739"/>
            <a:ext cx="485722" cy="656461"/>
          </a:xfrm>
          <a:prstGeom prst="rect">
            <a:avLst/>
          </a:prstGeom>
        </p:spPr>
      </p:pic>
      <p:pic>
        <p:nvPicPr>
          <p:cNvPr id="10" name="Imagem 9" descr="Interface gráfica do usuário&#10;&#10;Descrição gerada automaticamente">
            <a:extLst>
              <a:ext uri="{FF2B5EF4-FFF2-40B4-BE49-F238E27FC236}">
                <a16:creationId xmlns:a16="http://schemas.microsoft.com/office/drawing/2014/main" id="{41A81DCF-0C54-198F-1BD7-D7A84D08CE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10958125" y="893351"/>
            <a:ext cx="485722" cy="656461"/>
          </a:xfrm>
          <a:prstGeom prst="rect">
            <a:avLst/>
          </a:prstGeom>
        </p:spPr>
      </p:pic>
      <p:pic>
        <p:nvPicPr>
          <p:cNvPr id="11" name="Imagem 10" descr="Interface gráfica do usuário&#10;&#10;Descrição gerada automaticamente">
            <a:extLst>
              <a:ext uri="{FF2B5EF4-FFF2-40B4-BE49-F238E27FC236}">
                <a16:creationId xmlns:a16="http://schemas.microsoft.com/office/drawing/2014/main" id="{8285209F-7B7D-EB37-881C-642B11923E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9680534" y="2247094"/>
            <a:ext cx="485722" cy="656461"/>
          </a:xfrm>
          <a:prstGeom prst="rect">
            <a:avLst/>
          </a:prstGeom>
        </p:spPr>
      </p:pic>
      <p:pic>
        <p:nvPicPr>
          <p:cNvPr id="12" name="Imagem 11" descr="Interface gráfica do usuário&#10;&#10;Descrição gerada automaticamente">
            <a:extLst>
              <a:ext uri="{FF2B5EF4-FFF2-40B4-BE49-F238E27FC236}">
                <a16:creationId xmlns:a16="http://schemas.microsoft.com/office/drawing/2014/main" id="{99421CD2-6F73-A368-7D5F-DE3DBFA1CC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10790037" y="4097991"/>
            <a:ext cx="485722" cy="656461"/>
          </a:xfrm>
          <a:prstGeom prst="rect">
            <a:avLst/>
          </a:prstGeom>
        </p:spPr>
      </p:pic>
      <p:pic>
        <p:nvPicPr>
          <p:cNvPr id="14" name="Imagem 13" descr="Interface gráfica do usuário&#10;&#10;Descrição gerada automaticamente">
            <a:extLst>
              <a:ext uri="{FF2B5EF4-FFF2-40B4-BE49-F238E27FC236}">
                <a16:creationId xmlns:a16="http://schemas.microsoft.com/office/drawing/2014/main" id="{B25930A0-9860-979A-6F6D-06E224BC2D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0" t="19495" r="40476" b="69285"/>
          <a:stretch/>
        </p:blipFill>
        <p:spPr>
          <a:xfrm>
            <a:off x="9926822" y="5246774"/>
            <a:ext cx="485722" cy="65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4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FD937-9B76-B58B-FAAF-677217831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D49C0-F71E-1715-84B5-C4EAAD18B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67" y="365125"/>
            <a:ext cx="10515600" cy="1325563"/>
          </a:xfrm>
        </p:spPr>
        <p:txBody>
          <a:bodyPr/>
          <a:lstStyle/>
          <a:p>
            <a:pPr algn="ctr"/>
            <a:r>
              <a:rPr lang="pt-BR" dirty="0">
                <a:latin typeface="Sitka Subheading"/>
                <a:ea typeface="Calibri Light"/>
                <a:cs typeface="Calibri Light"/>
              </a:rPr>
              <a:t>Pontos de Rastreamento:</a:t>
            </a:r>
            <a:r>
              <a:rPr lang="pt-BR" dirty="0">
                <a:solidFill>
                  <a:srgbClr val="000000"/>
                </a:solidFill>
                <a:latin typeface="Sitka Subheading"/>
                <a:ea typeface="Calibri Light"/>
                <a:cs typeface="Calibri Light"/>
              </a:rPr>
              <a:t> 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trace()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FAD9EE-0ABB-78FC-A2D0-94D527410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724025"/>
            <a:ext cx="11303000" cy="16335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pt-BR" sz="2300" dirty="0">
                <a:latin typeface="Sitka Subheading"/>
                <a:ea typeface="+mn-lt"/>
                <a:cs typeface="+mn-lt"/>
              </a:rPr>
              <a:t>A função trace() em R é usada para adicionar pontos de rastreamento (</a:t>
            </a:r>
            <a:r>
              <a:rPr lang="pt-BR" sz="2300" err="1">
                <a:latin typeface="Sitka Subheading"/>
                <a:ea typeface="+mn-lt"/>
                <a:cs typeface="+mn-lt"/>
              </a:rPr>
              <a:t>tracing</a:t>
            </a:r>
            <a:r>
              <a:rPr lang="pt-BR" sz="2300" dirty="0">
                <a:latin typeface="Sitka Subheading"/>
                <a:ea typeface="+mn-lt"/>
                <a:cs typeface="+mn-lt"/>
              </a:rPr>
              <a:t>) em funções existentes. O rastreamento é uma técnica de depuração que permite monitorar a execução de uma função, exibindo informações úteis.</a:t>
            </a:r>
            <a:endParaRPr lang="pt-BR" sz="2300" dirty="0"/>
          </a:p>
          <a:p>
            <a:endParaRPr lang="pt-BR" sz="600" dirty="0">
              <a:latin typeface="Sitka Subheading"/>
              <a:ea typeface="+mn-lt"/>
              <a:cs typeface="+mn-lt"/>
            </a:endParaRPr>
          </a:p>
          <a:p>
            <a:r>
              <a:rPr lang="pt-BR" sz="2300" dirty="0">
                <a:latin typeface="Sitka Subheading"/>
                <a:ea typeface="+mn-lt"/>
                <a:cs typeface="+mn-lt"/>
              </a:rPr>
              <a:t>A sintaxe básica da função trace() é a seguinte:</a:t>
            </a:r>
          </a:p>
          <a:p>
            <a:pPr marL="0" indent="0">
              <a:buNone/>
            </a:pPr>
            <a:endParaRPr lang="pt-BR" sz="2400" dirty="0">
              <a:latin typeface="Sitka Subheading"/>
              <a:cs typeface="Calibri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2962D7A9-2EDB-97C8-A128-FAAC407BAA5E}"/>
              </a:ext>
            </a:extLst>
          </p:cNvPr>
          <p:cNvCxnSpPr/>
          <p:nvPr/>
        </p:nvCxnSpPr>
        <p:spPr>
          <a:xfrm flipV="1">
            <a:off x="412130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838E263-E205-2BB1-2FB5-96AB2DBDABBE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51A58755-B632-244D-54E1-6C6C77EF9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536" y="601639"/>
            <a:ext cx="855259" cy="855259"/>
          </a:xfrm>
          <a:prstGeom prst="rect">
            <a:avLst/>
          </a:prstGeom>
        </p:spPr>
      </p:pic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0D29C028-9031-406B-B66E-DD7736AF0DBE}"/>
              </a:ext>
            </a:extLst>
          </p:cNvPr>
          <p:cNvSpPr txBox="1">
            <a:spLocks/>
          </p:cNvSpPr>
          <p:nvPr/>
        </p:nvSpPr>
        <p:spPr>
          <a:xfrm>
            <a:off x="4737100" y="3349625"/>
            <a:ext cx="7251700" cy="3208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err="1">
                <a:latin typeface="Calibri"/>
                <a:cs typeface="Calibri"/>
              </a:rPr>
              <a:t>t</a:t>
            </a:r>
            <a:r>
              <a:rPr lang="pt-BR" sz="2000" b="1" err="1">
                <a:latin typeface="Sitka Subheading"/>
                <a:cs typeface="Calibri"/>
              </a:rPr>
              <a:t>racer</a:t>
            </a:r>
            <a:r>
              <a:rPr lang="pt-BR" sz="2000" dirty="0">
                <a:latin typeface="Sitka Subheading"/>
                <a:cs typeface="Calibri"/>
              </a:rPr>
              <a:t>: Uma expressão (normalmente criada com quote()) que será avaliada sempre que a função for chamada. Pode incluir comandos como browser() para iniciar o navegador interativo no ponto de rastreamento.</a:t>
            </a:r>
            <a:endParaRPr lang="pt-BR">
              <a:latin typeface="Sitka Subheading"/>
              <a:cs typeface="Calibri" panose="020F0502020204030204"/>
            </a:endParaRPr>
          </a:p>
          <a:p>
            <a:endParaRPr lang="pt-BR" sz="600" dirty="0">
              <a:latin typeface="Sitka Subheading"/>
              <a:cs typeface="Calibri"/>
            </a:endParaRPr>
          </a:p>
          <a:p>
            <a:pPr marL="0" indent="0">
              <a:buNone/>
            </a:pPr>
            <a:r>
              <a:rPr lang="pt-BR" sz="2000" b="1" err="1">
                <a:latin typeface="Sitka Subheading"/>
                <a:cs typeface="Calibri"/>
              </a:rPr>
              <a:t>at</a:t>
            </a:r>
            <a:r>
              <a:rPr lang="pt-BR" sz="2000" dirty="0">
                <a:latin typeface="Sitka Subheading"/>
                <a:cs typeface="Calibri"/>
              </a:rPr>
              <a:t>: Uma especificação dos pontos nos quais o rastreamento deve ser aplicado. Pode ser um vetor de números inteiros indicando as linhas do corpo da função ou uma fórmula indicando a condição sob a qual o rastreamento deve ser ativado.</a:t>
            </a:r>
          </a:p>
          <a:p>
            <a:pPr marL="0" indent="0">
              <a:buNone/>
            </a:pPr>
            <a:endParaRPr lang="pt-BR" sz="600" dirty="0">
              <a:latin typeface="Sitka Subheading"/>
              <a:cs typeface="Calibri"/>
            </a:endParaRPr>
          </a:p>
          <a:p>
            <a:pPr marL="0" indent="0">
              <a:buNone/>
            </a:pPr>
            <a:r>
              <a:rPr lang="pt-BR" sz="2000" b="1" dirty="0">
                <a:latin typeface="Sitka Subheading"/>
                <a:cs typeface="Calibri"/>
              </a:rPr>
              <a:t>print</a:t>
            </a:r>
            <a:r>
              <a:rPr lang="pt-BR" sz="2000" dirty="0">
                <a:latin typeface="Sitka Subheading"/>
                <a:cs typeface="Calibri"/>
              </a:rPr>
              <a:t>: </a:t>
            </a:r>
            <a:r>
              <a:rPr lang="pt-BR" sz="2000" dirty="0">
                <a:latin typeface="Sitka Subheading"/>
                <a:ea typeface="+mn-lt"/>
                <a:cs typeface="+mn-lt"/>
              </a:rPr>
              <a:t>um valor lógico indicando se deve ou não imprimir mensagens de rastreamento. Se TRUE, as mensagens serão impressas; se FALSE, as mensagens não serão impressas.</a:t>
            </a:r>
          </a:p>
          <a:p>
            <a:endParaRPr lang="pt-BR" sz="2400" dirty="0">
              <a:latin typeface="Sitka Subheading"/>
              <a:cs typeface="Calibri"/>
            </a:endParaRPr>
          </a:p>
          <a:p>
            <a:endParaRPr lang="pt-BR" sz="2400" dirty="0">
              <a:latin typeface="Sitka Subheading"/>
              <a:cs typeface="Calibri"/>
            </a:endParaRPr>
          </a:p>
        </p:txBody>
      </p:sp>
      <p:pic>
        <p:nvPicPr>
          <p:cNvPr id="8" name="Imagem 7" descr="Texto&#10;&#10;Descrição gerada automaticamente">
            <a:extLst>
              <a:ext uri="{FF2B5EF4-FFF2-40B4-BE49-F238E27FC236}">
                <a16:creationId xmlns:a16="http://schemas.microsoft.com/office/drawing/2014/main" id="{8BFDBEE7-F8EE-E67F-9114-B8B07E255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75" y="3551238"/>
            <a:ext cx="3727450" cy="1089025"/>
          </a:xfrm>
          <a:prstGeom prst="rect">
            <a:avLst/>
          </a:prstGeom>
        </p:spPr>
      </p:pic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359F14BE-61AD-5A8A-0A24-91AEBB99A8C4}"/>
              </a:ext>
            </a:extLst>
          </p:cNvPr>
          <p:cNvSpPr txBox="1">
            <a:spLocks/>
          </p:cNvSpPr>
          <p:nvPr/>
        </p:nvSpPr>
        <p:spPr>
          <a:xfrm>
            <a:off x="800100" y="4949824"/>
            <a:ext cx="3937000" cy="11001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dirty="0">
                <a:latin typeface="Sitka Subheading"/>
                <a:cs typeface="Calibri"/>
              </a:rPr>
              <a:t>função</a:t>
            </a:r>
            <a:r>
              <a:rPr lang="pt-BR" sz="2000" dirty="0">
                <a:latin typeface="Sitka Subheading"/>
                <a:cs typeface="Calibri"/>
              </a:rPr>
              <a:t>: O nome da função à qual você deseja adicionar pontos de rastreamento.</a:t>
            </a:r>
          </a:p>
          <a:p>
            <a:endParaRPr lang="pt-BR" sz="2400" dirty="0">
              <a:latin typeface="Calibri"/>
              <a:cs typeface="Calibri"/>
            </a:endParaRPr>
          </a:p>
          <a:p>
            <a:endParaRPr lang="pt-BR" sz="2400" dirty="0">
              <a:latin typeface="Sitka Subheading"/>
              <a:cs typeface="Calibri"/>
            </a:endParaRPr>
          </a:p>
          <a:p>
            <a:endParaRPr lang="pt-BR" sz="2400" dirty="0">
              <a:latin typeface="Sitka Subheading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1829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1EFE0-900C-CB7C-F47D-75BB01E01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1A57CE9F-ADEA-CB96-41E2-0B618055EC8D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B55FB724-81AB-CEB3-567F-5BD72E3167AA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92D5A421-287E-491B-CD57-766C0642D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28625"/>
            <a:ext cx="9982200" cy="1198563"/>
          </a:xfrm>
        </p:spPr>
        <p:txBody>
          <a:bodyPr/>
          <a:lstStyle/>
          <a:p>
            <a:pPr algn="ctr"/>
            <a:r>
              <a:rPr lang="pt-BR" dirty="0">
                <a:latin typeface="Sitka Subheading"/>
                <a:ea typeface="+mj-lt"/>
                <a:cs typeface="+mj-lt"/>
              </a:rPr>
              <a:t>Recuperação Após um Erro:</a:t>
            </a:r>
            <a:r>
              <a:rPr lang="pt-BR" dirty="0">
                <a:solidFill>
                  <a:srgbClr val="2268BB"/>
                </a:solidFill>
                <a:latin typeface="Calibri Light"/>
                <a:ea typeface="+mj-lt"/>
                <a:cs typeface="Calibri Light" panose="020F0302020204030204"/>
              </a:rPr>
              <a:t> </a:t>
            </a:r>
            <a:r>
              <a:rPr lang="pt-BR" err="1">
                <a:solidFill>
                  <a:srgbClr val="2268BB"/>
                </a:solidFill>
                <a:latin typeface="Sitka Subheading"/>
                <a:ea typeface="+mj-lt"/>
                <a:cs typeface="Calibri Light" panose="020F0302020204030204"/>
              </a:rPr>
              <a:t>recover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56A1D8C-22B4-7DCA-5382-9FE5F3B13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5926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É utilizada para entrar no modo de recuperação após a ocorrência de um erro. Isso permite que você examine o ambiente no momento do erro e fornece uma interface interativa</a:t>
            </a:r>
            <a:endParaRPr lang="pt-BR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  <a:p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Possui os mesmos comandos da função </a:t>
            </a:r>
            <a:r>
              <a:rPr lang="pt-BR" b="1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browser</a:t>
            </a:r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.</a:t>
            </a:r>
            <a:endParaRPr lang="pt-BR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  <a:p>
            <a:r>
              <a:rPr lang="pt-BR" dirty="0">
                <a:solidFill>
                  <a:srgbClr val="000000"/>
                </a:solidFill>
                <a:latin typeface="Sitka Subheading"/>
                <a:ea typeface="+mn-lt"/>
                <a:cs typeface="+mn-lt"/>
              </a:rPr>
              <a:t>É normalmente usada em ativação automática em caso de erro:</a:t>
            </a:r>
          </a:p>
          <a:p>
            <a:endParaRPr lang="pt-BR" dirty="0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  <a:p>
            <a:endParaRPr lang="pt-BR" sz="600" dirty="0">
              <a:solidFill>
                <a:srgbClr val="000000"/>
              </a:solidFill>
              <a:latin typeface="Sitka Subheading"/>
              <a:ea typeface="roboto"/>
              <a:cs typeface="Calibri" panose="020F0502020204030204"/>
            </a:endParaRPr>
          </a:p>
          <a:p>
            <a:r>
              <a:rPr lang="pt-BR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Em </a:t>
            </a:r>
            <a:r>
              <a:rPr lang="pt-BR" b="1" dirty="0" err="1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recover</a:t>
            </a:r>
            <a:r>
              <a:rPr lang="pt-BR" b="1" dirty="0">
                <a:solidFill>
                  <a:srgbClr val="333333"/>
                </a:solidFill>
                <a:latin typeface="Sitka Subheading"/>
                <a:ea typeface="+mn-lt"/>
                <a:cs typeface="+mn-lt"/>
              </a:rPr>
              <a:t>()</a:t>
            </a:r>
            <a:r>
              <a:rPr lang="pt-BR" dirty="0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, R imprime toda a pilha de chamadas e permite que você selecione o navegador de função que deseja inserir. Em seguida, a sessão de depuração começa no local selecionado.</a:t>
            </a:r>
            <a:endParaRPr lang="pt-BR" dirty="0">
              <a:solidFill>
                <a:srgbClr val="000000"/>
              </a:solidFill>
              <a:latin typeface="Sitka Subheading"/>
              <a:ea typeface="+mn-lt"/>
              <a:cs typeface="+mn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6A4D491-1712-2A81-DC0B-664E4AC75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4373563"/>
            <a:ext cx="3810000" cy="295275"/>
          </a:xfrm>
          <a:prstGeom prst="rect">
            <a:avLst/>
          </a:prstGeom>
        </p:spPr>
      </p:pic>
      <p:pic>
        <p:nvPicPr>
          <p:cNvPr id="10" name="Imagem 9" descr="Ícone&#10;&#10;Descrição gerada automaticamente">
            <a:extLst>
              <a:ext uri="{FF2B5EF4-FFF2-40B4-BE49-F238E27FC236}">
                <a16:creationId xmlns:a16="http://schemas.microsoft.com/office/drawing/2014/main" id="{B818ABF6-5C9B-7210-B758-94A45A1B0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836" y="588939"/>
            <a:ext cx="855259" cy="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110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5DFA1-4214-0294-2E3E-3AA83F63B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1DB293-CE91-BEC2-F9C2-3745E1D07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588" y="3905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800" dirty="0">
                <a:latin typeface="Sitka Subheading"/>
                <a:ea typeface="Calibri Light" panose="020F0302020204030204"/>
                <a:cs typeface="Calibri Light" panose="020F0302020204030204"/>
              </a:rPr>
              <a:t>O que as diferencia:</a:t>
            </a:r>
            <a:r>
              <a:rPr lang="pt-BR" sz="4800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 browser() </a:t>
            </a:r>
            <a:r>
              <a:rPr lang="pt-BR" sz="4800" b="1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X </a:t>
            </a:r>
            <a:r>
              <a:rPr lang="pt-BR" sz="4800" dirty="0" err="1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recover</a:t>
            </a:r>
            <a:r>
              <a:rPr lang="pt-BR" sz="4800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</a:p>
        </p:txBody>
      </p:sp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02B3C762-8C5C-67CD-60F7-64FEC347D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9288" y="1516063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pt-BR" sz="3600" dirty="0">
                <a:latin typeface="Sitka Subheading"/>
                <a:cs typeface="Calibri"/>
              </a:rPr>
              <a:t>Browser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AE276DB-59FC-66B9-2286-2C7DA22BC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6888" y="2568575"/>
            <a:ext cx="5500687" cy="378618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pt-BR" b="1" dirty="0">
                <a:latin typeface="Sitka Subheading"/>
                <a:ea typeface="+mn-lt"/>
                <a:cs typeface="+mn-lt"/>
              </a:rPr>
              <a:t>Propósito</a:t>
            </a:r>
            <a:r>
              <a:rPr lang="pt-BR" dirty="0">
                <a:latin typeface="Sitka Subheading"/>
                <a:ea typeface="+mn-lt"/>
                <a:cs typeface="+mn-lt"/>
              </a:rPr>
              <a:t>: Inicia um ambiente de depuração interativo.</a:t>
            </a:r>
            <a:endParaRPr lang="pt-BR">
              <a:latin typeface="Sitka Subheading"/>
              <a:cs typeface="Calibri"/>
            </a:endParaRPr>
          </a:p>
          <a:p>
            <a:endParaRPr lang="pt-BR" sz="600" dirty="0">
              <a:latin typeface="Sitka Subheading"/>
              <a:ea typeface="+mn-lt"/>
              <a:cs typeface="+mn-lt"/>
            </a:endParaRPr>
          </a:p>
          <a:p>
            <a:r>
              <a:rPr lang="pt-BR" b="1" dirty="0">
                <a:latin typeface="Sitka Subheading"/>
                <a:ea typeface="+mn-lt"/>
                <a:cs typeface="+mn-lt"/>
              </a:rPr>
              <a:t>Uso</a:t>
            </a:r>
            <a:r>
              <a:rPr lang="pt-BR" dirty="0">
                <a:latin typeface="Sitka Subheading"/>
                <a:ea typeface="+mn-lt"/>
                <a:cs typeface="+mn-lt"/>
              </a:rPr>
              <a:t>: Colocando browser() em um ponto específico do código, você pode pausar a execução e entrar em um ambiente interativo onde pode inspecionar variáveis, avaliar expressões e interagir com o código.</a:t>
            </a:r>
            <a:endParaRPr lang="pt-BR">
              <a:latin typeface="Sitka Subheading"/>
            </a:endParaRPr>
          </a:p>
          <a:p>
            <a:endParaRPr lang="pt-BR" sz="600" dirty="0">
              <a:latin typeface="Sitka Subheading"/>
              <a:ea typeface="+mn-lt"/>
              <a:cs typeface="+mn-lt"/>
            </a:endParaRPr>
          </a:p>
          <a:p>
            <a:r>
              <a:rPr lang="pt-BR" b="1" dirty="0">
                <a:latin typeface="Sitka Subheading"/>
                <a:ea typeface="+mn-lt"/>
                <a:cs typeface="+mn-lt"/>
              </a:rPr>
              <a:t>Quando Usar</a:t>
            </a:r>
            <a:r>
              <a:rPr lang="pt-BR" dirty="0">
                <a:latin typeface="Sitka Subheading"/>
                <a:ea typeface="+mn-lt"/>
                <a:cs typeface="+mn-lt"/>
              </a:rPr>
              <a:t>: Geralmente </a:t>
            </a:r>
            <a:r>
              <a:rPr lang="pt-BR" err="1">
                <a:latin typeface="Sitka Subheading"/>
                <a:ea typeface="+mn-lt"/>
                <a:cs typeface="+mn-lt"/>
              </a:rPr>
              <a:t>usado</a:t>
            </a:r>
            <a:r>
              <a:rPr lang="pt-BR" dirty="0">
                <a:latin typeface="Sitka Subheading"/>
                <a:ea typeface="+mn-lt"/>
                <a:cs typeface="+mn-lt"/>
              </a:rPr>
              <a:t> durante a fase de desenvolvimento para entender o estado do código em um ponto específico e identificar problemas.</a:t>
            </a:r>
            <a:endParaRPr lang="pt-BR">
              <a:latin typeface="Sitka Subheading"/>
            </a:endParaRPr>
          </a:p>
        </p:txBody>
      </p:sp>
      <p:sp>
        <p:nvSpPr>
          <p:cNvPr id="10" name="Espaço Reservado para Texto 9">
            <a:extLst>
              <a:ext uri="{FF2B5EF4-FFF2-40B4-BE49-F238E27FC236}">
                <a16:creationId xmlns:a16="http://schemas.microsoft.com/office/drawing/2014/main" id="{C571C39A-4F04-FDBD-C3FC-A3BFDB6CE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6063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pt-BR" sz="3600" err="1">
                <a:latin typeface="Sitka Subheading"/>
                <a:cs typeface="Calibri"/>
              </a:rPr>
              <a:t>Recover</a:t>
            </a:r>
            <a:endParaRPr lang="pt-BR" sz="3600">
              <a:latin typeface="Sitka Subheading"/>
              <a:cs typeface="Calibri"/>
            </a:endParaRP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5A46C283-2BE1-71BB-B9A1-D0889E139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46800" y="2505075"/>
            <a:ext cx="5551488" cy="378618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pt-BR" b="1" dirty="0">
                <a:latin typeface="Sitka Subheading"/>
                <a:ea typeface="+mn-lt"/>
                <a:cs typeface="+mn-lt"/>
              </a:rPr>
              <a:t>Propósito</a:t>
            </a:r>
            <a:r>
              <a:rPr lang="pt-BR" dirty="0">
                <a:latin typeface="Sitka Subheading"/>
                <a:ea typeface="+mn-lt"/>
                <a:cs typeface="+mn-lt"/>
              </a:rPr>
              <a:t>: Entra no modo de recuperação após um erro, permitindo a inspeção do ambiente no momento do erro.</a:t>
            </a:r>
            <a:endParaRPr lang="pt-BR">
              <a:latin typeface="Sitka Subheading"/>
              <a:cs typeface="Calibri" panose="020F0502020204030204"/>
            </a:endParaRPr>
          </a:p>
          <a:p>
            <a:endParaRPr lang="pt-BR" sz="600" dirty="0">
              <a:latin typeface="Sitka Subheading"/>
              <a:ea typeface="+mn-lt"/>
              <a:cs typeface="+mn-lt"/>
            </a:endParaRPr>
          </a:p>
          <a:p>
            <a:r>
              <a:rPr lang="pt-BR" b="1" dirty="0">
                <a:latin typeface="Sitka Subheading"/>
                <a:ea typeface="+mn-lt"/>
                <a:cs typeface="+mn-lt"/>
              </a:rPr>
              <a:t>Uso</a:t>
            </a:r>
            <a:r>
              <a:rPr lang="pt-BR" dirty="0">
                <a:latin typeface="Sitka Subheading"/>
                <a:ea typeface="+mn-lt"/>
                <a:cs typeface="+mn-lt"/>
              </a:rPr>
              <a:t>: Configurando </a:t>
            </a:r>
            <a:r>
              <a:rPr lang="pt-BR" err="1">
                <a:latin typeface="Sitka Subheading"/>
                <a:ea typeface="+mn-lt"/>
                <a:cs typeface="+mn-lt"/>
              </a:rPr>
              <a:t>options</a:t>
            </a:r>
            <a:r>
              <a:rPr lang="pt-BR" dirty="0">
                <a:latin typeface="Sitka Subheading"/>
                <a:ea typeface="+mn-lt"/>
                <a:cs typeface="+mn-lt"/>
              </a:rPr>
              <a:t>(</a:t>
            </a:r>
            <a:r>
              <a:rPr lang="pt-BR" err="1">
                <a:latin typeface="Sitka Subheading"/>
                <a:ea typeface="+mn-lt"/>
                <a:cs typeface="+mn-lt"/>
              </a:rPr>
              <a:t>error</a:t>
            </a:r>
            <a:r>
              <a:rPr lang="pt-BR" dirty="0">
                <a:latin typeface="Sitka Subheading"/>
                <a:ea typeface="+mn-lt"/>
                <a:cs typeface="+mn-lt"/>
              </a:rPr>
              <a:t> = </a:t>
            </a:r>
            <a:r>
              <a:rPr lang="pt-BR" err="1">
                <a:latin typeface="Sitka Subheading"/>
                <a:ea typeface="+mn-lt"/>
                <a:cs typeface="+mn-lt"/>
              </a:rPr>
              <a:t>recover</a:t>
            </a:r>
            <a:r>
              <a:rPr lang="pt-BR" dirty="0">
                <a:latin typeface="Sitka Subheading"/>
                <a:ea typeface="+mn-lt"/>
                <a:cs typeface="+mn-lt"/>
              </a:rPr>
              <a:t>), você pode fazer com que o R entre automaticamente no modo de recuperação sempre que ocorrer um erro.</a:t>
            </a:r>
            <a:endParaRPr lang="pt-BR">
              <a:latin typeface="Sitka Subheading"/>
            </a:endParaRPr>
          </a:p>
          <a:p>
            <a:endParaRPr lang="pt-BR" sz="600" dirty="0">
              <a:latin typeface="Sitka Subheading"/>
              <a:ea typeface="+mn-lt"/>
              <a:cs typeface="+mn-lt"/>
            </a:endParaRPr>
          </a:p>
          <a:p>
            <a:r>
              <a:rPr lang="pt-BR" b="1" dirty="0">
                <a:latin typeface="Sitka Subheading"/>
                <a:ea typeface="+mn-lt"/>
                <a:cs typeface="+mn-lt"/>
              </a:rPr>
              <a:t>Quando Usar</a:t>
            </a:r>
            <a:r>
              <a:rPr lang="pt-BR" dirty="0">
                <a:latin typeface="Sitka Subheading"/>
                <a:ea typeface="+mn-lt"/>
                <a:cs typeface="+mn-lt"/>
              </a:rPr>
              <a:t>: Útil para identificar e corrigir erros em funções complexas, especialmente quando o erro não é imediatamente aparente.</a:t>
            </a:r>
            <a:endParaRPr lang="pt-BR">
              <a:latin typeface="Sitka Subheading"/>
            </a:endParaRPr>
          </a:p>
        </p:txBody>
      </p: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0B13956-9246-FC04-036B-3021D0FF8D4C}"/>
              </a:ext>
            </a:extLst>
          </p:cNvPr>
          <p:cNvCxnSpPr/>
          <p:nvPr/>
        </p:nvCxnSpPr>
        <p:spPr>
          <a:xfrm flipV="1">
            <a:off x="423503" y="3559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>
            <a:extLst>
              <a:ext uri="{FF2B5EF4-FFF2-40B4-BE49-F238E27FC236}">
                <a16:creationId xmlns:a16="http://schemas.microsoft.com/office/drawing/2014/main" id="{C48378D1-EC92-57D8-9359-1AB1A1359CBB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00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1444E-077D-4BB4-3EEF-2391BDBE2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EBEEB4C4-B08F-34DA-D90B-5849FD06FFC6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A366C791-7122-C0AE-45D1-476A3EC5875C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9857AB7-CBF9-8B97-1ABD-10D804F70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5400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A Pilha de Chamadas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D0C99B1E-4168-0646-8621-1C8D6F0FF475}"/>
              </a:ext>
            </a:extLst>
          </p:cNvPr>
          <p:cNvSpPr txBox="1">
            <a:spLocks/>
          </p:cNvSpPr>
          <p:nvPr/>
        </p:nvSpPr>
        <p:spPr>
          <a:xfrm>
            <a:off x="649406" y="1614085"/>
            <a:ext cx="10868168" cy="223593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Infelizmente, as pilhas de chamadas impressas por </a:t>
            </a:r>
            <a:r>
              <a:rPr lang="pt-BR" sz="2300" b="1" err="1">
                <a:solidFill>
                  <a:srgbClr val="333333"/>
                </a:solidFill>
                <a:latin typeface="Sitka Subheading"/>
                <a:cs typeface="Arial"/>
              </a:rPr>
              <a:t>traceback</a:t>
            </a:r>
            <a:r>
              <a:rPr lang="pt-BR" sz="2300" b="1" dirty="0">
                <a:solidFill>
                  <a:srgbClr val="333333"/>
                </a:solidFill>
                <a:latin typeface="Sitka Subheading"/>
                <a:cs typeface="Arial"/>
              </a:rPr>
              <a:t>(),</a:t>
            </a:r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 </a:t>
            </a:r>
            <a:r>
              <a:rPr lang="pt-BR" sz="2300" b="1" dirty="0">
                <a:solidFill>
                  <a:srgbClr val="333333"/>
                </a:solidFill>
                <a:latin typeface="Sitka Subheading"/>
                <a:cs typeface="Arial"/>
              </a:rPr>
              <a:t>browser() + </a:t>
            </a:r>
            <a:r>
              <a:rPr lang="pt-BR" sz="2300" b="1" err="1">
                <a:solidFill>
                  <a:srgbClr val="333333"/>
                </a:solidFill>
                <a:latin typeface="Sitka Subheading"/>
                <a:cs typeface="Arial"/>
              </a:rPr>
              <a:t>where</a:t>
            </a:r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 e </a:t>
            </a:r>
            <a:r>
              <a:rPr lang="pt-BR" sz="2300" b="1" err="1">
                <a:solidFill>
                  <a:srgbClr val="333333"/>
                </a:solidFill>
                <a:latin typeface="Sitka Subheading"/>
                <a:cs typeface="Arial"/>
              </a:rPr>
              <a:t>recover</a:t>
            </a:r>
            <a:r>
              <a:rPr lang="pt-BR" sz="2300" b="1" dirty="0">
                <a:solidFill>
                  <a:srgbClr val="333333"/>
                </a:solidFill>
                <a:latin typeface="Sitka Subheading"/>
                <a:cs typeface="Arial"/>
              </a:rPr>
              <a:t>()</a:t>
            </a:r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 não são consistentes. </a:t>
            </a:r>
          </a:p>
          <a:p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A tabela a seguir mostra como as pilhas de chamadas de um conjunto simples de chamadas aninhadas são exibidas pelas duas ferramentas. </a:t>
            </a:r>
          </a:p>
          <a:p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Observe que a numeração é diferente entre elas e exibe chamadas na ordem oposta. </a:t>
            </a:r>
          </a:p>
        </p:txBody>
      </p:sp>
      <p:pic>
        <p:nvPicPr>
          <p:cNvPr id="4" name="Imagem 3" descr="Tabela&#10;&#10;Descrição gerada automaticamente">
            <a:extLst>
              <a:ext uri="{FF2B5EF4-FFF2-40B4-BE49-F238E27FC236}">
                <a16:creationId xmlns:a16="http://schemas.microsoft.com/office/drawing/2014/main" id="{0F22E1E0-687A-014A-9135-3BFF24501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986" y="3733737"/>
            <a:ext cx="9030269" cy="265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31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41355-3C8F-3CC1-21CC-366BDFC3E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0CC76831-B5CD-2A4D-9490-85F967D0DDB4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8313643E-06AF-3E9E-B1FB-121F2C5D9A3C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C4893270-464E-2B94-0CD5-4104D145D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4800" dirty="0">
                <a:latin typeface="Sitka Subheading"/>
                <a:ea typeface="Calibri Light" panose="020F0302020204030204"/>
                <a:cs typeface="Calibri Light" panose="020F0302020204030204"/>
              </a:rPr>
              <a:t>Ignore Erros:</a:t>
            </a:r>
            <a:r>
              <a:rPr lang="pt-BR" sz="4800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 </a:t>
            </a:r>
            <a:r>
              <a:rPr lang="pt-BR" sz="4800" err="1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try</a:t>
            </a:r>
            <a:r>
              <a:rPr lang="pt-BR" sz="4800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AC86F6-F6F6-C418-CE29-47F96F9F2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00" y="1711325"/>
            <a:ext cx="11010900" cy="5159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400" b="1" err="1">
                <a:solidFill>
                  <a:srgbClr val="333333"/>
                </a:solidFill>
                <a:latin typeface="Sitka Subheading"/>
                <a:cs typeface="Arial"/>
              </a:rPr>
              <a:t>try</a:t>
            </a:r>
            <a:r>
              <a:rPr lang="pt-BR" sz="2400" b="1" dirty="0">
                <a:solidFill>
                  <a:srgbClr val="333333"/>
                </a:solidFill>
                <a:latin typeface="Sitka Subheading"/>
                <a:cs typeface="Arial"/>
              </a:rPr>
              <a:t>()</a:t>
            </a:r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 permite que a execução continue mesmo após a ocorrência de um erro. </a:t>
            </a:r>
            <a:endParaRPr lang="pt-BR" sz="2400" dirty="0">
              <a:solidFill>
                <a:srgbClr val="000000"/>
              </a:solidFill>
              <a:latin typeface="Sitka Subheading"/>
              <a:cs typeface="Calibri"/>
            </a:endParaRPr>
          </a:p>
          <a:p>
            <a:pPr marL="0" indent="0">
              <a:buNone/>
            </a:pPr>
            <a:endParaRPr lang="pt-BR" sz="2400" dirty="0">
              <a:solidFill>
                <a:srgbClr val="333333"/>
              </a:solidFill>
              <a:latin typeface="Sitka Subheading"/>
              <a:cs typeface="Arial"/>
            </a:endParaRPr>
          </a:p>
        </p:txBody>
      </p:sp>
      <p:pic>
        <p:nvPicPr>
          <p:cNvPr id="4" name="Imagem 3" descr="Texto, Carta&#10;&#10;Descrição gerada automaticamente">
            <a:extLst>
              <a:ext uri="{FF2B5EF4-FFF2-40B4-BE49-F238E27FC236}">
                <a16:creationId xmlns:a16="http://schemas.microsoft.com/office/drawing/2014/main" id="{ECBDC21D-66EE-9FED-D59F-12FB54E60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725" y="2238375"/>
            <a:ext cx="4425950" cy="1987550"/>
          </a:xfrm>
          <a:prstGeom prst="rect">
            <a:avLst/>
          </a:prstGeom>
          <a:ln>
            <a:solidFill>
              <a:srgbClr val="4472C4"/>
            </a:solidFill>
          </a:ln>
        </p:spPr>
      </p:pic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2AD426BA-CA70-BD9A-736F-F3281DED14DD}"/>
              </a:ext>
            </a:extLst>
          </p:cNvPr>
          <p:cNvSpPr txBox="1">
            <a:spLocks/>
          </p:cNvSpPr>
          <p:nvPr/>
        </p:nvSpPr>
        <p:spPr>
          <a:xfrm>
            <a:off x="774700" y="2536825"/>
            <a:ext cx="5676900" cy="17859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Por exemplo, normalmente se você executar uma função que gera um erro, ela termina imediatamente e não retorna um valor:</a:t>
            </a:r>
            <a:endParaRPr lang="pt-BR" sz="2400">
              <a:latin typeface="Sitka Subheading"/>
              <a:cs typeface="Calibri"/>
            </a:endParaRPr>
          </a:p>
        </p:txBody>
      </p: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D31EC49E-886A-2B32-FEE6-46AD64C9B6AA}"/>
              </a:ext>
            </a:extLst>
          </p:cNvPr>
          <p:cNvSpPr txBox="1">
            <a:spLocks/>
          </p:cNvSpPr>
          <p:nvPr/>
        </p:nvSpPr>
        <p:spPr>
          <a:xfrm>
            <a:off x="838200" y="4276725"/>
            <a:ext cx="5676900" cy="20907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No entanto, se você agrupar a instrução que cria o erro em </a:t>
            </a:r>
            <a:r>
              <a:rPr lang="pt-BR" sz="2300" err="1">
                <a:solidFill>
                  <a:srgbClr val="333333"/>
                </a:solidFill>
                <a:latin typeface="Sitka Subheading"/>
                <a:cs typeface="Arial"/>
              </a:rPr>
              <a:t>try</a:t>
            </a:r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(), a mensagem de erro será impressa, mas a execução continuará:</a:t>
            </a:r>
          </a:p>
          <a:p>
            <a:r>
              <a:rPr lang="pt-BR" sz="2300" i="1" dirty="0">
                <a:solidFill>
                  <a:srgbClr val="333333"/>
                </a:solidFill>
                <a:latin typeface="Sitka Subheading"/>
                <a:cs typeface="Arial"/>
              </a:rPr>
              <a:t>Você pode suprimir a mensagem com </a:t>
            </a:r>
            <a:r>
              <a:rPr lang="pt-BR" sz="2300" b="1" dirty="0" err="1">
                <a:solidFill>
                  <a:srgbClr val="333333"/>
                </a:solidFill>
                <a:latin typeface="Sitka Subheading"/>
                <a:cs typeface="Arial"/>
              </a:rPr>
              <a:t>try</a:t>
            </a:r>
            <a:r>
              <a:rPr lang="pt-BR" sz="2300" b="1" dirty="0">
                <a:solidFill>
                  <a:srgbClr val="333333"/>
                </a:solidFill>
                <a:latin typeface="Sitka Subheading"/>
                <a:cs typeface="Arial"/>
              </a:rPr>
              <a:t>(..., </a:t>
            </a:r>
            <a:r>
              <a:rPr lang="pt-BR" sz="2300" b="1" dirty="0" err="1">
                <a:solidFill>
                  <a:srgbClr val="333333"/>
                </a:solidFill>
                <a:latin typeface="Sitka Subheading"/>
                <a:cs typeface="Arial"/>
              </a:rPr>
              <a:t>silent</a:t>
            </a:r>
            <a:r>
              <a:rPr lang="pt-BR" sz="2300" b="1" dirty="0">
                <a:solidFill>
                  <a:srgbClr val="333333"/>
                </a:solidFill>
                <a:latin typeface="Sitka Subheading"/>
                <a:cs typeface="Arial"/>
              </a:rPr>
              <a:t> = TRUE)</a:t>
            </a:r>
            <a:r>
              <a:rPr lang="pt-BR" sz="2300" i="1" dirty="0">
                <a:solidFill>
                  <a:srgbClr val="333333"/>
                </a:solidFill>
                <a:latin typeface="Sitka Subheading"/>
                <a:cs typeface="Arial"/>
              </a:rPr>
              <a:t>.</a:t>
            </a:r>
          </a:p>
        </p:txBody>
      </p:sp>
      <p:pic>
        <p:nvPicPr>
          <p:cNvPr id="10" name="Imagem 9" descr="Texto, Carta&#10;&#10;Descrição gerada automaticamente">
            <a:extLst>
              <a:ext uri="{FF2B5EF4-FFF2-40B4-BE49-F238E27FC236}">
                <a16:creationId xmlns:a16="http://schemas.microsoft.com/office/drawing/2014/main" id="{371D7760-EDCD-FFA3-98F6-F66523CA9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0" y="4383088"/>
            <a:ext cx="3810000" cy="1863725"/>
          </a:xfrm>
          <a:prstGeom prst="rect">
            <a:avLst/>
          </a:prstGeom>
          <a:ln>
            <a:solidFill>
              <a:srgbClr val="4472C4"/>
            </a:solidFill>
          </a:ln>
        </p:spPr>
      </p:pic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0843BFA7-56E3-7FBB-E4E0-209F653D3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4736" y="588939"/>
            <a:ext cx="855259" cy="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35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EEA25-C74D-99F5-C117-D5991C1213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B7028CBA-1257-C2BC-EA0A-BDCE12F47CB0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F7B808DF-A452-3E75-AA14-D8AE5FAF16FD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A66D87B3-0930-7E9A-E014-617F54C5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65125"/>
            <a:ext cx="10515600" cy="1325563"/>
          </a:xfrm>
        </p:spPr>
        <p:txBody>
          <a:bodyPr/>
          <a:lstStyle/>
          <a:p>
            <a:pPr algn="ctr"/>
            <a:r>
              <a:rPr lang="pt-BR" dirty="0">
                <a:latin typeface="Sitka Subheading"/>
                <a:ea typeface="Calibri Light" panose="020F0302020204030204"/>
                <a:cs typeface="Calibri Light" panose="020F0302020204030204"/>
              </a:rPr>
              <a:t>Lidando com Condições: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 </a:t>
            </a:r>
            <a:r>
              <a:rPr lang="pt-BR" dirty="0" err="1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tryCatch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7BA45C-6550-C007-847E-AB9C8EA39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610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 É uma ferramenta geral para lidar com condições: além de erros, você pode realizar diferentes ações para avisos, mensagens e interrupções.</a:t>
            </a:r>
          </a:p>
          <a:p>
            <a:endParaRPr lang="pt-BR" sz="600" dirty="0">
              <a:solidFill>
                <a:srgbClr val="333333"/>
              </a:solidFill>
              <a:latin typeface="Sitka Subheading"/>
              <a:cs typeface="Arial"/>
            </a:endParaRPr>
          </a:p>
          <a:p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Com </a:t>
            </a:r>
            <a:r>
              <a:rPr lang="pt-BR" sz="2400" err="1">
                <a:solidFill>
                  <a:srgbClr val="333333"/>
                </a:solidFill>
                <a:latin typeface="Sitka Subheading"/>
                <a:cs typeface="Arial"/>
              </a:rPr>
              <a:t>tryCatch</a:t>
            </a:r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() você mapeia condições para </a:t>
            </a:r>
            <a:r>
              <a:rPr lang="pt-BR" sz="2400" b="1" dirty="0">
                <a:solidFill>
                  <a:srgbClr val="333333"/>
                </a:solidFill>
                <a:latin typeface="Sitka Subheading"/>
                <a:cs typeface="Arial"/>
              </a:rPr>
              <a:t>manipuladores</a:t>
            </a:r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, funções nomeadas que são chamadas com a condição como entrada . Se uma condição for sinalizada, </a:t>
            </a:r>
            <a:r>
              <a:rPr lang="pt-BR" sz="2400" err="1">
                <a:solidFill>
                  <a:srgbClr val="333333"/>
                </a:solidFill>
                <a:latin typeface="Sitka Subheading"/>
                <a:cs typeface="Arial"/>
              </a:rPr>
              <a:t>tryCatch</a:t>
            </a:r>
            <a:r>
              <a:rPr lang="pt-BR" sz="2400" dirty="0">
                <a:solidFill>
                  <a:srgbClr val="333333"/>
                </a:solidFill>
                <a:latin typeface="Sitka Subheading"/>
                <a:cs typeface="Arial"/>
              </a:rPr>
              <a:t>() chamará o primeiro manipulador cujo nome corresponda a uma das classes da condição.</a:t>
            </a:r>
          </a:p>
          <a:p>
            <a:endParaRPr lang="pt-BR" sz="600" dirty="0">
              <a:solidFill>
                <a:srgbClr val="333333"/>
              </a:solidFill>
              <a:latin typeface="Sitka Subheading"/>
              <a:cs typeface="Arial"/>
            </a:endParaRPr>
          </a:p>
          <a:p>
            <a:r>
              <a:rPr lang="pt-BR" sz="2300" dirty="0">
                <a:solidFill>
                  <a:srgbClr val="333333"/>
                </a:solidFill>
                <a:latin typeface="Sitka Subheading"/>
                <a:cs typeface="Arial"/>
              </a:rPr>
              <a:t>Uma função manipuladora pode fazer qualquer coisa, mas normalmente retornará um valor ou criará uma mensagem de erro mais informativa.</a:t>
            </a:r>
          </a:p>
        </p:txBody>
      </p:sp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2DE70A96-21D5-D0BB-3B32-4A824D121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5236" y="715939"/>
            <a:ext cx="855259" cy="85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34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301C9-6336-B0E2-ED1F-0D403369B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9E37A77A-D3D8-8A9F-19C1-E9246D13BBD0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DEF8A13-7CEE-FD47-6DA3-9E775E9AC4FE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082A6FE7-93F9-1804-CAF7-C49EB989B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5806" y="365125"/>
            <a:ext cx="7187453" cy="1347974"/>
          </a:xfrm>
        </p:spPr>
        <p:txBody>
          <a:bodyPr/>
          <a:lstStyle/>
          <a:p>
            <a:pPr algn="ctr"/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Argumentos de </a:t>
            </a:r>
            <a:r>
              <a:rPr lang="pt-BR" dirty="0" err="1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tryCatch</a:t>
            </a:r>
            <a:r>
              <a:rPr lang="pt-BR" dirty="0">
                <a:solidFill>
                  <a:srgbClr val="2268BB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078B28-C005-77C1-E16E-0C774CC8C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589" y="4498313"/>
            <a:ext cx="10595212" cy="150805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  <a:cs typeface="Arial"/>
              </a:rPr>
              <a:t>finally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Uma expressão ou função que será executada independentemente de ocorrer ou não uma condição. </a:t>
            </a:r>
            <a:endParaRPr lang="pt-BR" sz="2000" dirty="0">
              <a:solidFill>
                <a:srgbClr val="000000"/>
              </a:solidFill>
              <a:latin typeface="Sitka Subheading"/>
              <a:cs typeface="Arial"/>
            </a:endParaRPr>
          </a:p>
          <a:p>
            <a:pPr marL="0" indent="0">
              <a:buNone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  <a:cs typeface="Arial"/>
              </a:rPr>
              <a:t>silent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Um argumento lógico. Se TRUE, suprime as mensagens, avisos e erros padrão, permitindo que você controle a saída manualmente.</a:t>
            </a:r>
            <a:endParaRPr lang="pt-BR" sz="2000">
              <a:latin typeface="Sitka Subheading"/>
            </a:endParaRPr>
          </a:p>
        </p:txBody>
      </p:sp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42FD046D-04F4-BF3B-ACBC-6E111D454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934" y="2134380"/>
            <a:ext cx="5341535" cy="1963715"/>
          </a:xfrm>
          <a:prstGeom prst="rect">
            <a:avLst/>
          </a:prstGeom>
        </p:spPr>
      </p:pic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71A22AC0-BE9C-794F-F210-B091A1FE88F3}"/>
              </a:ext>
            </a:extLst>
          </p:cNvPr>
          <p:cNvSpPr txBox="1">
            <a:spLocks/>
          </p:cNvSpPr>
          <p:nvPr/>
        </p:nvSpPr>
        <p:spPr>
          <a:xfrm>
            <a:off x="763136" y="1932531"/>
            <a:ext cx="5682019" cy="23496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b="1" err="1">
                <a:solidFill>
                  <a:srgbClr val="333333"/>
                </a:solidFill>
                <a:latin typeface="Sitka Subheading"/>
                <a:cs typeface="Arial"/>
              </a:rPr>
              <a:t>expr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A expressão que você deseja avaliar.</a:t>
            </a:r>
            <a:endParaRPr lang="en-US" sz="2000">
              <a:latin typeface="Sitka Subheading"/>
            </a:endParaRPr>
          </a:p>
          <a:p>
            <a:pPr marL="0" indent="0">
              <a:buNone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  <a:cs typeface="Arial"/>
              </a:rPr>
              <a:t>error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Uma função a ser chamada se uma condição de erro ocorrer. </a:t>
            </a:r>
            <a:endParaRPr lang="pt-BR" sz="2000" dirty="0">
              <a:solidFill>
                <a:srgbClr val="000000"/>
              </a:solidFill>
              <a:latin typeface="Sitka Subheading"/>
              <a:cs typeface="Arial"/>
            </a:endParaRPr>
          </a:p>
          <a:p>
            <a:pPr marL="0" indent="0">
              <a:buNone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  <a:cs typeface="Arial"/>
              </a:rPr>
              <a:t>warning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Uma função a ser chamada se uma condição de aviso ocorrer. </a:t>
            </a:r>
          </a:p>
          <a:p>
            <a:pPr marL="0" indent="0">
              <a:buNone/>
            </a:pPr>
            <a:r>
              <a:rPr lang="pt-BR" sz="2000" b="1" dirty="0" err="1">
                <a:solidFill>
                  <a:srgbClr val="333333"/>
                </a:solidFill>
                <a:latin typeface="Sitka Subheading"/>
                <a:cs typeface="Arial"/>
              </a:rPr>
              <a:t>message</a:t>
            </a:r>
            <a:r>
              <a:rPr lang="pt-BR" sz="2000" dirty="0">
                <a:solidFill>
                  <a:srgbClr val="333333"/>
                </a:solidFill>
                <a:latin typeface="Sitka Subheading"/>
                <a:cs typeface="Arial"/>
              </a:rPr>
              <a:t>: Uma função a ser chamada se uma condição de mensagem ocorrer.</a:t>
            </a:r>
          </a:p>
          <a:p>
            <a:pPr marL="0" indent="0">
              <a:buNone/>
            </a:pPr>
            <a:endParaRPr lang="pt-BR" sz="2000" dirty="0">
              <a:solidFill>
                <a:srgbClr val="333333"/>
              </a:solidFill>
              <a:latin typeface="Sitka Subheading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4414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73A8F-08C0-B6A8-6103-89BD1ED43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68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sz="5400" dirty="0">
                <a:solidFill>
                  <a:srgbClr val="2268BB"/>
                </a:solidFill>
                <a:latin typeface="Sitka Subheading"/>
                <a:cs typeface="Calibri Light"/>
              </a:rPr>
              <a:t>Resumo</a:t>
            </a:r>
            <a:endParaRPr lang="pt-BR" sz="5400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3D9CDE29-8CFD-0BAA-DA97-F99275114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84" y="1529924"/>
            <a:ext cx="10925032" cy="254300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Existem três indicações principais de um problema/condição: </a:t>
            </a:r>
            <a:r>
              <a:rPr lang="pt-BR" sz="2200" i="1" dirty="0" err="1">
                <a:solidFill>
                  <a:srgbClr val="333333"/>
                </a:solidFill>
                <a:latin typeface="Sitka Subheading"/>
                <a:cs typeface="Courier New"/>
              </a:rPr>
              <a:t>message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, </a:t>
            </a:r>
            <a:r>
              <a:rPr lang="pt-BR" sz="2200" i="1" dirty="0" err="1">
                <a:solidFill>
                  <a:srgbClr val="333333"/>
                </a:solidFill>
                <a:latin typeface="Sitka Subheading"/>
                <a:cs typeface="Courier New"/>
              </a:rPr>
              <a:t>warning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, </a:t>
            </a:r>
            <a:r>
              <a:rPr lang="pt-BR" sz="2200" i="1" dirty="0" err="1">
                <a:solidFill>
                  <a:srgbClr val="333333"/>
                </a:solidFill>
                <a:latin typeface="Sitka Subheading"/>
                <a:cs typeface="Courier New"/>
              </a:rPr>
              <a:t>error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Courier New"/>
              </a:rPr>
              <a:t>, sendo 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apenas um </a:t>
            </a:r>
            <a:r>
              <a:rPr lang="pt-BR" sz="2200" i="1" dirty="0" err="1">
                <a:solidFill>
                  <a:srgbClr val="333333"/>
                </a:solidFill>
                <a:latin typeface="Sitka Subheading"/>
                <a:cs typeface="Courier New"/>
              </a:rPr>
              <a:t>error</a:t>
            </a:r>
            <a:r>
              <a:rPr lang="pt-BR" sz="2200" i="1" dirty="0">
                <a:solidFill>
                  <a:srgbClr val="333333"/>
                </a:solidFill>
                <a:latin typeface="Sitka Subheading"/>
                <a:cs typeface="Arial"/>
              </a:rPr>
              <a:t> 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fatal</a:t>
            </a:r>
            <a:endParaRPr lang="pt-BR" sz="2200">
              <a:latin typeface="Sitka Subheading"/>
              <a:cs typeface="Calibri" panose="020F0502020204030204"/>
            </a:endParaRPr>
          </a:p>
          <a:p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Ao analisar uma função com um problema, certifique-se de reproduzir o problema, declarar claramente suas expectativas e como o resultado difere de sua expectativa</a:t>
            </a:r>
            <a:endParaRPr lang="pt-BR" sz="2200">
              <a:latin typeface="Sitka Subheading"/>
            </a:endParaRPr>
          </a:p>
          <a:p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Ferramentas de depuração interativas </a:t>
            </a:r>
            <a:r>
              <a:rPr lang="pt-BR" sz="2200" i="1" dirty="0" err="1">
                <a:solidFill>
                  <a:srgbClr val="333333"/>
                </a:solidFill>
                <a:latin typeface="Sitka Subheading"/>
                <a:cs typeface="Courier New"/>
              </a:rPr>
              <a:t>traceback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, </a:t>
            </a:r>
            <a:r>
              <a:rPr lang="pt-BR" sz="2200" i="1" dirty="0">
                <a:solidFill>
                  <a:srgbClr val="333333"/>
                </a:solidFill>
                <a:latin typeface="Sitka Subheading"/>
                <a:cs typeface="Courier New"/>
              </a:rPr>
              <a:t>debug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, </a:t>
            </a:r>
            <a:r>
              <a:rPr lang="pt-BR" sz="2200" i="1" dirty="0">
                <a:solidFill>
                  <a:srgbClr val="333333"/>
                </a:solidFill>
                <a:latin typeface="Sitka Subheading"/>
                <a:cs typeface="Courier New"/>
              </a:rPr>
              <a:t>browser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, </a:t>
            </a:r>
            <a:r>
              <a:rPr lang="pt-BR" sz="2200" i="1" dirty="0">
                <a:solidFill>
                  <a:srgbClr val="333333"/>
                </a:solidFill>
                <a:latin typeface="Sitka Subheading"/>
                <a:cs typeface="Courier New"/>
              </a:rPr>
              <a:t>trace,</a:t>
            </a:r>
            <a:r>
              <a:rPr lang="pt-BR" sz="2200" i="1" dirty="0">
                <a:solidFill>
                  <a:srgbClr val="333333"/>
                </a:solidFill>
                <a:latin typeface="Sitka Subheading"/>
                <a:cs typeface="Arial"/>
              </a:rPr>
              <a:t> </a:t>
            </a:r>
            <a:r>
              <a:rPr lang="pt-BR" sz="2200" dirty="0">
                <a:solidFill>
                  <a:srgbClr val="333333"/>
                </a:solidFill>
                <a:latin typeface="Sitka Subheading"/>
                <a:cs typeface="Arial"/>
              </a:rPr>
              <a:t>podem ser usadas para encontrar código problemático em funções.</a:t>
            </a:r>
            <a:endParaRPr lang="pt-BR" sz="2200" dirty="0">
              <a:latin typeface="Sitka Subheading"/>
            </a:endParaRPr>
          </a:p>
        </p:txBody>
      </p:sp>
      <p:pic>
        <p:nvPicPr>
          <p:cNvPr id="10" name="Imagem 9" descr="Interface gráfica do usuário, Texto, Email&#10;&#10;Descrição gerada automaticamente">
            <a:extLst>
              <a:ext uri="{FF2B5EF4-FFF2-40B4-BE49-F238E27FC236}">
                <a16:creationId xmlns:a16="http://schemas.microsoft.com/office/drawing/2014/main" id="{36A9855B-24C5-926B-88C8-9CF59E16A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67" y="3887148"/>
            <a:ext cx="8469572" cy="2398593"/>
          </a:xfrm>
          <a:prstGeom prst="rect">
            <a:avLst/>
          </a:prstGeom>
        </p:spPr>
      </p:pic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6739052B-A3C7-B019-BE5D-AD3BDAC36FCB}"/>
              </a:ext>
            </a:extLst>
          </p:cNvPr>
          <p:cNvCxnSpPr>
            <a:cxnSpLocks/>
          </p:cNvCxnSpPr>
          <p:nvPr/>
        </p:nvCxnSpPr>
        <p:spPr>
          <a:xfrm>
            <a:off x="283981" y="277481"/>
            <a:ext cx="2969659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937CD677-492F-5D94-49F3-6665CFFE33EB}"/>
              </a:ext>
            </a:extLst>
          </p:cNvPr>
          <p:cNvCxnSpPr>
            <a:cxnSpLocks/>
          </p:cNvCxnSpPr>
          <p:nvPr/>
        </p:nvCxnSpPr>
        <p:spPr>
          <a:xfrm>
            <a:off x="267801" y="272675"/>
            <a:ext cx="631" cy="2602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6A96F396-6363-57CB-5451-AF296423A675}"/>
              </a:ext>
            </a:extLst>
          </p:cNvPr>
          <p:cNvCxnSpPr>
            <a:cxnSpLocks/>
          </p:cNvCxnSpPr>
          <p:nvPr/>
        </p:nvCxnSpPr>
        <p:spPr>
          <a:xfrm>
            <a:off x="11899794" y="3989733"/>
            <a:ext cx="631" cy="2602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11ED4624-B5B5-7EA4-983F-8292AC878BA1}"/>
              </a:ext>
            </a:extLst>
          </p:cNvPr>
          <p:cNvCxnSpPr>
            <a:cxnSpLocks/>
          </p:cNvCxnSpPr>
          <p:nvPr/>
        </p:nvCxnSpPr>
        <p:spPr>
          <a:xfrm>
            <a:off x="8924998" y="6593861"/>
            <a:ext cx="2969659" cy="3727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60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E11CEDD0-3A35-27F7-A432-3AA7E10B8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7592" y="613014"/>
            <a:ext cx="1571767" cy="160588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0873A8F-08C0-B6A8-6103-89BD1ED4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60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Referências</a:t>
            </a:r>
            <a:endParaRPr lang="pt-BR" sz="6000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6741A3-49C6-4D22-8B3D-05CDF2A669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05237"/>
            <a:ext cx="5181600" cy="356659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30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Debug - Seminário de Referência</a:t>
            </a:r>
            <a:endParaRPr lang="pt-BR" sz="230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Linguagem R - Remessa Online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Qual é a utilidade de saber depurar um código em R? - Stack Overflow em Português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Exceptions and Debugging - Advanced R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Breakpoint Troubleshooting in the RStudio IDE - Posit Support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 Debug - DataFlair</a:t>
            </a:r>
            <a:endParaRPr lang="pt-BR" sz="2300">
              <a:ea typeface="Calibri"/>
              <a:cs typeface="Calibri"/>
            </a:endParaRPr>
          </a:p>
          <a:p>
            <a:endParaRPr lang="pt-BR" sz="2300">
              <a:solidFill>
                <a:srgbClr val="0D0D0D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pt-BR" sz="2300">
              <a:ea typeface="Calibri"/>
              <a:cs typeface="Calibri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39817DF-7634-8495-311E-E1B18BF2A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2797" y="2212312"/>
            <a:ext cx="5215719" cy="330501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z="2300">
                <a:solidFill>
                  <a:srgbClr val="0D0D0D"/>
                </a:solidFill>
                <a:ea typeface="Calibri"/>
                <a:cs typeface="Calibri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 course - Cinelli (2016)</a:t>
            </a:r>
            <a:endParaRPr lang="en-US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Depuração visual com R - StatET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Capítulo 17 Debugging - Resolvendo bugs em suas funções</a:t>
            </a:r>
            <a:endParaRPr lang="pt-BR" sz="2300">
              <a:ea typeface="Calibri"/>
              <a:cs typeface="Calibri"/>
            </a:endParaRPr>
          </a:p>
          <a:p>
            <a:r>
              <a:rPr lang="pt-BR" sz="2300">
                <a:solidFill>
                  <a:srgbClr val="0D0D0D"/>
                </a:solidFill>
                <a:ea typeface="Calibri"/>
                <a:cs typeface="Calibri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Debug -  Statistical Computing</a:t>
            </a:r>
            <a:endParaRPr lang="pt-BR" sz="2300">
              <a:solidFill>
                <a:srgbClr val="0D0D0D"/>
              </a:solidFill>
              <a:ea typeface="Calibri"/>
              <a:cs typeface="Calibri"/>
            </a:endParaRPr>
          </a:p>
          <a:p>
            <a:r>
              <a:rPr lang="pt-BR" sz="2300">
                <a:solidFill>
                  <a:srgbClr val="0D0D0D"/>
                </a:solidFill>
                <a:ea typeface="Calibri"/>
                <a:cs typeface="Calibri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tryCatch in R - Statology</a:t>
            </a:r>
            <a:endParaRPr lang="pt-BR" sz="2300">
              <a:solidFill>
                <a:srgbClr val="0D0D0D"/>
              </a:solidFill>
              <a:ea typeface="Calibri"/>
              <a:cs typeface="Calibri"/>
            </a:endParaRPr>
          </a:p>
          <a:p>
            <a:r>
              <a:rPr lang="pt-BR" sz="2300">
                <a:ea typeface="Calibri"/>
                <a:cs typeface="Calibri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Depuração em Programação R - Acervo Lima</a:t>
            </a:r>
            <a:endParaRPr lang="pt-BR" sz="2300">
              <a:ea typeface="Calibri"/>
              <a:cs typeface="Calibri"/>
            </a:endParaRPr>
          </a:p>
          <a:p>
            <a:endParaRPr lang="pt-BR">
              <a:ea typeface="Calibri"/>
              <a:cs typeface="Calibri"/>
            </a:endParaRPr>
          </a:p>
          <a:p>
            <a:endParaRPr lang="pt-BR">
              <a:ea typeface="Calibri"/>
              <a:cs typeface="Calibri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0642B8F2-F321-97F5-8C49-C6C300EF0C2B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CC084235-7828-1409-D2D8-DE9F700B9A82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60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896C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288950-B8E6-1659-C7CB-75CEF36A2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D608BB-B965-845C-5D14-8703E3C7B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0737" y="183155"/>
            <a:ext cx="3339153" cy="1086728"/>
          </a:xfrm>
        </p:spPr>
        <p:txBody>
          <a:bodyPr>
            <a:normAutofit/>
          </a:bodyPr>
          <a:lstStyle/>
          <a:p>
            <a:pPr algn="ctr"/>
            <a:r>
              <a:rPr lang="pt-BR" sz="6000" dirty="0">
                <a:solidFill>
                  <a:schemeClr val="bg1"/>
                </a:solidFill>
                <a:latin typeface="Sitka Subheading"/>
                <a:ea typeface="Calibri Light" panose="020F0302020204030204"/>
                <a:cs typeface="Calibri Light" panose="020F0302020204030204"/>
              </a:rPr>
              <a:t>Fim.</a:t>
            </a: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462A2A7F-6893-FECB-7B82-D31A8DFB17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67" t="10708" r="24138" b="8167"/>
          <a:stretch/>
        </p:blipFill>
        <p:spPr>
          <a:xfrm>
            <a:off x="4223982" y="1470430"/>
            <a:ext cx="3730281" cy="522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C8DD0-B506-8942-9862-2D6653F18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3E4B3-4BDD-F31E-8F8E-046585B39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5400">
                <a:solidFill>
                  <a:srgbClr val="2268BB"/>
                </a:solidFill>
                <a:latin typeface="Sitka Subheading"/>
                <a:ea typeface="Calibri Light"/>
                <a:cs typeface="Calibri Light"/>
              </a:rPr>
              <a:t>Linguagem 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6E169BA-8B33-4ECB-8FA0-17E802028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976" y="1871119"/>
            <a:ext cx="10845420" cy="9393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>
                <a:latin typeface="Sitka Subheading"/>
                <a:ea typeface="+mn-lt"/>
                <a:cs typeface="+mn-lt"/>
              </a:rPr>
              <a:t>É uma linguagem estatística e gráfica, multi-paradigma, dinâmica, voltada à manipulação, análise e visualização de dados. </a:t>
            </a:r>
            <a:endParaRPr lang="pt-BR">
              <a:latin typeface="Sitka Subheading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C0348661-AD71-3FAF-B707-57F40934F751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FA9E9C7F-97EA-3E25-41DE-EC8907764DBF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D46EB595-D7F4-4599-236A-43824185C2AA}"/>
              </a:ext>
            </a:extLst>
          </p:cNvPr>
          <p:cNvSpPr txBox="1">
            <a:spLocks/>
          </p:cNvSpPr>
          <p:nvPr/>
        </p:nvSpPr>
        <p:spPr>
          <a:xfrm>
            <a:off x="683525" y="3433787"/>
            <a:ext cx="6409899" cy="192886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>
                <a:latin typeface="Sitka Subheading"/>
                <a:ea typeface="+mn-lt"/>
                <a:cs typeface="+mn-lt"/>
              </a:rPr>
              <a:t>A linguagem R é considerada como uma das melhores ferramentas para esses fins, além de ser fácil de aprender até mesmo por quem não tem familiaridade com programação.</a:t>
            </a:r>
            <a:endParaRPr lang="pt-BR">
              <a:latin typeface="Sitka Subheading"/>
            </a:endParaRPr>
          </a:p>
        </p:txBody>
      </p:sp>
      <p:pic>
        <p:nvPicPr>
          <p:cNvPr id="4" name="Imagem 3" descr="Tela de computador com texto preto sobre fundo branco&#10;&#10;Descrição gerada automaticamente">
            <a:extLst>
              <a:ext uri="{FF2B5EF4-FFF2-40B4-BE49-F238E27FC236}">
                <a16:creationId xmlns:a16="http://schemas.microsoft.com/office/drawing/2014/main" id="{73A57522-5AC2-85D0-6272-01DF19AC4E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58" t="6691" r="12083" b="10037"/>
          <a:stretch/>
        </p:blipFill>
        <p:spPr>
          <a:xfrm>
            <a:off x="6987653" y="2964321"/>
            <a:ext cx="4676108" cy="2829227"/>
          </a:xfrm>
          <a:prstGeom prst="rect">
            <a:avLst/>
          </a:prstGeom>
        </p:spPr>
      </p:pic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C00B00E6-9130-2330-F3FA-A71CD132C4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95" t="11199" r="14934" b="10552"/>
          <a:stretch/>
        </p:blipFill>
        <p:spPr>
          <a:xfrm>
            <a:off x="8651168" y="3585628"/>
            <a:ext cx="1433368" cy="97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5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873A8F-08C0-B6A8-6103-89BD1ED43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846" y="292164"/>
            <a:ext cx="11392832" cy="1348309"/>
          </a:xfrm>
        </p:spPr>
        <p:txBody>
          <a:bodyPr>
            <a:normAutofit/>
          </a:bodyPr>
          <a:lstStyle/>
          <a:p>
            <a:pPr algn="ctr"/>
            <a:r>
              <a:rPr lang="pt-BR" sz="5500">
                <a:latin typeface="Sitka Subheading"/>
                <a:cs typeface="Calibri Light"/>
              </a:rPr>
              <a:t>O que é</a:t>
            </a:r>
            <a:r>
              <a:rPr lang="pt-BR" sz="5500">
                <a:solidFill>
                  <a:srgbClr val="2268BB"/>
                </a:solidFill>
                <a:latin typeface="Sitka Subheading"/>
                <a:cs typeface="Calibri Light"/>
              </a:rPr>
              <a:t> Debug</a:t>
            </a:r>
            <a:r>
              <a:rPr lang="pt-BR" sz="5500">
                <a:latin typeface="Sitka Subheading"/>
                <a:cs typeface="Calibri Light"/>
              </a:rPr>
              <a:t>?</a:t>
            </a:r>
            <a:endParaRPr lang="pt-BR" sz="5500" err="1">
              <a:latin typeface="Sitka Subheading"/>
              <a:cs typeface="Calibri Light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0642B8F2-F321-97F5-8C49-C6C300EF0C2B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CC084235-7828-1409-D2D8-DE9F700B9A82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EAA3256-3AFC-FAFE-EADD-ED8FAC16C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2767" y="1950729"/>
            <a:ext cx="6080079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latin typeface="Sitka Subheading"/>
                <a:ea typeface="+mn-lt"/>
                <a:cs typeface="+mn-lt"/>
              </a:rPr>
              <a:t>Um </a:t>
            </a:r>
            <a:r>
              <a:rPr lang="en-US" err="1">
                <a:latin typeface="Sitka Subheading"/>
                <a:ea typeface="+mn-lt"/>
                <a:cs typeface="+mn-lt"/>
              </a:rPr>
              <a:t>programa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gramaticalmente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correto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pode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nos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dar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resultados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incorretos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devido</a:t>
            </a:r>
            <a:r>
              <a:rPr lang="en-US">
                <a:latin typeface="Sitka Subheading"/>
                <a:ea typeface="+mn-lt"/>
                <a:cs typeface="+mn-lt"/>
              </a:rPr>
              <a:t> a </a:t>
            </a:r>
            <a:r>
              <a:rPr lang="en-US" err="1">
                <a:latin typeface="Sitka Subheading"/>
                <a:ea typeface="+mn-lt"/>
                <a:cs typeface="+mn-lt"/>
              </a:rPr>
              <a:t>erros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lógicos</a:t>
            </a:r>
            <a:r>
              <a:rPr lang="en-US">
                <a:latin typeface="Sitka Subheading"/>
                <a:ea typeface="+mn-lt"/>
                <a:cs typeface="+mn-lt"/>
              </a:rPr>
              <a:t>.</a:t>
            </a:r>
            <a:endParaRPr lang="en-US">
              <a:latin typeface="Sitka Subheading"/>
              <a:ea typeface="Calibri"/>
              <a:cs typeface="Calibri"/>
            </a:endParaRPr>
          </a:p>
          <a:p>
            <a:endParaRPr lang="en-US" sz="600">
              <a:latin typeface="Sitka Subheading"/>
              <a:ea typeface="Calibri"/>
              <a:cs typeface="Calibri"/>
            </a:endParaRPr>
          </a:p>
          <a:p>
            <a:r>
              <a:rPr lang="en-US">
                <a:latin typeface="Sitka Subheading"/>
                <a:ea typeface="+mn-lt"/>
                <a:cs typeface="+mn-lt"/>
              </a:rPr>
              <a:t>Caso tais bugs </a:t>
            </a:r>
            <a:r>
              <a:rPr lang="en-US" err="1">
                <a:latin typeface="Sitka Subheading"/>
                <a:ea typeface="+mn-lt"/>
                <a:cs typeface="+mn-lt"/>
              </a:rPr>
              <a:t>ocorram</a:t>
            </a:r>
            <a:r>
              <a:rPr lang="en-US">
                <a:latin typeface="Sitka Subheading"/>
                <a:ea typeface="+mn-lt"/>
                <a:cs typeface="+mn-lt"/>
              </a:rPr>
              <a:t>, é </a:t>
            </a:r>
            <a:r>
              <a:rPr lang="en-US" err="1">
                <a:latin typeface="Sitka Subheading"/>
                <a:ea typeface="+mn-lt"/>
                <a:cs typeface="+mn-lt"/>
              </a:rPr>
              <a:t>preciso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descobrir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por</a:t>
            </a:r>
            <a:r>
              <a:rPr lang="en-US">
                <a:latin typeface="Sitka Subheading"/>
                <a:ea typeface="+mn-lt"/>
                <a:cs typeface="+mn-lt"/>
              </a:rPr>
              <a:t> que </a:t>
            </a:r>
            <a:r>
              <a:rPr lang="en-US" err="1">
                <a:latin typeface="Sitka Subheading"/>
                <a:ea typeface="+mn-lt"/>
                <a:cs typeface="+mn-lt"/>
              </a:rPr>
              <a:t>e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onde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eles</a:t>
            </a:r>
            <a:r>
              <a:rPr lang="en-US">
                <a:latin typeface="Sitka Subheading"/>
                <a:ea typeface="+mn-lt"/>
                <a:cs typeface="+mn-lt"/>
              </a:rPr>
              <a:t> </a:t>
            </a:r>
            <a:r>
              <a:rPr lang="en-US" err="1">
                <a:latin typeface="Sitka Subheading"/>
                <a:ea typeface="+mn-lt"/>
                <a:cs typeface="+mn-lt"/>
              </a:rPr>
              <a:t>ocorrem</a:t>
            </a:r>
            <a:r>
              <a:rPr lang="en-US">
                <a:latin typeface="Sitka Subheading"/>
                <a:ea typeface="+mn-lt"/>
                <a:cs typeface="+mn-lt"/>
              </a:rPr>
              <a:t> para que </a:t>
            </a:r>
            <a:r>
              <a:rPr lang="en-US" err="1">
                <a:latin typeface="Sitka Subheading"/>
                <a:ea typeface="+mn-lt"/>
                <a:cs typeface="+mn-lt"/>
              </a:rPr>
              <a:t>possam</a:t>
            </a:r>
            <a:r>
              <a:rPr lang="en-US">
                <a:latin typeface="Sitka Subheading"/>
                <a:ea typeface="+mn-lt"/>
                <a:cs typeface="+mn-lt"/>
              </a:rPr>
              <a:t> ser </a:t>
            </a:r>
            <a:r>
              <a:rPr lang="en-US" err="1">
                <a:latin typeface="Sitka Subheading"/>
                <a:ea typeface="+mn-lt"/>
                <a:cs typeface="+mn-lt"/>
              </a:rPr>
              <a:t>corrigidos</a:t>
            </a:r>
            <a:r>
              <a:rPr lang="en-US">
                <a:latin typeface="Sitka Subheading"/>
                <a:ea typeface="+mn-lt"/>
                <a:cs typeface="+mn-lt"/>
              </a:rPr>
              <a:t>.</a:t>
            </a:r>
            <a:endParaRPr lang="pt-BR">
              <a:latin typeface="Sitka Subheading"/>
              <a:ea typeface="Calibri"/>
              <a:cs typeface="Calibri"/>
            </a:endParaRPr>
          </a:p>
          <a:p>
            <a:endParaRPr lang="en-US" sz="600">
              <a:latin typeface="Sitka Subheading"/>
              <a:ea typeface="+mn-lt"/>
              <a:cs typeface="+mn-lt"/>
            </a:endParaRPr>
          </a:p>
          <a:p>
            <a:pPr>
              <a:buFont typeface="Arial,Sans-Serif" panose="020B0604020202020204" pitchFamily="34" charset="0"/>
            </a:pPr>
            <a:r>
              <a:rPr lang="pt-BR">
                <a:latin typeface="Sitka Subheading"/>
                <a:ea typeface="+mn-lt"/>
                <a:cs typeface="+mn-lt"/>
              </a:rPr>
              <a:t>O procedimento para identificar e corrigir bugs é chamado de </a:t>
            </a:r>
            <a:r>
              <a:rPr lang="pt-BR" b="1">
                <a:solidFill>
                  <a:srgbClr val="2268BB"/>
                </a:solidFill>
                <a:latin typeface="Sitka Subheading"/>
                <a:ea typeface="+mn-lt"/>
                <a:cs typeface="+mn-lt"/>
              </a:rPr>
              <a:t>debug</a:t>
            </a:r>
            <a:r>
              <a:rPr lang="pt-BR" i="1">
                <a:latin typeface="Sitka Subheading"/>
                <a:ea typeface="+mn-lt"/>
                <a:cs typeface="+mn-lt"/>
              </a:rPr>
              <a:t>.</a:t>
            </a:r>
            <a:endParaRPr lang="en-US">
              <a:latin typeface="Sitka Subheading"/>
              <a:ea typeface="+mn-lt"/>
              <a:cs typeface="+mn-lt"/>
            </a:endParaRPr>
          </a:p>
          <a:p>
            <a:endParaRPr lang="en-US">
              <a:latin typeface="Sitka Subheading"/>
              <a:ea typeface="+mn-lt"/>
              <a:cs typeface="+mn-lt"/>
            </a:endParaRPr>
          </a:p>
          <a:p>
            <a:endParaRPr lang="en-US">
              <a:latin typeface="Sitka Subheading"/>
              <a:ea typeface="+mn-lt"/>
              <a:cs typeface="+mn-lt"/>
            </a:endParaRPr>
          </a:p>
          <a:p>
            <a:endParaRPr lang="pt-BR" sz="600">
              <a:latin typeface="Sitka Subheading"/>
              <a:ea typeface="+mn-lt"/>
              <a:cs typeface="+mn-lt"/>
            </a:endParaRPr>
          </a:p>
        </p:txBody>
      </p:sp>
      <p:pic>
        <p:nvPicPr>
          <p:cNvPr id="10" name="Imagem 9" descr="Uma imagem contendo Texto&#10;&#10;Descrição gerada automaticamente">
            <a:extLst>
              <a:ext uri="{FF2B5EF4-FFF2-40B4-BE49-F238E27FC236}">
                <a16:creationId xmlns:a16="http://schemas.microsoft.com/office/drawing/2014/main" id="{7662CA5A-EA51-C53B-6ACD-D98A1170F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79" y="2228778"/>
            <a:ext cx="5077109" cy="2775755"/>
          </a:xfrm>
          <a:prstGeom prst="rect">
            <a:avLst/>
          </a:prstGeom>
        </p:spPr>
      </p:pic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id="{61972171-1454-D209-9A01-95D81167F630}"/>
              </a:ext>
            </a:extLst>
          </p:cNvPr>
          <p:cNvSpPr txBox="1">
            <a:spLocks/>
          </p:cNvSpPr>
          <p:nvPr/>
        </p:nvSpPr>
        <p:spPr>
          <a:xfrm>
            <a:off x="565244" y="1711892"/>
            <a:ext cx="4692555" cy="677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000" b="1" i="1">
                <a:solidFill>
                  <a:srgbClr val="FDCD3D"/>
                </a:solidFill>
              </a:rPr>
              <a:t>BUGS sempre </a:t>
            </a:r>
            <a:r>
              <a:rPr lang="en-US" sz="3000" b="1" i="1" err="1">
                <a:solidFill>
                  <a:srgbClr val="FDCD3D"/>
                </a:solidFill>
              </a:rPr>
              <a:t>vão</a:t>
            </a:r>
            <a:r>
              <a:rPr lang="en-US" sz="3000" b="1" i="1">
                <a:solidFill>
                  <a:srgbClr val="FDCD3D"/>
                </a:solidFill>
              </a:rPr>
              <a:t> </a:t>
            </a:r>
            <a:r>
              <a:rPr lang="en-US" sz="3000" b="1" i="1" err="1">
                <a:solidFill>
                  <a:srgbClr val="FDCD3D"/>
                </a:solidFill>
              </a:rPr>
              <a:t>existir</a:t>
            </a:r>
            <a:r>
              <a:rPr lang="en-US" sz="3000" b="1">
                <a:solidFill>
                  <a:srgbClr val="FDCD3D"/>
                </a:solidFill>
              </a:rPr>
              <a:t>!</a:t>
            </a:r>
            <a:br>
              <a:rPr lang="en-US" sz="3000" b="1"/>
            </a:br>
            <a:endParaRPr lang="en-US">
              <a:ea typeface="Calibri"/>
              <a:cs typeface="Calibri"/>
            </a:endParaRPr>
          </a:p>
        </p:txBody>
      </p:sp>
      <p:sp>
        <p:nvSpPr>
          <p:cNvPr id="19" name="Espaço Reservado para Conteúdo 2">
            <a:extLst>
              <a:ext uri="{FF2B5EF4-FFF2-40B4-BE49-F238E27FC236}">
                <a16:creationId xmlns:a16="http://schemas.microsoft.com/office/drawing/2014/main" id="{2607B668-7B36-29B3-5CEA-946FB3B479EF}"/>
              </a:ext>
            </a:extLst>
          </p:cNvPr>
          <p:cNvSpPr txBox="1">
            <a:spLocks/>
          </p:cNvSpPr>
          <p:nvPr/>
        </p:nvSpPr>
        <p:spPr>
          <a:xfrm>
            <a:off x="565241" y="4680280"/>
            <a:ext cx="4897274" cy="15876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800">
              <a:solidFill>
                <a:srgbClr val="333333"/>
              </a:solidFill>
              <a:latin typeface="Sitka Subheading"/>
              <a:ea typeface="Roboto"/>
              <a:cs typeface="Roboto"/>
            </a:endParaRPr>
          </a:p>
          <a:p>
            <a:pPr marL="0" indent="0" algn="ctr">
              <a:buNone/>
            </a:pPr>
            <a:r>
              <a:rPr lang="pt-BR">
                <a:solidFill>
                  <a:srgbClr val="333333"/>
                </a:solidFill>
                <a:latin typeface="Sitka Subheading"/>
                <a:ea typeface="Roboto"/>
                <a:cs typeface="Roboto"/>
              </a:rPr>
              <a:t>  </a:t>
            </a:r>
            <a:r>
              <a:rPr lang="pt-BR" sz="2300" b="1">
                <a:solidFill>
                  <a:srgbClr val="333333"/>
                </a:solidFill>
                <a:latin typeface="Sitka Subheading"/>
                <a:ea typeface="Roboto"/>
                <a:cs typeface="Arial"/>
              </a:rPr>
              <a:t>Depurar é a arte e a ciência de corrigir problemas inesperados em seu código.</a:t>
            </a:r>
            <a:endParaRPr lang="pt-BR" sz="2300" b="1" i="1">
              <a:latin typeface="Sitka Subheading"/>
              <a:ea typeface="Calibri"/>
              <a:cs typeface="Arial"/>
            </a:endParaRPr>
          </a:p>
          <a:p>
            <a:pPr marL="0" indent="0">
              <a:buNone/>
            </a:pPr>
            <a:endParaRPr lang="en-US" sz="3200" b="1"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0006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D2391-27C6-10DB-C3A0-1AD812A0E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DFA930-C50C-D671-2CC3-294DD67BA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4" y="769836"/>
            <a:ext cx="5945103" cy="115496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pt-BR" sz="5000">
                <a:latin typeface="Sitka Subheading"/>
                <a:cs typeface="Calibri Light"/>
              </a:rPr>
              <a:t>Por que </a:t>
            </a:r>
            <a:r>
              <a:rPr lang="pt-BR" sz="5000" err="1">
                <a:solidFill>
                  <a:srgbClr val="2268BB"/>
                </a:solidFill>
                <a:latin typeface="Sitka Subheading"/>
                <a:cs typeface="Calibri Light"/>
              </a:rPr>
              <a:t>Debugar</a:t>
            </a:r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 </a:t>
            </a:r>
            <a:br>
              <a:rPr lang="pt-BR" sz="5000">
                <a:latin typeface="Sitka Subheading"/>
                <a:cs typeface="Calibri Light"/>
              </a:rPr>
            </a:br>
            <a:r>
              <a:rPr lang="pt-BR" sz="5000">
                <a:latin typeface="Sitka Subheading"/>
                <a:cs typeface="Calibri Light"/>
              </a:rPr>
              <a:t>no </a:t>
            </a:r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R</a:t>
            </a:r>
            <a:r>
              <a:rPr lang="pt-BR" sz="5000">
                <a:latin typeface="Sitka Subheading"/>
                <a:cs typeface="Calibri Light"/>
              </a:rPr>
              <a:t>?</a:t>
            </a:r>
            <a:endParaRPr lang="pt-BR" sz="5000">
              <a:latin typeface="Sitka Subheading"/>
            </a:endParaRP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E379D458-37A5-C70B-CB1A-FC44F2FF5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7950" y="802042"/>
            <a:ext cx="4818782" cy="5295308"/>
          </a:xfr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36FE764E-D069-C555-E081-B5E3D7A70C4F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29D0598-8920-61E4-B86A-1B6CBF6F3943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Conteúdo 2">
            <a:extLst>
              <a:ext uri="{FF2B5EF4-FFF2-40B4-BE49-F238E27FC236}">
                <a16:creationId xmlns:a16="http://schemas.microsoft.com/office/drawing/2014/main" id="{F595C76F-86C5-599D-CBFE-6A74C7C184CB}"/>
              </a:ext>
            </a:extLst>
          </p:cNvPr>
          <p:cNvSpPr txBox="1">
            <a:spLocks/>
          </p:cNvSpPr>
          <p:nvPr/>
        </p:nvSpPr>
        <p:spPr>
          <a:xfrm>
            <a:off x="485633" y="2155447"/>
            <a:ext cx="6273421" cy="4408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>
                <a:solidFill>
                  <a:srgbClr val="0C0D0E"/>
                </a:solidFill>
                <a:latin typeface="Sitka Subheading"/>
                <a:ea typeface="Calibri"/>
                <a:cs typeface="Arial"/>
              </a:rPr>
              <a:t>Um analista de dados que saiba </a:t>
            </a:r>
            <a:r>
              <a:rPr lang="pt-BR" sz="2600" err="1">
                <a:solidFill>
                  <a:srgbClr val="0C0D0E"/>
                </a:solidFill>
                <a:latin typeface="Sitka Subheading"/>
                <a:ea typeface="Calibri"/>
                <a:cs typeface="Arial"/>
              </a:rPr>
              <a:t>debugar</a:t>
            </a:r>
            <a:r>
              <a:rPr lang="pt-BR" sz="2600">
                <a:solidFill>
                  <a:srgbClr val="0C0D0E"/>
                </a:solidFill>
                <a:latin typeface="Sitka Subheading"/>
                <a:ea typeface="Calibri"/>
                <a:cs typeface="Arial"/>
              </a:rPr>
              <a:t> um código faz seu trabalho em menos tempo, gerando menos despesa e um produto mais eficiente.</a:t>
            </a:r>
          </a:p>
          <a:p>
            <a:pPr marL="0" indent="0">
              <a:buNone/>
            </a:pPr>
            <a:endParaRPr lang="pt-BR" sz="600">
              <a:solidFill>
                <a:srgbClr val="0C0D0E"/>
              </a:solidFill>
              <a:latin typeface="Sitka Subheading"/>
              <a:ea typeface="Calibri"/>
              <a:cs typeface="Arial"/>
            </a:endParaRPr>
          </a:p>
          <a:p>
            <a:r>
              <a:rPr lang="pt-BR" sz="2600">
                <a:solidFill>
                  <a:srgbClr val="0C0D0E"/>
                </a:solidFill>
                <a:latin typeface="Sitka Subheading"/>
                <a:ea typeface="Calibri"/>
                <a:cs typeface="Arial"/>
              </a:rPr>
              <a:t>É essencial para verificar a integridade dos dados coletados e também checar se as funções que geram resultados que serão levados em conta para a análise estão programadas com a lógica correta.</a:t>
            </a:r>
          </a:p>
        </p:txBody>
      </p:sp>
    </p:spTree>
    <p:extLst>
      <p:ext uri="{BB962C8B-B14F-4D97-AF65-F5344CB8AC3E}">
        <p14:creationId xmlns:p14="http://schemas.microsoft.com/office/powerpoint/2010/main" val="75788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5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DB234A-8F85-E335-9F58-767273710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DE03AA31-D596-4C4A-999F-5833C807B5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37" t="9611" r="15893" b="11178"/>
          <a:stretch/>
        </p:blipFill>
        <p:spPr>
          <a:xfrm>
            <a:off x="715513" y="1091000"/>
            <a:ext cx="6802532" cy="4690403"/>
          </a:xfrm>
          <a:prstGeom prst="rect">
            <a:avLst/>
          </a:prstGeom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E9FE783D-DB60-CAA4-5DBF-641E3F8F4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4230" y="1547931"/>
            <a:ext cx="4249003" cy="13369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pt-BR" sz="3200" i="1">
                <a:solidFill>
                  <a:srgbClr val="5D0F85"/>
                </a:solidFill>
                <a:latin typeface="Sitka Subheading"/>
              </a:rPr>
              <a:t>O que acontece quando algo dá errado com seu código R?</a:t>
            </a:r>
            <a:r>
              <a:rPr lang="pt-BR" sz="3200">
                <a:solidFill>
                  <a:srgbClr val="5D0F85"/>
                </a:solidFill>
                <a:latin typeface="Sitka Subheading"/>
              </a:rPr>
              <a:t> </a:t>
            </a:r>
          </a:p>
        </p:txBody>
      </p:sp>
      <p:sp>
        <p:nvSpPr>
          <p:cNvPr id="10" name="Título 6">
            <a:extLst>
              <a:ext uri="{FF2B5EF4-FFF2-40B4-BE49-F238E27FC236}">
                <a16:creationId xmlns:a16="http://schemas.microsoft.com/office/drawing/2014/main" id="{13A407E7-8E9D-3EF3-B212-0DCF99A7AC2D}"/>
              </a:ext>
            </a:extLst>
          </p:cNvPr>
          <p:cNvSpPr txBox="1">
            <a:spLocks/>
          </p:cNvSpPr>
          <p:nvPr/>
        </p:nvSpPr>
        <p:spPr>
          <a:xfrm>
            <a:off x="7518777" y="3963585"/>
            <a:ext cx="4237630" cy="13483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>
                <a:solidFill>
                  <a:srgbClr val="333333"/>
                </a:solidFill>
                <a:latin typeface="Sitka Subheading"/>
              </a:rPr>
              <a:t> </a:t>
            </a:r>
            <a:r>
              <a:rPr lang="pt-BR" sz="3200" i="1">
                <a:solidFill>
                  <a:srgbClr val="B182E0"/>
                </a:solidFill>
                <a:latin typeface="Sitka Subheading"/>
              </a:rPr>
              <a:t>Que ferramentas você tem para resolver o problema?</a:t>
            </a:r>
            <a:endParaRPr lang="pt-BR" sz="3200" i="1">
              <a:solidFill>
                <a:srgbClr val="B182E0"/>
              </a:solidFill>
              <a:ea typeface="Calibri Light"/>
              <a:cs typeface="Calibri Light"/>
            </a:endParaRPr>
          </a:p>
        </p:txBody>
      </p:sp>
      <p:sp>
        <p:nvSpPr>
          <p:cNvPr id="12" name="Título 6">
            <a:extLst>
              <a:ext uri="{FF2B5EF4-FFF2-40B4-BE49-F238E27FC236}">
                <a16:creationId xmlns:a16="http://schemas.microsoft.com/office/drawing/2014/main" id="{637D5862-3216-E970-8BF3-4554835FDFE8}"/>
              </a:ext>
            </a:extLst>
          </p:cNvPr>
          <p:cNvSpPr txBox="1">
            <a:spLocks/>
          </p:cNvSpPr>
          <p:nvPr/>
        </p:nvSpPr>
        <p:spPr>
          <a:xfrm>
            <a:off x="7950960" y="2894509"/>
            <a:ext cx="3373271" cy="10753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200" i="1">
                <a:solidFill>
                  <a:srgbClr val="933EBF"/>
                </a:solidFill>
                <a:latin typeface="Sitka Subheading"/>
              </a:rPr>
              <a:t>O que você faz?</a:t>
            </a:r>
            <a:endParaRPr lang="pt-BR" i="1">
              <a:solidFill>
                <a:srgbClr val="933EBF"/>
              </a:solidFill>
              <a:ea typeface="Calibri Light"/>
              <a:cs typeface="Calibri Light"/>
            </a:endParaRPr>
          </a:p>
        </p:txBody>
      </p: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27B93798-3951-B861-429B-913248B6101B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791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>
            <a:extLst>
              <a:ext uri="{FF2B5EF4-FFF2-40B4-BE49-F238E27FC236}">
                <a16:creationId xmlns:a16="http://schemas.microsoft.com/office/drawing/2014/main" id="{E19CCC18-7A35-AB28-F6BF-FDC801BC0FED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7916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85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3A18F0-33DC-AF2E-E7E2-D1D4F5B66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71A735-86C1-8D7E-93A6-F43353B09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709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Princípios Fundamentais </a:t>
            </a:r>
            <a:b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</a:br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de Debug no R</a:t>
            </a:r>
            <a:endParaRPr lang="pt-BR" sz="5000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2D2EF46-43E0-64D3-9462-18762BB9B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17641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pt-BR" sz="3000">
                <a:solidFill>
                  <a:srgbClr val="444444"/>
                </a:solidFill>
                <a:latin typeface="Sitka Subheading"/>
              </a:rPr>
              <a:t>A Essência da Depuração</a:t>
            </a:r>
            <a:endParaRPr lang="pt-BR" sz="3000">
              <a:latin typeface="Sitka Subheading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05E32C6-D409-6B4A-85E5-964978912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55284"/>
            <a:ext cx="5157787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300" b="1">
                <a:solidFill>
                  <a:srgbClr val="444444"/>
                </a:solidFill>
                <a:latin typeface="Sitka Subheading"/>
                <a:cs typeface="Calibri"/>
              </a:rPr>
              <a:t>O princípio da confirmação</a:t>
            </a:r>
            <a:r>
              <a:rPr lang="pt-BR" sz="2300">
                <a:solidFill>
                  <a:srgbClr val="444444"/>
                </a:solidFill>
                <a:latin typeface="Sitka Subheading"/>
                <a:cs typeface="Calibri"/>
              </a:rPr>
              <a:t>: Consertar um programa com bugs é um processo de confirmar, uma por uma, que muitas coisas que você acredita serem verdadeiras sobre o código são realmente verdadeiras. </a:t>
            </a:r>
            <a:endParaRPr lang="pt-BR" sz="2300">
              <a:solidFill>
                <a:srgbClr val="000000"/>
              </a:solidFill>
              <a:latin typeface="Sitka Subheading"/>
              <a:cs typeface="Calibri"/>
            </a:endParaRPr>
          </a:p>
          <a:p>
            <a:r>
              <a:rPr lang="pt-BR" sz="2300">
                <a:solidFill>
                  <a:srgbClr val="444444"/>
                </a:solidFill>
                <a:latin typeface="Sitka Subheading"/>
                <a:cs typeface="Calibri"/>
              </a:rPr>
              <a:t>Quando descobrimos que uma de nossas suposições não é verdadeira, encontramos uma pista para a localização de um bug.</a:t>
            </a:r>
            <a:endParaRPr lang="pt-BR" sz="2300">
              <a:latin typeface="Sitka Subheading"/>
              <a:cs typeface="Calibri" panose="020F0502020204030204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D91FBC54-57E0-EDF9-FA90-AF2EC525A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17641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pt-BR" sz="3000">
                <a:solidFill>
                  <a:srgbClr val="444444"/>
                </a:solidFill>
                <a:latin typeface="Sitka Subheading"/>
              </a:rPr>
              <a:t>Comece pequeno</a:t>
            </a:r>
            <a:endParaRPr lang="pt-BR" sz="3000">
              <a:latin typeface="Sitka Subheading"/>
            </a:endParaRP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4172801F-CAE5-2C21-6875-FC8820BDDF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911"/>
            <a:ext cx="5183188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300">
                <a:solidFill>
                  <a:srgbClr val="444444"/>
                </a:solidFill>
                <a:latin typeface="Sitka Subheading"/>
              </a:rPr>
              <a:t>Atenha-se a pequenos casos de teste simples, pelo menos no início do processo de depuração do R. Trabalhar com grandes objetos de dados pode dificultar a reflexão sobre o problema. </a:t>
            </a:r>
            <a:endParaRPr lang="pt-BR" sz="2300">
              <a:solidFill>
                <a:srgbClr val="000000"/>
              </a:solidFill>
              <a:latin typeface="Sitka Subheading"/>
              <a:cs typeface="Calibri" panose="020F0502020204030204"/>
            </a:endParaRPr>
          </a:p>
          <a:p>
            <a:r>
              <a:rPr lang="pt-BR" sz="2300">
                <a:solidFill>
                  <a:srgbClr val="444444"/>
                </a:solidFill>
                <a:latin typeface="Sitka Subheading"/>
              </a:rPr>
              <a:t>É claro que deveríamos eventualmente testar nosso código em casos grandes e complicados, mas começar aos poucos.</a:t>
            </a:r>
            <a:endParaRPr lang="pt-BR" sz="2300">
              <a:latin typeface="Sitka Subheading"/>
              <a:cs typeface="Calibri" panose="020F0502020204030204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AF8D1AC6-7505-DD77-F29C-D9A5DCBC4C2A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D33BBE21-82E3-A22B-A995-1BD26954A8FF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15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F783A-1FA9-CD0D-7D1C-E3254A2CF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6FB6F0-3392-A693-7C6F-76CF203DC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709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Princípios Fundamentais </a:t>
            </a:r>
            <a:b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</a:br>
            <a:r>
              <a:rPr lang="pt-BR" sz="5000">
                <a:solidFill>
                  <a:srgbClr val="2268BB"/>
                </a:solidFill>
                <a:latin typeface="Sitka Subheading"/>
                <a:cs typeface="Calibri Light"/>
              </a:rPr>
              <a:t>de Debug no R</a:t>
            </a:r>
            <a:endParaRPr lang="pt-BR" sz="5000">
              <a:solidFill>
                <a:srgbClr val="2268BB"/>
              </a:solidFill>
              <a:latin typeface="Sitka Subheading"/>
            </a:endParaRP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BD60D2B-DC30-868A-E5EC-BCFBC9DB0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17641"/>
            <a:ext cx="5157787" cy="823912"/>
          </a:xfrm>
        </p:spPr>
        <p:txBody>
          <a:bodyPr>
            <a:normAutofit/>
          </a:bodyPr>
          <a:lstStyle/>
          <a:p>
            <a:pPr algn="ctr"/>
            <a:r>
              <a:rPr lang="pt-BR" sz="3000" err="1">
                <a:solidFill>
                  <a:srgbClr val="444444"/>
                </a:solidFill>
                <a:latin typeface="Sitka Subheading"/>
              </a:rPr>
              <a:t>Debugging</a:t>
            </a:r>
            <a:r>
              <a:rPr lang="pt-BR" sz="3000">
                <a:solidFill>
                  <a:srgbClr val="444444"/>
                </a:solidFill>
                <a:latin typeface="Sitka Subheading"/>
              </a:rPr>
              <a:t> em Modular</a:t>
            </a:r>
            <a:endParaRPr lang="pt-BR" sz="3000">
              <a:latin typeface="Sitka Subheading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464BE6A-DD1C-2875-A6A6-C085AAE61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755284"/>
            <a:ext cx="5157787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200">
                <a:solidFill>
                  <a:srgbClr val="444444"/>
                </a:solidFill>
                <a:latin typeface="Sitka Subheading"/>
                <a:cs typeface="Calibri"/>
              </a:rPr>
              <a:t>A maioria dos desenvolvedores de software profissionais concorda que o código deve ser escrito de maneira modular.</a:t>
            </a:r>
            <a:endParaRPr lang="pt-BR"/>
          </a:p>
          <a:p>
            <a:r>
              <a:rPr lang="pt-BR" sz="2200">
                <a:solidFill>
                  <a:srgbClr val="444444"/>
                </a:solidFill>
                <a:latin typeface="Sitka Subheading"/>
                <a:cs typeface="Calibri"/>
              </a:rPr>
              <a:t>As funções não devem ser muito longas e devem chamar outra função, se necessário. Isso torna o código mais fácil na fase de escrita e também para que outras pessoas entendam quando chegar a hora de estender o código.</a:t>
            </a:r>
            <a:endParaRPr lang="pt-BR"/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2FB158A0-7252-A3DD-7AE7-3CFC245FA6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17641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pt-BR" sz="3000" err="1">
                <a:solidFill>
                  <a:srgbClr val="444444"/>
                </a:solidFill>
                <a:latin typeface="Sitka Subheading"/>
              </a:rPr>
              <a:t>Antibugging</a:t>
            </a:r>
            <a:endParaRPr lang="pt-BR" sz="3000">
              <a:latin typeface="Calibri"/>
              <a:cs typeface="Calibri"/>
            </a:endParaRPr>
          </a:p>
        </p:txBody>
      </p:sp>
      <p:sp>
        <p:nvSpPr>
          <p:cNvPr id="7" name="Espaço Reservado para Conteúdo 6">
            <a:extLst>
              <a:ext uri="{FF2B5EF4-FFF2-40B4-BE49-F238E27FC236}">
                <a16:creationId xmlns:a16="http://schemas.microsoft.com/office/drawing/2014/main" id="{C4831948-CD77-5201-7FC6-D46F660A02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43911"/>
            <a:ext cx="5183188" cy="368458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z="2300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Se tivermos uma seção de um código em que uma variável x deve ser positiva, podemos inserir esta linha:</a:t>
            </a:r>
          </a:p>
          <a:p>
            <a:pPr marL="0" indent="0" algn="ctr">
              <a:buNone/>
            </a:pP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 </a:t>
            </a:r>
            <a:r>
              <a:rPr lang="pt-BR" sz="2300" i="1" dirty="0" err="1">
                <a:solidFill>
                  <a:srgbClr val="444444"/>
                </a:solidFill>
                <a:latin typeface="Sitka Subheading"/>
                <a:cs typeface="Calibri" panose="020F0502020204030204"/>
              </a:rPr>
              <a:t>Stopifnot</a:t>
            </a: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(x&gt;0)</a:t>
            </a:r>
            <a:endParaRPr lang="pt-BR" sz="2300" dirty="0">
              <a:solidFill>
                <a:srgbClr val="000000"/>
              </a:solidFill>
              <a:latin typeface="Sitka Subheading"/>
              <a:cs typeface="Calibri" panose="020F0502020204030204"/>
            </a:endParaRPr>
          </a:p>
          <a:p>
            <a:r>
              <a:rPr lang="pt-BR" sz="2300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Se houver um bug no código anterior que renderize x igual a -3, por exemplo, a chamada para </a:t>
            </a:r>
            <a:r>
              <a:rPr lang="pt-BR" sz="2300" i="1" dirty="0" err="1">
                <a:solidFill>
                  <a:srgbClr val="444444"/>
                </a:solidFill>
                <a:latin typeface="Sitka Subheading"/>
                <a:cs typeface="Calibri" panose="020F0502020204030204"/>
              </a:rPr>
              <a:t>stopifnot</a:t>
            </a: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()</a:t>
            </a:r>
            <a:r>
              <a:rPr lang="pt-BR" sz="2300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 trará coisas ali mesmo, com uma mensagem de erro como esta:</a:t>
            </a:r>
            <a:endParaRPr lang="pt-BR" sz="2300" dirty="0">
              <a:latin typeface="Sitka Subheading"/>
            </a:endParaRPr>
          </a:p>
          <a:p>
            <a:pPr marL="0" indent="0" algn="ctr">
              <a:buNone/>
            </a:pP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 </a:t>
            </a:r>
            <a:r>
              <a:rPr lang="pt-BR" sz="2300" i="1" dirty="0" err="1">
                <a:solidFill>
                  <a:srgbClr val="444444"/>
                </a:solidFill>
                <a:latin typeface="Sitka Subheading"/>
                <a:cs typeface="Calibri" panose="020F0502020204030204"/>
              </a:rPr>
              <a:t>Error</a:t>
            </a: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: x &gt; 0 </a:t>
            </a:r>
            <a:r>
              <a:rPr lang="pt-BR" sz="2300" i="1" dirty="0" err="1">
                <a:solidFill>
                  <a:srgbClr val="444444"/>
                </a:solidFill>
                <a:latin typeface="Sitka Subheading"/>
                <a:cs typeface="Calibri" panose="020F0502020204030204"/>
              </a:rPr>
              <a:t>is</a:t>
            </a: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 </a:t>
            </a:r>
            <a:r>
              <a:rPr lang="pt-BR" sz="2300" i="1" dirty="0" err="1">
                <a:solidFill>
                  <a:srgbClr val="444444"/>
                </a:solidFill>
                <a:latin typeface="Sitka Subheading"/>
                <a:cs typeface="Calibri" panose="020F0502020204030204"/>
              </a:rPr>
              <a:t>not</a:t>
            </a:r>
            <a:r>
              <a:rPr lang="pt-BR" sz="2300" i="1" dirty="0">
                <a:solidFill>
                  <a:srgbClr val="444444"/>
                </a:solidFill>
                <a:latin typeface="Sitka Subheading"/>
                <a:cs typeface="Calibri" panose="020F0502020204030204"/>
              </a:rPr>
              <a:t> TRUE</a:t>
            </a:r>
            <a:endParaRPr lang="pt-BR" sz="2300" dirty="0">
              <a:latin typeface="Sitka Subheading"/>
            </a:endParaRPr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C2470E8F-06D2-87AB-C938-ED0156CEF838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339E718C-4B09-B955-EAA5-2C8F24F1AFE2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09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28F4B-3316-6395-A0E1-72C4F691D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02FFA-C51A-7C30-3526-434869A90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992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>
                <a:solidFill>
                  <a:srgbClr val="2268BB"/>
                </a:solidFill>
                <a:latin typeface="Sitka Subheading"/>
                <a:ea typeface="+mj-lt"/>
                <a:cs typeface="+mj-lt"/>
              </a:rPr>
              <a:t>Lendo uma mensagem de erro: </a:t>
            </a:r>
            <a:br>
              <a:rPr lang="pt-BR">
                <a:solidFill>
                  <a:srgbClr val="2268BB"/>
                </a:solidFill>
                <a:latin typeface="Sitka Subheading"/>
                <a:ea typeface="+mj-lt"/>
                <a:cs typeface="+mj-lt"/>
              </a:rPr>
            </a:br>
            <a:r>
              <a:rPr lang="pt-BR">
                <a:solidFill>
                  <a:srgbClr val="2268BB"/>
                </a:solidFill>
                <a:latin typeface="Sitka Subheading"/>
                <a:ea typeface="+mj-lt"/>
                <a:cs typeface="+mj-lt"/>
              </a:rPr>
              <a:t>alguns erros comuns</a:t>
            </a:r>
            <a:endParaRPr lang="pt-BR">
              <a:solidFill>
                <a:srgbClr val="FFFFFF"/>
              </a:solidFill>
              <a:latin typeface="Sitka Subheading"/>
            </a:endParaRP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85C7AD-2BB6-3B5B-4ED9-4E5591125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7042" y="1817639"/>
            <a:ext cx="2678444" cy="562330"/>
          </a:xfrm>
        </p:spPr>
        <p:txBody>
          <a:bodyPr>
            <a:normAutofit/>
          </a:bodyPr>
          <a:lstStyle/>
          <a:p>
            <a:r>
              <a:rPr lang="pt-BR" sz="2800" b="0">
                <a:latin typeface="Sitka Subheading"/>
                <a:ea typeface="+mn-lt"/>
                <a:cs typeface="+mn-lt"/>
              </a:rPr>
              <a:t>Erro simples</a:t>
            </a:r>
            <a:endParaRPr lang="pt-BR" sz="2800">
              <a:latin typeface="Sitka Subheading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E2DB34C2-AD6D-432E-A26B-F6664BEC3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9573" y="4877013"/>
            <a:ext cx="5183188" cy="494092"/>
          </a:xfrm>
        </p:spPr>
        <p:txBody>
          <a:bodyPr>
            <a:normAutofit/>
          </a:bodyPr>
          <a:lstStyle/>
          <a:p>
            <a:r>
              <a:rPr lang="pt-BR" sz="2800" b="0">
                <a:latin typeface="Sitka Subheading"/>
                <a:ea typeface="Calibri"/>
                <a:cs typeface="Calibri"/>
              </a:rPr>
              <a:t>Argumentos não existentes</a:t>
            </a:r>
          </a:p>
        </p:txBody>
      </p:sp>
      <p:pic>
        <p:nvPicPr>
          <p:cNvPr id="10" name="Espaço Reservado para Conteúdo 9" descr="Uma imagem contendo Gráfico&#10;&#10;Descrição gerada automaticamente">
            <a:extLst>
              <a:ext uri="{FF2B5EF4-FFF2-40B4-BE49-F238E27FC236}">
                <a16:creationId xmlns:a16="http://schemas.microsoft.com/office/drawing/2014/main" id="{21D65ED0-4AB9-FCF5-0969-B39698DD69F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t="9129" r="98"/>
          <a:stretch/>
        </p:blipFill>
        <p:spPr>
          <a:xfrm>
            <a:off x="838200" y="2323713"/>
            <a:ext cx="10528571" cy="801991"/>
          </a:xfrm>
        </p:spPr>
      </p:pic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4A4C656E-1A90-7B0D-0D63-E2A2AE5E6C00}"/>
              </a:ext>
            </a:extLst>
          </p:cNvPr>
          <p:cNvCxnSpPr/>
          <p:nvPr/>
        </p:nvCxnSpPr>
        <p:spPr>
          <a:xfrm flipV="1">
            <a:off x="423503" y="292415"/>
            <a:ext cx="11328910" cy="7646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F9243D2F-88D2-7687-757F-D83ADD1B37A4}"/>
              </a:ext>
            </a:extLst>
          </p:cNvPr>
          <p:cNvCxnSpPr>
            <a:cxnSpLocks/>
          </p:cNvCxnSpPr>
          <p:nvPr/>
        </p:nvCxnSpPr>
        <p:spPr>
          <a:xfrm>
            <a:off x="423506" y="6533533"/>
            <a:ext cx="11407734" cy="14442"/>
          </a:xfrm>
          <a:prstGeom prst="straightConnector1">
            <a:avLst/>
          </a:prstGeom>
          <a:ln w="28575">
            <a:solidFill>
              <a:srgbClr val="226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Espaço Reservado para Conteúdo 12">
            <a:extLst>
              <a:ext uri="{FF2B5EF4-FFF2-40B4-BE49-F238E27FC236}">
                <a16:creationId xmlns:a16="http://schemas.microsoft.com/office/drawing/2014/main" id="{77FBA543-A14C-BE5E-99F6-188569FBA5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7042" y="3691607"/>
            <a:ext cx="6829636" cy="970328"/>
          </a:xfr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A1AA098F-1905-3738-90B8-F15979279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63" y="5308267"/>
            <a:ext cx="6818338" cy="972689"/>
          </a:xfrm>
          <a:prstGeom prst="rect">
            <a:avLst/>
          </a:prstGeom>
        </p:spPr>
      </p:pic>
      <p:sp>
        <p:nvSpPr>
          <p:cNvPr id="16" name="Espaço Reservado para Texto 5">
            <a:extLst>
              <a:ext uri="{FF2B5EF4-FFF2-40B4-BE49-F238E27FC236}">
                <a16:creationId xmlns:a16="http://schemas.microsoft.com/office/drawing/2014/main" id="{D904325D-5774-EFCF-4DE5-79FF9977279B}"/>
              </a:ext>
            </a:extLst>
          </p:cNvPr>
          <p:cNvSpPr txBox="1">
            <a:spLocks/>
          </p:cNvSpPr>
          <p:nvPr/>
        </p:nvSpPr>
        <p:spPr>
          <a:xfrm>
            <a:off x="842748" y="3209712"/>
            <a:ext cx="6582081" cy="55095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b="0">
                <a:latin typeface="Sitka Subheading"/>
                <a:ea typeface="Calibri"/>
                <a:cs typeface="Calibri"/>
              </a:rPr>
              <a:t>Selecionando dimensões que não existem</a:t>
            </a:r>
          </a:p>
        </p:txBody>
      </p:sp>
      <p:sp>
        <p:nvSpPr>
          <p:cNvPr id="18" name="Espaço Reservado para Texto 3">
            <a:extLst>
              <a:ext uri="{FF2B5EF4-FFF2-40B4-BE49-F238E27FC236}">
                <a16:creationId xmlns:a16="http://schemas.microsoft.com/office/drawing/2014/main" id="{07D03546-74A2-5910-B553-E6E4B9760586}"/>
              </a:ext>
            </a:extLst>
          </p:cNvPr>
          <p:cNvSpPr txBox="1">
            <a:spLocks/>
          </p:cNvSpPr>
          <p:nvPr/>
        </p:nvSpPr>
        <p:spPr>
          <a:xfrm>
            <a:off x="8202756" y="4176426"/>
            <a:ext cx="3372206" cy="111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800" b="0" i="1">
                <a:solidFill>
                  <a:schemeClr val="accent6">
                    <a:lumMod val="75000"/>
                  </a:schemeClr>
                </a:solidFill>
                <a:latin typeface="Sitka Subheading"/>
                <a:ea typeface="+mn-lt"/>
                <a:cs typeface="+mn-lt"/>
              </a:rPr>
              <a:t>Note que o R te fala onde aconteceu o erro.</a:t>
            </a:r>
            <a:endParaRPr lang="pt-BR" b="0" i="1">
              <a:solidFill>
                <a:schemeClr val="accent6">
                  <a:lumMod val="75000"/>
                </a:schemeClr>
              </a:solidFill>
              <a:latin typeface="Sitka Subheading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59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29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Office Theme</vt:lpstr>
      <vt:lpstr>Debug   no </vt:lpstr>
      <vt:lpstr>Introdução</vt:lpstr>
      <vt:lpstr>Linguagem R</vt:lpstr>
      <vt:lpstr>O que é Debug?</vt:lpstr>
      <vt:lpstr>Por que Debugar  no R?</vt:lpstr>
      <vt:lpstr>O que acontece quando algo dá errado com seu código R? </vt:lpstr>
      <vt:lpstr>Princípios Fundamentais  de Debug no R</vt:lpstr>
      <vt:lpstr>Princípios Fundamentais  de Debug no R</vt:lpstr>
      <vt:lpstr>Lendo uma mensagem de erro:  alguns erros comuns</vt:lpstr>
      <vt:lpstr>Apresentação do PowerPoint</vt:lpstr>
      <vt:lpstr>Apresentação do PowerPoint</vt:lpstr>
      <vt:lpstr>Apresentação do PowerPoint</vt:lpstr>
      <vt:lpstr>Apresentação do PowerPoint</vt:lpstr>
      <vt:lpstr>Ferramentas de Debug  no R</vt:lpstr>
      <vt:lpstr>Ajuda</vt:lpstr>
      <vt:lpstr>Falha em uma Função: traceback()</vt:lpstr>
      <vt:lpstr>Executando passo a passo: browser()</vt:lpstr>
      <vt:lpstr>Apresentação do PowerPoint</vt:lpstr>
      <vt:lpstr>Executando passo a passo: debug()</vt:lpstr>
      <vt:lpstr>Pontos de Rastreamento: trace()</vt:lpstr>
      <vt:lpstr>Recuperação Após um Erro: recover()</vt:lpstr>
      <vt:lpstr>O que as diferencia: browser() X recover()</vt:lpstr>
      <vt:lpstr>A Pilha de Chamadas</vt:lpstr>
      <vt:lpstr>Ignore Erros: try()</vt:lpstr>
      <vt:lpstr>Lidando com Condições: tryCatch()</vt:lpstr>
      <vt:lpstr>Argumentos de tryCatch()</vt:lpstr>
      <vt:lpstr>Resumo</vt:lpstr>
      <vt:lpstr>Referências</vt:lpstr>
      <vt:lpstr>Fim.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revision>1370</cp:revision>
  <dcterms:created xsi:type="dcterms:W3CDTF">2023-12-01T01:07:11Z</dcterms:created>
  <dcterms:modified xsi:type="dcterms:W3CDTF">2023-12-22T12:18:07Z</dcterms:modified>
</cp:coreProperties>
</file>