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63" r:id="rId5"/>
    <p:sldId id="265" r:id="rId6"/>
    <p:sldId id="266" r:id="rId7"/>
    <p:sldId id="271" r:id="rId8"/>
    <p:sldId id="270" r:id="rId9"/>
    <p:sldId id="274" r:id="rId10"/>
    <p:sldId id="261" r:id="rId11"/>
    <p:sldId id="275" r:id="rId12"/>
    <p:sldId id="269" r:id="rId13"/>
    <p:sldId id="267" r:id="rId14"/>
    <p:sldId id="272" r:id="rId15"/>
    <p:sldId id="273" r:id="rId16"/>
    <p:sldId id="277" r:id="rId17"/>
    <p:sldId id="259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307" r:id="rId26"/>
    <p:sldId id="287" r:id="rId27"/>
    <p:sldId id="288" r:id="rId28"/>
    <p:sldId id="289" r:id="rId29"/>
    <p:sldId id="286" r:id="rId30"/>
    <p:sldId id="290" r:id="rId31"/>
    <p:sldId id="291" r:id="rId32"/>
    <p:sldId id="292" r:id="rId33"/>
    <p:sldId id="293" r:id="rId34"/>
    <p:sldId id="304" r:id="rId35"/>
    <p:sldId id="303" r:id="rId36"/>
    <p:sldId id="305" r:id="rId37"/>
    <p:sldId id="308" r:id="rId38"/>
    <p:sldId id="306" r:id="rId39"/>
    <p:sldId id="295" r:id="rId40"/>
    <p:sldId id="296" r:id="rId41"/>
    <p:sldId id="297" r:id="rId42"/>
    <p:sldId id="298" r:id="rId43"/>
    <p:sldId id="300" r:id="rId44"/>
    <p:sldId id="302" r:id="rId4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322B4-EF71-4F0F-8A03-DEBFD1720C8B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59A4B1-F681-4092-9322-6680FCB8557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29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9A4B1-F681-4092-9322-6680FCB8557E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Ao planejar um experimento, o pesquisador deve utilizar alguns princípios básicos para que os dados a serem obtidos permitam uma análise correta e levem a conclusões válidas em relação ao problema em estudo. </a:t>
            </a: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Todo delineamento experimental possui um modelo matemático que representa cada uma das observações obtidas. </a:t>
            </a: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Para aplicação da Análise de Variância de um experimento em um determinado delineamento, devemos levar em consideração o modelo matemático desse experimento e atender algumas hipóteses</a:t>
            </a: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 nossa variável resposta ela está em função da média geral do experimento, do efeito do tratamento, do efeito do bloco e do erro experimental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9A4B1-F681-4092-9322-6680FCB8557E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026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A Análise de Variância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pt-B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ANOVA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é uma fórmula estatística usada para comparar as variâncias entre ou médias de grupos diferentes.</a:t>
            </a: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Diversos cenários usam ANOVA para determinar se há alguma diferença entre as medianas dos diferentes grupos.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59A4B1-F681-4092-9322-6680FCB8557E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0954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A391E4-218B-4847-8BD8-DCCB9F877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FB43B4-A8CE-4C8F-B047-351F0EFC7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F8C5D4-BB0F-45AA-A2F9-B173C17C5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EA41C3-1222-4E25-A8EE-5C2908D01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8D5AD2-F89E-4D21-AF67-21E438DD3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7748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EF8DA-5129-45F0-8DC0-E1FD3110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15E6D19-F742-4790-B1E6-7DFEC795A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8178884-5F38-493D-9A54-0BE9DB2B2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1AB075-9C69-493A-BD0C-7FF794C26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A6C67AE-C3F5-4675-B017-FC76715FD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2312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B374BEE-A93E-4489-B373-0D8EDA2231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1A4C1E5-2A67-4CF7-848F-9DDB4DE40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199B14-95BC-4374-836F-9B6349C3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CDFA5E5-1968-49EA-8CC3-5605FD6C3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8563DC-4A66-4A7E-A54A-AF30E3656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757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636498-5915-4E92-8E11-2DB360572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A8DDC42-6AF5-4A4F-A8B6-BBE464797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634F55-3FE1-4074-87B6-9357424E9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1640CC2-F0D5-4035-B5CB-93887CB10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5EA9CF-3072-473E-9D95-E64B36A35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763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599483-C603-4E27-B0E2-934AE244B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36C4D19-41CF-48EF-BCA7-AD8015A15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763190-63DE-45EC-A56D-107F6C5F1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5B86D2-2A53-45B7-83B6-9D4C3F3B6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9BB3AB-181E-4986-8C88-BCB5CDB05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1485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339A2C-5C4A-4FF3-BDA7-2D6C1968B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282276F-FB53-4779-84EF-D106B8B2A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4265FB3-539E-4779-91E8-85C0EAE30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3276A57-619F-424B-9959-1C4C616AC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DB6A6F7-668A-4154-AA1F-0A426C2D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1C86D2E-5F2F-430E-8EFA-BB505B8D2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1869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195423-5429-49C6-80C0-565D538A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F71A4DE-CFEF-4474-879A-66907E295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E363C21-7613-4583-9E0D-1C8D6B60D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95440A8-62F3-4973-989F-FF5E30111C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FBCB9B2-7C5B-4976-BD91-AF898E2CEB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71A7A00-176C-4162-8FAE-3A02A20A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3ECDAE7-D99A-40EB-BEF8-8C0368CCA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B2A3E28-13B7-43BB-9D9E-0FFF766D9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121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C512E-F766-4B7B-945E-61F7F3268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9320762-1BAE-40DD-93A8-461DA2A25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C752B44-5819-4047-8486-BC194EFCA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862D4BE-3DEB-440F-A201-368F0B2D6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8600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A58CA33-9450-4459-937F-866D3D0D0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627B644-022A-4C24-9CFC-FDAFF2DCD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1247455-857C-46BA-97C1-0E2C4E83C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081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6DA77A-BF88-4121-9118-E27C17F6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70527F6-6C15-4C1F-95D1-A416364FC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5514441-55AD-42A1-BAC4-8D24302C69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4796EA8-6449-4354-A0AE-DB99F7CA5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5611C5C-4822-4080-AD48-F4921233E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5A8403-BB3C-4207-A778-4EC8B0D7F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1531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3BDE50-5C2D-47B3-ABBE-99747BD16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A4F41A7-5E34-4331-B711-2BB0C8F77E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167B282-733B-44E0-9A01-E3CF597DD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8817C2-05A5-4B90-AE43-B4F43F825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FAE3EC2-22E9-4AC8-B13D-F27EBC451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87C3D96-D012-4E32-8A83-C135325E9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865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1B62946-A18F-4413-8C88-B33D61D80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624F62-B36C-4521-8143-0981C0B45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8BC121-5AD4-4142-8FF4-F88CA5C5A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7FB5F-3344-4E68-9AFC-29426CE5B486}" type="datetimeFigureOut">
              <a:rPr lang="pt-BR" smtClean="0"/>
              <a:t>22/11/2023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69556E-0147-4153-96C0-0DD1FC28B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8A21B4-A85B-4296-8953-BA08FD12CA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9BAC9-7C27-4054-9C71-79E5DFD66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570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edisciplinas.usp.br/pluginfile.php/1670953/mod_resource/content/2/blocos.pdf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s://www.fcav.unesp.br/Home/departamentos/cienciasexatas/AMANDALIZPACIFICOMANFRIM/aula-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el.br/pessoal/lscunha/pages/arquivos/uel/Bioestat%C3%ADstica/Aula%205%20-%20DBC.pdf" TargetMode="External"/><Relationship Id="rId5" Type="http://schemas.openxmlformats.org/officeDocument/2006/relationships/hyperlink" Target="http://leg.ufpr.br/~walmes/mpaer/delineamento-de-blocos-casualizados.html#repeticoes-dentro-da-parcela" TargetMode="External"/><Relationship Id="rId4" Type="http://schemas.openxmlformats.org/officeDocument/2006/relationships/hyperlink" Target="https://edisciplinas.usp.br/pluginfile.php/5726323/mod_resource/content/1/ZAB0229%20-%20Aula%209%20-%20DCB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0A86A324-274C-4231-954D-FE722E3500A2}"/>
              </a:ext>
            </a:extLst>
          </p:cNvPr>
          <p:cNvSpPr/>
          <p:nvPr/>
        </p:nvSpPr>
        <p:spPr>
          <a:xfrm>
            <a:off x="2846070" y="2028003"/>
            <a:ext cx="6665844" cy="2353430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BE717C-13F1-41A6-BDD4-C0D27827EE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0653" y="4758735"/>
            <a:ext cx="6236677" cy="12241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b="1" dirty="0">
                <a:latin typeface="Posterama"/>
                <a:cs typeface="Posterama"/>
              </a:rPr>
              <a:t>Discentes:</a:t>
            </a:r>
            <a:endParaRPr lang="pt-BR" dirty="0"/>
          </a:p>
          <a:p>
            <a:r>
              <a:rPr lang="pt-BR" dirty="0">
                <a:latin typeface="Posterama"/>
                <a:cs typeface="Posterama"/>
              </a:rPr>
              <a:t>Gabriel Miranda e Natália Carvalho</a:t>
            </a:r>
            <a:endParaRPr lang="pt-BR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4" name="Título 8">
            <a:extLst>
              <a:ext uri="{FF2B5EF4-FFF2-40B4-BE49-F238E27FC236}">
                <a16:creationId xmlns:a16="http://schemas.microsoft.com/office/drawing/2014/main" id="{1A930C81-4D60-4B27-BE17-0155E0C82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20361" y="1940627"/>
            <a:ext cx="6117260" cy="2232879"/>
          </a:xfrm>
        </p:spPr>
        <p:txBody>
          <a:bodyPr rtlCol="0">
            <a:noAutofit/>
          </a:bodyPr>
          <a:lstStyle/>
          <a:p>
            <a:pPr rtl="0"/>
            <a: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</a:t>
            </a:r>
            <a:b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</a:br>
            <a: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  <a:t>EM BLOCOS</a:t>
            </a:r>
            <a:b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</a:br>
            <a: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  <a:t>CASUALIZADOS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C7A7F77C-6704-4954-B55A-BC1312B8E09A}"/>
              </a:ext>
            </a:extLst>
          </p:cNvPr>
          <p:cNvSpPr txBox="1">
            <a:spLocks/>
          </p:cNvSpPr>
          <p:nvPr/>
        </p:nvSpPr>
        <p:spPr>
          <a:xfrm>
            <a:off x="3517544" y="642369"/>
            <a:ext cx="7009779" cy="10878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UNIVERSIDADE ESTADUAL DE SANTA CRUZ</a:t>
            </a:r>
          </a:p>
          <a:p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CET076 – Metodologia e Estatística Experimental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CB46BC0A-C154-4489-AC7B-E7FDFA7E6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765" y="349473"/>
            <a:ext cx="913779" cy="118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8">
            <a:extLst>
              <a:ext uri="{FF2B5EF4-FFF2-40B4-BE49-F238E27FC236}">
                <a16:creationId xmlns:a16="http://schemas.microsoft.com/office/drawing/2014/main" id="{B5E7A843-6425-4FB9-AA7C-DF1C1A814605}"/>
              </a:ext>
            </a:extLst>
          </p:cNvPr>
          <p:cNvSpPr txBox="1">
            <a:spLocks/>
          </p:cNvSpPr>
          <p:nvPr/>
        </p:nvSpPr>
        <p:spPr>
          <a:xfrm>
            <a:off x="5016113" y="5621567"/>
            <a:ext cx="2325756" cy="7225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2022.2</a:t>
            </a:r>
          </a:p>
        </p:txBody>
      </p:sp>
      <p:pic>
        <p:nvPicPr>
          <p:cNvPr id="2050" name="Picture 2" descr="Graph Bars Flat Transparent PNG &amp; SVG Vector">
            <a:extLst>
              <a:ext uri="{FF2B5EF4-FFF2-40B4-BE49-F238E27FC236}">
                <a16:creationId xmlns:a16="http://schemas.microsoft.com/office/drawing/2014/main" id="{61604EAC-DB6E-4C90-85BB-6F20AE870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75" y="4630694"/>
            <a:ext cx="1913986" cy="191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758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57A2A91F-5089-4460-81C9-D981C49D323B}"/>
              </a:ext>
            </a:extLst>
          </p:cNvPr>
          <p:cNvSpPr txBox="1">
            <a:spLocks/>
          </p:cNvSpPr>
          <p:nvPr/>
        </p:nvSpPr>
        <p:spPr>
          <a:xfrm>
            <a:off x="145777" y="5359052"/>
            <a:ext cx="8995943" cy="477078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http://leg.ufpr.br/~walmes/mpaer/analise-de-covariancia.html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90D95BF-7E47-475F-99F6-95DC22F85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17" y="1260409"/>
            <a:ext cx="4990021" cy="40718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001759B-26AB-47FF-B646-355E52A1EEF6}"/>
              </a:ext>
            </a:extLst>
          </p:cNvPr>
          <p:cNvSpPr/>
          <p:nvPr/>
        </p:nvSpPr>
        <p:spPr>
          <a:xfrm>
            <a:off x="6016491" y="1260409"/>
            <a:ext cx="5679134" cy="224676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Os blocos são utilizados para controlar diferenças que ocorrem entre as parcelas experimentais, tais como: diferenças de fertilidade do solo; diferenças de disponibilidade de água; diferenças de luminosidade (no caso de ensaios em casas de vegetação).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6DD3E39-3993-44AB-9A75-0C0CA9BBF35C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16F0423-C862-4C90-9038-9ABC1F9099D7}"/>
              </a:ext>
            </a:extLst>
          </p:cNvPr>
          <p:cNvSpPr/>
          <p:nvPr/>
        </p:nvSpPr>
        <p:spPr>
          <a:xfrm>
            <a:off x="6016491" y="3701060"/>
            <a:ext cx="5679134" cy="163121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O importante é que reúnam unidades similares e que haja variabilidade entre os blocos. Quem decide se a variabilidade entre blocos justifica a criação deles é o pesquisador e não o</a:t>
            </a:r>
          </a:p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estatístico.</a:t>
            </a:r>
          </a:p>
        </p:txBody>
      </p:sp>
    </p:spTree>
    <p:extLst>
      <p:ext uri="{BB962C8B-B14F-4D97-AF65-F5344CB8AC3E}">
        <p14:creationId xmlns:p14="http://schemas.microsoft.com/office/powerpoint/2010/main" val="729483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ATEMÁTICA I">
            <a:extLst>
              <a:ext uri="{FF2B5EF4-FFF2-40B4-BE49-F238E27FC236}">
                <a16:creationId xmlns:a16="http://schemas.microsoft.com/office/drawing/2014/main" id="{C192CD44-43F7-48FB-8CC1-672B6777B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648" y="1126048"/>
            <a:ext cx="5430699" cy="40158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36E4CE8-EABA-4C76-8C7C-F4368B073C8F}"/>
              </a:ext>
            </a:extLst>
          </p:cNvPr>
          <p:cNvSpPr txBox="1">
            <a:spLocks/>
          </p:cNvSpPr>
          <p:nvPr/>
        </p:nvSpPr>
        <p:spPr>
          <a:xfrm>
            <a:off x="4717054" y="433655"/>
            <a:ext cx="2757891" cy="1015953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72F2F3A5-147B-4950-8A26-57912B296694}"/>
              </a:ext>
            </a:extLst>
          </p:cNvPr>
          <p:cNvSpPr/>
          <p:nvPr/>
        </p:nvSpPr>
        <p:spPr>
          <a:xfrm>
            <a:off x="3380648" y="5176487"/>
            <a:ext cx="5430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Dentro de cada bloco, tem-se todas as variedades, sorteadas </a:t>
            </a: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ao acaso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.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04C603E3-BF5D-4D66-9DFA-D0A06B8ACE0A}"/>
              </a:ext>
            </a:extLst>
          </p:cNvPr>
          <p:cNvSpPr txBox="1">
            <a:spLocks/>
          </p:cNvSpPr>
          <p:nvPr/>
        </p:nvSpPr>
        <p:spPr>
          <a:xfrm>
            <a:off x="1102213" y="504704"/>
            <a:ext cx="2899944" cy="468923"/>
          </a:xfrm>
          <a:custGeom>
            <a:avLst/>
            <a:gdLst>
              <a:gd name="connsiteX0" fmla="*/ 0 w 2899944"/>
              <a:gd name="connsiteY0" fmla="*/ 0 h 468923"/>
              <a:gd name="connsiteX1" fmla="*/ 550989 w 2899944"/>
              <a:gd name="connsiteY1" fmla="*/ 0 h 468923"/>
              <a:gd name="connsiteX2" fmla="*/ 1072979 w 2899944"/>
              <a:gd name="connsiteY2" fmla="*/ 0 h 468923"/>
              <a:gd name="connsiteX3" fmla="*/ 1623969 w 2899944"/>
              <a:gd name="connsiteY3" fmla="*/ 0 h 468923"/>
              <a:gd name="connsiteX4" fmla="*/ 2261956 w 2899944"/>
              <a:gd name="connsiteY4" fmla="*/ 0 h 468923"/>
              <a:gd name="connsiteX5" fmla="*/ 2899944 w 2899944"/>
              <a:gd name="connsiteY5" fmla="*/ 0 h 468923"/>
              <a:gd name="connsiteX6" fmla="*/ 2899944 w 2899944"/>
              <a:gd name="connsiteY6" fmla="*/ 468923 h 468923"/>
              <a:gd name="connsiteX7" fmla="*/ 2348955 w 2899944"/>
              <a:gd name="connsiteY7" fmla="*/ 468923 h 468923"/>
              <a:gd name="connsiteX8" fmla="*/ 1710967 w 2899944"/>
              <a:gd name="connsiteY8" fmla="*/ 468923 h 468923"/>
              <a:gd name="connsiteX9" fmla="*/ 1217976 w 2899944"/>
              <a:gd name="connsiteY9" fmla="*/ 468923 h 468923"/>
              <a:gd name="connsiteX10" fmla="*/ 637988 w 2899944"/>
              <a:gd name="connsiteY10" fmla="*/ 468923 h 468923"/>
              <a:gd name="connsiteX11" fmla="*/ 0 w 2899944"/>
              <a:gd name="connsiteY11" fmla="*/ 468923 h 468923"/>
              <a:gd name="connsiteX12" fmla="*/ 0 w 2899944"/>
              <a:gd name="connsiteY12" fmla="*/ 0 h 46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9944" h="468923" fill="none" extrusionOk="0">
                <a:moveTo>
                  <a:pt x="0" y="0"/>
                </a:moveTo>
                <a:cubicBezTo>
                  <a:pt x="139982" y="-64066"/>
                  <a:pt x="366393" y="60323"/>
                  <a:pt x="550989" y="0"/>
                </a:cubicBezTo>
                <a:cubicBezTo>
                  <a:pt x="735585" y="-60323"/>
                  <a:pt x="900777" y="49241"/>
                  <a:pt x="1072979" y="0"/>
                </a:cubicBezTo>
                <a:cubicBezTo>
                  <a:pt x="1245181" y="-49241"/>
                  <a:pt x="1381657" y="60152"/>
                  <a:pt x="1623969" y="0"/>
                </a:cubicBezTo>
                <a:cubicBezTo>
                  <a:pt x="1866281" y="-60152"/>
                  <a:pt x="2122167" y="18691"/>
                  <a:pt x="2261956" y="0"/>
                </a:cubicBezTo>
                <a:cubicBezTo>
                  <a:pt x="2401745" y="-18691"/>
                  <a:pt x="2736091" y="17291"/>
                  <a:pt x="2899944" y="0"/>
                </a:cubicBezTo>
                <a:cubicBezTo>
                  <a:pt x="2945933" y="102000"/>
                  <a:pt x="2846197" y="253315"/>
                  <a:pt x="2899944" y="468923"/>
                </a:cubicBezTo>
                <a:cubicBezTo>
                  <a:pt x="2771545" y="469363"/>
                  <a:pt x="2616537" y="425114"/>
                  <a:pt x="2348955" y="468923"/>
                </a:cubicBezTo>
                <a:cubicBezTo>
                  <a:pt x="2081373" y="512732"/>
                  <a:pt x="1969956" y="461412"/>
                  <a:pt x="1710967" y="468923"/>
                </a:cubicBezTo>
                <a:cubicBezTo>
                  <a:pt x="1451978" y="476434"/>
                  <a:pt x="1380495" y="442059"/>
                  <a:pt x="1217976" y="468923"/>
                </a:cubicBezTo>
                <a:cubicBezTo>
                  <a:pt x="1055457" y="495787"/>
                  <a:pt x="783385" y="458328"/>
                  <a:pt x="637988" y="468923"/>
                </a:cubicBezTo>
                <a:cubicBezTo>
                  <a:pt x="492591" y="479518"/>
                  <a:pt x="257753" y="454971"/>
                  <a:pt x="0" y="468923"/>
                </a:cubicBezTo>
                <a:cubicBezTo>
                  <a:pt x="-55738" y="277519"/>
                  <a:pt x="22597" y="214730"/>
                  <a:pt x="0" y="0"/>
                </a:cubicBezTo>
                <a:close/>
              </a:path>
              <a:path w="2899944" h="468923" stroke="0" extrusionOk="0">
                <a:moveTo>
                  <a:pt x="0" y="0"/>
                </a:moveTo>
                <a:cubicBezTo>
                  <a:pt x="252077" y="-52866"/>
                  <a:pt x="278592" y="27947"/>
                  <a:pt x="550989" y="0"/>
                </a:cubicBezTo>
                <a:cubicBezTo>
                  <a:pt x="823386" y="-27947"/>
                  <a:pt x="867491" y="37002"/>
                  <a:pt x="1101979" y="0"/>
                </a:cubicBezTo>
                <a:cubicBezTo>
                  <a:pt x="1336467" y="-37002"/>
                  <a:pt x="1412679" y="72852"/>
                  <a:pt x="1710967" y="0"/>
                </a:cubicBezTo>
                <a:cubicBezTo>
                  <a:pt x="2009255" y="-72852"/>
                  <a:pt x="2042705" y="46212"/>
                  <a:pt x="2261956" y="0"/>
                </a:cubicBezTo>
                <a:cubicBezTo>
                  <a:pt x="2481207" y="-46212"/>
                  <a:pt x="2597799" y="72303"/>
                  <a:pt x="2899944" y="0"/>
                </a:cubicBezTo>
                <a:cubicBezTo>
                  <a:pt x="2940200" y="224930"/>
                  <a:pt x="2898442" y="254623"/>
                  <a:pt x="2899944" y="468923"/>
                </a:cubicBezTo>
                <a:cubicBezTo>
                  <a:pt x="2619125" y="523947"/>
                  <a:pt x="2575835" y="443367"/>
                  <a:pt x="2319955" y="468923"/>
                </a:cubicBezTo>
                <a:cubicBezTo>
                  <a:pt x="2064075" y="494479"/>
                  <a:pt x="1930494" y="445097"/>
                  <a:pt x="1681968" y="468923"/>
                </a:cubicBezTo>
                <a:cubicBezTo>
                  <a:pt x="1433442" y="492749"/>
                  <a:pt x="1347669" y="428775"/>
                  <a:pt x="1072979" y="468923"/>
                </a:cubicBezTo>
                <a:cubicBezTo>
                  <a:pt x="798289" y="509071"/>
                  <a:pt x="417872" y="398295"/>
                  <a:pt x="0" y="468923"/>
                </a:cubicBezTo>
                <a:cubicBezTo>
                  <a:pt x="-11243" y="342269"/>
                  <a:pt x="12357" y="196095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CASUALIZAÇÃO</a:t>
            </a:r>
          </a:p>
        </p:txBody>
      </p:sp>
      <p:sp>
        <p:nvSpPr>
          <p:cNvPr id="3" name="Seta: Curva para a Direita 2">
            <a:extLst>
              <a:ext uri="{FF2B5EF4-FFF2-40B4-BE49-F238E27FC236}">
                <a16:creationId xmlns:a16="http://schemas.microsoft.com/office/drawing/2014/main" id="{90C755EA-13B5-4472-853B-608AFBB45B18}"/>
              </a:ext>
            </a:extLst>
          </p:cNvPr>
          <p:cNvSpPr/>
          <p:nvPr/>
        </p:nvSpPr>
        <p:spPr>
          <a:xfrm rot="20310490">
            <a:off x="1686468" y="1251842"/>
            <a:ext cx="977484" cy="1532131"/>
          </a:xfrm>
          <a:prstGeom prst="curvedRightArrow">
            <a:avLst>
              <a:gd name="adj1" fmla="val 31878"/>
              <a:gd name="adj2" fmla="val 54372"/>
              <a:gd name="adj3" fmla="val 25000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" name="Seta: de Cima para Baixo 3">
            <a:extLst>
              <a:ext uri="{FF2B5EF4-FFF2-40B4-BE49-F238E27FC236}">
                <a16:creationId xmlns:a16="http://schemas.microsoft.com/office/drawing/2014/main" id="{72A8CF8B-A723-4A33-A8B2-23944BD549FF}"/>
              </a:ext>
            </a:extLst>
          </p:cNvPr>
          <p:cNvSpPr/>
          <p:nvPr/>
        </p:nvSpPr>
        <p:spPr>
          <a:xfrm>
            <a:off x="9181680" y="1126046"/>
            <a:ext cx="199364" cy="401580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5957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2D53C672-B9CF-46F4-A358-E11E2B0DD558}"/>
              </a:ext>
            </a:extLst>
          </p:cNvPr>
          <p:cNvSpPr/>
          <p:nvPr/>
        </p:nvSpPr>
        <p:spPr>
          <a:xfrm>
            <a:off x="1808921" y="1247369"/>
            <a:ext cx="8574157" cy="10156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A forma dos blocos não influencia, dependendo apenas da uniformidade das condições experimentais. Assim, os blocos podem ser retangulares, quadrados ou irregulares.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7397B092-AC4A-411E-B362-DD80E3FE987D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2C47B696-3855-4622-BCF0-2C582D45E0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050856"/>
              </p:ext>
            </p:extLst>
          </p:nvPr>
        </p:nvGraphicFramePr>
        <p:xfrm>
          <a:off x="2111514" y="3282826"/>
          <a:ext cx="2646018" cy="1015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3009">
                  <a:extLst>
                    <a:ext uri="{9D8B030D-6E8A-4147-A177-3AD203B41FA5}">
                      <a16:colId xmlns:a16="http://schemas.microsoft.com/office/drawing/2014/main" val="69089088"/>
                    </a:ext>
                  </a:extLst>
                </a:gridCol>
                <a:gridCol w="1323009">
                  <a:extLst>
                    <a:ext uri="{9D8B030D-6E8A-4147-A177-3AD203B41FA5}">
                      <a16:colId xmlns:a16="http://schemas.microsoft.com/office/drawing/2014/main" val="758812551"/>
                    </a:ext>
                  </a:extLst>
                </a:gridCol>
              </a:tblGrid>
              <a:tr h="505706">
                <a:tc>
                  <a:txBody>
                    <a:bodyPr/>
                    <a:lstStyle/>
                    <a:p>
                      <a:endParaRPr lang="pt-BR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343575"/>
                  </a:ext>
                </a:extLst>
              </a:tr>
              <a:tr h="509957">
                <a:tc>
                  <a:txBody>
                    <a:bodyPr/>
                    <a:lstStyle/>
                    <a:p>
                      <a:endParaRPr lang="pt-BR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777796"/>
                  </a:ext>
                </a:extLst>
              </a:tr>
            </a:tbl>
          </a:graphicData>
        </a:graphic>
      </p:graphicFrame>
      <p:graphicFrame>
        <p:nvGraphicFramePr>
          <p:cNvPr id="5" name="Tabela 5">
            <a:extLst>
              <a:ext uri="{FF2B5EF4-FFF2-40B4-BE49-F238E27FC236}">
                <a16:creationId xmlns:a16="http://schemas.microsoft.com/office/drawing/2014/main" id="{0C17B23E-77C2-46F2-BBA0-B0E161E4B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57947"/>
              </p:ext>
            </p:extLst>
          </p:nvPr>
        </p:nvGraphicFramePr>
        <p:xfrm>
          <a:off x="5446689" y="3282826"/>
          <a:ext cx="1298621" cy="20704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8621">
                  <a:extLst>
                    <a:ext uri="{9D8B030D-6E8A-4147-A177-3AD203B41FA5}">
                      <a16:colId xmlns:a16="http://schemas.microsoft.com/office/drawing/2014/main" val="1373155672"/>
                    </a:ext>
                  </a:extLst>
                </a:gridCol>
              </a:tblGrid>
              <a:tr h="51761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481099"/>
                  </a:ext>
                </a:extLst>
              </a:tr>
              <a:tr h="51761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706421"/>
                  </a:ext>
                </a:extLst>
              </a:tr>
              <a:tr h="517617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514200"/>
                  </a:ext>
                </a:extLst>
              </a:tr>
              <a:tr h="517617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13260"/>
                  </a:ext>
                </a:extLst>
              </a:tr>
            </a:tbl>
          </a:graphicData>
        </a:graphic>
      </p:graphicFrame>
      <p:graphicFrame>
        <p:nvGraphicFramePr>
          <p:cNvPr id="8" name="Tabela 9">
            <a:extLst>
              <a:ext uri="{FF2B5EF4-FFF2-40B4-BE49-F238E27FC236}">
                <a16:creationId xmlns:a16="http://schemas.microsoft.com/office/drawing/2014/main" id="{19FA51C7-464C-4268-B9CB-F9AF8F718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133362"/>
              </p:ext>
            </p:extLst>
          </p:nvPr>
        </p:nvGraphicFramePr>
        <p:xfrm>
          <a:off x="8565322" y="3282826"/>
          <a:ext cx="1298621" cy="1574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8621">
                  <a:extLst>
                    <a:ext uri="{9D8B030D-6E8A-4147-A177-3AD203B41FA5}">
                      <a16:colId xmlns:a16="http://schemas.microsoft.com/office/drawing/2014/main" val="3594262012"/>
                    </a:ext>
                  </a:extLst>
                </a:gridCol>
              </a:tblGrid>
              <a:tr h="52482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333174"/>
                  </a:ext>
                </a:extLst>
              </a:tr>
              <a:tr h="524824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099982"/>
                  </a:ext>
                </a:extLst>
              </a:tr>
              <a:tr h="524824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442887"/>
                  </a:ext>
                </a:extLst>
              </a:tr>
            </a:tbl>
          </a:graphicData>
        </a:graphic>
      </p:graphicFrame>
      <p:graphicFrame>
        <p:nvGraphicFramePr>
          <p:cNvPr id="11" name="Tabela 12">
            <a:extLst>
              <a:ext uri="{FF2B5EF4-FFF2-40B4-BE49-F238E27FC236}">
                <a16:creationId xmlns:a16="http://schemas.microsoft.com/office/drawing/2014/main" id="{A2B3C27C-AD62-43FC-833A-E4A4CACB0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93160"/>
              </p:ext>
            </p:extLst>
          </p:nvPr>
        </p:nvGraphicFramePr>
        <p:xfrm>
          <a:off x="7266701" y="3282825"/>
          <a:ext cx="1298621" cy="5239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8621">
                  <a:extLst>
                    <a:ext uri="{9D8B030D-6E8A-4147-A177-3AD203B41FA5}">
                      <a16:colId xmlns:a16="http://schemas.microsoft.com/office/drawing/2014/main" val="1962129697"/>
                    </a:ext>
                  </a:extLst>
                </a:gridCol>
              </a:tblGrid>
              <a:tr h="523961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11384"/>
                  </a:ext>
                </a:extLst>
              </a:tr>
            </a:tbl>
          </a:graphicData>
        </a:graphic>
      </p:graphicFrame>
      <p:sp>
        <p:nvSpPr>
          <p:cNvPr id="14" name="Retângulo 13">
            <a:extLst>
              <a:ext uri="{FF2B5EF4-FFF2-40B4-BE49-F238E27FC236}">
                <a16:creationId xmlns:a16="http://schemas.microsoft.com/office/drawing/2014/main" id="{D0D35BC0-0CF4-41C2-B217-213B89B172E8}"/>
              </a:ext>
            </a:extLst>
          </p:cNvPr>
          <p:cNvSpPr/>
          <p:nvPr/>
        </p:nvSpPr>
        <p:spPr>
          <a:xfrm>
            <a:off x="3040825" y="2848657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endParaRPr lang="pt-BR" dirty="0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6A0452A-7394-43CC-B970-F6A136695A42}"/>
              </a:ext>
            </a:extLst>
          </p:cNvPr>
          <p:cNvSpPr/>
          <p:nvPr/>
        </p:nvSpPr>
        <p:spPr>
          <a:xfrm>
            <a:off x="5702301" y="2848657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endParaRPr lang="pt-BR" dirty="0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F06EC96-44D6-4136-A130-8A2F154B6BCE}"/>
              </a:ext>
            </a:extLst>
          </p:cNvPr>
          <p:cNvSpPr/>
          <p:nvPr/>
        </p:nvSpPr>
        <p:spPr>
          <a:xfrm>
            <a:off x="8171624" y="2862213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endParaRPr lang="pt-BR" dirty="0"/>
          </a:p>
        </p:txBody>
      </p:sp>
      <p:pic>
        <p:nvPicPr>
          <p:cNvPr id="17" name="Picture 2" descr="Estatísticas - ícones de o negócio grátis">
            <a:extLst>
              <a:ext uri="{FF2B5EF4-FFF2-40B4-BE49-F238E27FC236}">
                <a16:creationId xmlns:a16="http://schemas.microsoft.com/office/drawing/2014/main" id="{E00112E8-5830-4C29-84D2-04BF42B81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eta: de Cima para Baixo 11">
            <a:extLst>
              <a:ext uri="{FF2B5EF4-FFF2-40B4-BE49-F238E27FC236}">
                <a16:creationId xmlns:a16="http://schemas.microsoft.com/office/drawing/2014/main" id="{F9690A33-4CA2-4C0D-965F-5B787C919D41}"/>
              </a:ext>
            </a:extLst>
          </p:cNvPr>
          <p:cNvSpPr/>
          <p:nvPr/>
        </p:nvSpPr>
        <p:spPr>
          <a:xfrm>
            <a:off x="10060641" y="3213637"/>
            <a:ext cx="215538" cy="171285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Seta: de Cima para Baixo 17">
            <a:extLst>
              <a:ext uri="{FF2B5EF4-FFF2-40B4-BE49-F238E27FC236}">
                <a16:creationId xmlns:a16="http://schemas.microsoft.com/office/drawing/2014/main" id="{99A289B9-0DA6-4D6F-A3D1-9CE7E1D6E403}"/>
              </a:ext>
            </a:extLst>
          </p:cNvPr>
          <p:cNvSpPr/>
          <p:nvPr/>
        </p:nvSpPr>
        <p:spPr>
          <a:xfrm rot="5400000">
            <a:off x="3355727" y="3193166"/>
            <a:ext cx="157589" cy="264601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: de Cima para Baixo 18">
            <a:extLst>
              <a:ext uri="{FF2B5EF4-FFF2-40B4-BE49-F238E27FC236}">
                <a16:creationId xmlns:a16="http://schemas.microsoft.com/office/drawing/2014/main" id="{5773FE27-5CA9-4DEF-9A76-C09B4F3B0EB5}"/>
              </a:ext>
            </a:extLst>
          </p:cNvPr>
          <p:cNvSpPr/>
          <p:nvPr/>
        </p:nvSpPr>
        <p:spPr>
          <a:xfrm>
            <a:off x="6814914" y="3231544"/>
            <a:ext cx="172612" cy="207046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39116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4280131" y="238539"/>
            <a:ext cx="3394053" cy="912041"/>
          </a:xfrm>
          <a:custGeom>
            <a:avLst/>
            <a:gdLst>
              <a:gd name="connsiteX0" fmla="*/ 0 w 3394053"/>
              <a:gd name="connsiteY0" fmla="*/ 0 h 912041"/>
              <a:gd name="connsiteX1" fmla="*/ 463854 w 3394053"/>
              <a:gd name="connsiteY1" fmla="*/ 0 h 912041"/>
              <a:gd name="connsiteX2" fmla="*/ 961648 w 3394053"/>
              <a:gd name="connsiteY2" fmla="*/ 0 h 912041"/>
              <a:gd name="connsiteX3" fmla="*/ 1425502 w 3394053"/>
              <a:gd name="connsiteY3" fmla="*/ 0 h 912041"/>
              <a:gd name="connsiteX4" fmla="*/ 1957237 w 3394053"/>
              <a:gd name="connsiteY4" fmla="*/ 0 h 912041"/>
              <a:gd name="connsiteX5" fmla="*/ 2455032 w 3394053"/>
              <a:gd name="connsiteY5" fmla="*/ 0 h 912041"/>
              <a:gd name="connsiteX6" fmla="*/ 3394053 w 3394053"/>
              <a:gd name="connsiteY6" fmla="*/ 0 h 912041"/>
              <a:gd name="connsiteX7" fmla="*/ 3394053 w 3394053"/>
              <a:gd name="connsiteY7" fmla="*/ 446900 h 912041"/>
              <a:gd name="connsiteX8" fmla="*/ 3394053 w 3394053"/>
              <a:gd name="connsiteY8" fmla="*/ 912041 h 912041"/>
              <a:gd name="connsiteX9" fmla="*/ 2760496 w 3394053"/>
              <a:gd name="connsiteY9" fmla="*/ 912041 h 912041"/>
              <a:gd name="connsiteX10" fmla="*/ 2296643 w 3394053"/>
              <a:gd name="connsiteY10" fmla="*/ 912041 h 912041"/>
              <a:gd name="connsiteX11" fmla="*/ 1697027 w 3394053"/>
              <a:gd name="connsiteY11" fmla="*/ 912041 h 912041"/>
              <a:gd name="connsiteX12" fmla="*/ 1165292 w 3394053"/>
              <a:gd name="connsiteY12" fmla="*/ 912041 h 912041"/>
              <a:gd name="connsiteX13" fmla="*/ 599616 w 3394053"/>
              <a:gd name="connsiteY13" fmla="*/ 912041 h 912041"/>
              <a:gd name="connsiteX14" fmla="*/ 0 w 3394053"/>
              <a:gd name="connsiteY14" fmla="*/ 912041 h 912041"/>
              <a:gd name="connsiteX15" fmla="*/ 0 w 3394053"/>
              <a:gd name="connsiteY15" fmla="*/ 465141 h 912041"/>
              <a:gd name="connsiteX16" fmla="*/ 0 w 3394053"/>
              <a:gd name="connsiteY16" fmla="*/ 0 h 9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94053" h="912041" fill="none" extrusionOk="0">
                <a:moveTo>
                  <a:pt x="0" y="0"/>
                </a:moveTo>
                <a:cubicBezTo>
                  <a:pt x="102164" y="-24769"/>
                  <a:pt x="331904" y="4374"/>
                  <a:pt x="463854" y="0"/>
                </a:cubicBezTo>
                <a:cubicBezTo>
                  <a:pt x="595804" y="-4374"/>
                  <a:pt x="844773" y="49412"/>
                  <a:pt x="961648" y="0"/>
                </a:cubicBezTo>
                <a:cubicBezTo>
                  <a:pt x="1078523" y="-49412"/>
                  <a:pt x="1246295" y="34872"/>
                  <a:pt x="1425502" y="0"/>
                </a:cubicBezTo>
                <a:cubicBezTo>
                  <a:pt x="1604709" y="-34872"/>
                  <a:pt x="1792081" y="23058"/>
                  <a:pt x="1957237" y="0"/>
                </a:cubicBezTo>
                <a:cubicBezTo>
                  <a:pt x="2122394" y="-23058"/>
                  <a:pt x="2234903" y="40661"/>
                  <a:pt x="2455032" y="0"/>
                </a:cubicBezTo>
                <a:cubicBezTo>
                  <a:pt x="2675162" y="-40661"/>
                  <a:pt x="3073076" y="72882"/>
                  <a:pt x="3394053" y="0"/>
                </a:cubicBezTo>
                <a:cubicBezTo>
                  <a:pt x="3401409" y="216438"/>
                  <a:pt x="3363068" y="272134"/>
                  <a:pt x="3394053" y="446900"/>
                </a:cubicBezTo>
                <a:cubicBezTo>
                  <a:pt x="3425038" y="621666"/>
                  <a:pt x="3346895" y="750098"/>
                  <a:pt x="3394053" y="912041"/>
                </a:cubicBezTo>
                <a:cubicBezTo>
                  <a:pt x="3093053" y="970149"/>
                  <a:pt x="2913005" y="892939"/>
                  <a:pt x="2760496" y="912041"/>
                </a:cubicBezTo>
                <a:cubicBezTo>
                  <a:pt x="2607987" y="931143"/>
                  <a:pt x="2525229" y="866053"/>
                  <a:pt x="2296643" y="912041"/>
                </a:cubicBezTo>
                <a:cubicBezTo>
                  <a:pt x="2068057" y="958029"/>
                  <a:pt x="1983068" y="893868"/>
                  <a:pt x="1697027" y="912041"/>
                </a:cubicBezTo>
                <a:cubicBezTo>
                  <a:pt x="1410986" y="930214"/>
                  <a:pt x="1281710" y="886713"/>
                  <a:pt x="1165292" y="912041"/>
                </a:cubicBezTo>
                <a:cubicBezTo>
                  <a:pt x="1048875" y="937369"/>
                  <a:pt x="862384" y="871659"/>
                  <a:pt x="599616" y="912041"/>
                </a:cubicBezTo>
                <a:cubicBezTo>
                  <a:pt x="336848" y="952423"/>
                  <a:pt x="195954" y="862189"/>
                  <a:pt x="0" y="912041"/>
                </a:cubicBezTo>
                <a:cubicBezTo>
                  <a:pt x="-36422" y="773201"/>
                  <a:pt x="27963" y="659403"/>
                  <a:pt x="0" y="465141"/>
                </a:cubicBezTo>
                <a:cubicBezTo>
                  <a:pt x="-27963" y="270879"/>
                  <a:pt x="41661" y="104323"/>
                  <a:pt x="0" y="0"/>
                </a:cubicBezTo>
                <a:close/>
              </a:path>
              <a:path w="3394053" h="912041" stroke="0" extrusionOk="0">
                <a:moveTo>
                  <a:pt x="0" y="0"/>
                </a:moveTo>
                <a:cubicBezTo>
                  <a:pt x="175492" y="-16393"/>
                  <a:pt x="491315" y="64310"/>
                  <a:pt x="633557" y="0"/>
                </a:cubicBezTo>
                <a:cubicBezTo>
                  <a:pt x="775799" y="-64310"/>
                  <a:pt x="1104542" y="54732"/>
                  <a:pt x="1267113" y="0"/>
                </a:cubicBezTo>
                <a:cubicBezTo>
                  <a:pt x="1429684" y="-54732"/>
                  <a:pt x="1724588" y="19964"/>
                  <a:pt x="1866729" y="0"/>
                </a:cubicBezTo>
                <a:cubicBezTo>
                  <a:pt x="2008870" y="-19964"/>
                  <a:pt x="2174692" y="19558"/>
                  <a:pt x="2432405" y="0"/>
                </a:cubicBezTo>
                <a:cubicBezTo>
                  <a:pt x="2690118" y="-19558"/>
                  <a:pt x="3067005" y="56893"/>
                  <a:pt x="3394053" y="0"/>
                </a:cubicBezTo>
                <a:cubicBezTo>
                  <a:pt x="3428582" y="152729"/>
                  <a:pt x="3343754" y="265446"/>
                  <a:pt x="3394053" y="428659"/>
                </a:cubicBezTo>
                <a:cubicBezTo>
                  <a:pt x="3444352" y="591872"/>
                  <a:pt x="3378163" y="687307"/>
                  <a:pt x="3394053" y="912041"/>
                </a:cubicBezTo>
                <a:cubicBezTo>
                  <a:pt x="3209344" y="918598"/>
                  <a:pt x="3028908" y="843180"/>
                  <a:pt x="2794437" y="912041"/>
                </a:cubicBezTo>
                <a:cubicBezTo>
                  <a:pt x="2559966" y="980902"/>
                  <a:pt x="2422427" y="897072"/>
                  <a:pt x="2228761" y="912041"/>
                </a:cubicBezTo>
                <a:cubicBezTo>
                  <a:pt x="2035095" y="927010"/>
                  <a:pt x="1794184" y="911384"/>
                  <a:pt x="1663086" y="912041"/>
                </a:cubicBezTo>
                <a:cubicBezTo>
                  <a:pt x="1531989" y="912698"/>
                  <a:pt x="1253181" y="899082"/>
                  <a:pt x="1131351" y="912041"/>
                </a:cubicBezTo>
                <a:cubicBezTo>
                  <a:pt x="1009522" y="925000"/>
                  <a:pt x="881842" y="883944"/>
                  <a:pt x="633557" y="912041"/>
                </a:cubicBezTo>
                <a:cubicBezTo>
                  <a:pt x="385272" y="940138"/>
                  <a:pt x="203080" y="855485"/>
                  <a:pt x="0" y="912041"/>
                </a:cubicBezTo>
                <a:cubicBezTo>
                  <a:pt x="-15636" y="787579"/>
                  <a:pt x="25580" y="551163"/>
                  <a:pt x="0" y="437780"/>
                </a:cubicBezTo>
                <a:cubicBezTo>
                  <a:pt x="-25580" y="324397"/>
                  <a:pt x="27857" y="193969"/>
                  <a:pt x="0" y="0"/>
                </a:cubicBezTo>
                <a:close/>
              </a:path>
            </a:pathLst>
          </a:custGeom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00B05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VANTAGENS</a:t>
            </a:r>
          </a:p>
        </p:txBody>
      </p:sp>
      <p:pic>
        <p:nvPicPr>
          <p:cNvPr id="3074" name="Picture 2" descr="Mão - ícones de mídia social grátis">
            <a:extLst>
              <a:ext uri="{FF2B5EF4-FFF2-40B4-BE49-F238E27FC236}">
                <a16:creationId xmlns:a16="http://schemas.microsoft.com/office/drawing/2014/main" id="{251AAAAF-060A-4A92-8601-2D12C654A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018" y="383293"/>
            <a:ext cx="622531" cy="62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ta: Pentágono 3">
            <a:extLst>
              <a:ext uri="{FF2B5EF4-FFF2-40B4-BE49-F238E27FC236}">
                <a16:creationId xmlns:a16="http://schemas.microsoft.com/office/drawing/2014/main" id="{2E8676D4-8FF0-47FE-ABEF-1C91EFEA4ECB}"/>
              </a:ext>
            </a:extLst>
          </p:cNvPr>
          <p:cNvSpPr/>
          <p:nvPr/>
        </p:nvSpPr>
        <p:spPr>
          <a:xfrm>
            <a:off x="698644" y="1478636"/>
            <a:ext cx="4172180" cy="233901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As unidades experimentais são agrupadas em blocos homogêneos, permitindo, em geral, maior precisão que no DIC.</a:t>
            </a:r>
          </a:p>
        </p:txBody>
      </p:sp>
      <p:sp>
        <p:nvSpPr>
          <p:cNvPr id="5" name="Seta: Divisa 4">
            <a:extLst>
              <a:ext uri="{FF2B5EF4-FFF2-40B4-BE49-F238E27FC236}">
                <a16:creationId xmlns:a16="http://schemas.microsoft.com/office/drawing/2014/main" id="{FFE09FAD-6CEA-420D-8118-3B6CB11520C2}"/>
              </a:ext>
            </a:extLst>
          </p:cNvPr>
          <p:cNvSpPr/>
          <p:nvPr/>
        </p:nvSpPr>
        <p:spPr>
          <a:xfrm>
            <a:off x="4277584" y="1478636"/>
            <a:ext cx="4348367" cy="2339009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Não há restrições no número de tratamentos ou blocos.</a:t>
            </a:r>
          </a:p>
        </p:txBody>
      </p:sp>
      <p:sp>
        <p:nvSpPr>
          <p:cNvPr id="13" name="Seta: Divisa 12">
            <a:extLst>
              <a:ext uri="{FF2B5EF4-FFF2-40B4-BE49-F238E27FC236}">
                <a16:creationId xmlns:a16="http://schemas.microsoft.com/office/drawing/2014/main" id="{3834DDB0-A639-49F8-A86D-E8087B57123F}"/>
              </a:ext>
            </a:extLst>
          </p:cNvPr>
          <p:cNvSpPr/>
          <p:nvPr/>
        </p:nvSpPr>
        <p:spPr>
          <a:xfrm>
            <a:off x="8047828" y="1478636"/>
            <a:ext cx="3773111" cy="2339009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A análise estatística é simples.</a:t>
            </a:r>
          </a:p>
        </p:txBody>
      </p:sp>
      <p:sp>
        <p:nvSpPr>
          <p:cNvPr id="16" name="Seta: Pentágono 15">
            <a:extLst>
              <a:ext uri="{FF2B5EF4-FFF2-40B4-BE49-F238E27FC236}">
                <a16:creationId xmlns:a16="http://schemas.microsoft.com/office/drawing/2014/main" id="{2BEF6BA0-6113-46AA-8250-E2A284B0E35F}"/>
              </a:ext>
            </a:extLst>
          </p:cNvPr>
          <p:cNvSpPr/>
          <p:nvPr/>
        </p:nvSpPr>
        <p:spPr>
          <a:xfrm>
            <a:off x="698644" y="4042932"/>
            <a:ext cx="4172180" cy="233901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Controla as diferenças que ocorrem nas condições ambientais ou do material experimental, de um bloco para outro.</a:t>
            </a:r>
          </a:p>
        </p:txBody>
      </p:sp>
      <p:sp>
        <p:nvSpPr>
          <p:cNvPr id="21" name="Seta: Divisa 20">
            <a:extLst>
              <a:ext uri="{FF2B5EF4-FFF2-40B4-BE49-F238E27FC236}">
                <a16:creationId xmlns:a16="http://schemas.microsoft.com/office/drawing/2014/main" id="{1BEC12DE-1B04-494D-83BF-46FEA160FFFA}"/>
              </a:ext>
            </a:extLst>
          </p:cNvPr>
          <p:cNvSpPr/>
          <p:nvPr/>
        </p:nvSpPr>
        <p:spPr>
          <a:xfrm>
            <a:off x="4277584" y="4042932"/>
            <a:ext cx="4348367" cy="2339009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Conduz a uma estimativa mais exata para a variância residual,</a:t>
            </a:r>
          </a:p>
          <a:p>
            <a:pPr algn="ctr"/>
            <a:r>
              <a:rPr lang="pt-BR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uma vez que a variação entre blocos é isolada.</a:t>
            </a:r>
          </a:p>
        </p:txBody>
      </p:sp>
      <p:pic>
        <p:nvPicPr>
          <p:cNvPr id="10" name="Picture 2" descr="Estatísticas - ícones de o negócio grátis">
            <a:extLst>
              <a:ext uri="{FF2B5EF4-FFF2-40B4-BE49-F238E27FC236}">
                <a16:creationId xmlns:a16="http://schemas.microsoft.com/office/drawing/2014/main" id="{FCC5060E-F1A0-489E-A71B-8ABB9A2AA9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453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4280131" y="503582"/>
            <a:ext cx="3697678" cy="912041"/>
          </a:xfrm>
          <a:custGeom>
            <a:avLst/>
            <a:gdLst>
              <a:gd name="connsiteX0" fmla="*/ 0 w 3697678"/>
              <a:gd name="connsiteY0" fmla="*/ 0 h 912041"/>
              <a:gd name="connsiteX1" fmla="*/ 491263 w 3697678"/>
              <a:gd name="connsiteY1" fmla="*/ 0 h 912041"/>
              <a:gd name="connsiteX2" fmla="*/ 945549 w 3697678"/>
              <a:gd name="connsiteY2" fmla="*/ 0 h 912041"/>
              <a:gd name="connsiteX3" fmla="*/ 1362858 w 3697678"/>
              <a:gd name="connsiteY3" fmla="*/ 0 h 912041"/>
              <a:gd name="connsiteX4" fmla="*/ 1854121 w 3697678"/>
              <a:gd name="connsiteY4" fmla="*/ 0 h 912041"/>
              <a:gd name="connsiteX5" fmla="*/ 2382361 w 3697678"/>
              <a:gd name="connsiteY5" fmla="*/ 0 h 912041"/>
              <a:gd name="connsiteX6" fmla="*/ 2799670 w 3697678"/>
              <a:gd name="connsiteY6" fmla="*/ 0 h 912041"/>
              <a:gd name="connsiteX7" fmla="*/ 3697678 w 3697678"/>
              <a:gd name="connsiteY7" fmla="*/ 0 h 912041"/>
              <a:gd name="connsiteX8" fmla="*/ 3697678 w 3697678"/>
              <a:gd name="connsiteY8" fmla="*/ 456021 h 912041"/>
              <a:gd name="connsiteX9" fmla="*/ 3697678 w 3697678"/>
              <a:gd name="connsiteY9" fmla="*/ 912041 h 912041"/>
              <a:gd name="connsiteX10" fmla="*/ 3095485 w 3697678"/>
              <a:gd name="connsiteY10" fmla="*/ 912041 h 912041"/>
              <a:gd name="connsiteX11" fmla="*/ 2493291 w 3697678"/>
              <a:gd name="connsiteY11" fmla="*/ 912041 h 912041"/>
              <a:gd name="connsiteX12" fmla="*/ 2002029 w 3697678"/>
              <a:gd name="connsiteY12" fmla="*/ 912041 h 912041"/>
              <a:gd name="connsiteX13" fmla="*/ 1584719 w 3697678"/>
              <a:gd name="connsiteY13" fmla="*/ 912041 h 912041"/>
              <a:gd name="connsiteX14" fmla="*/ 1093456 w 3697678"/>
              <a:gd name="connsiteY14" fmla="*/ 912041 h 912041"/>
              <a:gd name="connsiteX15" fmla="*/ 528240 w 3697678"/>
              <a:gd name="connsiteY15" fmla="*/ 912041 h 912041"/>
              <a:gd name="connsiteX16" fmla="*/ 0 w 3697678"/>
              <a:gd name="connsiteY16" fmla="*/ 912041 h 912041"/>
              <a:gd name="connsiteX17" fmla="*/ 0 w 3697678"/>
              <a:gd name="connsiteY17" fmla="*/ 437780 h 912041"/>
              <a:gd name="connsiteX18" fmla="*/ 0 w 3697678"/>
              <a:gd name="connsiteY18" fmla="*/ 0 h 9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97678" h="912041" fill="none" extrusionOk="0">
                <a:moveTo>
                  <a:pt x="0" y="0"/>
                </a:moveTo>
                <a:cubicBezTo>
                  <a:pt x="214241" y="-50667"/>
                  <a:pt x="304555" y="45616"/>
                  <a:pt x="491263" y="0"/>
                </a:cubicBezTo>
                <a:cubicBezTo>
                  <a:pt x="677971" y="-45616"/>
                  <a:pt x="783844" y="17787"/>
                  <a:pt x="945549" y="0"/>
                </a:cubicBezTo>
                <a:cubicBezTo>
                  <a:pt x="1107254" y="-17787"/>
                  <a:pt x="1226110" y="45401"/>
                  <a:pt x="1362858" y="0"/>
                </a:cubicBezTo>
                <a:cubicBezTo>
                  <a:pt x="1499606" y="-45401"/>
                  <a:pt x="1661275" y="58149"/>
                  <a:pt x="1854121" y="0"/>
                </a:cubicBezTo>
                <a:cubicBezTo>
                  <a:pt x="2046967" y="-58149"/>
                  <a:pt x="2233932" y="22525"/>
                  <a:pt x="2382361" y="0"/>
                </a:cubicBezTo>
                <a:cubicBezTo>
                  <a:pt x="2530790" y="-22525"/>
                  <a:pt x="2591972" y="9773"/>
                  <a:pt x="2799670" y="0"/>
                </a:cubicBezTo>
                <a:cubicBezTo>
                  <a:pt x="3007368" y="-9773"/>
                  <a:pt x="3307960" y="15579"/>
                  <a:pt x="3697678" y="0"/>
                </a:cubicBezTo>
                <a:cubicBezTo>
                  <a:pt x="3706733" y="186279"/>
                  <a:pt x="3694334" y="259504"/>
                  <a:pt x="3697678" y="456021"/>
                </a:cubicBezTo>
                <a:cubicBezTo>
                  <a:pt x="3701022" y="652538"/>
                  <a:pt x="3686715" y="687575"/>
                  <a:pt x="3697678" y="912041"/>
                </a:cubicBezTo>
                <a:cubicBezTo>
                  <a:pt x="3411846" y="969911"/>
                  <a:pt x="3295103" y="906555"/>
                  <a:pt x="3095485" y="912041"/>
                </a:cubicBezTo>
                <a:cubicBezTo>
                  <a:pt x="2895867" y="917527"/>
                  <a:pt x="2685437" y="880738"/>
                  <a:pt x="2493291" y="912041"/>
                </a:cubicBezTo>
                <a:cubicBezTo>
                  <a:pt x="2301145" y="943344"/>
                  <a:pt x="2195334" y="883066"/>
                  <a:pt x="2002029" y="912041"/>
                </a:cubicBezTo>
                <a:cubicBezTo>
                  <a:pt x="1808724" y="941016"/>
                  <a:pt x="1675707" y="883955"/>
                  <a:pt x="1584719" y="912041"/>
                </a:cubicBezTo>
                <a:cubicBezTo>
                  <a:pt x="1493731" y="940127"/>
                  <a:pt x="1274373" y="876837"/>
                  <a:pt x="1093456" y="912041"/>
                </a:cubicBezTo>
                <a:cubicBezTo>
                  <a:pt x="912539" y="947245"/>
                  <a:pt x="676801" y="885338"/>
                  <a:pt x="528240" y="912041"/>
                </a:cubicBezTo>
                <a:cubicBezTo>
                  <a:pt x="379679" y="938744"/>
                  <a:pt x="162960" y="907038"/>
                  <a:pt x="0" y="912041"/>
                </a:cubicBezTo>
                <a:cubicBezTo>
                  <a:pt x="-35588" y="740892"/>
                  <a:pt x="5959" y="633861"/>
                  <a:pt x="0" y="437780"/>
                </a:cubicBezTo>
                <a:cubicBezTo>
                  <a:pt x="-5959" y="241699"/>
                  <a:pt x="35576" y="184837"/>
                  <a:pt x="0" y="0"/>
                </a:cubicBezTo>
                <a:close/>
              </a:path>
              <a:path w="3697678" h="912041" stroke="0" extrusionOk="0">
                <a:moveTo>
                  <a:pt x="0" y="0"/>
                </a:moveTo>
                <a:cubicBezTo>
                  <a:pt x="180264" y="-7573"/>
                  <a:pt x="465196" y="7165"/>
                  <a:pt x="602193" y="0"/>
                </a:cubicBezTo>
                <a:cubicBezTo>
                  <a:pt x="739190" y="-7165"/>
                  <a:pt x="998793" y="19213"/>
                  <a:pt x="1204387" y="0"/>
                </a:cubicBezTo>
                <a:cubicBezTo>
                  <a:pt x="1409981" y="-19213"/>
                  <a:pt x="1531605" y="918"/>
                  <a:pt x="1769603" y="0"/>
                </a:cubicBezTo>
                <a:cubicBezTo>
                  <a:pt x="2007601" y="-918"/>
                  <a:pt x="2122933" y="925"/>
                  <a:pt x="2297843" y="0"/>
                </a:cubicBezTo>
                <a:cubicBezTo>
                  <a:pt x="2472753" y="-925"/>
                  <a:pt x="2597357" y="62051"/>
                  <a:pt x="2826082" y="0"/>
                </a:cubicBezTo>
                <a:cubicBezTo>
                  <a:pt x="3054807" y="-62051"/>
                  <a:pt x="3151996" y="17486"/>
                  <a:pt x="3243392" y="0"/>
                </a:cubicBezTo>
                <a:cubicBezTo>
                  <a:pt x="3334788" y="-17486"/>
                  <a:pt x="3477231" y="5042"/>
                  <a:pt x="3697678" y="0"/>
                </a:cubicBezTo>
                <a:cubicBezTo>
                  <a:pt x="3710261" y="91874"/>
                  <a:pt x="3677862" y="267748"/>
                  <a:pt x="3697678" y="437780"/>
                </a:cubicBezTo>
                <a:cubicBezTo>
                  <a:pt x="3717494" y="607812"/>
                  <a:pt x="3675441" y="746272"/>
                  <a:pt x="3697678" y="912041"/>
                </a:cubicBezTo>
                <a:cubicBezTo>
                  <a:pt x="3470827" y="965319"/>
                  <a:pt x="3268064" y="906724"/>
                  <a:pt x="3095485" y="912041"/>
                </a:cubicBezTo>
                <a:cubicBezTo>
                  <a:pt x="2922906" y="917358"/>
                  <a:pt x="2772987" y="872578"/>
                  <a:pt x="2604222" y="912041"/>
                </a:cubicBezTo>
                <a:cubicBezTo>
                  <a:pt x="2435457" y="951504"/>
                  <a:pt x="2285145" y="908227"/>
                  <a:pt x="2149936" y="912041"/>
                </a:cubicBezTo>
                <a:cubicBezTo>
                  <a:pt x="2014727" y="915855"/>
                  <a:pt x="1712141" y="856726"/>
                  <a:pt x="1584719" y="912041"/>
                </a:cubicBezTo>
                <a:cubicBezTo>
                  <a:pt x="1457297" y="967356"/>
                  <a:pt x="1104252" y="864373"/>
                  <a:pt x="982526" y="912041"/>
                </a:cubicBezTo>
                <a:cubicBezTo>
                  <a:pt x="860800" y="959709"/>
                  <a:pt x="660851" y="893667"/>
                  <a:pt x="491263" y="912041"/>
                </a:cubicBezTo>
                <a:cubicBezTo>
                  <a:pt x="321675" y="930415"/>
                  <a:pt x="145163" y="854835"/>
                  <a:pt x="0" y="912041"/>
                </a:cubicBezTo>
                <a:cubicBezTo>
                  <a:pt x="-32065" y="787267"/>
                  <a:pt x="48929" y="585294"/>
                  <a:pt x="0" y="437780"/>
                </a:cubicBezTo>
                <a:cubicBezTo>
                  <a:pt x="-48929" y="290266"/>
                  <a:pt x="23740" y="203387"/>
                  <a:pt x="0" y="0"/>
                </a:cubicBezTo>
                <a:close/>
              </a:path>
            </a:pathLst>
          </a:custGeom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0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DESVANTAGENS</a:t>
            </a:r>
          </a:p>
        </p:txBody>
      </p:sp>
      <p:pic>
        <p:nvPicPr>
          <p:cNvPr id="3074" name="Picture 2" descr="Mão - ícones de mídia social grátis">
            <a:extLst>
              <a:ext uri="{FF2B5EF4-FFF2-40B4-BE49-F238E27FC236}">
                <a16:creationId xmlns:a16="http://schemas.microsoft.com/office/drawing/2014/main" id="{251AAAAF-060A-4A92-8601-2D12C654A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43018" y="648336"/>
            <a:ext cx="622531" cy="62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ta: Pentágono 3">
            <a:extLst>
              <a:ext uri="{FF2B5EF4-FFF2-40B4-BE49-F238E27FC236}">
                <a16:creationId xmlns:a16="http://schemas.microsoft.com/office/drawing/2014/main" id="{2E8676D4-8FF0-47FE-ABEF-1C91EFEA4ECB}"/>
              </a:ext>
            </a:extLst>
          </p:cNvPr>
          <p:cNvSpPr/>
          <p:nvPr/>
        </p:nvSpPr>
        <p:spPr>
          <a:xfrm>
            <a:off x="1035203" y="2319131"/>
            <a:ext cx="5330604" cy="2643811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dirty="0">
                <a:latin typeface="Posterama" panose="020B0504020200020000" pitchFamily="34" charset="0"/>
                <a:cs typeface="Posterama" panose="020B0504020200020000" pitchFamily="34" charset="0"/>
              </a:rPr>
              <a:t>Quando a variação entre as unidades experimentais dentro dos blocos é grande, resulta em um grande erro experimental.</a:t>
            </a:r>
          </a:p>
        </p:txBody>
      </p:sp>
      <p:sp>
        <p:nvSpPr>
          <p:cNvPr id="5" name="Seta: Divisa 4">
            <a:extLst>
              <a:ext uri="{FF2B5EF4-FFF2-40B4-BE49-F238E27FC236}">
                <a16:creationId xmlns:a16="http://schemas.microsoft.com/office/drawing/2014/main" id="{FFE09FAD-6CEA-420D-8118-3B6CB11520C2}"/>
              </a:ext>
            </a:extLst>
          </p:cNvPr>
          <p:cNvSpPr/>
          <p:nvPr/>
        </p:nvSpPr>
        <p:spPr>
          <a:xfrm>
            <a:off x="5319223" y="2319131"/>
            <a:ext cx="5837574" cy="2643810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A exigência da homogeneidade dentro do bloco limita o número de</a:t>
            </a:r>
          </a:p>
          <a:p>
            <a:pPr algn="ctr"/>
            <a:r>
              <a:rPr lang="pt-BR" sz="2200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tratamentos, que não pode ser muito elevado.</a:t>
            </a:r>
          </a:p>
        </p:txBody>
      </p:sp>
    </p:spTree>
    <p:extLst>
      <p:ext uri="{BB962C8B-B14F-4D97-AF65-F5344CB8AC3E}">
        <p14:creationId xmlns:p14="http://schemas.microsoft.com/office/powerpoint/2010/main" val="192319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 descr="Campo com gramado e árvores ao fundo&#10;&#10;Descrição gerada automaticamente">
            <a:extLst>
              <a:ext uri="{FF2B5EF4-FFF2-40B4-BE49-F238E27FC236}">
                <a16:creationId xmlns:a16="http://schemas.microsoft.com/office/drawing/2014/main" id="{8F4ED98F-B295-43EE-A4B7-7DECDB4AC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359" y="801003"/>
            <a:ext cx="7331728" cy="5255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Espaço Reservado para Texto 4">
            <a:extLst>
              <a:ext uri="{FF2B5EF4-FFF2-40B4-BE49-F238E27FC236}">
                <a16:creationId xmlns:a16="http://schemas.microsoft.com/office/drawing/2014/main" id="{4890DCBF-6E19-4A5C-B381-F8BBCEC3FE01}"/>
              </a:ext>
            </a:extLst>
          </p:cNvPr>
          <p:cNvSpPr txBox="1">
            <a:spLocks/>
          </p:cNvSpPr>
          <p:nvPr/>
        </p:nvSpPr>
        <p:spPr>
          <a:xfrm>
            <a:off x="2728913" y="586111"/>
            <a:ext cx="7028828" cy="8859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O termo bloco surgiu com a experimentação agrícola, o qual designava uma faixa de terra de mesma fertilidade.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F8B63145-7372-4B13-BC8F-3ED4FB9E500A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  <a:endParaRPr lang="pt-BR" sz="1800" b="1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pic>
        <p:nvPicPr>
          <p:cNvPr id="7170" name="Picture 2" descr="curiosidades – Apoena Produçao Gráfica">
            <a:extLst>
              <a:ext uri="{FF2B5EF4-FFF2-40B4-BE49-F238E27FC236}">
                <a16:creationId xmlns:a16="http://schemas.microsoft.com/office/drawing/2014/main" id="{E097EC92-F8E3-422A-A253-B3609E550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50" y="0"/>
            <a:ext cx="2052016" cy="20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ço Reservado para Texto 4">
            <a:extLst>
              <a:ext uri="{FF2B5EF4-FFF2-40B4-BE49-F238E27FC236}">
                <a16:creationId xmlns:a16="http://schemas.microsoft.com/office/drawing/2014/main" id="{4F42F845-9EE5-40AE-9B5D-05734D28EDD1}"/>
              </a:ext>
            </a:extLst>
          </p:cNvPr>
          <p:cNvSpPr txBox="1">
            <a:spLocks/>
          </p:cNvSpPr>
          <p:nvPr/>
        </p:nvSpPr>
        <p:spPr>
          <a:xfrm>
            <a:off x="462665" y="5508836"/>
            <a:ext cx="5894935" cy="1526104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https://edisciplinas.usp.br/pluginfile.php/1653989/mod_resource/content/2/blocos.pdf</a:t>
            </a:r>
          </a:p>
        </p:txBody>
      </p:sp>
    </p:spTree>
    <p:extLst>
      <p:ext uri="{BB962C8B-B14F-4D97-AF65-F5344CB8AC3E}">
        <p14:creationId xmlns:p14="http://schemas.microsoft.com/office/powerpoint/2010/main" val="3082706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DD561152-BE22-4BD9-A269-3F2A7F4AA680}"/>
              </a:ext>
            </a:extLst>
          </p:cNvPr>
          <p:cNvSpPr txBox="1">
            <a:spLocks/>
          </p:cNvSpPr>
          <p:nvPr/>
        </p:nvSpPr>
        <p:spPr>
          <a:xfrm>
            <a:off x="4790500" y="328904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374FAE10-645C-4AA3-9FC4-75B7D03C22C5}"/>
              </a:ext>
            </a:extLst>
          </p:cNvPr>
          <p:cNvSpPr txBox="1">
            <a:spLocks/>
          </p:cNvSpPr>
          <p:nvPr/>
        </p:nvSpPr>
        <p:spPr>
          <a:xfrm>
            <a:off x="1827765" y="2692015"/>
            <a:ext cx="1551540" cy="8859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Bloco 1</a:t>
            </a:r>
          </a:p>
        </p:txBody>
      </p:sp>
      <p:graphicFrame>
        <p:nvGraphicFramePr>
          <p:cNvPr id="2" name="Tabela 3">
            <a:extLst>
              <a:ext uri="{FF2B5EF4-FFF2-40B4-BE49-F238E27FC236}">
                <a16:creationId xmlns:a16="http://schemas.microsoft.com/office/drawing/2014/main" id="{37220DF9-F835-4317-98EC-A7524F585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479730"/>
              </p:ext>
            </p:extLst>
          </p:nvPr>
        </p:nvGraphicFramePr>
        <p:xfrm>
          <a:off x="3379305" y="2960447"/>
          <a:ext cx="61755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103">
                  <a:extLst>
                    <a:ext uri="{9D8B030D-6E8A-4147-A177-3AD203B41FA5}">
                      <a16:colId xmlns:a16="http://schemas.microsoft.com/office/drawing/2014/main" val="83715117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01203216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49992992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3948725663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251729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216581"/>
                  </a:ext>
                </a:extLst>
              </a:tr>
            </a:tbl>
          </a:graphicData>
        </a:graphic>
      </p:graphicFrame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BC227BCD-FFE9-4A8F-B840-9D1E22439FE3}"/>
              </a:ext>
            </a:extLst>
          </p:cNvPr>
          <p:cNvSpPr txBox="1">
            <a:spLocks/>
          </p:cNvSpPr>
          <p:nvPr/>
        </p:nvSpPr>
        <p:spPr>
          <a:xfrm>
            <a:off x="1410840" y="1215080"/>
            <a:ext cx="9635365" cy="13095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Para o experimento foram separadas 15 bezerras, formou blocos por raças e os animais foram sorteados ao acaso para distribuir as 5 marcas de sucedâneo (A, B, C, D e </a:t>
            </a:r>
            <a:r>
              <a:rPr lang="pt-BR" sz="2400" dirty="0" err="1">
                <a:latin typeface="Posterama" panose="020B0504020200020000" pitchFamily="34" charset="0"/>
                <a:cs typeface="Posterama" panose="020B0504020200020000" pitchFamily="34" charset="0"/>
              </a:rPr>
              <a:t>E</a:t>
            </a:r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).</a:t>
            </a:r>
          </a:p>
        </p:txBody>
      </p:sp>
      <p:sp>
        <p:nvSpPr>
          <p:cNvPr id="12" name="Espaço Reservado para Texto 4">
            <a:extLst>
              <a:ext uri="{FF2B5EF4-FFF2-40B4-BE49-F238E27FC236}">
                <a16:creationId xmlns:a16="http://schemas.microsoft.com/office/drawing/2014/main" id="{FF8C3DDE-65BA-4ACE-B4B7-1B36D3CE28FB}"/>
              </a:ext>
            </a:extLst>
          </p:cNvPr>
          <p:cNvSpPr txBox="1">
            <a:spLocks/>
          </p:cNvSpPr>
          <p:nvPr/>
        </p:nvSpPr>
        <p:spPr>
          <a:xfrm>
            <a:off x="1834393" y="3361251"/>
            <a:ext cx="1551540" cy="8859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Bloco 2</a:t>
            </a:r>
          </a:p>
        </p:txBody>
      </p:sp>
      <p:graphicFrame>
        <p:nvGraphicFramePr>
          <p:cNvPr id="14" name="Tabela 3">
            <a:extLst>
              <a:ext uri="{FF2B5EF4-FFF2-40B4-BE49-F238E27FC236}">
                <a16:creationId xmlns:a16="http://schemas.microsoft.com/office/drawing/2014/main" id="{A31DB482-3ABB-446B-AC0B-57433BFCC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79752"/>
              </p:ext>
            </p:extLst>
          </p:nvPr>
        </p:nvGraphicFramePr>
        <p:xfrm>
          <a:off x="3385933" y="3618797"/>
          <a:ext cx="61755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103">
                  <a:extLst>
                    <a:ext uri="{9D8B030D-6E8A-4147-A177-3AD203B41FA5}">
                      <a16:colId xmlns:a16="http://schemas.microsoft.com/office/drawing/2014/main" val="83715117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01203216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49992992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3948725663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251729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216581"/>
                  </a:ext>
                </a:extLst>
              </a:tr>
            </a:tbl>
          </a:graphicData>
        </a:graphic>
      </p:graphicFrame>
      <p:sp>
        <p:nvSpPr>
          <p:cNvPr id="15" name="Espaço Reservado para Texto 4">
            <a:extLst>
              <a:ext uri="{FF2B5EF4-FFF2-40B4-BE49-F238E27FC236}">
                <a16:creationId xmlns:a16="http://schemas.microsoft.com/office/drawing/2014/main" id="{19C9F0C7-5A7E-4AEE-8801-C7805D59544B}"/>
              </a:ext>
            </a:extLst>
          </p:cNvPr>
          <p:cNvSpPr txBox="1">
            <a:spLocks/>
          </p:cNvSpPr>
          <p:nvPr/>
        </p:nvSpPr>
        <p:spPr>
          <a:xfrm>
            <a:off x="1841021" y="4030487"/>
            <a:ext cx="1551540" cy="8859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Bloco 3</a:t>
            </a:r>
          </a:p>
        </p:txBody>
      </p:sp>
      <p:graphicFrame>
        <p:nvGraphicFramePr>
          <p:cNvPr id="16" name="Tabela 3">
            <a:extLst>
              <a:ext uri="{FF2B5EF4-FFF2-40B4-BE49-F238E27FC236}">
                <a16:creationId xmlns:a16="http://schemas.microsoft.com/office/drawing/2014/main" id="{30A4834C-4637-4FBA-99BF-BEAB5AE2A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540766"/>
              </p:ext>
            </p:extLst>
          </p:nvPr>
        </p:nvGraphicFramePr>
        <p:xfrm>
          <a:off x="3392561" y="4288033"/>
          <a:ext cx="61755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103">
                  <a:extLst>
                    <a:ext uri="{9D8B030D-6E8A-4147-A177-3AD203B41FA5}">
                      <a16:colId xmlns:a16="http://schemas.microsoft.com/office/drawing/2014/main" val="83715117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01203216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499929924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3948725663"/>
                    </a:ext>
                  </a:extLst>
                </a:gridCol>
                <a:gridCol w="1235103">
                  <a:extLst>
                    <a:ext uri="{9D8B030D-6E8A-4147-A177-3AD203B41FA5}">
                      <a16:colId xmlns:a16="http://schemas.microsoft.com/office/drawing/2014/main" val="1251729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C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216581"/>
                  </a:ext>
                </a:extLst>
              </a:tr>
            </a:tbl>
          </a:graphicData>
        </a:graphic>
      </p:graphicFrame>
      <p:sp>
        <p:nvSpPr>
          <p:cNvPr id="5" name="Chave Esquerda 4">
            <a:extLst>
              <a:ext uri="{FF2B5EF4-FFF2-40B4-BE49-F238E27FC236}">
                <a16:creationId xmlns:a16="http://schemas.microsoft.com/office/drawing/2014/main" id="{E335F78A-77A4-46C2-A286-BAACBA8BF03B}"/>
              </a:ext>
            </a:extLst>
          </p:cNvPr>
          <p:cNvSpPr/>
          <p:nvPr/>
        </p:nvSpPr>
        <p:spPr>
          <a:xfrm rot="16200000">
            <a:off x="5620545" y="1306829"/>
            <a:ext cx="695746" cy="79149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spaço Reservado para Texto 4">
            <a:extLst>
              <a:ext uri="{FF2B5EF4-FFF2-40B4-BE49-F238E27FC236}">
                <a16:creationId xmlns:a16="http://schemas.microsoft.com/office/drawing/2014/main" id="{D90F6E24-93DE-43AE-B1F6-6F672FACDADA}"/>
              </a:ext>
            </a:extLst>
          </p:cNvPr>
          <p:cNvSpPr txBox="1">
            <a:spLocks/>
          </p:cNvSpPr>
          <p:nvPr/>
        </p:nvSpPr>
        <p:spPr>
          <a:xfrm>
            <a:off x="1150735" y="5370179"/>
            <a:ext cx="9635365" cy="13095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>
                <a:ln w="0"/>
                <a:solidFill>
                  <a:schemeClr val="accent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EXPERIMENTO</a:t>
            </a:r>
          </a:p>
        </p:txBody>
      </p:sp>
      <p:sp>
        <p:nvSpPr>
          <p:cNvPr id="13" name="Seta: de Cima para Baixo 12">
            <a:extLst>
              <a:ext uri="{FF2B5EF4-FFF2-40B4-BE49-F238E27FC236}">
                <a16:creationId xmlns:a16="http://schemas.microsoft.com/office/drawing/2014/main" id="{02202DB8-F07C-4955-9322-70A57CAF7D8C}"/>
              </a:ext>
            </a:extLst>
          </p:cNvPr>
          <p:cNvSpPr/>
          <p:nvPr/>
        </p:nvSpPr>
        <p:spPr>
          <a:xfrm>
            <a:off x="1651839" y="2846075"/>
            <a:ext cx="185868" cy="178658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271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lustração das etapas para construção de um delineamento em blocos completos casualizados em experimento com galinhas.">
            <a:extLst>
              <a:ext uri="{FF2B5EF4-FFF2-40B4-BE49-F238E27FC236}">
                <a16:creationId xmlns:a16="http://schemas.microsoft.com/office/drawing/2014/main" id="{124F8A63-62FD-48F5-B35A-C758D43D2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572" y="1032475"/>
            <a:ext cx="6897888" cy="52490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57A2A91F-5089-4460-81C9-D981C49D323B}"/>
              </a:ext>
            </a:extLst>
          </p:cNvPr>
          <p:cNvSpPr txBox="1">
            <a:spLocks/>
          </p:cNvSpPr>
          <p:nvPr/>
        </p:nvSpPr>
        <p:spPr>
          <a:xfrm>
            <a:off x="334013" y="5685183"/>
            <a:ext cx="11286288" cy="1868555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http://leg.ufpr.br/~walmes/mpaer/delineamento-de-blocos-casualizados.html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194958B-BB0E-4D00-A243-B34397D82618}"/>
              </a:ext>
            </a:extLst>
          </p:cNvPr>
          <p:cNvSpPr txBox="1">
            <a:spLocks/>
          </p:cNvSpPr>
          <p:nvPr/>
        </p:nvSpPr>
        <p:spPr>
          <a:xfrm>
            <a:off x="4790500" y="148032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2" name="Fluxograma: Processo Alternativo 1">
            <a:extLst>
              <a:ext uri="{FF2B5EF4-FFF2-40B4-BE49-F238E27FC236}">
                <a16:creationId xmlns:a16="http://schemas.microsoft.com/office/drawing/2014/main" id="{376F8948-19FC-D485-4DCE-24850EA1C506}"/>
              </a:ext>
            </a:extLst>
          </p:cNvPr>
          <p:cNvSpPr/>
          <p:nvPr/>
        </p:nvSpPr>
        <p:spPr>
          <a:xfrm>
            <a:off x="8512626" y="1981198"/>
            <a:ext cx="3276600" cy="2688771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CB08304-B415-2D70-A675-2C18E9F3ECCC}"/>
              </a:ext>
            </a:extLst>
          </p:cNvPr>
          <p:cNvSpPr txBox="1"/>
          <p:nvPr/>
        </p:nvSpPr>
        <p:spPr>
          <a:xfrm>
            <a:off x="8621486" y="2204667"/>
            <a:ext cx="30989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dirty="0"/>
              <a:t>As aves foram dispostas por semelhança, formando blocos (apresentados como </a:t>
            </a:r>
            <a:r>
              <a:rPr lang="pt-BR" b="1" dirty="0"/>
              <a:t>8 blocos </a:t>
            </a:r>
            <a:r>
              <a:rPr lang="pt-BR" dirty="0"/>
              <a:t>horizontais) e submetidos a </a:t>
            </a:r>
            <a:r>
              <a:rPr lang="pt-BR" b="1" dirty="0"/>
              <a:t>5 tratamentos</a:t>
            </a:r>
            <a:r>
              <a:rPr lang="pt-BR" dirty="0"/>
              <a:t>, representados pelas faixas azuis de diferentes tons abaixo de cada uma das aves. </a:t>
            </a:r>
          </a:p>
        </p:txBody>
      </p:sp>
    </p:spTree>
    <p:extLst>
      <p:ext uri="{BB962C8B-B14F-4D97-AF65-F5344CB8AC3E}">
        <p14:creationId xmlns:p14="http://schemas.microsoft.com/office/powerpoint/2010/main" val="1289755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500" y="148032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pic>
        <p:nvPicPr>
          <p:cNvPr id="4" name="Imagem 3" descr="Desenho de um cachorro&#10;&#10;Descrição gerada automaticamente">
            <a:extLst>
              <a:ext uri="{FF2B5EF4-FFF2-40B4-BE49-F238E27FC236}">
                <a16:creationId xmlns:a16="http://schemas.microsoft.com/office/drawing/2014/main" id="{69058B3C-E8D3-42BB-B34A-52FA4CD3F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907" y="2201276"/>
            <a:ext cx="8952181" cy="41862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Espaço Reservado para Texto 4">
            <a:extLst>
              <a:ext uri="{FF2B5EF4-FFF2-40B4-BE49-F238E27FC236}">
                <a16:creationId xmlns:a16="http://schemas.microsoft.com/office/drawing/2014/main" id="{0E581DCC-1418-4767-9E8D-35C7FB2E8DC5}"/>
              </a:ext>
            </a:extLst>
          </p:cNvPr>
          <p:cNvSpPr txBox="1">
            <a:spLocks/>
          </p:cNvSpPr>
          <p:nvPr/>
        </p:nvSpPr>
        <p:spPr>
          <a:xfrm>
            <a:off x="1278316" y="797725"/>
            <a:ext cx="9635365" cy="13095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Com o objetivo de avaliar o efeito de quatro rações, A, B, C e D, sobre o peso de animais, um pesquisador dispunha de 12 animais com pesos diferentes.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CD27B1B8-A06F-4FFD-AAD2-AC9813AC8DB0}"/>
              </a:ext>
            </a:extLst>
          </p:cNvPr>
          <p:cNvSpPr txBox="1">
            <a:spLocks/>
          </p:cNvSpPr>
          <p:nvPr/>
        </p:nvSpPr>
        <p:spPr>
          <a:xfrm>
            <a:off x="996196" y="328634"/>
            <a:ext cx="3231248" cy="468923"/>
          </a:xfrm>
          <a:custGeom>
            <a:avLst/>
            <a:gdLst>
              <a:gd name="connsiteX0" fmla="*/ 0 w 3231248"/>
              <a:gd name="connsiteY0" fmla="*/ 0 h 468923"/>
              <a:gd name="connsiteX1" fmla="*/ 538541 w 3231248"/>
              <a:gd name="connsiteY1" fmla="*/ 0 h 468923"/>
              <a:gd name="connsiteX2" fmla="*/ 1077083 w 3231248"/>
              <a:gd name="connsiteY2" fmla="*/ 0 h 468923"/>
              <a:gd name="connsiteX3" fmla="*/ 1518687 w 3231248"/>
              <a:gd name="connsiteY3" fmla="*/ 0 h 468923"/>
              <a:gd name="connsiteX4" fmla="*/ 2121853 w 3231248"/>
              <a:gd name="connsiteY4" fmla="*/ 0 h 468923"/>
              <a:gd name="connsiteX5" fmla="*/ 2628082 w 3231248"/>
              <a:gd name="connsiteY5" fmla="*/ 0 h 468923"/>
              <a:gd name="connsiteX6" fmla="*/ 3231248 w 3231248"/>
              <a:gd name="connsiteY6" fmla="*/ 0 h 468923"/>
              <a:gd name="connsiteX7" fmla="*/ 3231248 w 3231248"/>
              <a:gd name="connsiteY7" fmla="*/ 468923 h 468923"/>
              <a:gd name="connsiteX8" fmla="*/ 2628082 w 3231248"/>
              <a:gd name="connsiteY8" fmla="*/ 468923 h 468923"/>
              <a:gd name="connsiteX9" fmla="*/ 2154165 w 3231248"/>
              <a:gd name="connsiteY9" fmla="*/ 468923 h 468923"/>
              <a:gd name="connsiteX10" fmla="*/ 1583312 w 3231248"/>
              <a:gd name="connsiteY10" fmla="*/ 468923 h 468923"/>
              <a:gd name="connsiteX11" fmla="*/ 1044770 w 3231248"/>
              <a:gd name="connsiteY11" fmla="*/ 468923 h 468923"/>
              <a:gd name="connsiteX12" fmla="*/ 506229 w 3231248"/>
              <a:gd name="connsiteY12" fmla="*/ 468923 h 468923"/>
              <a:gd name="connsiteX13" fmla="*/ 0 w 3231248"/>
              <a:gd name="connsiteY13" fmla="*/ 468923 h 468923"/>
              <a:gd name="connsiteX14" fmla="*/ 0 w 3231248"/>
              <a:gd name="connsiteY14" fmla="*/ 0 h 46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31248" h="468923" fill="none" extrusionOk="0">
                <a:moveTo>
                  <a:pt x="0" y="0"/>
                </a:moveTo>
                <a:cubicBezTo>
                  <a:pt x="115561" y="-11323"/>
                  <a:pt x="289536" y="27872"/>
                  <a:pt x="538541" y="0"/>
                </a:cubicBezTo>
                <a:cubicBezTo>
                  <a:pt x="787546" y="-27872"/>
                  <a:pt x="850270" y="6724"/>
                  <a:pt x="1077083" y="0"/>
                </a:cubicBezTo>
                <a:cubicBezTo>
                  <a:pt x="1303896" y="-6724"/>
                  <a:pt x="1426407" y="7947"/>
                  <a:pt x="1518687" y="0"/>
                </a:cubicBezTo>
                <a:cubicBezTo>
                  <a:pt x="1610967" y="-7947"/>
                  <a:pt x="1867052" y="38054"/>
                  <a:pt x="2121853" y="0"/>
                </a:cubicBezTo>
                <a:cubicBezTo>
                  <a:pt x="2376654" y="-38054"/>
                  <a:pt x="2403132" y="58878"/>
                  <a:pt x="2628082" y="0"/>
                </a:cubicBezTo>
                <a:cubicBezTo>
                  <a:pt x="2853032" y="-58878"/>
                  <a:pt x="2966597" y="36434"/>
                  <a:pt x="3231248" y="0"/>
                </a:cubicBezTo>
                <a:cubicBezTo>
                  <a:pt x="3247505" y="120214"/>
                  <a:pt x="3196578" y="271617"/>
                  <a:pt x="3231248" y="468923"/>
                </a:cubicBezTo>
                <a:cubicBezTo>
                  <a:pt x="2995616" y="471947"/>
                  <a:pt x="2776680" y="430090"/>
                  <a:pt x="2628082" y="468923"/>
                </a:cubicBezTo>
                <a:cubicBezTo>
                  <a:pt x="2479484" y="507756"/>
                  <a:pt x="2312799" y="447656"/>
                  <a:pt x="2154165" y="468923"/>
                </a:cubicBezTo>
                <a:cubicBezTo>
                  <a:pt x="1995531" y="490190"/>
                  <a:pt x="1717725" y="467572"/>
                  <a:pt x="1583312" y="468923"/>
                </a:cubicBezTo>
                <a:cubicBezTo>
                  <a:pt x="1448899" y="470274"/>
                  <a:pt x="1195301" y="451771"/>
                  <a:pt x="1044770" y="468923"/>
                </a:cubicBezTo>
                <a:cubicBezTo>
                  <a:pt x="894239" y="486075"/>
                  <a:pt x="656139" y="461773"/>
                  <a:pt x="506229" y="468923"/>
                </a:cubicBezTo>
                <a:cubicBezTo>
                  <a:pt x="356319" y="476073"/>
                  <a:pt x="135577" y="408467"/>
                  <a:pt x="0" y="468923"/>
                </a:cubicBezTo>
                <a:cubicBezTo>
                  <a:pt x="-41814" y="297123"/>
                  <a:pt x="2183" y="108592"/>
                  <a:pt x="0" y="0"/>
                </a:cubicBezTo>
                <a:close/>
              </a:path>
              <a:path w="3231248" h="468923" stroke="0" extrusionOk="0">
                <a:moveTo>
                  <a:pt x="0" y="0"/>
                </a:moveTo>
                <a:cubicBezTo>
                  <a:pt x="180115" y="-4213"/>
                  <a:pt x="330052" y="11272"/>
                  <a:pt x="506229" y="0"/>
                </a:cubicBezTo>
                <a:cubicBezTo>
                  <a:pt x="682406" y="-11272"/>
                  <a:pt x="763727" y="43921"/>
                  <a:pt x="1012458" y="0"/>
                </a:cubicBezTo>
                <a:cubicBezTo>
                  <a:pt x="1261189" y="-43921"/>
                  <a:pt x="1325416" y="63964"/>
                  <a:pt x="1583312" y="0"/>
                </a:cubicBezTo>
                <a:cubicBezTo>
                  <a:pt x="1841208" y="-63964"/>
                  <a:pt x="1854418" y="33943"/>
                  <a:pt x="2089540" y="0"/>
                </a:cubicBezTo>
                <a:cubicBezTo>
                  <a:pt x="2324662" y="-33943"/>
                  <a:pt x="2451745" y="8545"/>
                  <a:pt x="2692707" y="0"/>
                </a:cubicBezTo>
                <a:cubicBezTo>
                  <a:pt x="2933669" y="-8545"/>
                  <a:pt x="2965828" y="36235"/>
                  <a:pt x="3231248" y="0"/>
                </a:cubicBezTo>
                <a:cubicBezTo>
                  <a:pt x="3265030" y="214978"/>
                  <a:pt x="3196232" y="337628"/>
                  <a:pt x="3231248" y="468923"/>
                </a:cubicBezTo>
                <a:cubicBezTo>
                  <a:pt x="2992188" y="514216"/>
                  <a:pt x="2854969" y="426956"/>
                  <a:pt x="2628082" y="468923"/>
                </a:cubicBezTo>
                <a:cubicBezTo>
                  <a:pt x="2401195" y="510890"/>
                  <a:pt x="2175589" y="407826"/>
                  <a:pt x="2057228" y="468923"/>
                </a:cubicBezTo>
                <a:cubicBezTo>
                  <a:pt x="1938867" y="530020"/>
                  <a:pt x="1729175" y="455888"/>
                  <a:pt x="1454062" y="468923"/>
                </a:cubicBezTo>
                <a:cubicBezTo>
                  <a:pt x="1178949" y="481958"/>
                  <a:pt x="1124891" y="446104"/>
                  <a:pt x="1012458" y="468923"/>
                </a:cubicBezTo>
                <a:cubicBezTo>
                  <a:pt x="900025" y="491742"/>
                  <a:pt x="732450" y="445038"/>
                  <a:pt x="506229" y="468923"/>
                </a:cubicBezTo>
                <a:cubicBezTo>
                  <a:pt x="280008" y="492808"/>
                  <a:pt x="234074" y="432590"/>
                  <a:pt x="0" y="468923"/>
                </a:cubicBezTo>
                <a:cubicBezTo>
                  <a:pt x="-16464" y="349606"/>
                  <a:pt x="56078" y="174557"/>
                  <a:pt x="0" y="0"/>
                </a:cubicBezTo>
                <a:close/>
              </a:path>
            </a:pathLst>
          </a:custGeom>
          <a:ln w="28575">
            <a:solidFill>
              <a:schemeClr val="accent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b="1" dirty="0">
                <a:solidFill>
                  <a:schemeClr val="accent2">
                    <a:lumMod val="7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EXPERIMENTAÇÃO ANIMAL</a:t>
            </a:r>
          </a:p>
        </p:txBody>
      </p:sp>
    </p:spTree>
    <p:extLst>
      <p:ext uri="{BB962C8B-B14F-4D97-AF65-F5344CB8AC3E}">
        <p14:creationId xmlns:p14="http://schemas.microsoft.com/office/powerpoint/2010/main" val="3882383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926BC8B-74FB-4961-BE9A-C66700DD27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337" t="37168" r="31830" b="22820"/>
          <a:stretch/>
        </p:blipFill>
        <p:spPr>
          <a:xfrm>
            <a:off x="1895059" y="1179444"/>
            <a:ext cx="8401879" cy="4996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500" y="148032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5621DCA5-9FA7-42EB-B2FA-D4E15D219074}"/>
              </a:ext>
            </a:extLst>
          </p:cNvPr>
          <p:cNvSpPr txBox="1">
            <a:spLocks/>
          </p:cNvSpPr>
          <p:nvPr/>
        </p:nvSpPr>
        <p:spPr>
          <a:xfrm>
            <a:off x="967408" y="328466"/>
            <a:ext cx="3432609" cy="468923"/>
          </a:xfrm>
          <a:custGeom>
            <a:avLst/>
            <a:gdLst>
              <a:gd name="connsiteX0" fmla="*/ 0 w 3432609"/>
              <a:gd name="connsiteY0" fmla="*/ 0 h 468923"/>
              <a:gd name="connsiteX1" fmla="*/ 572102 w 3432609"/>
              <a:gd name="connsiteY1" fmla="*/ 0 h 468923"/>
              <a:gd name="connsiteX2" fmla="*/ 1144203 w 3432609"/>
              <a:gd name="connsiteY2" fmla="*/ 0 h 468923"/>
              <a:gd name="connsiteX3" fmla="*/ 1613326 w 3432609"/>
              <a:gd name="connsiteY3" fmla="*/ 0 h 468923"/>
              <a:gd name="connsiteX4" fmla="*/ 2254080 w 3432609"/>
              <a:gd name="connsiteY4" fmla="*/ 0 h 468923"/>
              <a:gd name="connsiteX5" fmla="*/ 2791855 w 3432609"/>
              <a:gd name="connsiteY5" fmla="*/ 0 h 468923"/>
              <a:gd name="connsiteX6" fmla="*/ 3432609 w 3432609"/>
              <a:gd name="connsiteY6" fmla="*/ 0 h 468923"/>
              <a:gd name="connsiteX7" fmla="*/ 3432609 w 3432609"/>
              <a:gd name="connsiteY7" fmla="*/ 468923 h 468923"/>
              <a:gd name="connsiteX8" fmla="*/ 2791855 w 3432609"/>
              <a:gd name="connsiteY8" fmla="*/ 468923 h 468923"/>
              <a:gd name="connsiteX9" fmla="*/ 2288406 w 3432609"/>
              <a:gd name="connsiteY9" fmla="*/ 468923 h 468923"/>
              <a:gd name="connsiteX10" fmla="*/ 1681978 w 3432609"/>
              <a:gd name="connsiteY10" fmla="*/ 468923 h 468923"/>
              <a:gd name="connsiteX11" fmla="*/ 1109877 w 3432609"/>
              <a:gd name="connsiteY11" fmla="*/ 468923 h 468923"/>
              <a:gd name="connsiteX12" fmla="*/ 537775 w 3432609"/>
              <a:gd name="connsiteY12" fmla="*/ 468923 h 468923"/>
              <a:gd name="connsiteX13" fmla="*/ 0 w 3432609"/>
              <a:gd name="connsiteY13" fmla="*/ 468923 h 468923"/>
              <a:gd name="connsiteX14" fmla="*/ 0 w 3432609"/>
              <a:gd name="connsiteY14" fmla="*/ 0 h 46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32609" h="468923" fill="none" extrusionOk="0">
                <a:moveTo>
                  <a:pt x="0" y="0"/>
                </a:moveTo>
                <a:cubicBezTo>
                  <a:pt x="209239" y="-58131"/>
                  <a:pt x="450378" y="56459"/>
                  <a:pt x="572102" y="0"/>
                </a:cubicBezTo>
                <a:cubicBezTo>
                  <a:pt x="693826" y="-56459"/>
                  <a:pt x="948535" y="51007"/>
                  <a:pt x="1144203" y="0"/>
                </a:cubicBezTo>
                <a:cubicBezTo>
                  <a:pt x="1339871" y="-51007"/>
                  <a:pt x="1395036" y="54442"/>
                  <a:pt x="1613326" y="0"/>
                </a:cubicBezTo>
                <a:cubicBezTo>
                  <a:pt x="1831616" y="-54442"/>
                  <a:pt x="2081386" y="47846"/>
                  <a:pt x="2254080" y="0"/>
                </a:cubicBezTo>
                <a:cubicBezTo>
                  <a:pt x="2426774" y="-47846"/>
                  <a:pt x="2636239" y="59720"/>
                  <a:pt x="2791855" y="0"/>
                </a:cubicBezTo>
                <a:cubicBezTo>
                  <a:pt x="2947471" y="-59720"/>
                  <a:pt x="3156521" y="57587"/>
                  <a:pt x="3432609" y="0"/>
                </a:cubicBezTo>
                <a:cubicBezTo>
                  <a:pt x="3448866" y="120214"/>
                  <a:pt x="3397939" y="271617"/>
                  <a:pt x="3432609" y="468923"/>
                </a:cubicBezTo>
                <a:cubicBezTo>
                  <a:pt x="3296626" y="474905"/>
                  <a:pt x="2975128" y="410090"/>
                  <a:pt x="2791855" y="468923"/>
                </a:cubicBezTo>
                <a:cubicBezTo>
                  <a:pt x="2608582" y="527756"/>
                  <a:pt x="2470536" y="426386"/>
                  <a:pt x="2288406" y="468923"/>
                </a:cubicBezTo>
                <a:cubicBezTo>
                  <a:pt x="2106276" y="511460"/>
                  <a:pt x="1945526" y="446715"/>
                  <a:pt x="1681978" y="468923"/>
                </a:cubicBezTo>
                <a:cubicBezTo>
                  <a:pt x="1418430" y="491131"/>
                  <a:pt x="1276960" y="448128"/>
                  <a:pt x="1109877" y="468923"/>
                </a:cubicBezTo>
                <a:cubicBezTo>
                  <a:pt x="942794" y="489718"/>
                  <a:pt x="773130" y="450653"/>
                  <a:pt x="537775" y="468923"/>
                </a:cubicBezTo>
                <a:cubicBezTo>
                  <a:pt x="302420" y="487193"/>
                  <a:pt x="230510" y="461252"/>
                  <a:pt x="0" y="468923"/>
                </a:cubicBezTo>
                <a:cubicBezTo>
                  <a:pt x="-41814" y="297123"/>
                  <a:pt x="2183" y="108592"/>
                  <a:pt x="0" y="0"/>
                </a:cubicBezTo>
                <a:close/>
              </a:path>
              <a:path w="3432609" h="468923" stroke="0" extrusionOk="0">
                <a:moveTo>
                  <a:pt x="0" y="0"/>
                </a:moveTo>
                <a:cubicBezTo>
                  <a:pt x="226678" y="-27470"/>
                  <a:pt x="358216" y="15137"/>
                  <a:pt x="537775" y="0"/>
                </a:cubicBezTo>
                <a:cubicBezTo>
                  <a:pt x="717334" y="-15137"/>
                  <a:pt x="820554" y="41072"/>
                  <a:pt x="1075551" y="0"/>
                </a:cubicBezTo>
                <a:cubicBezTo>
                  <a:pt x="1330548" y="-41072"/>
                  <a:pt x="1487839" y="37968"/>
                  <a:pt x="1681978" y="0"/>
                </a:cubicBezTo>
                <a:cubicBezTo>
                  <a:pt x="1876117" y="-37968"/>
                  <a:pt x="2006612" y="10588"/>
                  <a:pt x="2219754" y="0"/>
                </a:cubicBezTo>
                <a:cubicBezTo>
                  <a:pt x="2432896" y="-10588"/>
                  <a:pt x="2641951" y="15907"/>
                  <a:pt x="2860507" y="0"/>
                </a:cubicBezTo>
                <a:cubicBezTo>
                  <a:pt x="3079063" y="-15907"/>
                  <a:pt x="3232297" y="23270"/>
                  <a:pt x="3432609" y="0"/>
                </a:cubicBezTo>
                <a:cubicBezTo>
                  <a:pt x="3466391" y="214978"/>
                  <a:pt x="3397593" y="337628"/>
                  <a:pt x="3432609" y="468923"/>
                </a:cubicBezTo>
                <a:cubicBezTo>
                  <a:pt x="3229447" y="480155"/>
                  <a:pt x="2978338" y="415324"/>
                  <a:pt x="2791855" y="468923"/>
                </a:cubicBezTo>
                <a:cubicBezTo>
                  <a:pt x="2605372" y="522522"/>
                  <a:pt x="2397763" y="423876"/>
                  <a:pt x="2185428" y="468923"/>
                </a:cubicBezTo>
                <a:cubicBezTo>
                  <a:pt x="1973093" y="513970"/>
                  <a:pt x="1744404" y="433999"/>
                  <a:pt x="1544674" y="468923"/>
                </a:cubicBezTo>
                <a:cubicBezTo>
                  <a:pt x="1344944" y="503847"/>
                  <a:pt x="1291618" y="466880"/>
                  <a:pt x="1075551" y="468923"/>
                </a:cubicBezTo>
                <a:cubicBezTo>
                  <a:pt x="859484" y="470966"/>
                  <a:pt x="680189" y="407115"/>
                  <a:pt x="537775" y="468923"/>
                </a:cubicBezTo>
                <a:cubicBezTo>
                  <a:pt x="395361" y="530731"/>
                  <a:pt x="250887" y="407665"/>
                  <a:pt x="0" y="468923"/>
                </a:cubicBezTo>
                <a:cubicBezTo>
                  <a:pt x="-16464" y="349606"/>
                  <a:pt x="56078" y="174557"/>
                  <a:pt x="0" y="0"/>
                </a:cubicBezTo>
                <a:close/>
              </a:path>
            </a:pathLst>
          </a:custGeom>
          <a:ln w="28575">
            <a:solidFill>
              <a:schemeClr val="accent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000" b="1" dirty="0">
                <a:solidFill>
                  <a:schemeClr val="accent2">
                    <a:lumMod val="7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COMPOSIÇÃO DOS BLOCOS</a:t>
            </a:r>
          </a:p>
        </p:txBody>
      </p:sp>
      <p:sp>
        <p:nvSpPr>
          <p:cNvPr id="9" name="Seta: da Esquerda para a Direita 8">
            <a:extLst>
              <a:ext uri="{FF2B5EF4-FFF2-40B4-BE49-F238E27FC236}">
                <a16:creationId xmlns:a16="http://schemas.microsoft.com/office/drawing/2014/main" id="{D7A56D4A-E43B-4EA5-99A6-B334793DE418}"/>
              </a:ext>
            </a:extLst>
          </p:cNvPr>
          <p:cNvSpPr/>
          <p:nvPr/>
        </p:nvSpPr>
        <p:spPr>
          <a:xfrm>
            <a:off x="2325856" y="6210158"/>
            <a:ext cx="7202659" cy="24353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9905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ítulo 1">
            <a:extLst>
              <a:ext uri="{FF2B5EF4-FFF2-40B4-BE49-F238E27FC236}">
                <a16:creationId xmlns:a16="http://schemas.microsoft.com/office/drawing/2014/main" id="{51D84814-515A-4ABE-A861-69B89565B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8893" y="554933"/>
            <a:ext cx="3653066" cy="864706"/>
          </a:xfrm>
        </p:spPr>
        <p:txBody>
          <a:bodyPr rtlCol="0">
            <a:normAutofit/>
          </a:bodyPr>
          <a:lstStyle/>
          <a:p>
            <a:pPr algn="ctr" rtl="0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INTRODUÇÃO</a:t>
            </a:r>
          </a:p>
        </p:txBody>
      </p:sp>
      <p:sp>
        <p:nvSpPr>
          <p:cNvPr id="41" name="Espaço Reservado para Texto 4">
            <a:extLst>
              <a:ext uri="{FF2B5EF4-FFF2-40B4-BE49-F238E27FC236}">
                <a16:creationId xmlns:a16="http://schemas.microsoft.com/office/drawing/2014/main" id="{2B2B7C83-97D9-4FC9-918E-82D7E2C07840}"/>
              </a:ext>
            </a:extLst>
          </p:cNvPr>
          <p:cNvSpPr txBox="1">
            <a:spLocks/>
          </p:cNvSpPr>
          <p:nvPr/>
        </p:nvSpPr>
        <p:spPr>
          <a:xfrm>
            <a:off x="3995497" y="1393552"/>
            <a:ext cx="3299859" cy="8647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4800" b="1" dirty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DIC x DBC</a:t>
            </a:r>
          </a:p>
        </p:txBody>
      </p:sp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tângulo: Cantos Diagonais Recortados 52">
            <a:extLst>
              <a:ext uri="{FF2B5EF4-FFF2-40B4-BE49-F238E27FC236}">
                <a16:creationId xmlns:a16="http://schemas.microsoft.com/office/drawing/2014/main" id="{B98D0262-1926-4747-AC4E-139C7D59EE6A}"/>
              </a:ext>
            </a:extLst>
          </p:cNvPr>
          <p:cNvSpPr/>
          <p:nvPr/>
        </p:nvSpPr>
        <p:spPr>
          <a:xfrm>
            <a:off x="1497497" y="2536133"/>
            <a:ext cx="3874236" cy="1785731"/>
          </a:xfrm>
          <a:prstGeom prst="snip2Diag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O DBC é mais conhecido e mais utilizado nas pesquisas devido sua simplicidade e precisão em relação ao DIC.</a:t>
            </a:r>
          </a:p>
        </p:txBody>
      </p:sp>
      <p:sp>
        <p:nvSpPr>
          <p:cNvPr id="55" name="Retângulo: Cantos Diagonais Recortados 54">
            <a:extLst>
              <a:ext uri="{FF2B5EF4-FFF2-40B4-BE49-F238E27FC236}">
                <a16:creationId xmlns:a16="http://schemas.microsoft.com/office/drawing/2014/main" id="{3B147C2A-088D-49A0-BB74-C738FD71D336}"/>
              </a:ext>
            </a:extLst>
          </p:cNvPr>
          <p:cNvSpPr/>
          <p:nvPr/>
        </p:nvSpPr>
        <p:spPr>
          <a:xfrm>
            <a:off x="1497497" y="4464162"/>
            <a:ext cx="8295859" cy="1406552"/>
          </a:xfrm>
          <a:prstGeom prst="snip2Diag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No DBC dificilmente as condições experimentais são semelhantes (de forma que o DIC torna-se pouco eficiente)</a:t>
            </a:r>
          </a:p>
        </p:txBody>
      </p:sp>
      <p:sp>
        <p:nvSpPr>
          <p:cNvPr id="56" name="Retângulo: Cantos Diagonais Recortados 55">
            <a:extLst>
              <a:ext uri="{FF2B5EF4-FFF2-40B4-BE49-F238E27FC236}">
                <a16:creationId xmlns:a16="http://schemas.microsoft.com/office/drawing/2014/main" id="{FE944204-9AD3-4A7A-B2E3-1960BD4E1055}"/>
              </a:ext>
            </a:extLst>
          </p:cNvPr>
          <p:cNvSpPr/>
          <p:nvPr/>
        </p:nvSpPr>
        <p:spPr>
          <a:xfrm>
            <a:off x="5531212" y="2527185"/>
            <a:ext cx="4262144" cy="1785731"/>
          </a:xfrm>
          <a:prstGeom prst="snip2Diag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(DIC): material experimental homogêneo; </a:t>
            </a:r>
          </a:p>
          <a:p>
            <a:pPr algn="just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(DBC): material experimental com uma fonte de heterogeneidade.</a:t>
            </a:r>
          </a:p>
        </p:txBody>
      </p:sp>
    </p:spTree>
    <p:extLst>
      <p:ext uri="{BB962C8B-B14F-4D97-AF65-F5344CB8AC3E}">
        <p14:creationId xmlns:p14="http://schemas.microsoft.com/office/powerpoint/2010/main" val="654263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499" y="303045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5621DCA5-9FA7-42EB-B2FA-D4E15D219074}"/>
              </a:ext>
            </a:extLst>
          </p:cNvPr>
          <p:cNvSpPr txBox="1">
            <a:spLocks/>
          </p:cNvSpPr>
          <p:nvPr/>
        </p:nvSpPr>
        <p:spPr>
          <a:xfrm>
            <a:off x="1179443" y="526074"/>
            <a:ext cx="3326296" cy="426328"/>
          </a:xfrm>
          <a:custGeom>
            <a:avLst/>
            <a:gdLst>
              <a:gd name="connsiteX0" fmla="*/ 0 w 3326296"/>
              <a:gd name="connsiteY0" fmla="*/ 0 h 426328"/>
              <a:gd name="connsiteX1" fmla="*/ 554383 w 3326296"/>
              <a:gd name="connsiteY1" fmla="*/ 0 h 426328"/>
              <a:gd name="connsiteX2" fmla="*/ 1108765 w 3326296"/>
              <a:gd name="connsiteY2" fmla="*/ 0 h 426328"/>
              <a:gd name="connsiteX3" fmla="*/ 1563359 w 3326296"/>
              <a:gd name="connsiteY3" fmla="*/ 0 h 426328"/>
              <a:gd name="connsiteX4" fmla="*/ 2184268 w 3326296"/>
              <a:gd name="connsiteY4" fmla="*/ 0 h 426328"/>
              <a:gd name="connsiteX5" fmla="*/ 2705387 w 3326296"/>
              <a:gd name="connsiteY5" fmla="*/ 0 h 426328"/>
              <a:gd name="connsiteX6" fmla="*/ 3326296 w 3326296"/>
              <a:gd name="connsiteY6" fmla="*/ 0 h 426328"/>
              <a:gd name="connsiteX7" fmla="*/ 3326296 w 3326296"/>
              <a:gd name="connsiteY7" fmla="*/ 426328 h 426328"/>
              <a:gd name="connsiteX8" fmla="*/ 2705387 w 3326296"/>
              <a:gd name="connsiteY8" fmla="*/ 426328 h 426328"/>
              <a:gd name="connsiteX9" fmla="*/ 2217531 w 3326296"/>
              <a:gd name="connsiteY9" fmla="*/ 426328 h 426328"/>
              <a:gd name="connsiteX10" fmla="*/ 1629885 w 3326296"/>
              <a:gd name="connsiteY10" fmla="*/ 426328 h 426328"/>
              <a:gd name="connsiteX11" fmla="*/ 1075502 w 3326296"/>
              <a:gd name="connsiteY11" fmla="*/ 426328 h 426328"/>
              <a:gd name="connsiteX12" fmla="*/ 521120 w 3326296"/>
              <a:gd name="connsiteY12" fmla="*/ 426328 h 426328"/>
              <a:gd name="connsiteX13" fmla="*/ 0 w 3326296"/>
              <a:gd name="connsiteY13" fmla="*/ 426328 h 426328"/>
              <a:gd name="connsiteX14" fmla="*/ 0 w 3326296"/>
              <a:gd name="connsiteY14" fmla="*/ 0 h 42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26296" h="426328" fill="none" extrusionOk="0">
                <a:moveTo>
                  <a:pt x="0" y="0"/>
                </a:moveTo>
                <a:cubicBezTo>
                  <a:pt x="114731" y="-29860"/>
                  <a:pt x="425425" y="44690"/>
                  <a:pt x="554383" y="0"/>
                </a:cubicBezTo>
                <a:cubicBezTo>
                  <a:pt x="683341" y="-44690"/>
                  <a:pt x="913712" y="2084"/>
                  <a:pt x="1108765" y="0"/>
                </a:cubicBezTo>
                <a:cubicBezTo>
                  <a:pt x="1303818" y="-2084"/>
                  <a:pt x="1431228" y="27060"/>
                  <a:pt x="1563359" y="0"/>
                </a:cubicBezTo>
                <a:cubicBezTo>
                  <a:pt x="1695490" y="-27060"/>
                  <a:pt x="1894995" y="60729"/>
                  <a:pt x="2184268" y="0"/>
                </a:cubicBezTo>
                <a:cubicBezTo>
                  <a:pt x="2473541" y="-60729"/>
                  <a:pt x="2561137" y="43006"/>
                  <a:pt x="2705387" y="0"/>
                </a:cubicBezTo>
                <a:cubicBezTo>
                  <a:pt x="2849637" y="-43006"/>
                  <a:pt x="3068336" y="49542"/>
                  <a:pt x="3326296" y="0"/>
                </a:cubicBezTo>
                <a:cubicBezTo>
                  <a:pt x="3337045" y="201522"/>
                  <a:pt x="3293872" y="339918"/>
                  <a:pt x="3326296" y="426328"/>
                </a:cubicBezTo>
                <a:cubicBezTo>
                  <a:pt x="3159344" y="467806"/>
                  <a:pt x="2930986" y="392254"/>
                  <a:pt x="2705387" y="426328"/>
                </a:cubicBezTo>
                <a:cubicBezTo>
                  <a:pt x="2479788" y="460402"/>
                  <a:pt x="2429306" y="376656"/>
                  <a:pt x="2217531" y="426328"/>
                </a:cubicBezTo>
                <a:cubicBezTo>
                  <a:pt x="2005756" y="476000"/>
                  <a:pt x="1760434" y="393987"/>
                  <a:pt x="1629885" y="426328"/>
                </a:cubicBezTo>
                <a:cubicBezTo>
                  <a:pt x="1499336" y="458669"/>
                  <a:pt x="1321130" y="403723"/>
                  <a:pt x="1075502" y="426328"/>
                </a:cubicBezTo>
                <a:cubicBezTo>
                  <a:pt x="829874" y="448933"/>
                  <a:pt x="636494" y="391606"/>
                  <a:pt x="521120" y="426328"/>
                </a:cubicBezTo>
                <a:cubicBezTo>
                  <a:pt x="405746" y="461050"/>
                  <a:pt x="122518" y="371657"/>
                  <a:pt x="0" y="426328"/>
                </a:cubicBezTo>
                <a:cubicBezTo>
                  <a:pt x="-31308" y="251080"/>
                  <a:pt x="8934" y="101858"/>
                  <a:pt x="0" y="0"/>
                </a:cubicBezTo>
                <a:close/>
              </a:path>
              <a:path w="3326296" h="426328" stroke="0" extrusionOk="0">
                <a:moveTo>
                  <a:pt x="0" y="0"/>
                </a:moveTo>
                <a:cubicBezTo>
                  <a:pt x="239596" y="-7711"/>
                  <a:pt x="338487" y="25686"/>
                  <a:pt x="521120" y="0"/>
                </a:cubicBezTo>
                <a:cubicBezTo>
                  <a:pt x="703753" y="-25686"/>
                  <a:pt x="905029" y="35178"/>
                  <a:pt x="1042239" y="0"/>
                </a:cubicBezTo>
                <a:cubicBezTo>
                  <a:pt x="1179449" y="-35178"/>
                  <a:pt x="1350195" y="5578"/>
                  <a:pt x="1629885" y="0"/>
                </a:cubicBezTo>
                <a:cubicBezTo>
                  <a:pt x="1909575" y="-5578"/>
                  <a:pt x="1942960" y="2675"/>
                  <a:pt x="2151005" y="0"/>
                </a:cubicBezTo>
                <a:cubicBezTo>
                  <a:pt x="2359050" y="-2675"/>
                  <a:pt x="2509071" y="35314"/>
                  <a:pt x="2771913" y="0"/>
                </a:cubicBezTo>
                <a:cubicBezTo>
                  <a:pt x="3034755" y="-35314"/>
                  <a:pt x="3074460" y="58040"/>
                  <a:pt x="3326296" y="0"/>
                </a:cubicBezTo>
                <a:cubicBezTo>
                  <a:pt x="3345120" y="158240"/>
                  <a:pt x="3316816" y="275604"/>
                  <a:pt x="3326296" y="426328"/>
                </a:cubicBezTo>
                <a:cubicBezTo>
                  <a:pt x="3080938" y="428513"/>
                  <a:pt x="2874674" y="403860"/>
                  <a:pt x="2705387" y="426328"/>
                </a:cubicBezTo>
                <a:cubicBezTo>
                  <a:pt x="2536100" y="448796"/>
                  <a:pt x="2401349" y="364666"/>
                  <a:pt x="2117742" y="426328"/>
                </a:cubicBezTo>
                <a:cubicBezTo>
                  <a:pt x="1834136" y="487990"/>
                  <a:pt x="1803236" y="360803"/>
                  <a:pt x="1496833" y="426328"/>
                </a:cubicBezTo>
                <a:cubicBezTo>
                  <a:pt x="1190430" y="491853"/>
                  <a:pt x="1223704" y="394488"/>
                  <a:pt x="1042239" y="426328"/>
                </a:cubicBezTo>
                <a:cubicBezTo>
                  <a:pt x="860774" y="458168"/>
                  <a:pt x="664042" y="367347"/>
                  <a:pt x="521120" y="426328"/>
                </a:cubicBezTo>
                <a:cubicBezTo>
                  <a:pt x="378198" y="485309"/>
                  <a:pt x="115002" y="413663"/>
                  <a:pt x="0" y="426328"/>
                </a:cubicBezTo>
                <a:cubicBezTo>
                  <a:pt x="-35067" y="272699"/>
                  <a:pt x="48196" y="186001"/>
                  <a:pt x="0" y="0"/>
                </a:cubicBezTo>
                <a:close/>
              </a:path>
            </a:pathLst>
          </a:custGeom>
          <a:ln w="28575">
            <a:solidFill>
              <a:schemeClr val="accent2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600" b="1" dirty="0">
                <a:solidFill>
                  <a:schemeClr val="accent2">
                    <a:lumMod val="7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POSSIBILIDADE DE CROQUI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A6EF87E-C8E8-4EEC-B8E1-3B6DFD4A84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328" t="37095" r="31413" b="22692"/>
          <a:stretch/>
        </p:blipFill>
        <p:spPr>
          <a:xfrm>
            <a:off x="2208193" y="1383798"/>
            <a:ext cx="7775613" cy="45949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Seta: da Esquerda para a Direita 5">
            <a:extLst>
              <a:ext uri="{FF2B5EF4-FFF2-40B4-BE49-F238E27FC236}">
                <a16:creationId xmlns:a16="http://schemas.microsoft.com/office/drawing/2014/main" id="{6B7F637E-5A53-477F-8EE6-88F4725A40EF}"/>
              </a:ext>
            </a:extLst>
          </p:cNvPr>
          <p:cNvSpPr/>
          <p:nvPr/>
        </p:nvSpPr>
        <p:spPr>
          <a:xfrm>
            <a:off x="2325856" y="6210158"/>
            <a:ext cx="7202659" cy="24353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4543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57A2A91F-5089-4460-81C9-D981C49D323B}"/>
              </a:ext>
            </a:extLst>
          </p:cNvPr>
          <p:cNvSpPr txBox="1">
            <a:spLocks/>
          </p:cNvSpPr>
          <p:nvPr/>
        </p:nvSpPr>
        <p:spPr>
          <a:xfrm>
            <a:off x="452856" y="5499653"/>
            <a:ext cx="11286288" cy="1868555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https://edisciplinas.usp.br/pluginfile.php/1653989/mod_resource/content/2/blocos.pdf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500" y="148032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5621DCA5-9FA7-42EB-B2FA-D4E15D219074}"/>
              </a:ext>
            </a:extLst>
          </p:cNvPr>
          <p:cNvSpPr txBox="1">
            <a:spLocks/>
          </p:cNvSpPr>
          <p:nvPr/>
        </p:nvSpPr>
        <p:spPr>
          <a:xfrm>
            <a:off x="1113182" y="305685"/>
            <a:ext cx="3326296" cy="426328"/>
          </a:xfrm>
          <a:custGeom>
            <a:avLst/>
            <a:gdLst>
              <a:gd name="connsiteX0" fmla="*/ 0 w 3326296"/>
              <a:gd name="connsiteY0" fmla="*/ 0 h 426328"/>
              <a:gd name="connsiteX1" fmla="*/ 554383 w 3326296"/>
              <a:gd name="connsiteY1" fmla="*/ 0 h 426328"/>
              <a:gd name="connsiteX2" fmla="*/ 1108765 w 3326296"/>
              <a:gd name="connsiteY2" fmla="*/ 0 h 426328"/>
              <a:gd name="connsiteX3" fmla="*/ 1563359 w 3326296"/>
              <a:gd name="connsiteY3" fmla="*/ 0 h 426328"/>
              <a:gd name="connsiteX4" fmla="*/ 2184268 w 3326296"/>
              <a:gd name="connsiteY4" fmla="*/ 0 h 426328"/>
              <a:gd name="connsiteX5" fmla="*/ 2705387 w 3326296"/>
              <a:gd name="connsiteY5" fmla="*/ 0 h 426328"/>
              <a:gd name="connsiteX6" fmla="*/ 3326296 w 3326296"/>
              <a:gd name="connsiteY6" fmla="*/ 0 h 426328"/>
              <a:gd name="connsiteX7" fmla="*/ 3326296 w 3326296"/>
              <a:gd name="connsiteY7" fmla="*/ 426328 h 426328"/>
              <a:gd name="connsiteX8" fmla="*/ 2705387 w 3326296"/>
              <a:gd name="connsiteY8" fmla="*/ 426328 h 426328"/>
              <a:gd name="connsiteX9" fmla="*/ 2217531 w 3326296"/>
              <a:gd name="connsiteY9" fmla="*/ 426328 h 426328"/>
              <a:gd name="connsiteX10" fmla="*/ 1629885 w 3326296"/>
              <a:gd name="connsiteY10" fmla="*/ 426328 h 426328"/>
              <a:gd name="connsiteX11" fmla="*/ 1075502 w 3326296"/>
              <a:gd name="connsiteY11" fmla="*/ 426328 h 426328"/>
              <a:gd name="connsiteX12" fmla="*/ 521120 w 3326296"/>
              <a:gd name="connsiteY12" fmla="*/ 426328 h 426328"/>
              <a:gd name="connsiteX13" fmla="*/ 0 w 3326296"/>
              <a:gd name="connsiteY13" fmla="*/ 426328 h 426328"/>
              <a:gd name="connsiteX14" fmla="*/ 0 w 3326296"/>
              <a:gd name="connsiteY14" fmla="*/ 0 h 42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26296" h="426328" fill="none" extrusionOk="0">
                <a:moveTo>
                  <a:pt x="0" y="0"/>
                </a:moveTo>
                <a:cubicBezTo>
                  <a:pt x="114731" y="-29860"/>
                  <a:pt x="425425" y="44690"/>
                  <a:pt x="554383" y="0"/>
                </a:cubicBezTo>
                <a:cubicBezTo>
                  <a:pt x="683341" y="-44690"/>
                  <a:pt x="913712" y="2084"/>
                  <a:pt x="1108765" y="0"/>
                </a:cubicBezTo>
                <a:cubicBezTo>
                  <a:pt x="1303818" y="-2084"/>
                  <a:pt x="1431228" y="27060"/>
                  <a:pt x="1563359" y="0"/>
                </a:cubicBezTo>
                <a:cubicBezTo>
                  <a:pt x="1695490" y="-27060"/>
                  <a:pt x="1894995" y="60729"/>
                  <a:pt x="2184268" y="0"/>
                </a:cubicBezTo>
                <a:cubicBezTo>
                  <a:pt x="2473541" y="-60729"/>
                  <a:pt x="2561137" y="43006"/>
                  <a:pt x="2705387" y="0"/>
                </a:cubicBezTo>
                <a:cubicBezTo>
                  <a:pt x="2849637" y="-43006"/>
                  <a:pt x="3068336" y="49542"/>
                  <a:pt x="3326296" y="0"/>
                </a:cubicBezTo>
                <a:cubicBezTo>
                  <a:pt x="3337045" y="201522"/>
                  <a:pt x="3293872" y="339918"/>
                  <a:pt x="3326296" y="426328"/>
                </a:cubicBezTo>
                <a:cubicBezTo>
                  <a:pt x="3159344" y="467806"/>
                  <a:pt x="2930986" y="392254"/>
                  <a:pt x="2705387" y="426328"/>
                </a:cubicBezTo>
                <a:cubicBezTo>
                  <a:pt x="2479788" y="460402"/>
                  <a:pt x="2429306" y="376656"/>
                  <a:pt x="2217531" y="426328"/>
                </a:cubicBezTo>
                <a:cubicBezTo>
                  <a:pt x="2005756" y="476000"/>
                  <a:pt x="1760434" y="393987"/>
                  <a:pt x="1629885" y="426328"/>
                </a:cubicBezTo>
                <a:cubicBezTo>
                  <a:pt x="1499336" y="458669"/>
                  <a:pt x="1321130" y="403723"/>
                  <a:pt x="1075502" y="426328"/>
                </a:cubicBezTo>
                <a:cubicBezTo>
                  <a:pt x="829874" y="448933"/>
                  <a:pt x="636494" y="391606"/>
                  <a:pt x="521120" y="426328"/>
                </a:cubicBezTo>
                <a:cubicBezTo>
                  <a:pt x="405746" y="461050"/>
                  <a:pt x="122518" y="371657"/>
                  <a:pt x="0" y="426328"/>
                </a:cubicBezTo>
                <a:cubicBezTo>
                  <a:pt x="-31308" y="251080"/>
                  <a:pt x="8934" y="101858"/>
                  <a:pt x="0" y="0"/>
                </a:cubicBezTo>
                <a:close/>
              </a:path>
              <a:path w="3326296" h="426328" stroke="0" extrusionOk="0">
                <a:moveTo>
                  <a:pt x="0" y="0"/>
                </a:moveTo>
                <a:cubicBezTo>
                  <a:pt x="239596" y="-7711"/>
                  <a:pt x="338487" y="25686"/>
                  <a:pt x="521120" y="0"/>
                </a:cubicBezTo>
                <a:cubicBezTo>
                  <a:pt x="703753" y="-25686"/>
                  <a:pt x="905029" y="35178"/>
                  <a:pt x="1042239" y="0"/>
                </a:cubicBezTo>
                <a:cubicBezTo>
                  <a:pt x="1179449" y="-35178"/>
                  <a:pt x="1350195" y="5578"/>
                  <a:pt x="1629885" y="0"/>
                </a:cubicBezTo>
                <a:cubicBezTo>
                  <a:pt x="1909575" y="-5578"/>
                  <a:pt x="1942960" y="2675"/>
                  <a:pt x="2151005" y="0"/>
                </a:cubicBezTo>
                <a:cubicBezTo>
                  <a:pt x="2359050" y="-2675"/>
                  <a:pt x="2509071" y="35314"/>
                  <a:pt x="2771913" y="0"/>
                </a:cubicBezTo>
                <a:cubicBezTo>
                  <a:pt x="3034755" y="-35314"/>
                  <a:pt x="3074460" y="58040"/>
                  <a:pt x="3326296" y="0"/>
                </a:cubicBezTo>
                <a:cubicBezTo>
                  <a:pt x="3345120" y="158240"/>
                  <a:pt x="3316816" y="275604"/>
                  <a:pt x="3326296" y="426328"/>
                </a:cubicBezTo>
                <a:cubicBezTo>
                  <a:pt x="3080938" y="428513"/>
                  <a:pt x="2874674" y="403860"/>
                  <a:pt x="2705387" y="426328"/>
                </a:cubicBezTo>
                <a:cubicBezTo>
                  <a:pt x="2536100" y="448796"/>
                  <a:pt x="2401349" y="364666"/>
                  <a:pt x="2117742" y="426328"/>
                </a:cubicBezTo>
                <a:cubicBezTo>
                  <a:pt x="1834136" y="487990"/>
                  <a:pt x="1803236" y="360803"/>
                  <a:pt x="1496833" y="426328"/>
                </a:cubicBezTo>
                <a:cubicBezTo>
                  <a:pt x="1190430" y="491853"/>
                  <a:pt x="1223704" y="394488"/>
                  <a:pt x="1042239" y="426328"/>
                </a:cubicBezTo>
                <a:cubicBezTo>
                  <a:pt x="860774" y="458168"/>
                  <a:pt x="664042" y="367347"/>
                  <a:pt x="521120" y="426328"/>
                </a:cubicBezTo>
                <a:cubicBezTo>
                  <a:pt x="378198" y="485309"/>
                  <a:pt x="115002" y="413663"/>
                  <a:pt x="0" y="426328"/>
                </a:cubicBezTo>
                <a:cubicBezTo>
                  <a:pt x="-35067" y="272699"/>
                  <a:pt x="48196" y="186001"/>
                  <a:pt x="0" y="0"/>
                </a:cubicBezTo>
                <a:close/>
              </a:path>
            </a:pathLst>
          </a:custGeom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600" b="1" dirty="0">
                <a:solidFill>
                  <a:srgbClr val="00B05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CASA DE VEGETAÇÃO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C5363DA-A3E8-46F0-BD38-766C3081C3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30" t="32648" r="30326" b="15925"/>
          <a:stretch/>
        </p:blipFill>
        <p:spPr>
          <a:xfrm>
            <a:off x="2544415" y="1060456"/>
            <a:ext cx="6782373" cy="4836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4595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57A2A91F-5089-4460-81C9-D981C49D323B}"/>
              </a:ext>
            </a:extLst>
          </p:cNvPr>
          <p:cNvSpPr txBox="1">
            <a:spLocks/>
          </p:cNvSpPr>
          <p:nvPr/>
        </p:nvSpPr>
        <p:spPr>
          <a:xfrm>
            <a:off x="452856" y="5499653"/>
            <a:ext cx="11286288" cy="1868555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https://edisciplinas.usp.br/pluginfile.php/1653989/mod_resource/content/2/blocos.pdf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499" y="194170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5621DCA5-9FA7-42EB-B2FA-D4E15D219074}"/>
              </a:ext>
            </a:extLst>
          </p:cNvPr>
          <p:cNvSpPr txBox="1">
            <a:spLocks/>
          </p:cNvSpPr>
          <p:nvPr/>
        </p:nvSpPr>
        <p:spPr>
          <a:xfrm>
            <a:off x="848139" y="305685"/>
            <a:ext cx="3591339" cy="426328"/>
          </a:xfrm>
          <a:custGeom>
            <a:avLst/>
            <a:gdLst>
              <a:gd name="connsiteX0" fmla="*/ 0 w 3591339"/>
              <a:gd name="connsiteY0" fmla="*/ 0 h 426328"/>
              <a:gd name="connsiteX1" fmla="*/ 598557 w 3591339"/>
              <a:gd name="connsiteY1" fmla="*/ 0 h 426328"/>
              <a:gd name="connsiteX2" fmla="*/ 1197113 w 3591339"/>
              <a:gd name="connsiteY2" fmla="*/ 0 h 426328"/>
              <a:gd name="connsiteX3" fmla="*/ 1687929 w 3591339"/>
              <a:gd name="connsiteY3" fmla="*/ 0 h 426328"/>
              <a:gd name="connsiteX4" fmla="*/ 2358313 w 3591339"/>
              <a:gd name="connsiteY4" fmla="*/ 0 h 426328"/>
              <a:gd name="connsiteX5" fmla="*/ 2920956 w 3591339"/>
              <a:gd name="connsiteY5" fmla="*/ 0 h 426328"/>
              <a:gd name="connsiteX6" fmla="*/ 3591339 w 3591339"/>
              <a:gd name="connsiteY6" fmla="*/ 0 h 426328"/>
              <a:gd name="connsiteX7" fmla="*/ 3591339 w 3591339"/>
              <a:gd name="connsiteY7" fmla="*/ 426328 h 426328"/>
              <a:gd name="connsiteX8" fmla="*/ 2920956 w 3591339"/>
              <a:gd name="connsiteY8" fmla="*/ 426328 h 426328"/>
              <a:gd name="connsiteX9" fmla="*/ 2394226 w 3591339"/>
              <a:gd name="connsiteY9" fmla="*/ 426328 h 426328"/>
              <a:gd name="connsiteX10" fmla="*/ 1759756 w 3591339"/>
              <a:gd name="connsiteY10" fmla="*/ 426328 h 426328"/>
              <a:gd name="connsiteX11" fmla="*/ 1161200 w 3591339"/>
              <a:gd name="connsiteY11" fmla="*/ 426328 h 426328"/>
              <a:gd name="connsiteX12" fmla="*/ 562643 w 3591339"/>
              <a:gd name="connsiteY12" fmla="*/ 426328 h 426328"/>
              <a:gd name="connsiteX13" fmla="*/ 0 w 3591339"/>
              <a:gd name="connsiteY13" fmla="*/ 426328 h 426328"/>
              <a:gd name="connsiteX14" fmla="*/ 0 w 3591339"/>
              <a:gd name="connsiteY14" fmla="*/ 0 h 42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91339" h="426328" fill="none" extrusionOk="0">
                <a:moveTo>
                  <a:pt x="0" y="0"/>
                </a:moveTo>
                <a:cubicBezTo>
                  <a:pt x="157762" y="-47497"/>
                  <a:pt x="423022" y="30334"/>
                  <a:pt x="598557" y="0"/>
                </a:cubicBezTo>
                <a:cubicBezTo>
                  <a:pt x="774092" y="-30334"/>
                  <a:pt x="1014629" y="17868"/>
                  <a:pt x="1197113" y="0"/>
                </a:cubicBezTo>
                <a:cubicBezTo>
                  <a:pt x="1379597" y="-17868"/>
                  <a:pt x="1558960" y="55888"/>
                  <a:pt x="1687929" y="0"/>
                </a:cubicBezTo>
                <a:cubicBezTo>
                  <a:pt x="1816898" y="-55888"/>
                  <a:pt x="2200275" y="35250"/>
                  <a:pt x="2358313" y="0"/>
                </a:cubicBezTo>
                <a:cubicBezTo>
                  <a:pt x="2516351" y="-35250"/>
                  <a:pt x="2780441" y="8203"/>
                  <a:pt x="2920956" y="0"/>
                </a:cubicBezTo>
                <a:cubicBezTo>
                  <a:pt x="3061471" y="-8203"/>
                  <a:pt x="3417099" y="46657"/>
                  <a:pt x="3591339" y="0"/>
                </a:cubicBezTo>
                <a:cubicBezTo>
                  <a:pt x="3602088" y="201522"/>
                  <a:pt x="3558915" y="339918"/>
                  <a:pt x="3591339" y="426328"/>
                </a:cubicBezTo>
                <a:cubicBezTo>
                  <a:pt x="3305761" y="491959"/>
                  <a:pt x="3101966" y="426022"/>
                  <a:pt x="2920956" y="426328"/>
                </a:cubicBezTo>
                <a:cubicBezTo>
                  <a:pt x="2739946" y="426634"/>
                  <a:pt x="2587092" y="364958"/>
                  <a:pt x="2394226" y="426328"/>
                </a:cubicBezTo>
                <a:cubicBezTo>
                  <a:pt x="2201360" y="487698"/>
                  <a:pt x="2029057" y="399982"/>
                  <a:pt x="1759756" y="426328"/>
                </a:cubicBezTo>
                <a:cubicBezTo>
                  <a:pt x="1490455" y="452674"/>
                  <a:pt x="1312996" y="414182"/>
                  <a:pt x="1161200" y="426328"/>
                </a:cubicBezTo>
                <a:cubicBezTo>
                  <a:pt x="1009404" y="438474"/>
                  <a:pt x="843341" y="425327"/>
                  <a:pt x="562643" y="426328"/>
                </a:cubicBezTo>
                <a:cubicBezTo>
                  <a:pt x="281945" y="427329"/>
                  <a:pt x="114124" y="368487"/>
                  <a:pt x="0" y="426328"/>
                </a:cubicBezTo>
                <a:cubicBezTo>
                  <a:pt x="-31308" y="251080"/>
                  <a:pt x="8934" y="101858"/>
                  <a:pt x="0" y="0"/>
                </a:cubicBezTo>
                <a:close/>
              </a:path>
              <a:path w="3591339" h="426328" stroke="0" extrusionOk="0">
                <a:moveTo>
                  <a:pt x="0" y="0"/>
                </a:moveTo>
                <a:cubicBezTo>
                  <a:pt x="193706" y="-27336"/>
                  <a:pt x="417921" y="36747"/>
                  <a:pt x="562643" y="0"/>
                </a:cubicBezTo>
                <a:cubicBezTo>
                  <a:pt x="707365" y="-36747"/>
                  <a:pt x="994769" y="50940"/>
                  <a:pt x="1125286" y="0"/>
                </a:cubicBezTo>
                <a:cubicBezTo>
                  <a:pt x="1255803" y="-50940"/>
                  <a:pt x="1492832" y="31091"/>
                  <a:pt x="1759756" y="0"/>
                </a:cubicBezTo>
                <a:cubicBezTo>
                  <a:pt x="2026680" y="-31091"/>
                  <a:pt x="2128154" y="3743"/>
                  <a:pt x="2322399" y="0"/>
                </a:cubicBezTo>
                <a:cubicBezTo>
                  <a:pt x="2516644" y="-3743"/>
                  <a:pt x="2761625" y="25492"/>
                  <a:pt x="2992782" y="0"/>
                </a:cubicBezTo>
                <a:cubicBezTo>
                  <a:pt x="3223939" y="-25492"/>
                  <a:pt x="3412148" y="47718"/>
                  <a:pt x="3591339" y="0"/>
                </a:cubicBezTo>
                <a:cubicBezTo>
                  <a:pt x="3610163" y="158240"/>
                  <a:pt x="3581859" y="275604"/>
                  <a:pt x="3591339" y="426328"/>
                </a:cubicBezTo>
                <a:cubicBezTo>
                  <a:pt x="3401228" y="476613"/>
                  <a:pt x="3075910" y="368167"/>
                  <a:pt x="2920956" y="426328"/>
                </a:cubicBezTo>
                <a:cubicBezTo>
                  <a:pt x="2766002" y="484489"/>
                  <a:pt x="2504325" y="405620"/>
                  <a:pt x="2286486" y="426328"/>
                </a:cubicBezTo>
                <a:cubicBezTo>
                  <a:pt x="2068647" y="447036"/>
                  <a:pt x="1816474" y="350237"/>
                  <a:pt x="1616103" y="426328"/>
                </a:cubicBezTo>
                <a:cubicBezTo>
                  <a:pt x="1415732" y="502419"/>
                  <a:pt x="1353617" y="399545"/>
                  <a:pt x="1125286" y="426328"/>
                </a:cubicBezTo>
                <a:cubicBezTo>
                  <a:pt x="896955" y="453111"/>
                  <a:pt x="787193" y="416934"/>
                  <a:pt x="562643" y="426328"/>
                </a:cubicBezTo>
                <a:cubicBezTo>
                  <a:pt x="338093" y="435722"/>
                  <a:pt x="197483" y="362465"/>
                  <a:pt x="0" y="426328"/>
                </a:cubicBezTo>
                <a:cubicBezTo>
                  <a:pt x="-35067" y="272699"/>
                  <a:pt x="48196" y="186001"/>
                  <a:pt x="0" y="0"/>
                </a:cubicBezTo>
                <a:close/>
              </a:path>
            </a:pathLst>
          </a:custGeom>
          <a:ln w="28575"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600" b="1" dirty="0">
                <a:solidFill>
                  <a:srgbClr val="0070C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ÁREA EXPERIMENTAL DO NUPEA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AF45473-65E1-4D2C-8D8B-99D5397C01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39" t="35356" r="30109" b="21145"/>
          <a:stretch/>
        </p:blipFill>
        <p:spPr>
          <a:xfrm>
            <a:off x="803419" y="1179444"/>
            <a:ext cx="7974160" cy="4797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2" name="Picture 2" descr="Defesa do Mestrado - TOLERÂNCIA AO DÉFICE HÍDRICO E EFICIÊNCIA DO USO…">
            <a:extLst>
              <a:ext uri="{FF2B5EF4-FFF2-40B4-BE49-F238E27FC236}">
                <a16:creationId xmlns:a16="http://schemas.microsoft.com/office/drawing/2014/main" id="{1558370A-07C3-45F4-A9E0-454B942240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45"/>
          <a:stretch/>
        </p:blipFill>
        <p:spPr bwMode="auto">
          <a:xfrm>
            <a:off x="7182631" y="2974648"/>
            <a:ext cx="4341595" cy="18685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9310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57A2A91F-5089-4460-81C9-D981C49D323B}"/>
              </a:ext>
            </a:extLst>
          </p:cNvPr>
          <p:cNvSpPr txBox="1">
            <a:spLocks/>
          </p:cNvSpPr>
          <p:nvPr/>
        </p:nvSpPr>
        <p:spPr>
          <a:xfrm>
            <a:off x="452856" y="5499653"/>
            <a:ext cx="11286288" cy="1868555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Figura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https://edisciplinas.usp.br/pluginfile.php/1653989/mod_resource/content/2/blocos.pdf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524A94C-8D62-487F-9B7B-F4E2C41DBB57}"/>
              </a:ext>
            </a:extLst>
          </p:cNvPr>
          <p:cNvSpPr txBox="1">
            <a:spLocks/>
          </p:cNvSpPr>
          <p:nvPr/>
        </p:nvSpPr>
        <p:spPr>
          <a:xfrm>
            <a:off x="4790499" y="299536"/>
            <a:ext cx="2610999" cy="649357"/>
          </a:xfrm>
          <a:custGeom>
            <a:avLst/>
            <a:gdLst>
              <a:gd name="connsiteX0" fmla="*/ 0 w 2610999"/>
              <a:gd name="connsiteY0" fmla="*/ 0 h 649357"/>
              <a:gd name="connsiteX1" fmla="*/ 548310 w 2610999"/>
              <a:gd name="connsiteY1" fmla="*/ 0 h 649357"/>
              <a:gd name="connsiteX2" fmla="*/ 1096620 w 2610999"/>
              <a:gd name="connsiteY2" fmla="*/ 0 h 649357"/>
              <a:gd name="connsiteX3" fmla="*/ 1540489 w 2610999"/>
              <a:gd name="connsiteY3" fmla="*/ 0 h 649357"/>
              <a:gd name="connsiteX4" fmla="*/ 2010469 w 2610999"/>
              <a:gd name="connsiteY4" fmla="*/ 0 h 649357"/>
              <a:gd name="connsiteX5" fmla="*/ 2610999 w 2610999"/>
              <a:gd name="connsiteY5" fmla="*/ 0 h 649357"/>
              <a:gd name="connsiteX6" fmla="*/ 2610999 w 2610999"/>
              <a:gd name="connsiteY6" fmla="*/ 318185 h 649357"/>
              <a:gd name="connsiteX7" fmla="*/ 2610999 w 2610999"/>
              <a:gd name="connsiteY7" fmla="*/ 649357 h 649357"/>
              <a:gd name="connsiteX8" fmla="*/ 2088799 w 2610999"/>
              <a:gd name="connsiteY8" fmla="*/ 649357 h 649357"/>
              <a:gd name="connsiteX9" fmla="*/ 1618819 w 2610999"/>
              <a:gd name="connsiteY9" fmla="*/ 649357 h 649357"/>
              <a:gd name="connsiteX10" fmla="*/ 1096620 w 2610999"/>
              <a:gd name="connsiteY10" fmla="*/ 649357 h 649357"/>
              <a:gd name="connsiteX11" fmla="*/ 626640 w 2610999"/>
              <a:gd name="connsiteY11" fmla="*/ 649357 h 649357"/>
              <a:gd name="connsiteX12" fmla="*/ 0 w 2610999"/>
              <a:gd name="connsiteY12" fmla="*/ 649357 h 649357"/>
              <a:gd name="connsiteX13" fmla="*/ 0 w 2610999"/>
              <a:gd name="connsiteY13" fmla="*/ 318185 h 649357"/>
              <a:gd name="connsiteX14" fmla="*/ 0 w 2610999"/>
              <a:gd name="connsiteY14" fmla="*/ 0 h 649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0999" h="649357" fill="none" extrusionOk="0">
                <a:moveTo>
                  <a:pt x="0" y="0"/>
                </a:moveTo>
                <a:cubicBezTo>
                  <a:pt x="146456" y="-41208"/>
                  <a:pt x="344749" y="5230"/>
                  <a:pt x="548310" y="0"/>
                </a:cubicBezTo>
                <a:cubicBezTo>
                  <a:pt x="751871" y="-5230"/>
                  <a:pt x="955591" y="35747"/>
                  <a:pt x="1096620" y="0"/>
                </a:cubicBezTo>
                <a:cubicBezTo>
                  <a:pt x="1237649" y="-35747"/>
                  <a:pt x="1406028" y="17625"/>
                  <a:pt x="1540489" y="0"/>
                </a:cubicBezTo>
                <a:cubicBezTo>
                  <a:pt x="1674950" y="-17625"/>
                  <a:pt x="1855702" y="52671"/>
                  <a:pt x="2010469" y="0"/>
                </a:cubicBezTo>
                <a:cubicBezTo>
                  <a:pt x="2165236" y="-52671"/>
                  <a:pt x="2446752" y="18271"/>
                  <a:pt x="2610999" y="0"/>
                </a:cubicBezTo>
                <a:cubicBezTo>
                  <a:pt x="2621251" y="113836"/>
                  <a:pt x="2579230" y="221092"/>
                  <a:pt x="2610999" y="318185"/>
                </a:cubicBezTo>
                <a:cubicBezTo>
                  <a:pt x="2642768" y="415279"/>
                  <a:pt x="2594731" y="526628"/>
                  <a:pt x="2610999" y="649357"/>
                </a:cubicBezTo>
                <a:cubicBezTo>
                  <a:pt x="2429931" y="697964"/>
                  <a:pt x="2241594" y="645718"/>
                  <a:pt x="2088799" y="649357"/>
                </a:cubicBezTo>
                <a:cubicBezTo>
                  <a:pt x="1936004" y="652996"/>
                  <a:pt x="1760952" y="608329"/>
                  <a:pt x="1618819" y="649357"/>
                </a:cubicBezTo>
                <a:cubicBezTo>
                  <a:pt x="1476686" y="690385"/>
                  <a:pt x="1223340" y="633273"/>
                  <a:pt x="1096620" y="649357"/>
                </a:cubicBezTo>
                <a:cubicBezTo>
                  <a:pt x="969900" y="665441"/>
                  <a:pt x="853240" y="613787"/>
                  <a:pt x="626640" y="649357"/>
                </a:cubicBezTo>
                <a:cubicBezTo>
                  <a:pt x="400040" y="684927"/>
                  <a:pt x="299951" y="592706"/>
                  <a:pt x="0" y="649357"/>
                </a:cubicBezTo>
                <a:cubicBezTo>
                  <a:pt x="-1555" y="555377"/>
                  <a:pt x="31736" y="451568"/>
                  <a:pt x="0" y="318185"/>
                </a:cubicBezTo>
                <a:cubicBezTo>
                  <a:pt x="-31736" y="184802"/>
                  <a:pt x="19107" y="88734"/>
                  <a:pt x="0" y="0"/>
                </a:cubicBezTo>
                <a:close/>
              </a:path>
              <a:path w="2610999" h="649357" stroke="0" extrusionOk="0">
                <a:moveTo>
                  <a:pt x="0" y="0"/>
                </a:moveTo>
                <a:cubicBezTo>
                  <a:pt x="263223" y="-49749"/>
                  <a:pt x="335955" y="28029"/>
                  <a:pt x="574420" y="0"/>
                </a:cubicBezTo>
                <a:cubicBezTo>
                  <a:pt x="812885" y="-28029"/>
                  <a:pt x="953798" y="34700"/>
                  <a:pt x="1148840" y="0"/>
                </a:cubicBezTo>
                <a:cubicBezTo>
                  <a:pt x="1343882" y="-34700"/>
                  <a:pt x="1560394" y="63740"/>
                  <a:pt x="1697149" y="0"/>
                </a:cubicBezTo>
                <a:cubicBezTo>
                  <a:pt x="1833904" y="-63740"/>
                  <a:pt x="2409840" y="56765"/>
                  <a:pt x="2610999" y="0"/>
                </a:cubicBezTo>
                <a:cubicBezTo>
                  <a:pt x="2620632" y="111695"/>
                  <a:pt x="2586532" y="252234"/>
                  <a:pt x="2610999" y="324679"/>
                </a:cubicBezTo>
                <a:cubicBezTo>
                  <a:pt x="2635466" y="397124"/>
                  <a:pt x="2597129" y="573981"/>
                  <a:pt x="2610999" y="649357"/>
                </a:cubicBezTo>
                <a:cubicBezTo>
                  <a:pt x="2328697" y="653917"/>
                  <a:pt x="2310307" y="620136"/>
                  <a:pt x="2036579" y="649357"/>
                </a:cubicBezTo>
                <a:cubicBezTo>
                  <a:pt x="1762851" y="678578"/>
                  <a:pt x="1746304" y="616760"/>
                  <a:pt x="1592709" y="649357"/>
                </a:cubicBezTo>
                <a:cubicBezTo>
                  <a:pt x="1439114" y="681954"/>
                  <a:pt x="1208331" y="604055"/>
                  <a:pt x="1070510" y="649357"/>
                </a:cubicBezTo>
                <a:cubicBezTo>
                  <a:pt x="932689" y="694659"/>
                  <a:pt x="662995" y="601198"/>
                  <a:pt x="548310" y="649357"/>
                </a:cubicBezTo>
                <a:cubicBezTo>
                  <a:pt x="433625" y="697516"/>
                  <a:pt x="245506" y="614009"/>
                  <a:pt x="0" y="649357"/>
                </a:cubicBezTo>
                <a:cubicBezTo>
                  <a:pt x="-7704" y="536069"/>
                  <a:pt x="31578" y="420487"/>
                  <a:pt x="0" y="337666"/>
                </a:cubicBezTo>
                <a:cubicBezTo>
                  <a:pt x="-31578" y="254845"/>
                  <a:pt x="33743" y="167419"/>
                  <a:pt x="0" y="0"/>
                </a:cubicBezTo>
                <a:close/>
              </a:path>
            </a:pathLst>
          </a:custGeom>
          <a:ln w="28575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solidFill>
                  <a:srgbClr val="FFC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EXEMPLO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5621DCA5-9FA7-42EB-B2FA-D4E15D219074}"/>
              </a:ext>
            </a:extLst>
          </p:cNvPr>
          <p:cNvSpPr txBox="1">
            <a:spLocks/>
          </p:cNvSpPr>
          <p:nvPr/>
        </p:nvSpPr>
        <p:spPr>
          <a:xfrm>
            <a:off x="7471885" y="1419575"/>
            <a:ext cx="4267259" cy="370396"/>
          </a:xfrm>
          <a:custGeom>
            <a:avLst/>
            <a:gdLst>
              <a:gd name="connsiteX0" fmla="*/ 0 w 4267259"/>
              <a:gd name="connsiteY0" fmla="*/ 0 h 370396"/>
              <a:gd name="connsiteX1" fmla="*/ 533407 w 4267259"/>
              <a:gd name="connsiteY1" fmla="*/ 0 h 370396"/>
              <a:gd name="connsiteX2" fmla="*/ 1066815 w 4267259"/>
              <a:gd name="connsiteY2" fmla="*/ 0 h 370396"/>
              <a:gd name="connsiteX3" fmla="*/ 1600222 w 4267259"/>
              <a:gd name="connsiteY3" fmla="*/ 0 h 370396"/>
              <a:gd name="connsiteX4" fmla="*/ 2005612 w 4267259"/>
              <a:gd name="connsiteY4" fmla="*/ 0 h 370396"/>
              <a:gd name="connsiteX5" fmla="*/ 2624364 w 4267259"/>
              <a:gd name="connsiteY5" fmla="*/ 0 h 370396"/>
              <a:gd name="connsiteX6" fmla="*/ 3157772 w 4267259"/>
              <a:gd name="connsiteY6" fmla="*/ 0 h 370396"/>
              <a:gd name="connsiteX7" fmla="*/ 3733852 w 4267259"/>
              <a:gd name="connsiteY7" fmla="*/ 0 h 370396"/>
              <a:gd name="connsiteX8" fmla="*/ 4267259 w 4267259"/>
              <a:gd name="connsiteY8" fmla="*/ 0 h 370396"/>
              <a:gd name="connsiteX9" fmla="*/ 4267259 w 4267259"/>
              <a:gd name="connsiteY9" fmla="*/ 370396 h 370396"/>
              <a:gd name="connsiteX10" fmla="*/ 3648506 w 4267259"/>
              <a:gd name="connsiteY10" fmla="*/ 370396 h 370396"/>
              <a:gd name="connsiteX11" fmla="*/ 3072426 w 4267259"/>
              <a:gd name="connsiteY11" fmla="*/ 370396 h 370396"/>
              <a:gd name="connsiteX12" fmla="*/ 2581692 w 4267259"/>
              <a:gd name="connsiteY12" fmla="*/ 370396 h 370396"/>
              <a:gd name="connsiteX13" fmla="*/ 2133630 w 4267259"/>
              <a:gd name="connsiteY13" fmla="*/ 370396 h 370396"/>
              <a:gd name="connsiteX14" fmla="*/ 1685567 w 4267259"/>
              <a:gd name="connsiteY14" fmla="*/ 370396 h 370396"/>
              <a:gd name="connsiteX15" fmla="*/ 1280178 w 4267259"/>
              <a:gd name="connsiteY15" fmla="*/ 370396 h 370396"/>
              <a:gd name="connsiteX16" fmla="*/ 661425 w 4267259"/>
              <a:gd name="connsiteY16" fmla="*/ 370396 h 370396"/>
              <a:gd name="connsiteX17" fmla="*/ 0 w 4267259"/>
              <a:gd name="connsiteY17" fmla="*/ 370396 h 370396"/>
              <a:gd name="connsiteX18" fmla="*/ 0 w 4267259"/>
              <a:gd name="connsiteY18" fmla="*/ 0 h 37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267259" h="370396" fill="none" extrusionOk="0">
                <a:moveTo>
                  <a:pt x="0" y="0"/>
                </a:moveTo>
                <a:cubicBezTo>
                  <a:pt x="176130" y="-29225"/>
                  <a:pt x="330714" y="24888"/>
                  <a:pt x="533407" y="0"/>
                </a:cubicBezTo>
                <a:cubicBezTo>
                  <a:pt x="736100" y="-24888"/>
                  <a:pt x="866766" y="25990"/>
                  <a:pt x="1066815" y="0"/>
                </a:cubicBezTo>
                <a:cubicBezTo>
                  <a:pt x="1266864" y="-25990"/>
                  <a:pt x="1479564" y="4533"/>
                  <a:pt x="1600222" y="0"/>
                </a:cubicBezTo>
                <a:cubicBezTo>
                  <a:pt x="1720880" y="-4533"/>
                  <a:pt x="1857754" y="22149"/>
                  <a:pt x="2005612" y="0"/>
                </a:cubicBezTo>
                <a:cubicBezTo>
                  <a:pt x="2153470" y="-22149"/>
                  <a:pt x="2494363" y="22272"/>
                  <a:pt x="2624364" y="0"/>
                </a:cubicBezTo>
                <a:cubicBezTo>
                  <a:pt x="2754365" y="-22272"/>
                  <a:pt x="2921618" y="19662"/>
                  <a:pt x="3157772" y="0"/>
                </a:cubicBezTo>
                <a:cubicBezTo>
                  <a:pt x="3393926" y="-19662"/>
                  <a:pt x="3592478" y="23857"/>
                  <a:pt x="3733852" y="0"/>
                </a:cubicBezTo>
                <a:cubicBezTo>
                  <a:pt x="3875226" y="-23857"/>
                  <a:pt x="4071272" y="44319"/>
                  <a:pt x="4267259" y="0"/>
                </a:cubicBezTo>
                <a:cubicBezTo>
                  <a:pt x="4303099" y="80388"/>
                  <a:pt x="4228173" y="247361"/>
                  <a:pt x="4267259" y="370396"/>
                </a:cubicBezTo>
                <a:cubicBezTo>
                  <a:pt x="4018982" y="418410"/>
                  <a:pt x="3782809" y="315626"/>
                  <a:pt x="3648506" y="370396"/>
                </a:cubicBezTo>
                <a:cubicBezTo>
                  <a:pt x="3514203" y="425166"/>
                  <a:pt x="3266201" y="330422"/>
                  <a:pt x="3072426" y="370396"/>
                </a:cubicBezTo>
                <a:cubicBezTo>
                  <a:pt x="2878651" y="410370"/>
                  <a:pt x="2804559" y="324820"/>
                  <a:pt x="2581692" y="370396"/>
                </a:cubicBezTo>
                <a:cubicBezTo>
                  <a:pt x="2358825" y="415972"/>
                  <a:pt x="2247502" y="347175"/>
                  <a:pt x="2133630" y="370396"/>
                </a:cubicBezTo>
                <a:cubicBezTo>
                  <a:pt x="2019758" y="393617"/>
                  <a:pt x="1779693" y="322048"/>
                  <a:pt x="1685567" y="370396"/>
                </a:cubicBezTo>
                <a:cubicBezTo>
                  <a:pt x="1591441" y="418744"/>
                  <a:pt x="1443869" y="355763"/>
                  <a:pt x="1280178" y="370396"/>
                </a:cubicBezTo>
                <a:cubicBezTo>
                  <a:pt x="1116487" y="385029"/>
                  <a:pt x="857358" y="335440"/>
                  <a:pt x="661425" y="370396"/>
                </a:cubicBezTo>
                <a:cubicBezTo>
                  <a:pt x="465492" y="405352"/>
                  <a:pt x="180553" y="321917"/>
                  <a:pt x="0" y="370396"/>
                </a:cubicBezTo>
                <a:cubicBezTo>
                  <a:pt x="-37127" y="280971"/>
                  <a:pt x="2522" y="77734"/>
                  <a:pt x="0" y="0"/>
                </a:cubicBezTo>
                <a:close/>
              </a:path>
              <a:path w="4267259" h="370396" stroke="0" extrusionOk="0">
                <a:moveTo>
                  <a:pt x="0" y="0"/>
                </a:moveTo>
                <a:cubicBezTo>
                  <a:pt x="106164" y="-45286"/>
                  <a:pt x="280741" y="24486"/>
                  <a:pt x="490735" y="0"/>
                </a:cubicBezTo>
                <a:cubicBezTo>
                  <a:pt x="700729" y="-24486"/>
                  <a:pt x="879946" y="55440"/>
                  <a:pt x="981470" y="0"/>
                </a:cubicBezTo>
                <a:cubicBezTo>
                  <a:pt x="1082995" y="-55440"/>
                  <a:pt x="1355130" y="16663"/>
                  <a:pt x="1557550" y="0"/>
                </a:cubicBezTo>
                <a:cubicBezTo>
                  <a:pt x="1759970" y="-16663"/>
                  <a:pt x="1844402" y="14661"/>
                  <a:pt x="2048284" y="0"/>
                </a:cubicBezTo>
                <a:cubicBezTo>
                  <a:pt x="2252166" y="-14661"/>
                  <a:pt x="2486790" y="28382"/>
                  <a:pt x="2667037" y="0"/>
                </a:cubicBezTo>
                <a:cubicBezTo>
                  <a:pt x="2847284" y="-28382"/>
                  <a:pt x="3102395" y="65406"/>
                  <a:pt x="3243117" y="0"/>
                </a:cubicBezTo>
                <a:cubicBezTo>
                  <a:pt x="3383839" y="-65406"/>
                  <a:pt x="3502670" y="58830"/>
                  <a:pt x="3733852" y="0"/>
                </a:cubicBezTo>
                <a:cubicBezTo>
                  <a:pt x="3965034" y="-58830"/>
                  <a:pt x="4098328" y="36135"/>
                  <a:pt x="4267259" y="0"/>
                </a:cubicBezTo>
                <a:cubicBezTo>
                  <a:pt x="4277382" y="155566"/>
                  <a:pt x="4227983" y="222702"/>
                  <a:pt x="4267259" y="370396"/>
                </a:cubicBezTo>
                <a:cubicBezTo>
                  <a:pt x="4071795" y="390690"/>
                  <a:pt x="4049894" y="354066"/>
                  <a:pt x="3861869" y="370396"/>
                </a:cubicBezTo>
                <a:cubicBezTo>
                  <a:pt x="3673844" y="386726"/>
                  <a:pt x="3646248" y="343183"/>
                  <a:pt x="3456480" y="370396"/>
                </a:cubicBezTo>
                <a:cubicBezTo>
                  <a:pt x="3266712" y="397609"/>
                  <a:pt x="3169479" y="362395"/>
                  <a:pt x="2965745" y="370396"/>
                </a:cubicBezTo>
                <a:cubicBezTo>
                  <a:pt x="2762011" y="378397"/>
                  <a:pt x="2558348" y="358160"/>
                  <a:pt x="2346992" y="370396"/>
                </a:cubicBezTo>
                <a:cubicBezTo>
                  <a:pt x="2135636" y="382632"/>
                  <a:pt x="2047996" y="308401"/>
                  <a:pt x="1770912" y="370396"/>
                </a:cubicBezTo>
                <a:cubicBezTo>
                  <a:pt x="1493828" y="432391"/>
                  <a:pt x="1413491" y="369248"/>
                  <a:pt x="1152160" y="370396"/>
                </a:cubicBezTo>
                <a:cubicBezTo>
                  <a:pt x="890829" y="371544"/>
                  <a:pt x="846292" y="336832"/>
                  <a:pt x="704098" y="370396"/>
                </a:cubicBezTo>
                <a:cubicBezTo>
                  <a:pt x="561904" y="403960"/>
                  <a:pt x="332982" y="319866"/>
                  <a:pt x="0" y="370396"/>
                </a:cubicBezTo>
                <a:cubicBezTo>
                  <a:pt x="-33622" y="211118"/>
                  <a:pt x="20995" y="133675"/>
                  <a:pt x="0" y="0"/>
                </a:cubicBezTo>
                <a:close/>
              </a:path>
            </a:pathLst>
          </a:custGeom>
          <a:ln w="28575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400" b="1" dirty="0">
                <a:solidFill>
                  <a:srgbClr val="00B05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BLOCOS EM EXPERIMENTAÇÃO NO CAMPO</a:t>
            </a:r>
          </a:p>
        </p:txBody>
      </p:sp>
      <p:pic>
        <p:nvPicPr>
          <p:cNvPr id="4" name="Imagem 3" descr="Campo com gramado e árvores ao fundo&#10;&#10;Descrição gerada automaticamente">
            <a:extLst>
              <a:ext uri="{FF2B5EF4-FFF2-40B4-BE49-F238E27FC236}">
                <a16:creationId xmlns:a16="http://schemas.microsoft.com/office/drawing/2014/main" id="{06B5F864-F342-4EAE-980B-87687B76B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13" y="1291192"/>
            <a:ext cx="6369616" cy="4566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D0B6416-CD15-43CC-A4D4-15B8BDEF6E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52" t="40575" r="26957" b="24298"/>
          <a:stretch/>
        </p:blipFill>
        <p:spPr>
          <a:xfrm>
            <a:off x="6575901" y="2259060"/>
            <a:ext cx="5104485" cy="28528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294F6E15-44B3-4AB2-9A93-6666261D70F1}"/>
              </a:ext>
            </a:extLst>
          </p:cNvPr>
          <p:cNvSpPr/>
          <p:nvPr/>
        </p:nvSpPr>
        <p:spPr>
          <a:xfrm>
            <a:off x="6095999" y="3362292"/>
            <a:ext cx="742123" cy="424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338" name="Picture 2" descr="Imagem Errado X Vermelho PNG - Arquivos e Vetores X vermelho png">
            <a:extLst>
              <a:ext uri="{FF2B5EF4-FFF2-40B4-BE49-F238E27FC236}">
                <a16:creationId xmlns:a16="http://schemas.microsoft.com/office/drawing/2014/main" id="{D9A13C3A-5EFB-4ACA-ADBF-DF5DB5612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986" y="4312351"/>
            <a:ext cx="966700" cy="9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Verifica Correto Marca - Gráfico vetorial grátis no Pixabay">
            <a:extLst>
              <a:ext uri="{FF2B5EF4-FFF2-40B4-BE49-F238E27FC236}">
                <a16:creationId xmlns:a16="http://schemas.microsoft.com/office/drawing/2014/main" id="{E0F26674-1E39-4DDB-9F06-231AB099C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374" y="4312351"/>
            <a:ext cx="693461" cy="66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11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4138633" y="777014"/>
            <a:ext cx="4163649" cy="718373"/>
          </a:xfrm>
          <a:custGeom>
            <a:avLst/>
            <a:gdLst>
              <a:gd name="connsiteX0" fmla="*/ 0 w 4163649"/>
              <a:gd name="connsiteY0" fmla="*/ 0 h 718373"/>
              <a:gd name="connsiteX1" fmla="*/ 553171 w 4163649"/>
              <a:gd name="connsiteY1" fmla="*/ 0 h 718373"/>
              <a:gd name="connsiteX2" fmla="*/ 1064705 w 4163649"/>
              <a:gd name="connsiteY2" fmla="*/ 0 h 718373"/>
              <a:gd name="connsiteX3" fmla="*/ 1534602 w 4163649"/>
              <a:gd name="connsiteY3" fmla="*/ 0 h 718373"/>
              <a:gd name="connsiteX4" fmla="*/ 2087773 w 4163649"/>
              <a:gd name="connsiteY4" fmla="*/ 0 h 718373"/>
              <a:gd name="connsiteX5" fmla="*/ 2682580 w 4163649"/>
              <a:gd name="connsiteY5" fmla="*/ 0 h 718373"/>
              <a:gd name="connsiteX6" fmla="*/ 3152477 w 4163649"/>
              <a:gd name="connsiteY6" fmla="*/ 0 h 718373"/>
              <a:gd name="connsiteX7" fmla="*/ 4163649 w 4163649"/>
              <a:gd name="connsiteY7" fmla="*/ 0 h 718373"/>
              <a:gd name="connsiteX8" fmla="*/ 4163649 w 4163649"/>
              <a:gd name="connsiteY8" fmla="*/ 359187 h 718373"/>
              <a:gd name="connsiteX9" fmla="*/ 4163649 w 4163649"/>
              <a:gd name="connsiteY9" fmla="*/ 718373 h 718373"/>
              <a:gd name="connsiteX10" fmla="*/ 3485569 w 4163649"/>
              <a:gd name="connsiteY10" fmla="*/ 718373 h 718373"/>
              <a:gd name="connsiteX11" fmla="*/ 2807489 w 4163649"/>
              <a:gd name="connsiteY11" fmla="*/ 718373 h 718373"/>
              <a:gd name="connsiteX12" fmla="*/ 2254319 w 4163649"/>
              <a:gd name="connsiteY12" fmla="*/ 718373 h 718373"/>
              <a:gd name="connsiteX13" fmla="*/ 1784421 w 4163649"/>
              <a:gd name="connsiteY13" fmla="*/ 718373 h 718373"/>
              <a:gd name="connsiteX14" fmla="*/ 1231250 w 4163649"/>
              <a:gd name="connsiteY14" fmla="*/ 718373 h 718373"/>
              <a:gd name="connsiteX15" fmla="*/ 594807 w 4163649"/>
              <a:gd name="connsiteY15" fmla="*/ 718373 h 718373"/>
              <a:gd name="connsiteX16" fmla="*/ 0 w 4163649"/>
              <a:gd name="connsiteY16" fmla="*/ 718373 h 718373"/>
              <a:gd name="connsiteX17" fmla="*/ 0 w 4163649"/>
              <a:gd name="connsiteY17" fmla="*/ 344819 h 718373"/>
              <a:gd name="connsiteX18" fmla="*/ 0 w 4163649"/>
              <a:gd name="connsiteY18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63649" h="718373" fill="none" extrusionOk="0">
                <a:moveTo>
                  <a:pt x="0" y="0"/>
                </a:moveTo>
                <a:cubicBezTo>
                  <a:pt x="151448" y="-54398"/>
                  <a:pt x="311744" y="9778"/>
                  <a:pt x="553171" y="0"/>
                </a:cubicBezTo>
                <a:cubicBezTo>
                  <a:pt x="794598" y="-9778"/>
                  <a:pt x="925357" y="55000"/>
                  <a:pt x="1064705" y="0"/>
                </a:cubicBezTo>
                <a:cubicBezTo>
                  <a:pt x="1204053" y="-55000"/>
                  <a:pt x="1427852" y="52876"/>
                  <a:pt x="1534602" y="0"/>
                </a:cubicBezTo>
                <a:cubicBezTo>
                  <a:pt x="1641352" y="-52876"/>
                  <a:pt x="1912394" y="54929"/>
                  <a:pt x="2087773" y="0"/>
                </a:cubicBezTo>
                <a:cubicBezTo>
                  <a:pt x="2263152" y="-54929"/>
                  <a:pt x="2503416" y="35453"/>
                  <a:pt x="2682580" y="0"/>
                </a:cubicBezTo>
                <a:cubicBezTo>
                  <a:pt x="2861744" y="-35453"/>
                  <a:pt x="2996835" y="44418"/>
                  <a:pt x="3152477" y="0"/>
                </a:cubicBezTo>
                <a:cubicBezTo>
                  <a:pt x="3308119" y="-44418"/>
                  <a:pt x="3892691" y="743"/>
                  <a:pt x="4163649" y="0"/>
                </a:cubicBezTo>
                <a:cubicBezTo>
                  <a:pt x="4183904" y="143952"/>
                  <a:pt x="4125732" y="260909"/>
                  <a:pt x="4163649" y="359187"/>
                </a:cubicBezTo>
                <a:cubicBezTo>
                  <a:pt x="4201566" y="457465"/>
                  <a:pt x="4133450" y="632425"/>
                  <a:pt x="4163649" y="718373"/>
                </a:cubicBezTo>
                <a:cubicBezTo>
                  <a:pt x="3944837" y="799741"/>
                  <a:pt x="3781903" y="676699"/>
                  <a:pt x="3485569" y="718373"/>
                </a:cubicBezTo>
                <a:cubicBezTo>
                  <a:pt x="3189235" y="760047"/>
                  <a:pt x="3090670" y="677829"/>
                  <a:pt x="2807489" y="718373"/>
                </a:cubicBezTo>
                <a:cubicBezTo>
                  <a:pt x="2524308" y="758917"/>
                  <a:pt x="2498521" y="677563"/>
                  <a:pt x="2254319" y="718373"/>
                </a:cubicBezTo>
                <a:cubicBezTo>
                  <a:pt x="2010117" y="759183"/>
                  <a:pt x="1952777" y="686167"/>
                  <a:pt x="1784421" y="718373"/>
                </a:cubicBezTo>
                <a:cubicBezTo>
                  <a:pt x="1616065" y="750579"/>
                  <a:pt x="1397501" y="679930"/>
                  <a:pt x="1231250" y="718373"/>
                </a:cubicBezTo>
                <a:cubicBezTo>
                  <a:pt x="1064999" y="756816"/>
                  <a:pt x="839799" y="703525"/>
                  <a:pt x="594807" y="718373"/>
                </a:cubicBezTo>
                <a:cubicBezTo>
                  <a:pt x="349815" y="733221"/>
                  <a:pt x="161749" y="692145"/>
                  <a:pt x="0" y="718373"/>
                </a:cubicBezTo>
                <a:cubicBezTo>
                  <a:pt x="-6772" y="535431"/>
                  <a:pt x="9562" y="430171"/>
                  <a:pt x="0" y="344819"/>
                </a:cubicBezTo>
                <a:cubicBezTo>
                  <a:pt x="-9562" y="259467"/>
                  <a:pt x="19151" y="81954"/>
                  <a:pt x="0" y="0"/>
                </a:cubicBezTo>
                <a:close/>
              </a:path>
              <a:path w="4163649" h="718373" stroke="0" extrusionOk="0">
                <a:moveTo>
                  <a:pt x="0" y="0"/>
                </a:moveTo>
                <a:cubicBezTo>
                  <a:pt x="287698" y="-7722"/>
                  <a:pt x="403580" y="52422"/>
                  <a:pt x="678080" y="0"/>
                </a:cubicBezTo>
                <a:cubicBezTo>
                  <a:pt x="952580" y="-52422"/>
                  <a:pt x="1106577" y="11441"/>
                  <a:pt x="1356160" y="0"/>
                </a:cubicBezTo>
                <a:cubicBezTo>
                  <a:pt x="1605743" y="-11441"/>
                  <a:pt x="1821367" y="28221"/>
                  <a:pt x="1992603" y="0"/>
                </a:cubicBezTo>
                <a:cubicBezTo>
                  <a:pt x="2163839" y="-28221"/>
                  <a:pt x="2338863" y="24663"/>
                  <a:pt x="2587410" y="0"/>
                </a:cubicBezTo>
                <a:cubicBezTo>
                  <a:pt x="2835957" y="-24663"/>
                  <a:pt x="3051284" y="15517"/>
                  <a:pt x="3182217" y="0"/>
                </a:cubicBezTo>
                <a:cubicBezTo>
                  <a:pt x="3313150" y="-15517"/>
                  <a:pt x="3451352" y="9191"/>
                  <a:pt x="3652115" y="0"/>
                </a:cubicBezTo>
                <a:cubicBezTo>
                  <a:pt x="3852878" y="-9191"/>
                  <a:pt x="3921815" y="34122"/>
                  <a:pt x="4163649" y="0"/>
                </a:cubicBezTo>
                <a:cubicBezTo>
                  <a:pt x="4168141" y="127993"/>
                  <a:pt x="4150516" y="263979"/>
                  <a:pt x="4163649" y="344819"/>
                </a:cubicBezTo>
                <a:cubicBezTo>
                  <a:pt x="4176782" y="425659"/>
                  <a:pt x="4124045" y="569802"/>
                  <a:pt x="4163649" y="718373"/>
                </a:cubicBezTo>
                <a:cubicBezTo>
                  <a:pt x="3946052" y="746934"/>
                  <a:pt x="3642526" y="691915"/>
                  <a:pt x="3485569" y="718373"/>
                </a:cubicBezTo>
                <a:cubicBezTo>
                  <a:pt x="3328612" y="744831"/>
                  <a:pt x="3048713" y="669000"/>
                  <a:pt x="2932399" y="718373"/>
                </a:cubicBezTo>
                <a:cubicBezTo>
                  <a:pt x="2816085" y="767746"/>
                  <a:pt x="2598965" y="692667"/>
                  <a:pt x="2420864" y="718373"/>
                </a:cubicBezTo>
                <a:cubicBezTo>
                  <a:pt x="2242763" y="744079"/>
                  <a:pt x="2029029" y="701482"/>
                  <a:pt x="1784421" y="718373"/>
                </a:cubicBezTo>
                <a:cubicBezTo>
                  <a:pt x="1539813" y="735264"/>
                  <a:pt x="1334550" y="671869"/>
                  <a:pt x="1106341" y="718373"/>
                </a:cubicBezTo>
                <a:cubicBezTo>
                  <a:pt x="878132" y="764877"/>
                  <a:pt x="716586" y="708300"/>
                  <a:pt x="553171" y="718373"/>
                </a:cubicBezTo>
                <a:cubicBezTo>
                  <a:pt x="389756" y="728446"/>
                  <a:pt x="161236" y="684433"/>
                  <a:pt x="0" y="718373"/>
                </a:cubicBezTo>
                <a:cubicBezTo>
                  <a:pt x="-36350" y="624488"/>
                  <a:pt x="20223" y="445805"/>
                  <a:pt x="0" y="344819"/>
                </a:cubicBezTo>
                <a:cubicBezTo>
                  <a:pt x="-20223" y="243833"/>
                  <a:pt x="17058" y="12007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MODELO ESTATÍSTICO</a:t>
            </a:r>
          </a:p>
        </p:txBody>
      </p:sp>
      <p:sp>
        <p:nvSpPr>
          <p:cNvPr id="19" name="Espaço Reservado para Texto 4">
            <a:extLst>
              <a:ext uri="{FF2B5EF4-FFF2-40B4-BE49-F238E27FC236}">
                <a16:creationId xmlns:a16="http://schemas.microsoft.com/office/drawing/2014/main" id="{5057E0D5-367E-4AFE-B027-9DFDBF4E69AF}"/>
              </a:ext>
            </a:extLst>
          </p:cNvPr>
          <p:cNvSpPr txBox="1">
            <a:spLocks/>
          </p:cNvSpPr>
          <p:nvPr/>
        </p:nvSpPr>
        <p:spPr>
          <a:xfrm>
            <a:off x="794163" y="3033032"/>
            <a:ext cx="2125048" cy="2120772"/>
          </a:xfrm>
          <a:custGeom>
            <a:avLst/>
            <a:gdLst>
              <a:gd name="connsiteX0" fmla="*/ 0 w 2125048"/>
              <a:gd name="connsiteY0" fmla="*/ 0 h 2120772"/>
              <a:gd name="connsiteX1" fmla="*/ 2125048 w 2125048"/>
              <a:gd name="connsiteY1" fmla="*/ 0 h 2120772"/>
              <a:gd name="connsiteX2" fmla="*/ 2125048 w 2125048"/>
              <a:gd name="connsiteY2" fmla="*/ 2120772 h 2120772"/>
              <a:gd name="connsiteX3" fmla="*/ 0 w 2125048"/>
              <a:gd name="connsiteY3" fmla="*/ 2120772 h 2120772"/>
              <a:gd name="connsiteX4" fmla="*/ 0 w 2125048"/>
              <a:gd name="connsiteY4" fmla="*/ 0 h 212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5048" h="2120772" extrusionOk="0">
                <a:moveTo>
                  <a:pt x="0" y="0"/>
                </a:moveTo>
                <a:cubicBezTo>
                  <a:pt x="993642" y="-21264"/>
                  <a:pt x="1228179" y="53690"/>
                  <a:pt x="2125048" y="0"/>
                </a:cubicBezTo>
                <a:cubicBezTo>
                  <a:pt x="2105606" y="486350"/>
                  <a:pt x="2228457" y="1568786"/>
                  <a:pt x="2125048" y="2120772"/>
                </a:cubicBezTo>
                <a:cubicBezTo>
                  <a:pt x="1387732" y="1966298"/>
                  <a:pt x="765844" y="2200401"/>
                  <a:pt x="0" y="2120772"/>
                </a:cubicBezTo>
                <a:cubicBezTo>
                  <a:pt x="-62616" y="1348088"/>
                  <a:pt x="49994" y="411994"/>
                  <a:pt x="0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153947797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solidFill>
                  <a:srgbClr val="FF0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É o valor observado na parcela que recebeu o tratamento </a:t>
            </a:r>
            <a:r>
              <a:rPr lang="pt-BR" sz="1800" b="1" dirty="0">
                <a:solidFill>
                  <a:srgbClr val="FF0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𝑖</a:t>
            </a:r>
            <a:r>
              <a:rPr lang="pt-BR" sz="1800" dirty="0">
                <a:solidFill>
                  <a:srgbClr val="FF0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 e que se encontra no bloco </a:t>
            </a:r>
            <a:r>
              <a:rPr lang="pt-BR" sz="1800" b="1" i="1" dirty="0">
                <a:solidFill>
                  <a:srgbClr val="FF000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j</a:t>
            </a:r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E5827A61-54FD-49CD-93AF-A44FE875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9049" y="1739624"/>
            <a:ext cx="5122818" cy="863042"/>
          </a:xfrm>
          <a:custGeom>
            <a:avLst/>
            <a:gdLst>
              <a:gd name="connsiteX0" fmla="*/ 0 w 5122818"/>
              <a:gd name="connsiteY0" fmla="*/ 0 h 863042"/>
              <a:gd name="connsiteX1" fmla="*/ 5122818 w 5122818"/>
              <a:gd name="connsiteY1" fmla="*/ 0 h 863042"/>
              <a:gd name="connsiteX2" fmla="*/ 5122818 w 5122818"/>
              <a:gd name="connsiteY2" fmla="*/ 863042 h 863042"/>
              <a:gd name="connsiteX3" fmla="*/ 0 w 5122818"/>
              <a:gd name="connsiteY3" fmla="*/ 863042 h 863042"/>
              <a:gd name="connsiteX4" fmla="*/ 0 w 5122818"/>
              <a:gd name="connsiteY4" fmla="*/ 0 h 86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2818" h="863042" fill="none" extrusionOk="0">
                <a:moveTo>
                  <a:pt x="0" y="0"/>
                </a:moveTo>
                <a:cubicBezTo>
                  <a:pt x="645438" y="-67787"/>
                  <a:pt x="4278266" y="13743"/>
                  <a:pt x="5122818" y="0"/>
                </a:cubicBezTo>
                <a:cubicBezTo>
                  <a:pt x="5132158" y="173299"/>
                  <a:pt x="5171986" y="665652"/>
                  <a:pt x="5122818" y="863042"/>
                </a:cubicBezTo>
                <a:cubicBezTo>
                  <a:pt x="2871089" y="896929"/>
                  <a:pt x="1885959" y="763161"/>
                  <a:pt x="0" y="863042"/>
                </a:cubicBezTo>
                <a:cubicBezTo>
                  <a:pt x="-29283" y="554435"/>
                  <a:pt x="-75515" y="343664"/>
                  <a:pt x="0" y="0"/>
                </a:cubicBezTo>
                <a:close/>
              </a:path>
              <a:path w="5122818" h="863042" stroke="0" extrusionOk="0">
                <a:moveTo>
                  <a:pt x="0" y="0"/>
                </a:moveTo>
                <a:cubicBezTo>
                  <a:pt x="587460" y="25542"/>
                  <a:pt x="3372070" y="-11656"/>
                  <a:pt x="5122818" y="0"/>
                </a:cubicBezTo>
                <a:cubicBezTo>
                  <a:pt x="5190169" y="427043"/>
                  <a:pt x="5095389" y="535210"/>
                  <a:pt x="5122818" y="863042"/>
                </a:cubicBezTo>
                <a:cubicBezTo>
                  <a:pt x="3165608" y="715494"/>
                  <a:pt x="1670452" y="994387"/>
                  <a:pt x="0" y="863042"/>
                </a:cubicBezTo>
                <a:cubicBezTo>
                  <a:pt x="50052" y="718660"/>
                  <a:pt x="-33221" y="205359"/>
                  <a:pt x="0" y="0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136581546">
                  <ask:type>
                    <ask:lineSketchCurved/>
                  </ask:type>
                </ask:lineSketchStyleProps>
              </a:ext>
            </a:extLst>
          </a:ln>
        </p:spPr>
        <p:txBody>
          <a:bodyPr rtlCol="0">
            <a:normAutofit/>
          </a:bodyPr>
          <a:lstStyle/>
          <a:p>
            <a:pPr algn="ctr"/>
            <a:r>
              <a:rPr lang="pt-BR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y</a:t>
            </a:r>
            <a:r>
              <a:rPr lang="pt-BR" sz="24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ij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 = µ + t</a:t>
            </a:r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i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 + </a:t>
            </a:r>
            <a:r>
              <a:rPr lang="pt-BR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b</a:t>
            </a:r>
            <a:r>
              <a:rPr lang="pt-BR" sz="24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j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 + </a:t>
            </a:r>
            <a:r>
              <a:rPr lang="pt-BR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e</a:t>
            </a:r>
            <a:r>
              <a:rPr lang="pt-BR" sz="24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ij</a:t>
            </a:r>
            <a:endParaRPr lang="pt-BR" b="1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pic>
        <p:nvPicPr>
          <p:cNvPr id="20482" name="Picture 2" descr="Matemática - ícones de sinais grátis">
            <a:extLst>
              <a:ext uri="{FF2B5EF4-FFF2-40B4-BE49-F238E27FC236}">
                <a16:creationId xmlns:a16="http://schemas.microsoft.com/office/drawing/2014/main" id="{14EAEE47-8352-434F-B1FE-0CB265F8B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431" y="5433390"/>
            <a:ext cx="1270347" cy="127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80CC56A1-2587-4B91-AF73-4213AF7BCC6C}"/>
              </a:ext>
            </a:extLst>
          </p:cNvPr>
          <p:cNvSpPr/>
          <p:nvPr/>
        </p:nvSpPr>
        <p:spPr>
          <a:xfrm>
            <a:off x="3659048" y="1821458"/>
            <a:ext cx="818369" cy="7812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484" name="Picture 4" descr="Desenho de Seta PNG - PNG transparente de Seta para baixar grátis">
            <a:extLst>
              <a:ext uri="{FF2B5EF4-FFF2-40B4-BE49-F238E27FC236}">
                <a16:creationId xmlns:a16="http://schemas.microsoft.com/office/drawing/2014/main" id="{3CA0FB79-09B1-4D9E-99C1-941CADD11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90653">
            <a:off x="2765598" y="2366338"/>
            <a:ext cx="1114572" cy="63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AA159EC0-D52F-4015-9C59-08017FA5B008}"/>
              </a:ext>
            </a:extLst>
          </p:cNvPr>
          <p:cNvSpPr/>
          <p:nvPr/>
        </p:nvSpPr>
        <p:spPr>
          <a:xfrm>
            <a:off x="4835226" y="1792080"/>
            <a:ext cx="689113" cy="75813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pic>
        <p:nvPicPr>
          <p:cNvPr id="25" name="Picture 4" descr="Desenho de Seta PNG - PNG transparente de Seta para baixar grátis">
            <a:extLst>
              <a:ext uri="{FF2B5EF4-FFF2-40B4-BE49-F238E27FC236}">
                <a16:creationId xmlns:a16="http://schemas.microsoft.com/office/drawing/2014/main" id="{D8AA5D24-560C-40E1-9261-64FB32F84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97057">
            <a:off x="4163972" y="2636418"/>
            <a:ext cx="977937" cy="55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Espaço Reservado para Texto 4">
            <a:extLst>
              <a:ext uri="{FF2B5EF4-FFF2-40B4-BE49-F238E27FC236}">
                <a16:creationId xmlns:a16="http://schemas.microsoft.com/office/drawing/2014/main" id="{132800F8-05B5-43D3-A537-36ACCF16C2AF}"/>
              </a:ext>
            </a:extLst>
          </p:cNvPr>
          <p:cNvSpPr txBox="1">
            <a:spLocks/>
          </p:cNvSpPr>
          <p:nvPr/>
        </p:nvSpPr>
        <p:spPr>
          <a:xfrm>
            <a:off x="3321992" y="3254808"/>
            <a:ext cx="1558206" cy="1042631"/>
          </a:xfrm>
          <a:custGeom>
            <a:avLst/>
            <a:gdLst>
              <a:gd name="connsiteX0" fmla="*/ 0 w 1558206"/>
              <a:gd name="connsiteY0" fmla="*/ 0 h 1042631"/>
              <a:gd name="connsiteX1" fmla="*/ 1558206 w 1558206"/>
              <a:gd name="connsiteY1" fmla="*/ 0 h 1042631"/>
              <a:gd name="connsiteX2" fmla="*/ 1558206 w 1558206"/>
              <a:gd name="connsiteY2" fmla="*/ 1042631 h 1042631"/>
              <a:gd name="connsiteX3" fmla="*/ 0 w 1558206"/>
              <a:gd name="connsiteY3" fmla="*/ 1042631 h 1042631"/>
              <a:gd name="connsiteX4" fmla="*/ 0 w 1558206"/>
              <a:gd name="connsiteY4" fmla="*/ 0 h 1042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8206" h="1042631" extrusionOk="0">
                <a:moveTo>
                  <a:pt x="0" y="0"/>
                </a:moveTo>
                <a:cubicBezTo>
                  <a:pt x="221487" y="-139889"/>
                  <a:pt x="800723" y="125409"/>
                  <a:pt x="1558206" y="0"/>
                </a:cubicBezTo>
                <a:cubicBezTo>
                  <a:pt x="1484179" y="482902"/>
                  <a:pt x="1504986" y="776580"/>
                  <a:pt x="1558206" y="1042631"/>
                </a:cubicBezTo>
                <a:cubicBezTo>
                  <a:pt x="1277632" y="1036401"/>
                  <a:pt x="377757" y="1051173"/>
                  <a:pt x="0" y="1042631"/>
                </a:cubicBezTo>
                <a:cubicBezTo>
                  <a:pt x="-80873" y="811665"/>
                  <a:pt x="-60528" y="164945"/>
                  <a:pt x="0" y="0"/>
                </a:cubicBezTo>
                <a:close/>
              </a:path>
            </a:pathLst>
          </a:custGeom>
          <a:noFill/>
          <a:ln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153947797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solidFill>
                  <a:srgbClr val="00B05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Média geral do experimento</a:t>
            </a:r>
            <a:endParaRPr lang="pt-BR" sz="1800" b="1" i="1" dirty="0">
              <a:solidFill>
                <a:srgbClr val="00B050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2486CE1E-E47F-4E23-A32A-52922FD6E292}"/>
              </a:ext>
            </a:extLst>
          </p:cNvPr>
          <p:cNvSpPr/>
          <p:nvPr/>
        </p:nvSpPr>
        <p:spPr>
          <a:xfrm>
            <a:off x="5817021" y="1765071"/>
            <a:ext cx="689113" cy="75813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29" name="Espaço Reservado para Texto 4">
            <a:extLst>
              <a:ext uri="{FF2B5EF4-FFF2-40B4-BE49-F238E27FC236}">
                <a16:creationId xmlns:a16="http://schemas.microsoft.com/office/drawing/2014/main" id="{B57DC9EF-14BA-4A13-956E-180F6CD12B80}"/>
              </a:ext>
            </a:extLst>
          </p:cNvPr>
          <p:cNvSpPr txBox="1">
            <a:spLocks/>
          </p:cNvSpPr>
          <p:nvPr/>
        </p:nvSpPr>
        <p:spPr>
          <a:xfrm>
            <a:off x="5129688" y="3149896"/>
            <a:ext cx="1381604" cy="1746511"/>
          </a:xfrm>
          <a:custGeom>
            <a:avLst/>
            <a:gdLst>
              <a:gd name="connsiteX0" fmla="*/ 0 w 1381604"/>
              <a:gd name="connsiteY0" fmla="*/ 0 h 1746511"/>
              <a:gd name="connsiteX1" fmla="*/ 1381604 w 1381604"/>
              <a:gd name="connsiteY1" fmla="*/ 0 h 1746511"/>
              <a:gd name="connsiteX2" fmla="*/ 1381604 w 1381604"/>
              <a:gd name="connsiteY2" fmla="*/ 1746511 h 1746511"/>
              <a:gd name="connsiteX3" fmla="*/ 0 w 1381604"/>
              <a:gd name="connsiteY3" fmla="*/ 1746511 h 1746511"/>
              <a:gd name="connsiteX4" fmla="*/ 0 w 1381604"/>
              <a:gd name="connsiteY4" fmla="*/ 0 h 17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604" h="1746511" extrusionOk="0">
                <a:moveTo>
                  <a:pt x="0" y="0"/>
                </a:moveTo>
                <a:cubicBezTo>
                  <a:pt x="274676" y="-32290"/>
                  <a:pt x="1136809" y="-40234"/>
                  <a:pt x="1381604" y="0"/>
                </a:cubicBezTo>
                <a:cubicBezTo>
                  <a:pt x="1498115" y="361621"/>
                  <a:pt x="1246202" y="886212"/>
                  <a:pt x="1381604" y="1746511"/>
                </a:cubicBezTo>
                <a:cubicBezTo>
                  <a:pt x="1008784" y="1631139"/>
                  <a:pt x="630843" y="1665224"/>
                  <a:pt x="0" y="1746511"/>
                </a:cubicBezTo>
                <a:cubicBezTo>
                  <a:pt x="-132431" y="907743"/>
                  <a:pt x="-29069" y="212742"/>
                  <a:pt x="0" y="0"/>
                </a:cubicBezTo>
                <a:close/>
              </a:path>
            </a:pathLst>
          </a:custGeom>
          <a:noFill/>
          <a:ln>
            <a:solidFill>
              <a:srgbClr val="0070C0"/>
            </a:solidFill>
            <a:extLst>
              <a:ext uri="{C807C97D-BFC1-408E-A445-0C87EB9F89A2}">
                <ask:lineSketchStyleProps xmlns:ask="http://schemas.microsoft.com/office/drawing/2018/sketchyshapes" sd="153947797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solidFill>
                  <a:srgbClr val="0070C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É o efeito devido ao tratamento 𝑖, que foi aplicado à parcela</a:t>
            </a:r>
            <a:endParaRPr lang="pt-BR" sz="1800" b="1" i="1" dirty="0">
              <a:solidFill>
                <a:srgbClr val="0070C0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pic>
        <p:nvPicPr>
          <p:cNvPr id="30" name="Picture 4" descr="Desenho de Seta PNG - PNG transparente de Seta para baixar grátis">
            <a:extLst>
              <a:ext uri="{FF2B5EF4-FFF2-40B4-BE49-F238E27FC236}">
                <a16:creationId xmlns:a16="http://schemas.microsoft.com/office/drawing/2014/main" id="{B72F7603-042C-4B3E-BC65-D3B11CBF8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62697">
            <a:off x="5534510" y="2644174"/>
            <a:ext cx="741733" cy="42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Elipse 30">
            <a:extLst>
              <a:ext uri="{FF2B5EF4-FFF2-40B4-BE49-F238E27FC236}">
                <a16:creationId xmlns:a16="http://schemas.microsoft.com/office/drawing/2014/main" id="{9EF9CE51-A26C-42E1-A087-4FB0007F1E82}"/>
              </a:ext>
            </a:extLst>
          </p:cNvPr>
          <p:cNvSpPr/>
          <p:nvPr/>
        </p:nvSpPr>
        <p:spPr>
          <a:xfrm>
            <a:off x="6868504" y="1792080"/>
            <a:ext cx="689113" cy="75813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32" name="Espaço Reservado para Texto 4">
            <a:extLst>
              <a:ext uri="{FF2B5EF4-FFF2-40B4-BE49-F238E27FC236}">
                <a16:creationId xmlns:a16="http://schemas.microsoft.com/office/drawing/2014/main" id="{F53EBE12-6E35-4EED-8DDD-71EEC151164C}"/>
              </a:ext>
            </a:extLst>
          </p:cNvPr>
          <p:cNvSpPr txBox="1">
            <a:spLocks/>
          </p:cNvSpPr>
          <p:nvPr/>
        </p:nvSpPr>
        <p:spPr>
          <a:xfrm>
            <a:off x="6877775" y="2915902"/>
            <a:ext cx="1510746" cy="2120772"/>
          </a:xfrm>
          <a:custGeom>
            <a:avLst/>
            <a:gdLst>
              <a:gd name="connsiteX0" fmla="*/ 0 w 1510746"/>
              <a:gd name="connsiteY0" fmla="*/ 0 h 2120772"/>
              <a:gd name="connsiteX1" fmla="*/ 1510746 w 1510746"/>
              <a:gd name="connsiteY1" fmla="*/ 0 h 2120772"/>
              <a:gd name="connsiteX2" fmla="*/ 1510746 w 1510746"/>
              <a:gd name="connsiteY2" fmla="*/ 2120772 h 2120772"/>
              <a:gd name="connsiteX3" fmla="*/ 0 w 1510746"/>
              <a:gd name="connsiteY3" fmla="*/ 2120772 h 2120772"/>
              <a:gd name="connsiteX4" fmla="*/ 0 w 1510746"/>
              <a:gd name="connsiteY4" fmla="*/ 0 h 212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746" h="2120772" extrusionOk="0">
                <a:moveTo>
                  <a:pt x="0" y="0"/>
                </a:moveTo>
                <a:cubicBezTo>
                  <a:pt x="376082" y="-87353"/>
                  <a:pt x="1128034" y="-83650"/>
                  <a:pt x="1510746" y="0"/>
                </a:cubicBezTo>
                <a:cubicBezTo>
                  <a:pt x="1491304" y="486350"/>
                  <a:pt x="1614155" y="1568786"/>
                  <a:pt x="1510746" y="2120772"/>
                </a:cubicBezTo>
                <a:cubicBezTo>
                  <a:pt x="1322870" y="2034268"/>
                  <a:pt x="490635" y="2072196"/>
                  <a:pt x="0" y="2120772"/>
                </a:cubicBezTo>
                <a:cubicBezTo>
                  <a:pt x="-62616" y="1348088"/>
                  <a:pt x="49994" y="411994"/>
                  <a:pt x="0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53947797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solidFill>
                  <a:srgbClr val="7030A0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É o efeito devido ao bloco j em que se encontra a parcela</a:t>
            </a:r>
            <a:endParaRPr lang="pt-BR" sz="1800" b="1" i="1" dirty="0">
              <a:solidFill>
                <a:srgbClr val="7030A0"/>
              </a:solidFill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pic>
        <p:nvPicPr>
          <p:cNvPr id="33" name="Picture 4" descr="Desenho de Seta PNG - PNG transparente de Seta para baixar grátis">
            <a:extLst>
              <a:ext uri="{FF2B5EF4-FFF2-40B4-BE49-F238E27FC236}">
                <a16:creationId xmlns:a16="http://schemas.microsoft.com/office/drawing/2014/main" id="{FE9F4601-BA1D-4419-951C-43C58B39E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77204">
            <a:off x="7065507" y="2626914"/>
            <a:ext cx="619333" cy="3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Elipse 33">
            <a:extLst>
              <a:ext uri="{FF2B5EF4-FFF2-40B4-BE49-F238E27FC236}">
                <a16:creationId xmlns:a16="http://schemas.microsoft.com/office/drawing/2014/main" id="{D82DCBBF-85D2-4BF5-B239-C7951E676CE4}"/>
              </a:ext>
            </a:extLst>
          </p:cNvPr>
          <p:cNvSpPr/>
          <p:nvPr/>
        </p:nvSpPr>
        <p:spPr>
          <a:xfrm>
            <a:off x="8010386" y="1807922"/>
            <a:ext cx="689113" cy="758130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B050"/>
              </a:solidFill>
            </a:endParaRPr>
          </a:p>
        </p:txBody>
      </p:sp>
      <p:sp>
        <p:nvSpPr>
          <p:cNvPr id="35" name="Espaço Reservado para Texto 4">
            <a:extLst>
              <a:ext uri="{FF2B5EF4-FFF2-40B4-BE49-F238E27FC236}">
                <a16:creationId xmlns:a16="http://schemas.microsoft.com/office/drawing/2014/main" id="{49294090-D4EC-42B3-BD22-1FB7A554E3C6}"/>
              </a:ext>
            </a:extLst>
          </p:cNvPr>
          <p:cNvSpPr txBox="1">
            <a:spLocks/>
          </p:cNvSpPr>
          <p:nvPr/>
        </p:nvSpPr>
        <p:spPr>
          <a:xfrm>
            <a:off x="8781867" y="3033032"/>
            <a:ext cx="2125048" cy="2120772"/>
          </a:xfrm>
          <a:custGeom>
            <a:avLst/>
            <a:gdLst>
              <a:gd name="connsiteX0" fmla="*/ 0 w 2125048"/>
              <a:gd name="connsiteY0" fmla="*/ 0 h 2120772"/>
              <a:gd name="connsiteX1" fmla="*/ 2125048 w 2125048"/>
              <a:gd name="connsiteY1" fmla="*/ 0 h 2120772"/>
              <a:gd name="connsiteX2" fmla="*/ 2125048 w 2125048"/>
              <a:gd name="connsiteY2" fmla="*/ 2120772 h 2120772"/>
              <a:gd name="connsiteX3" fmla="*/ 0 w 2125048"/>
              <a:gd name="connsiteY3" fmla="*/ 2120772 h 2120772"/>
              <a:gd name="connsiteX4" fmla="*/ 0 w 2125048"/>
              <a:gd name="connsiteY4" fmla="*/ 0 h 212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5048" h="2120772" extrusionOk="0">
                <a:moveTo>
                  <a:pt x="0" y="0"/>
                </a:moveTo>
                <a:cubicBezTo>
                  <a:pt x="993642" y="-21264"/>
                  <a:pt x="1228179" y="53690"/>
                  <a:pt x="2125048" y="0"/>
                </a:cubicBezTo>
                <a:cubicBezTo>
                  <a:pt x="2105606" y="486350"/>
                  <a:pt x="2228457" y="1568786"/>
                  <a:pt x="2125048" y="2120772"/>
                </a:cubicBezTo>
                <a:cubicBezTo>
                  <a:pt x="1387732" y="1966298"/>
                  <a:pt x="765844" y="2200401"/>
                  <a:pt x="0" y="2120772"/>
                </a:cubicBezTo>
                <a:cubicBezTo>
                  <a:pt x="-62616" y="1348088"/>
                  <a:pt x="49994" y="411994"/>
                  <a:pt x="0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53947797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solidFill>
                  <a:schemeClr val="accent2">
                    <a:lumMod val="50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É o efeito dos fatores não controlados na parcela que recebeu o tratamento </a:t>
            </a:r>
            <a:r>
              <a:rPr lang="pt-BR" sz="1800" b="1" dirty="0">
                <a:solidFill>
                  <a:schemeClr val="accent2">
                    <a:lumMod val="50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𝑖</a:t>
            </a:r>
            <a:r>
              <a:rPr lang="pt-BR" sz="1800" dirty="0">
                <a:solidFill>
                  <a:schemeClr val="accent2">
                    <a:lumMod val="50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 no bloco </a:t>
            </a:r>
            <a:r>
              <a:rPr lang="pt-BR" sz="1800" b="1" i="1" dirty="0">
                <a:solidFill>
                  <a:schemeClr val="accent2">
                    <a:lumMod val="50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j</a:t>
            </a:r>
          </a:p>
        </p:txBody>
      </p:sp>
      <p:pic>
        <p:nvPicPr>
          <p:cNvPr id="36" name="Picture 4" descr="Desenho de Seta PNG - PNG transparente de Seta para baixar grátis">
            <a:extLst>
              <a:ext uri="{FF2B5EF4-FFF2-40B4-BE49-F238E27FC236}">
                <a16:creationId xmlns:a16="http://schemas.microsoft.com/office/drawing/2014/main" id="{21A6697C-44AA-47CB-9BD0-93E01A33E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37438">
            <a:off x="8429865" y="2666498"/>
            <a:ext cx="775698" cy="44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60B1723D-1160-4C87-B227-A2E59FEFC82E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</p:spTree>
    <p:extLst>
      <p:ext uri="{BB962C8B-B14F-4D97-AF65-F5344CB8AC3E}">
        <p14:creationId xmlns:p14="http://schemas.microsoft.com/office/powerpoint/2010/main" val="944711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2" descr="Texto, Aplicativo, Word&#10;&#10;Descrição gerada automaticamente">
            <a:extLst>
              <a:ext uri="{FF2B5EF4-FFF2-40B4-BE49-F238E27FC236}">
                <a16:creationId xmlns:a16="http://schemas.microsoft.com/office/drawing/2014/main" id="{10E8F293-61F2-91EF-9FDC-19375D5E4E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58" t="52721" r="59847" b="35970"/>
          <a:stretch/>
        </p:blipFill>
        <p:spPr>
          <a:xfrm>
            <a:off x="4429434" y="3853340"/>
            <a:ext cx="2215799" cy="563167"/>
          </a:xfrm>
          <a:prstGeom prst="rect">
            <a:avLst/>
          </a:prstGeom>
        </p:spPr>
      </p:pic>
      <p:graphicFrame>
        <p:nvGraphicFramePr>
          <p:cNvPr id="5" name="Tabela 5">
            <a:extLst>
              <a:ext uri="{FF2B5EF4-FFF2-40B4-BE49-F238E27FC236}">
                <a16:creationId xmlns:a16="http://schemas.microsoft.com/office/drawing/2014/main" id="{026DD1FE-44FD-EE5A-9372-B0582A8FB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886500"/>
              </p:ext>
            </p:extLst>
          </p:nvPr>
        </p:nvGraphicFramePr>
        <p:xfrm>
          <a:off x="1450963" y="4633017"/>
          <a:ext cx="8168640" cy="612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8640">
                  <a:extLst>
                    <a:ext uri="{9D8B030D-6E8A-4147-A177-3AD203B41FA5}">
                      <a16:colId xmlns:a16="http://schemas.microsoft.com/office/drawing/2014/main" val="3499750778"/>
                    </a:ext>
                  </a:extLst>
                </a:gridCol>
              </a:tblGrid>
              <a:tr h="612866"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872616"/>
                  </a:ext>
                </a:extLst>
              </a:tr>
            </a:tbl>
          </a:graphicData>
        </a:graphic>
      </p:graphicFrame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2591822" y="432382"/>
            <a:ext cx="7008356" cy="718373"/>
          </a:xfrm>
          <a:custGeom>
            <a:avLst/>
            <a:gdLst>
              <a:gd name="connsiteX0" fmla="*/ 0 w 7008356"/>
              <a:gd name="connsiteY0" fmla="*/ 0 h 718373"/>
              <a:gd name="connsiteX1" fmla="*/ 513946 w 7008356"/>
              <a:gd name="connsiteY1" fmla="*/ 0 h 718373"/>
              <a:gd name="connsiteX2" fmla="*/ 1238143 w 7008356"/>
              <a:gd name="connsiteY2" fmla="*/ 0 h 718373"/>
              <a:gd name="connsiteX3" fmla="*/ 1822173 w 7008356"/>
              <a:gd name="connsiteY3" fmla="*/ 0 h 718373"/>
              <a:gd name="connsiteX4" fmla="*/ 2476286 w 7008356"/>
              <a:gd name="connsiteY4" fmla="*/ 0 h 718373"/>
              <a:gd name="connsiteX5" fmla="*/ 2920148 w 7008356"/>
              <a:gd name="connsiteY5" fmla="*/ 0 h 718373"/>
              <a:gd name="connsiteX6" fmla="*/ 3434094 w 7008356"/>
              <a:gd name="connsiteY6" fmla="*/ 0 h 718373"/>
              <a:gd name="connsiteX7" fmla="*/ 4018124 w 7008356"/>
              <a:gd name="connsiteY7" fmla="*/ 0 h 718373"/>
              <a:gd name="connsiteX8" fmla="*/ 4672237 w 7008356"/>
              <a:gd name="connsiteY8" fmla="*/ 0 h 718373"/>
              <a:gd name="connsiteX9" fmla="*/ 5186183 w 7008356"/>
              <a:gd name="connsiteY9" fmla="*/ 0 h 718373"/>
              <a:gd name="connsiteX10" fmla="*/ 5700130 w 7008356"/>
              <a:gd name="connsiteY10" fmla="*/ 0 h 718373"/>
              <a:gd name="connsiteX11" fmla="*/ 6284159 w 7008356"/>
              <a:gd name="connsiteY11" fmla="*/ 0 h 718373"/>
              <a:gd name="connsiteX12" fmla="*/ 7008356 w 7008356"/>
              <a:gd name="connsiteY12" fmla="*/ 0 h 718373"/>
              <a:gd name="connsiteX13" fmla="*/ 7008356 w 7008356"/>
              <a:gd name="connsiteY13" fmla="*/ 366370 h 718373"/>
              <a:gd name="connsiteX14" fmla="*/ 7008356 w 7008356"/>
              <a:gd name="connsiteY14" fmla="*/ 718373 h 718373"/>
              <a:gd name="connsiteX15" fmla="*/ 6494410 w 7008356"/>
              <a:gd name="connsiteY15" fmla="*/ 718373 h 718373"/>
              <a:gd name="connsiteX16" fmla="*/ 5770213 w 7008356"/>
              <a:gd name="connsiteY16" fmla="*/ 718373 h 718373"/>
              <a:gd name="connsiteX17" fmla="*/ 5256267 w 7008356"/>
              <a:gd name="connsiteY17" fmla="*/ 718373 h 718373"/>
              <a:gd name="connsiteX18" fmla="*/ 4672237 w 7008356"/>
              <a:gd name="connsiteY18" fmla="*/ 718373 h 718373"/>
              <a:gd name="connsiteX19" fmla="*/ 4228375 w 7008356"/>
              <a:gd name="connsiteY19" fmla="*/ 718373 h 718373"/>
              <a:gd name="connsiteX20" fmla="*/ 3504178 w 7008356"/>
              <a:gd name="connsiteY20" fmla="*/ 718373 h 718373"/>
              <a:gd name="connsiteX21" fmla="*/ 2990232 w 7008356"/>
              <a:gd name="connsiteY21" fmla="*/ 718373 h 718373"/>
              <a:gd name="connsiteX22" fmla="*/ 2266035 w 7008356"/>
              <a:gd name="connsiteY22" fmla="*/ 718373 h 718373"/>
              <a:gd name="connsiteX23" fmla="*/ 1611922 w 7008356"/>
              <a:gd name="connsiteY23" fmla="*/ 718373 h 718373"/>
              <a:gd name="connsiteX24" fmla="*/ 1168059 w 7008356"/>
              <a:gd name="connsiteY24" fmla="*/ 718373 h 718373"/>
              <a:gd name="connsiteX25" fmla="*/ 654113 w 7008356"/>
              <a:gd name="connsiteY25" fmla="*/ 718373 h 718373"/>
              <a:gd name="connsiteX26" fmla="*/ 0 w 7008356"/>
              <a:gd name="connsiteY26" fmla="*/ 718373 h 718373"/>
              <a:gd name="connsiteX27" fmla="*/ 0 w 7008356"/>
              <a:gd name="connsiteY27" fmla="*/ 359187 h 718373"/>
              <a:gd name="connsiteX28" fmla="*/ 0 w 7008356"/>
              <a:gd name="connsiteY28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008356" h="718373" fill="none" extrusionOk="0">
                <a:moveTo>
                  <a:pt x="0" y="0"/>
                </a:moveTo>
                <a:cubicBezTo>
                  <a:pt x="147452" y="-20519"/>
                  <a:pt x="324202" y="56141"/>
                  <a:pt x="513946" y="0"/>
                </a:cubicBezTo>
                <a:cubicBezTo>
                  <a:pt x="703690" y="-56141"/>
                  <a:pt x="1071842" y="36735"/>
                  <a:pt x="1238143" y="0"/>
                </a:cubicBezTo>
                <a:cubicBezTo>
                  <a:pt x="1404444" y="-36735"/>
                  <a:pt x="1606906" y="56175"/>
                  <a:pt x="1822173" y="0"/>
                </a:cubicBezTo>
                <a:cubicBezTo>
                  <a:pt x="2037440" y="-56175"/>
                  <a:pt x="2327194" y="41846"/>
                  <a:pt x="2476286" y="0"/>
                </a:cubicBezTo>
                <a:cubicBezTo>
                  <a:pt x="2625378" y="-41846"/>
                  <a:pt x="2733091" y="43944"/>
                  <a:pt x="2920148" y="0"/>
                </a:cubicBezTo>
                <a:cubicBezTo>
                  <a:pt x="3107205" y="-43944"/>
                  <a:pt x="3262033" y="24209"/>
                  <a:pt x="3434094" y="0"/>
                </a:cubicBezTo>
                <a:cubicBezTo>
                  <a:pt x="3606155" y="-24209"/>
                  <a:pt x="3800596" y="48837"/>
                  <a:pt x="4018124" y="0"/>
                </a:cubicBezTo>
                <a:cubicBezTo>
                  <a:pt x="4235652" y="-48837"/>
                  <a:pt x="4493025" y="30637"/>
                  <a:pt x="4672237" y="0"/>
                </a:cubicBezTo>
                <a:cubicBezTo>
                  <a:pt x="4851449" y="-30637"/>
                  <a:pt x="4958787" y="42395"/>
                  <a:pt x="5186183" y="0"/>
                </a:cubicBezTo>
                <a:cubicBezTo>
                  <a:pt x="5413579" y="-42395"/>
                  <a:pt x="5451085" y="20110"/>
                  <a:pt x="5700130" y="0"/>
                </a:cubicBezTo>
                <a:cubicBezTo>
                  <a:pt x="5949175" y="-20110"/>
                  <a:pt x="6096586" y="19603"/>
                  <a:pt x="6284159" y="0"/>
                </a:cubicBezTo>
                <a:cubicBezTo>
                  <a:pt x="6471732" y="-19603"/>
                  <a:pt x="6808418" y="76199"/>
                  <a:pt x="7008356" y="0"/>
                </a:cubicBezTo>
                <a:cubicBezTo>
                  <a:pt x="7018876" y="137371"/>
                  <a:pt x="6995510" y="231436"/>
                  <a:pt x="7008356" y="366370"/>
                </a:cubicBezTo>
                <a:cubicBezTo>
                  <a:pt x="7021202" y="501304"/>
                  <a:pt x="6966154" y="633349"/>
                  <a:pt x="7008356" y="718373"/>
                </a:cubicBezTo>
                <a:cubicBezTo>
                  <a:pt x="6841639" y="731453"/>
                  <a:pt x="6621257" y="663709"/>
                  <a:pt x="6494410" y="718373"/>
                </a:cubicBezTo>
                <a:cubicBezTo>
                  <a:pt x="6367563" y="773037"/>
                  <a:pt x="6099473" y="681575"/>
                  <a:pt x="5770213" y="718373"/>
                </a:cubicBezTo>
                <a:cubicBezTo>
                  <a:pt x="5440953" y="755171"/>
                  <a:pt x="5468254" y="674227"/>
                  <a:pt x="5256267" y="718373"/>
                </a:cubicBezTo>
                <a:cubicBezTo>
                  <a:pt x="5044280" y="762519"/>
                  <a:pt x="4846305" y="679584"/>
                  <a:pt x="4672237" y="718373"/>
                </a:cubicBezTo>
                <a:cubicBezTo>
                  <a:pt x="4498169" y="757162"/>
                  <a:pt x="4442768" y="679497"/>
                  <a:pt x="4228375" y="718373"/>
                </a:cubicBezTo>
                <a:cubicBezTo>
                  <a:pt x="4013982" y="757249"/>
                  <a:pt x="3794879" y="708825"/>
                  <a:pt x="3504178" y="718373"/>
                </a:cubicBezTo>
                <a:cubicBezTo>
                  <a:pt x="3213477" y="727921"/>
                  <a:pt x="3110835" y="667402"/>
                  <a:pt x="2990232" y="718373"/>
                </a:cubicBezTo>
                <a:cubicBezTo>
                  <a:pt x="2869629" y="769344"/>
                  <a:pt x="2469150" y="713377"/>
                  <a:pt x="2266035" y="718373"/>
                </a:cubicBezTo>
                <a:cubicBezTo>
                  <a:pt x="2062920" y="723369"/>
                  <a:pt x="1905258" y="702547"/>
                  <a:pt x="1611922" y="718373"/>
                </a:cubicBezTo>
                <a:cubicBezTo>
                  <a:pt x="1318586" y="734199"/>
                  <a:pt x="1258681" y="706422"/>
                  <a:pt x="1168059" y="718373"/>
                </a:cubicBezTo>
                <a:cubicBezTo>
                  <a:pt x="1077437" y="730324"/>
                  <a:pt x="882276" y="714142"/>
                  <a:pt x="654113" y="718373"/>
                </a:cubicBezTo>
                <a:cubicBezTo>
                  <a:pt x="425950" y="722604"/>
                  <a:pt x="236138" y="708459"/>
                  <a:pt x="0" y="718373"/>
                </a:cubicBezTo>
                <a:cubicBezTo>
                  <a:pt x="-22134" y="584547"/>
                  <a:pt x="28350" y="475837"/>
                  <a:pt x="0" y="359187"/>
                </a:cubicBezTo>
                <a:cubicBezTo>
                  <a:pt x="-28350" y="242537"/>
                  <a:pt x="21235" y="161044"/>
                  <a:pt x="0" y="0"/>
                </a:cubicBezTo>
                <a:close/>
              </a:path>
              <a:path w="7008356" h="718373" stroke="0" extrusionOk="0">
                <a:moveTo>
                  <a:pt x="0" y="0"/>
                </a:moveTo>
                <a:cubicBezTo>
                  <a:pt x="175718" y="-15454"/>
                  <a:pt x="479804" y="37091"/>
                  <a:pt x="724197" y="0"/>
                </a:cubicBezTo>
                <a:cubicBezTo>
                  <a:pt x="968590" y="-37091"/>
                  <a:pt x="1296789" y="68164"/>
                  <a:pt x="1448394" y="0"/>
                </a:cubicBezTo>
                <a:cubicBezTo>
                  <a:pt x="1599999" y="-68164"/>
                  <a:pt x="1783291" y="40530"/>
                  <a:pt x="2102507" y="0"/>
                </a:cubicBezTo>
                <a:cubicBezTo>
                  <a:pt x="2421723" y="-40530"/>
                  <a:pt x="2406861" y="41248"/>
                  <a:pt x="2686536" y="0"/>
                </a:cubicBezTo>
                <a:cubicBezTo>
                  <a:pt x="2966211" y="-41248"/>
                  <a:pt x="3055105" y="27244"/>
                  <a:pt x="3270566" y="0"/>
                </a:cubicBezTo>
                <a:cubicBezTo>
                  <a:pt x="3486027" y="-27244"/>
                  <a:pt x="3514381" y="43689"/>
                  <a:pt x="3644345" y="0"/>
                </a:cubicBezTo>
                <a:cubicBezTo>
                  <a:pt x="3774309" y="-43689"/>
                  <a:pt x="4175716" y="44917"/>
                  <a:pt x="4368542" y="0"/>
                </a:cubicBezTo>
                <a:cubicBezTo>
                  <a:pt x="4561368" y="-44917"/>
                  <a:pt x="4672923" y="22383"/>
                  <a:pt x="4812404" y="0"/>
                </a:cubicBezTo>
                <a:cubicBezTo>
                  <a:pt x="4951885" y="-22383"/>
                  <a:pt x="5183300" y="11552"/>
                  <a:pt x="5536601" y="0"/>
                </a:cubicBezTo>
                <a:cubicBezTo>
                  <a:pt x="5889902" y="-11552"/>
                  <a:pt x="5935983" y="38189"/>
                  <a:pt x="6120631" y="0"/>
                </a:cubicBezTo>
                <a:cubicBezTo>
                  <a:pt x="6305279" y="-38189"/>
                  <a:pt x="6823741" y="65208"/>
                  <a:pt x="7008356" y="0"/>
                </a:cubicBezTo>
                <a:cubicBezTo>
                  <a:pt x="7034524" y="164151"/>
                  <a:pt x="6966177" y="248108"/>
                  <a:pt x="7008356" y="359187"/>
                </a:cubicBezTo>
                <a:cubicBezTo>
                  <a:pt x="7050535" y="470266"/>
                  <a:pt x="6995210" y="626183"/>
                  <a:pt x="7008356" y="718373"/>
                </a:cubicBezTo>
                <a:cubicBezTo>
                  <a:pt x="6872607" y="767488"/>
                  <a:pt x="6713955" y="669454"/>
                  <a:pt x="6564493" y="718373"/>
                </a:cubicBezTo>
                <a:cubicBezTo>
                  <a:pt x="6415031" y="767292"/>
                  <a:pt x="6173160" y="668870"/>
                  <a:pt x="6050547" y="718373"/>
                </a:cubicBezTo>
                <a:cubicBezTo>
                  <a:pt x="5927934" y="767876"/>
                  <a:pt x="5561982" y="685378"/>
                  <a:pt x="5326351" y="718373"/>
                </a:cubicBezTo>
                <a:cubicBezTo>
                  <a:pt x="5090720" y="751368"/>
                  <a:pt x="4911296" y="695533"/>
                  <a:pt x="4602154" y="718373"/>
                </a:cubicBezTo>
                <a:cubicBezTo>
                  <a:pt x="4293012" y="741213"/>
                  <a:pt x="4208148" y="707733"/>
                  <a:pt x="4018124" y="718373"/>
                </a:cubicBezTo>
                <a:cubicBezTo>
                  <a:pt x="3828100" y="729013"/>
                  <a:pt x="3676545" y="714799"/>
                  <a:pt x="3504178" y="718373"/>
                </a:cubicBezTo>
                <a:cubicBezTo>
                  <a:pt x="3331811" y="721947"/>
                  <a:pt x="3261257" y="714704"/>
                  <a:pt x="3060315" y="718373"/>
                </a:cubicBezTo>
                <a:cubicBezTo>
                  <a:pt x="2859373" y="722042"/>
                  <a:pt x="2809490" y="683608"/>
                  <a:pt x="2616453" y="718373"/>
                </a:cubicBezTo>
                <a:cubicBezTo>
                  <a:pt x="2423416" y="753138"/>
                  <a:pt x="2225802" y="710923"/>
                  <a:pt x="1962340" y="718373"/>
                </a:cubicBezTo>
                <a:cubicBezTo>
                  <a:pt x="1698878" y="725823"/>
                  <a:pt x="1610321" y="681594"/>
                  <a:pt x="1378310" y="718373"/>
                </a:cubicBezTo>
                <a:cubicBezTo>
                  <a:pt x="1146299" y="755152"/>
                  <a:pt x="1179473" y="694799"/>
                  <a:pt x="1004531" y="718373"/>
                </a:cubicBezTo>
                <a:cubicBezTo>
                  <a:pt x="829589" y="741947"/>
                  <a:pt x="772300" y="671291"/>
                  <a:pt x="560668" y="718373"/>
                </a:cubicBezTo>
                <a:cubicBezTo>
                  <a:pt x="349036" y="765455"/>
                  <a:pt x="162220" y="704106"/>
                  <a:pt x="0" y="718373"/>
                </a:cubicBezTo>
                <a:cubicBezTo>
                  <a:pt x="-42049" y="631992"/>
                  <a:pt x="11238" y="450620"/>
                  <a:pt x="0" y="359187"/>
                </a:cubicBezTo>
                <a:cubicBezTo>
                  <a:pt x="-11238" y="267754"/>
                  <a:pt x="36095" y="131893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ESQUEMA DE ANÁLISE DE VARIÂNCIA</a:t>
            </a:r>
          </a:p>
        </p:txBody>
      </p:sp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89699825-8D4C-32EA-44FE-2959837E8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309981"/>
              </p:ext>
            </p:extLst>
          </p:nvPr>
        </p:nvGraphicFramePr>
        <p:xfrm>
          <a:off x="1313450" y="2114430"/>
          <a:ext cx="816665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33330">
                  <a:extLst>
                    <a:ext uri="{9D8B030D-6E8A-4147-A177-3AD203B41FA5}">
                      <a16:colId xmlns:a16="http://schemas.microsoft.com/office/drawing/2014/main" val="608319503"/>
                    </a:ext>
                  </a:extLst>
                </a:gridCol>
                <a:gridCol w="1633330">
                  <a:extLst>
                    <a:ext uri="{9D8B030D-6E8A-4147-A177-3AD203B41FA5}">
                      <a16:colId xmlns:a16="http://schemas.microsoft.com/office/drawing/2014/main" val="2289633250"/>
                    </a:ext>
                  </a:extLst>
                </a:gridCol>
                <a:gridCol w="1633330">
                  <a:extLst>
                    <a:ext uri="{9D8B030D-6E8A-4147-A177-3AD203B41FA5}">
                      <a16:colId xmlns:a16="http://schemas.microsoft.com/office/drawing/2014/main" val="3179997785"/>
                    </a:ext>
                  </a:extLst>
                </a:gridCol>
                <a:gridCol w="1633330">
                  <a:extLst>
                    <a:ext uri="{9D8B030D-6E8A-4147-A177-3AD203B41FA5}">
                      <a16:colId xmlns:a16="http://schemas.microsoft.com/office/drawing/2014/main" val="126010919"/>
                    </a:ext>
                  </a:extLst>
                </a:gridCol>
                <a:gridCol w="1633330">
                  <a:extLst>
                    <a:ext uri="{9D8B030D-6E8A-4147-A177-3AD203B41FA5}">
                      <a16:colId xmlns:a16="http://schemas.microsoft.com/office/drawing/2014/main" val="3284137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accent1"/>
                          </a:solidFill>
                          <a:latin typeface="Posterama"/>
                        </a:rPr>
                        <a:t>FV</a:t>
                      </a: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800" b="1" i="0" u="none" strike="noStrike" noProof="0" dirty="0">
                          <a:solidFill>
                            <a:schemeClr val="accent1"/>
                          </a:solidFill>
                          <a:latin typeface="Posterama"/>
                        </a:rPr>
                        <a:t>GL</a:t>
                      </a:r>
                      <a:endParaRPr lang="pt-BR" b="1" dirty="0">
                        <a:solidFill>
                          <a:schemeClr val="accent1"/>
                        </a:solidFill>
                        <a:latin typeface="Posterama"/>
                      </a:endParaRP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b="1" dirty="0">
                          <a:solidFill>
                            <a:schemeClr val="accent1"/>
                          </a:solidFill>
                          <a:latin typeface="Posterama"/>
                        </a:rPr>
                        <a:t>SQ</a:t>
                      </a: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b="1" dirty="0">
                          <a:solidFill>
                            <a:schemeClr val="accent1"/>
                          </a:solidFill>
                          <a:latin typeface="Posterama"/>
                        </a:rPr>
                        <a:t>QM</a:t>
                      </a: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b="1" dirty="0">
                          <a:solidFill>
                            <a:schemeClr val="accent1"/>
                          </a:solidFill>
                          <a:latin typeface="Posterama"/>
                        </a:rPr>
                        <a:t>F</a:t>
                      </a: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35751"/>
                  </a:ext>
                </a:extLst>
              </a:tr>
            </a:tbl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B3CE61F1-1989-D7F8-98F9-DD1B634ABEEB}"/>
              </a:ext>
            </a:extLst>
          </p:cNvPr>
          <p:cNvSpPr txBox="1"/>
          <p:nvPr/>
        </p:nvSpPr>
        <p:spPr>
          <a:xfrm>
            <a:off x="1475554" y="2546668"/>
            <a:ext cx="2035654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sz="2400" dirty="0">
                <a:latin typeface="Posterama"/>
                <a:cs typeface="Calibri"/>
              </a:rPr>
              <a:t>Tratamentos</a:t>
            </a:r>
          </a:p>
          <a:p>
            <a:endParaRPr lang="pt-BR" sz="2400" dirty="0">
              <a:latin typeface="Posterama"/>
              <a:cs typeface="Calibri"/>
            </a:endParaRPr>
          </a:p>
          <a:p>
            <a:r>
              <a:rPr lang="pt-BR" sz="2400" dirty="0">
                <a:latin typeface="Posterama"/>
                <a:cs typeface="Calibri"/>
              </a:rPr>
              <a:t>Blocos</a:t>
            </a:r>
          </a:p>
          <a:p>
            <a:endParaRPr lang="pt-BR" sz="2400" dirty="0">
              <a:latin typeface="Posterama"/>
              <a:cs typeface="Calibri"/>
            </a:endParaRPr>
          </a:p>
          <a:p>
            <a:r>
              <a:rPr lang="pt-BR" sz="2400" dirty="0">
                <a:latin typeface="Posterama"/>
                <a:cs typeface="Calibri"/>
              </a:rPr>
              <a:t>Resíduo</a:t>
            </a:r>
          </a:p>
          <a:p>
            <a:endParaRPr lang="pt-BR" sz="2400" dirty="0">
              <a:latin typeface="Posterama"/>
              <a:cs typeface="Calibri"/>
            </a:endParaRPr>
          </a:p>
          <a:p>
            <a:r>
              <a:rPr lang="pt-BR" sz="2400" dirty="0">
                <a:latin typeface="Posterama"/>
                <a:cs typeface="Calibri"/>
              </a:rPr>
              <a:t>Total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28E60C2-19CF-9F4C-8E51-939CBCE15D29}"/>
              </a:ext>
            </a:extLst>
          </p:cNvPr>
          <p:cNvSpPr txBox="1"/>
          <p:nvPr/>
        </p:nvSpPr>
        <p:spPr>
          <a:xfrm>
            <a:off x="2633869" y="4058478"/>
            <a:ext cx="180975" cy="3619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648432C-8F8E-2FFD-4B54-BB77E7600F04}"/>
              </a:ext>
            </a:extLst>
          </p:cNvPr>
          <p:cNvSpPr txBox="1"/>
          <p:nvPr/>
        </p:nvSpPr>
        <p:spPr>
          <a:xfrm>
            <a:off x="1479304" y="5450894"/>
            <a:ext cx="427852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I </a:t>
            </a:r>
            <a:r>
              <a:rPr lang="pt-BR" sz="2400" dirty="0">
                <a:latin typeface="Posterama"/>
                <a:ea typeface="+mn-lt"/>
                <a:cs typeface="+mn-lt"/>
              </a:rPr>
              <a:t>= Número de Tratamentos</a:t>
            </a:r>
            <a:endParaRPr lang="pt-BR" sz="2400" dirty="0">
              <a:latin typeface="Posterama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E620177-72EC-760A-4494-5654640D6F5A}"/>
              </a:ext>
            </a:extLst>
          </p:cNvPr>
          <p:cNvSpPr txBox="1"/>
          <p:nvPr/>
        </p:nvSpPr>
        <p:spPr>
          <a:xfrm>
            <a:off x="1360098" y="616213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solidFill>
                <a:srgbClr val="4D5156"/>
              </a:solidFill>
              <a:latin typeface="arial"/>
              <a:cs typeface="arial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597293D-D39B-33E4-1769-A09B0D669B77}"/>
              </a:ext>
            </a:extLst>
          </p:cNvPr>
          <p:cNvSpPr txBox="1"/>
          <p:nvPr/>
        </p:nvSpPr>
        <p:spPr>
          <a:xfrm>
            <a:off x="1479303" y="5824705"/>
            <a:ext cx="427852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J </a:t>
            </a:r>
            <a:r>
              <a:rPr lang="pt-BR" sz="2400" dirty="0">
                <a:latin typeface="Posterama"/>
                <a:ea typeface="+mn-lt"/>
                <a:cs typeface="+mn-lt"/>
              </a:rPr>
              <a:t>= Número de Blocos</a:t>
            </a:r>
            <a:endParaRPr lang="pt-BR" sz="2400" dirty="0">
              <a:latin typeface="Posterama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07D874E-80B5-66B8-9431-CB1A20E15733}"/>
              </a:ext>
            </a:extLst>
          </p:cNvPr>
          <p:cNvSpPr txBox="1"/>
          <p:nvPr/>
        </p:nvSpPr>
        <p:spPr>
          <a:xfrm>
            <a:off x="1364285" y="6155385"/>
            <a:ext cx="621946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N </a:t>
            </a:r>
            <a:r>
              <a:rPr lang="pt-BR" sz="2400" dirty="0">
                <a:latin typeface="Posterama"/>
                <a:ea typeface="+mn-lt"/>
                <a:cs typeface="+mn-lt"/>
              </a:rPr>
              <a:t>= Número de Unidades Experimentais</a:t>
            </a:r>
            <a:endParaRPr lang="pt-BR" sz="2400" dirty="0">
              <a:latin typeface="Posterama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4A394EB-A85B-7FCA-D171-D77B656DD71D}"/>
              </a:ext>
            </a:extLst>
          </p:cNvPr>
          <p:cNvSpPr txBox="1"/>
          <p:nvPr/>
        </p:nvSpPr>
        <p:spPr>
          <a:xfrm>
            <a:off x="3395244" y="2546355"/>
            <a:ext cx="120176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(I – 1)</a:t>
            </a:r>
            <a:endParaRPr lang="pt-BR" dirty="0">
              <a:latin typeface="Posterama"/>
              <a:cs typeface="Posterama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D76EB3E-F07B-40E1-0BC4-121DEF803A4A}"/>
              </a:ext>
            </a:extLst>
          </p:cNvPr>
          <p:cNvSpPr txBox="1"/>
          <p:nvPr/>
        </p:nvSpPr>
        <p:spPr>
          <a:xfrm>
            <a:off x="3395244" y="3279600"/>
            <a:ext cx="120176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(J – 1)</a:t>
            </a:r>
            <a:endParaRPr lang="pt-BR" dirty="0">
              <a:latin typeface="Posterama"/>
              <a:cs typeface="Posterama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0126295-5629-D1EE-AA9A-B4EC19BD86C0}"/>
              </a:ext>
            </a:extLst>
          </p:cNvPr>
          <p:cNvSpPr txBox="1"/>
          <p:nvPr/>
        </p:nvSpPr>
        <p:spPr>
          <a:xfrm>
            <a:off x="2980619" y="3975974"/>
            <a:ext cx="202127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(I – 1) (J- 1)</a:t>
            </a:r>
            <a:endParaRPr lang="pt-BR" dirty="0">
              <a:latin typeface="Posterama"/>
              <a:cs typeface="Posterama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DD7D4A8C-E73A-0351-1BB4-669E0796E58A}"/>
              </a:ext>
            </a:extLst>
          </p:cNvPr>
          <p:cNvSpPr txBox="1"/>
          <p:nvPr/>
        </p:nvSpPr>
        <p:spPr>
          <a:xfrm>
            <a:off x="3395243" y="4702958"/>
            <a:ext cx="120176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>
                <a:latin typeface="Posterama"/>
                <a:cs typeface="Calibri"/>
              </a:rPr>
              <a:t>(N – 1)</a:t>
            </a:r>
            <a:endParaRPr lang="pt-BR" dirty="0">
              <a:latin typeface="Posterama"/>
              <a:cs typeface="Posterama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339996F-86B6-3C4C-9525-F3C8324CC71C}"/>
              </a:ext>
            </a:extLst>
          </p:cNvPr>
          <p:cNvSpPr txBox="1"/>
          <p:nvPr/>
        </p:nvSpPr>
        <p:spPr>
          <a:xfrm>
            <a:off x="4724400" y="3200400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100" dirty="0">
              <a:latin typeface="MathJax_Main"/>
              <a:cs typeface="Segoe UI"/>
            </a:endParaRPr>
          </a:p>
        </p:txBody>
      </p:sp>
      <p:pic>
        <p:nvPicPr>
          <p:cNvPr id="19" name="Imagem 19" descr="Texto, Aplicativo, Word&#10;&#10;Descrição gerada automaticamente">
            <a:extLst>
              <a:ext uri="{FF2B5EF4-FFF2-40B4-BE49-F238E27FC236}">
                <a16:creationId xmlns:a16="http://schemas.microsoft.com/office/drawing/2014/main" id="{6B6F1CA3-67B2-262B-969A-5F4E39A87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69" t="35827" r="73523" b="54424"/>
          <a:stretch/>
        </p:blipFill>
        <p:spPr>
          <a:xfrm>
            <a:off x="4991744" y="2634053"/>
            <a:ext cx="1198787" cy="562149"/>
          </a:xfrm>
          <a:prstGeom prst="rect">
            <a:avLst/>
          </a:prstGeom>
        </p:spPr>
      </p:pic>
      <p:pic>
        <p:nvPicPr>
          <p:cNvPr id="20" name="Imagem 20" descr="Texto, Aplicativo, Word&#10;&#10;Descrição gerada automaticamente">
            <a:extLst>
              <a:ext uri="{FF2B5EF4-FFF2-40B4-BE49-F238E27FC236}">
                <a16:creationId xmlns:a16="http://schemas.microsoft.com/office/drawing/2014/main" id="{74BC4B78-FEEC-936C-364A-D4ADECAF86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806" t="54830" r="72157" b="34416"/>
          <a:stretch/>
        </p:blipFill>
        <p:spPr>
          <a:xfrm>
            <a:off x="4997571" y="3201177"/>
            <a:ext cx="1310785" cy="650267"/>
          </a:xfrm>
          <a:prstGeom prst="rect">
            <a:avLst/>
          </a:prstGeom>
        </p:spPr>
      </p:pic>
      <p:pic>
        <p:nvPicPr>
          <p:cNvPr id="21" name="Imagem 21" descr="Texto, Aplicativo, Word&#10;&#10;Descrição gerada automaticamente">
            <a:extLst>
              <a:ext uri="{FF2B5EF4-FFF2-40B4-BE49-F238E27FC236}">
                <a16:creationId xmlns:a16="http://schemas.microsoft.com/office/drawing/2014/main" id="{A9F3BBA6-B861-0D4A-9C1D-3B79D5FB13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83" t="73279" r="74483" b="19433"/>
          <a:stretch/>
        </p:blipFill>
        <p:spPr>
          <a:xfrm>
            <a:off x="4810433" y="4661175"/>
            <a:ext cx="1339922" cy="492054"/>
          </a:xfrm>
          <a:prstGeom prst="rect">
            <a:avLst/>
          </a:prstGeom>
        </p:spPr>
      </p:pic>
      <p:pic>
        <p:nvPicPr>
          <p:cNvPr id="11" name="Imagem 14" descr="Interface gráfica do usuário, Texto, Aplicativo, Word&#10;&#10;Descrição gerada automaticamente">
            <a:extLst>
              <a:ext uri="{FF2B5EF4-FFF2-40B4-BE49-F238E27FC236}">
                <a16:creationId xmlns:a16="http://schemas.microsoft.com/office/drawing/2014/main" id="{11B8B207-0E72-DD34-275D-5B5BC5C51F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647" t="55814" r="71569" b="31395"/>
          <a:stretch/>
        </p:blipFill>
        <p:spPr>
          <a:xfrm>
            <a:off x="6590080" y="3188461"/>
            <a:ext cx="878535" cy="537930"/>
          </a:xfrm>
          <a:prstGeom prst="rect">
            <a:avLst/>
          </a:prstGeom>
        </p:spPr>
      </p:pic>
      <p:pic>
        <p:nvPicPr>
          <p:cNvPr id="15" name="Imagem 15" descr="Interface gráfica do usuário, Texto, Aplicativo, Word&#10;&#10;Descrição gerada automaticamente">
            <a:extLst>
              <a:ext uri="{FF2B5EF4-FFF2-40B4-BE49-F238E27FC236}">
                <a16:creationId xmlns:a16="http://schemas.microsoft.com/office/drawing/2014/main" id="{F49C1572-A1F2-01EA-9149-8147C96FE2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43" t="43216" r="70466" b="45437"/>
          <a:stretch/>
        </p:blipFill>
        <p:spPr>
          <a:xfrm>
            <a:off x="6709998" y="2638095"/>
            <a:ext cx="815297" cy="497420"/>
          </a:xfrm>
          <a:prstGeom prst="rect">
            <a:avLst/>
          </a:prstGeom>
        </p:spPr>
      </p:pic>
      <p:pic>
        <p:nvPicPr>
          <p:cNvPr id="16" name="Imagem 22" descr="Interface gráfica do usuário, Texto, Aplicativo, Word&#10;&#10;Descrição gerada automaticamente">
            <a:extLst>
              <a:ext uri="{FF2B5EF4-FFF2-40B4-BE49-F238E27FC236}">
                <a16:creationId xmlns:a16="http://schemas.microsoft.com/office/drawing/2014/main" id="{71BFA32D-D1E0-208A-0E9F-37450CFDE4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178" t="58583" r="58436" b="31707"/>
          <a:stretch/>
        </p:blipFill>
        <p:spPr>
          <a:xfrm>
            <a:off x="6741458" y="3887708"/>
            <a:ext cx="878545" cy="428653"/>
          </a:xfrm>
          <a:prstGeom prst="rect">
            <a:avLst/>
          </a:prstGeom>
        </p:spPr>
      </p:pic>
      <p:pic>
        <p:nvPicPr>
          <p:cNvPr id="23" name="Imagem 2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4D894261-56D9-E708-7023-64040A306A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927" t="50136" r="66226" b="25632"/>
          <a:stretch/>
        </p:blipFill>
        <p:spPr>
          <a:xfrm>
            <a:off x="7876238" y="3132667"/>
            <a:ext cx="1190375" cy="641838"/>
          </a:xfrm>
          <a:prstGeom prst="rect">
            <a:avLst/>
          </a:prstGeom>
        </p:spPr>
      </p:pic>
      <p:pic>
        <p:nvPicPr>
          <p:cNvPr id="24" name="Imagem 24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4C8ED9A2-DCDC-7A8A-1BC9-A4FC5A0AB9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743" t="52110" r="46488" b="23853"/>
          <a:stretch/>
        </p:blipFill>
        <p:spPr>
          <a:xfrm>
            <a:off x="7992489" y="2635955"/>
            <a:ext cx="1033015" cy="56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92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2591820" y="181378"/>
            <a:ext cx="7008356" cy="718373"/>
          </a:xfrm>
          <a:custGeom>
            <a:avLst/>
            <a:gdLst>
              <a:gd name="connsiteX0" fmla="*/ 0 w 7008356"/>
              <a:gd name="connsiteY0" fmla="*/ 0 h 718373"/>
              <a:gd name="connsiteX1" fmla="*/ 513946 w 7008356"/>
              <a:gd name="connsiteY1" fmla="*/ 0 h 718373"/>
              <a:gd name="connsiteX2" fmla="*/ 1238143 w 7008356"/>
              <a:gd name="connsiteY2" fmla="*/ 0 h 718373"/>
              <a:gd name="connsiteX3" fmla="*/ 1822173 w 7008356"/>
              <a:gd name="connsiteY3" fmla="*/ 0 h 718373"/>
              <a:gd name="connsiteX4" fmla="*/ 2476286 w 7008356"/>
              <a:gd name="connsiteY4" fmla="*/ 0 h 718373"/>
              <a:gd name="connsiteX5" fmla="*/ 2920148 w 7008356"/>
              <a:gd name="connsiteY5" fmla="*/ 0 h 718373"/>
              <a:gd name="connsiteX6" fmla="*/ 3434094 w 7008356"/>
              <a:gd name="connsiteY6" fmla="*/ 0 h 718373"/>
              <a:gd name="connsiteX7" fmla="*/ 4018124 w 7008356"/>
              <a:gd name="connsiteY7" fmla="*/ 0 h 718373"/>
              <a:gd name="connsiteX8" fmla="*/ 4672237 w 7008356"/>
              <a:gd name="connsiteY8" fmla="*/ 0 h 718373"/>
              <a:gd name="connsiteX9" fmla="*/ 5186183 w 7008356"/>
              <a:gd name="connsiteY9" fmla="*/ 0 h 718373"/>
              <a:gd name="connsiteX10" fmla="*/ 5700130 w 7008356"/>
              <a:gd name="connsiteY10" fmla="*/ 0 h 718373"/>
              <a:gd name="connsiteX11" fmla="*/ 6284159 w 7008356"/>
              <a:gd name="connsiteY11" fmla="*/ 0 h 718373"/>
              <a:gd name="connsiteX12" fmla="*/ 7008356 w 7008356"/>
              <a:gd name="connsiteY12" fmla="*/ 0 h 718373"/>
              <a:gd name="connsiteX13" fmla="*/ 7008356 w 7008356"/>
              <a:gd name="connsiteY13" fmla="*/ 366370 h 718373"/>
              <a:gd name="connsiteX14" fmla="*/ 7008356 w 7008356"/>
              <a:gd name="connsiteY14" fmla="*/ 718373 h 718373"/>
              <a:gd name="connsiteX15" fmla="*/ 6494410 w 7008356"/>
              <a:gd name="connsiteY15" fmla="*/ 718373 h 718373"/>
              <a:gd name="connsiteX16" fmla="*/ 5770213 w 7008356"/>
              <a:gd name="connsiteY16" fmla="*/ 718373 h 718373"/>
              <a:gd name="connsiteX17" fmla="*/ 5256267 w 7008356"/>
              <a:gd name="connsiteY17" fmla="*/ 718373 h 718373"/>
              <a:gd name="connsiteX18" fmla="*/ 4672237 w 7008356"/>
              <a:gd name="connsiteY18" fmla="*/ 718373 h 718373"/>
              <a:gd name="connsiteX19" fmla="*/ 4228375 w 7008356"/>
              <a:gd name="connsiteY19" fmla="*/ 718373 h 718373"/>
              <a:gd name="connsiteX20" fmla="*/ 3504178 w 7008356"/>
              <a:gd name="connsiteY20" fmla="*/ 718373 h 718373"/>
              <a:gd name="connsiteX21" fmla="*/ 2990232 w 7008356"/>
              <a:gd name="connsiteY21" fmla="*/ 718373 h 718373"/>
              <a:gd name="connsiteX22" fmla="*/ 2266035 w 7008356"/>
              <a:gd name="connsiteY22" fmla="*/ 718373 h 718373"/>
              <a:gd name="connsiteX23" fmla="*/ 1611922 w 7008356"/>
              <a:gd name="connsiteY23" fmla="*/ 718373 h 718373"/>
              <a:gd name="connsiteX24" fmla="*/ 1168059 w 7008356"/>
              <a:gd name="connsiteY24" fmla="*/ 718373 h 718373"/>
              <a:gd name="connsiteX25" fmla="*/ 654113 w 7008356"/>
              <a:gd name="connsiteY25" fmla="*/ 718373 h 718373"/>
              <a:gd name="connsiteX26" fmla="*/ 0 w 7008356"/>
              <a:gd name="connsiteY26" fmla="*/ 718373 h 718373"/>
              <a:gd name="connsiteX27" fmla="*/ 0 w 7008356"/>
              <a:gd name="connsiteY27" fmla="*/ 359187 h 718373"/>
              <a:gd name="connsiteX28" fmla="*/ 0 w 7008356"/>
              <a:gd name="connsiteY28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008356" h="718373" fill="none" extrusionOk="0">
                <a:moveTo>
                  <a:pt x="0" y="0"/>
                </a:moveTo>
                <a:cubicBezTo>
                  <a:pt x="147452" y="-20519"/>
                  <a:pt x="324202" y="56141"/>
                  <a:pt x="513946" y="0"/>
                </a:cubicBezTo>
                <a:cubicBezTo>
                  <a:pt x="703690" y="-56141"/>
                  <a:pt x="1071842" y="36735"/>
                  <a:pt x="1238143" y="0"/>
                </a:cubicBezTo>
                <a:cubicBezTo>
                  <a:pt x="1404444" y="-36735"/>
                  <a:pt x="1606906" y="56175"/>
                  <a:pt x="1822173" y="0"/>
                </a:cubicBezTo>
                <a:cubicBezTo>
                  <a:pt x="2037440" y="-56175"/>
                  <a:pt x="2327194" y="41846"/>
                  <a:pt x="2476286" y="0"/>
                </a:cubicBezTo>
                <a:cubicBezTo>
                  <a:pt x="2625378" y="-41846"/>
                  <a:pt x="2733091" y="43944"/>
                  <a:pt x="2920148" y="0"/>
                </a:cubicBezTo>
                <a:cubicBezTo>
                  <a:pt x="3107205" y="-43944"/>
                  <a:pt x="3262033" y="24209"/>
                  <a:pt x="3434094" y="0"/>
                </a:cubicBezTo>
                <a:cubicBezTo>
                  <a:pt x="3606155" y="-24209"/>
                  <a:pt x="3800596" y="48837"/>
                  <a:pt x="4018124" y="0"/>
                </a:cubicBezTo>
                <a:cubicBezTo>
                  <a:pt x="4235652" y="-48837"/>
                  <a:pt x="4493025" y="30637"/>
                  <a:pt x="4672237" y="0"/>
                </a:cubicBezTo>
                <a:cubicBezTo>
                  <a:pt x="4851449" y="-30637"/>
                  <a:pt x="4958787" y="42395"/>
                  <a:pt x="5186183" y="0"/>
                </a:cubicBezTo>
                <a:cubicBezTo>
                  <a:pt x="5413579" y="-42395"/>
                  <a:pt x="5451085" y="20110"/>
                  <a:pt x="5700130" y="0"/>
                </a:cubicBezTo>
                <a:cubicBezTo>
                  <a:pt x="5949175" y="-20110"/>
                  <a:pt x="6096586" y="19603"/>
                  <a:pt x="6284159" y="0"/>
                </a:cubicBezTo>
                <a:cubicBezTo>
                  <a:pt x="6471732" y="-19603"/>
                  <a:pt x="6808418" y="76199"/>
                  <a:pt x="7008356" y="0"/>
                </a:cubicBezTo>
                <a:cubicBezTo>
                  <a:pt x="7018876" y="137371"/>
                  <a:pt x="6995510" y="231436"/>
                  <a:pt x="7008356" y="366370"/>
                </a:cubicBezTo>
                <a:cubicBezTo>
                  <a:pt x="7021202" y="501304"/>
                  <a:pt x="6966154" y="633349"/>
                  <a:pt x="7008356" y="718373"/>
                </a:cubicBezTo>
                <a:cubicBezTo>
                  <a:pt x="6841639" y="731453"/>
                  <a:pt x="6621257" y="663709"/>
                  <a:pt x="6494410" y="718373"/>
                </a:cubicBezTo>
                <a:cubicBezTo>
                  <a:pt x="6367563" y="773037"/>
                  <a:pt x="6099473" y="681575"/>
                  <a:pt x="5770213" y="718373"/>
                </a:cubicBezTo>
                <a:cubicBezTo>
                  <a:pt x="5440953" y="755171"/>
                  <a:pt x="5468254" y="674227"/>
                  <a:pt x="5256267" y="718373"/>
                </a:cubicBezTo>
                <a:cubicBezTo>
                  <a:pt x="5044280" y="762519"/>
                  <a:pt x="4846305" y="679584"/>
                  <a:pt x="4672237" y="718373"/>
                </a:cubicBezTo>
                <a:cubicBezTo>
                  <a:pt x="4498169" y="757162"/>
                  <a:pt x="4442768" y="679497"/>
                  <a:pt x="4228375" y="718373"/>
                </a:cubicBezTo>
                <a:cubicBezTo>
                  <a:pt x="4013982" y="757249"/>
                  <a:pt x="3794879" y="708825"/>
                  <a:pt x="3504178" y="718373"/>
                </a:cubicBezTo>
                <a:cubicBezTo>
                  <a:pt x="3213477" y="727921"/>
                  <a:pt x="3110835" y="667402"/>
                  <a:pt x="2990232" y="718373"/>
                </a:cubicBezTo>
                <a:cubicBezTo>
                  <a:pt x="2869629" y="769344"/>
                  <a:pt x="2469150" y="713377"/>
                  <a:pt x="2266035" y="718373"/>
                </a:cubicBezTo>
                <a:cubicBezTo>
                  <a:pt x="2062920" y="723369"/>
                  <a:pt x="1905258" y="702547"/>
                  <a:pt x="1611922" y="718373"/>
                </a:cubicBezTo>
                <a:cubicBezTo>
                  <a:pt x="1318586" y="734199"/>
                  <a:pt x="1258681" y="706422"/>
                  <a:pt x="1168059" y="718373"/>
                </a:cubicBezTo>
                <a:cubicBezTo>
                  <a:pt x="1077437" y="730324"/>
                  <a:pt x="882276" y="714142"/>
                  <a:pt x="654113" y="718373"/>
                </a:cubicBezTo>
                <a:cubicBezTo>
                  <a:pt x="425950" y="722604"/>
                  <a:pt x="236138" y="708459"/>
                  <a:pt x="0" y="718373"/>
                </a:cubicBezTo>
                <a:cubicBezTo>
                  <a:pt x="-22134" y="584547"/>
                  <a:pt x="28350" y="475837"/>
                  <a:pt x="0" y="359187"/>
                </a:cubicBezTo>
                <a:cubicBezTo>
                  <a:pt x="-28350" y="242537"/>
                  <a:pt x="21235" y="161044"/>
                  <a:pt x="0" y="0"/>
                </a:cubicBezTo>
                <a:close/>
              </a:path>
              <a:path w="7008356" h="718373" stroke="0" extrusionOk="0">
                <a:moveTo>
                  <a:pt x="0" y="0"/>
                </a:moveTo>
                <a:cubicBezTo>
                  <a:pt x="175718" y="-15454"/>
                  <a:pt x="479804" y="37091"/>
                  <a:pt x="724197" y="0"/>
                </a:cubicBezTo>
                <a:cubicBezTo>
                  <a:pt x="968590" y="-37091"/>
                  <a:pt x="1296789" y="68164"/>
                  <a:pt x="1448394" y="0"/>
                </a:cubicBezTo>
                <a:cubicBezTo>
                  <a:pt x="1599999" y="-68164"/>
                  <a:pt x="1783291" y="40530"/>
                  <a:pt x="2102507" y="0"/>
                </a:cubicBezTo>
                <a:cubicBezTo>
                  <a:pt x="2421723" y="-40530"/>
                  <a:pt x="2406861" y="41248"/>
                  <a:pt x="2686536" y="0"/>
                </a:cubicBezTo>
                <a:cubicBezTo>
                  <a:pt x="2966211" y="-41248"/>
                  <a:pt x="3055105" y="27244"/>
                  <a:pt x="3270566" y="0"/>
                </a:cubicBezTo>
                <a:cubicBezTo>
                  <a:pt x="3486027" y="-27244"/>
                  <a:pt x="3514381" y="43689"/>
                  <a:pt x="3644345" y="0"/>
                </a:cubicBezTo>
                <a:cubicBezTo>
                  <a:pt x="3774309" y="-43689"/>
                  <a:pt x="4175716" y="44917"/>
                  <a:pt x="4368542" y="0"/>
                </a:cubicBezTo>
                <a:cubicBezTo>
                  <a:pt x="4561368" y="-44917"/>
                  <a:pt x="4672923" y="22383"/>
                  <a:pt x="4812404" y="0"/>
                </a:cubicBezTo>
                <a:cubicBezTo>
                  <a:pt x="4951885" y="-22383"/>
                  <a:pt x="5183300" y="11552"/>
                  <a:pt x="5536601" y="0"/>
                </a:cubicBezTo>
                <a:cubicBezTo>
                  <a:pt x="5889902" y="-11552"/>
                  <a:pt x="5935983" y="38189"/>
                  <a:pt x="6120631" y="0"/>
                </a:cubicBezTo>
                <a:cubicBezTo>
                  <a:pt x="6305279" y="-38189"/>
                  <a:pt x="6823741" y="65208"/>
                  <a:pt x="7008356" y="0"/>
                </a:cubicBezTo>
                <a:cubicBezTo>
                  <a:pt x="7034524" y="164151"/>
                  <a:pt x="6966177" y="248108"/>
                  <a:pt x="7008356" y="359187"/>
                </a:cubicBezTo>
                <a:cubicBezTo>
                  <a:pt x="7050535" y="470266"/>
                  <a:pt x="6995210" y="626183"/>
                  <a:pt x="7008356" y="718373"/>
                </a:cubicBezTo>
                <a:cubicBezTo>
                  <a:pt x="6872607" y="767488"/>
                  <a:pt x="6713955" y="669454"/>
                  <a:pt x="6564493" y="718373"/>
                </a:cubicBezTo>
                <a:cubicBezTo>
                  <a:pt x="6415031" y="767292"/>
                  <a:pt x="6173160" y="668870"/>
                  <a:pt x="6050547" y="718373"/>
                </a:cubicBezTo>
                <a:cubicBezTo>
                  <a:pt x="5927934" y="767876"/>
                  <a:pt x="5561982" y="685378"/>
                  <a:pt x="5326351" y="718373"/>
                </a:cubicBezTo>
                <a:cubicBezTo>
                  <a:pt x="5090720" y="751368"/>
                  <a:pt x="4911296" y="695533"/>
                  <a:pt x="4602154" y="718373"/>
                </a:cubicBezTo>
                <a:cubicBezTo>
                  <a:pt x="4293012" y="741213"/>
                  <a:pt x="4208148" y="707733"/>
                  <a:pt x="4018124" y="718373"/>
                </a:cubicBezTo>
                <a:cubicBezTo>
                  <a:pt x="3828100" y="729013"/>
                  <a:pt x="3676545" y="714799"/>
                  <a:pt x="3504178" y="718373"/>
                </a:cubicBezTo>
                <a:cubicBezTo>
                  <a:pt x="3331811" y="721947"/>
                  <a:pt x="3261257" y="714704"/>
                  <a:pt x="3060315" y="718373"/>
                </a:cubicBezTo>
                <a:cubicBezTo>
                  <a:pt x="2859373" y="722042"/>
                  <a:pt x="2809490" y="683608"/>
                  <a:pt x="2616453" y="718373"/>
                </a:cubicBezTo>
                <a:cubicBezTo>
                  <a:pt x="2423416" y="753138"/>
                  <a:pt x="2225802" y="710923"/>
                  <a:pt x="1962340" y="718373"/>
                </a:cubicBezTo>
                <a:cubicBezTo>
                  <a:pt x="1698878" y="725823"/>
                  <a:pt x="1610321" y="681594"/>
                  <a:pt x="1378310" y="718373"/>
                </a:cubicBezTo>
                <a:cubicBezTo>
                  <a:pt x="1146299" y="755152"/>
                  <a:pt x="1179473" y="694799"/>
                  <a:pt x="1004531" y="718373"/>
                </a:cubicBezTo>
                <a:cubicBezTo>
                  <a:pt x="829589" y="741947"/>
                  <a:pt x="772300" y="671291"/>
                  <a:pt x="560668" y="718373"/>
                </a:cubicBezTo>
                <a:cubicBezTo>
                  <a:pt x="349036" y="765455"/>
                  <a:pt x="162220" y="704106"/>
                  <a:pt x="0" y="718373"/>
                </a:cubicBezTo>
                <a:cubicBezTo>
                  <a:pt x="-42049" y="631992"/>
                  <a:pt x="11238" y="450620"/>
                  <a:pt x="0" y="359187"/>
                </a:cubicBezTo>
                <a:cubicBezTo>
                  <a:pt x="-11238" y="267754"/>
                  <a:pt x="36095" y="131893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CD66D15-FCB5-45D4-A7D2-832C070EFA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06" t="12065" r="18906" b="7479"/>
          <a:stretch/>
        </p:blipFill>
        <p:spPr>
          <a:xfrm>
            <a:off x="2451931" y="1252124"/>
            <a:ext cx="7280908" cy="5091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3044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2591819" y="311815"/>
            <a:ext cx="7008356" cy="718373"/>
          </a:xfrm>
          <a:custGeom>
            <a:avLst/>
            <a:gdLst>
              <a:gd name="connsiteX0" fmla="*/ 0 w 7008356"/>
              <a:gd name="connsiteY0" fmla="*/ 0 h 718373"/>
              <a:gd name="connsiteX1" fmla="*/ 513946 w 7008356"/>
              <a:gd name="connsiteY1" fmla="*/ 0 h 718373"/>
              <a:gd name="connsiteX2" fmla="*/ 1238143 w 7008356"/>
              <a:gd name="connsiteY2" fmla="*/ 0 h 718373"/>
              <a:gd name="connsiteX3" fmla="*/ 1822173 w 7008356"/>
              <a:gd name="connsiteY3" fmla="*/ 0 h 718373"/>
              <a:gd name="connsiteX4" fmla="*/ 2476286 w 7008356"/>
              <a:gd name="connsiteY4" fmla="*/ 0 h 718373"/>
              <a:gd name="connsiteX5" fmla="*/ 2920148 w 7008356"/>
              <a:gd name="connsiteY5" fmla="*/ 0 h 718373"/>
              <a:gd name="connsiteX6" fmla="*/ 3434094 w 7008356"/>
              <a:gd name="connsiteY6" fmla="*/ 0 h 718373"/>
              <a:gd name="connsiteX7" fmla="*/ 4018124 w 7008356"/>
              <a:gd name="connsiteY7" fmla="*/ 0 h 718373"/>
              <a:gd name="connsiteX8" fmla="*/ 4672237 w 7008356"/>
              <a:gd name="connsiteY8" fmla="*/ 0 h 718373"/>
              <a:gd name="connsiteX9" fmla="*/ 5186183 w 7008356"/>
              <a:gd name="connsiteY9" fmla="*/ 0 h 718373"/>
              <a:gd name="connsiteX10" fmla="*/ 5700130 w 7008356"/>
              <a:gd name="connsiteY10" fmla="*/ 0 h 718373"/>
              <a:gd name="connsiteX11" fmla="*/ 6284159 w 7008356"/>
              <a:gd name="connsiteY11" fmla="*/ 0 h 718373"/>
              <a:gd name="connsiteX12" fmla="*/ 7008356 w 7008356"/>
              <a:gd name="connsiteY12" fmla="*/ 0 h 718373"/>
              <a:gd name="connsiteX13" fmla="*/ 7008356 w 7008356"/>
              <a:gd name="connsiteY13" fmla="*/ 366370 h 718373"/>
              <a:gd name="connsiteX14" fmla="*/ 7008356 w 7008356"/>
              <a:gd name="connsiteY14" fmla="*/ 718373 h 718373"/>
              <a:gd name="connsiteX15" fmla="*/ 6494410 w 7008356"/>
              <a:gd name="connsiteY15" fmla="*/ 718373 h 718373"/>
              <a:gd name="connsiteX16" fmla="*/ 5770213 w 7008356"/>
              <a:gd name="connsiteY16" fmla="*/ 718373 h 718373"/>
              <a:gd name="connsiteX17" fmla="*/ 5256267 w 7008356"/>
              <a:gd name="connsiteY17" fmla="*/ 718373 h 718373"/>
              <a:gd name="connsiteX18" fmla="*/ 4672237 w 7008356"/>
              <a:gd name="connsiteY18" fmla="*/ 718373 h 718373"/>
              <a:gd name="connsiteX19" fmla="*/ 4228375 w 7008356"/>
              <a:gd name="connsiteY19" fmla="*/ 718373 h 718373"/>
              <a:gd name="connsiteX20" fmla="*/ 3504178 w 7008356"/>
              <a:gd name="connsiteY20" fmla="*/ 718373 h 718373"/>
              <a:gd name="connsiteX21" fmla="*/ 2990232 w 7008356"/>
              <a:gd name="connsiteY21" fmla="*/ 718373 h 718373"/>
              <a:gd name="connsiteX22" fmla="*/ 2266035 w 7008356"/>
              <a:gd name="connsiteY22" fmla="*/ 718373 h 718373"/>
              <a:gd name="connsiteX23" fmla="*/ 1611922 w 7008356"/>
              <a:gd name="connsiteY23" fmla="*/ 718373 h 718373"/>
              <a:gd name="connsiteX24" fmla="*/ 1168059 w 7008356"/>
              <a:gd name="connsiteY24" fmla="*/ 718373 h 718373"/>
              <a:gd name="connsiteX25" fmla="*/ 654113 w 7008356"/>
              <a:gd name="connsiteY25" fmla="*/ 718373 h 718373"/>
              <a:gd name="connsiteX26" fmla="*/ 0 w 7008356"/>
              <a:gd name="connsiteY26" fmla="*/ 718373 h 718373"/>
              <a:gd name="connsiteX27" fmla="*/ 0 w 7008356"/>
              <a:gd name="connsiteY27" fmla="*/ 359187 h 718373"/>
              <a:gd name="connsiteX28" fmla="*/ 0 w 7008356"/>
              <a:gd name="connsiteY28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008356" h="718373" fill="none" extrusionOk="0">
                <a:moveTo>
                  <a:pt x="0" y="0"/>
                </a:moveTo>
                <a:cubicBezTo>
                  <a:pt x="147452" y="-20519"/>
                  <a:pt x="324202" y="56141"/>
                  <a:pt x="513946" y="0"/>
                </a:cubicBezTo>
                <a:cubicBezTo>
                  <a:pt x="703690" y="-56141"/>
                  <a:pt x="1071842" y="36735"/>
                  <a:pt x="1238143" y="0"/>
                </a:cubicBezTo>
                <a:cubicBezTo>
                  <a:pt x="1404444" y="-36735"/>
                  <a:pt x="1606906" y="56175"/>
                  <a:pt x="1822173" y="0"/>
                </a:cubicBezTo>
                <a:cubicBezTo>
                  <a:pt x="2037440" y="-56175"/>
                  <a:pt x="2327194" y="41846"/>
                  <a:pt x="2476286" y="0"/>
                </a:cubicBezTo>
                <a:cubicBezTo>
                  <a:pt x="2625378" y="-41846"/>
                  <a:pt x="2733091" y="43944"/>
                  <a:pt x="2920148" y="0"/>
                </a:cubicBezTo>
                <a:cubicBezTo>
                  <a:pt x="3107205" y="-43944"/>
                  <a:pt x="3262033" y="24209"/>
                  <a:pt x="3434094" y="0"/>
                </a:cubicBezTo>
                <a:cubicBezTo>
                  <a:pt x="3606155" y="-24209"/>
                  <a:pt x="3800596" y="48837"/>
                  <a:pt x="4018124" y="0"/>
                </a:cubicBezTo>
                <a:cubicBezTo>
                  <a:pt x="4235652" y="-48837"/>
                  <a:pt x="4493025" y="30637"/>
                  <a:pt x="4672237" y="0"/>
                </a:cubicBezTo>
                <a:cubicBezTo>
                  <a:pt x="4851449" y="-30637"/>
                  <a:pt x="4958787" y="42395"/>
                  <a:pt x="5186183" y="0"/>
                </a:cubicBezTo>
                <a:cubicBezTo>
                  <a:pt x="5413579" y="-42395"/>
                  <a:pt x="5451085" y="20110"/>
                  <a:pt x="5700130" y="0"/>
                </a:cubicBezTo>
                <a:cubicBezTo>
                  <a:pt x="5949175" y="-20110"/>
                  <a:pt x="6096586" y="19603"/>
                  <a:pt x="6284159" y="0"/>
                </a:cubicBezTo>
                <a:cubicBezTo>
                  <a:pt x="6471732" y="-19603"/>
                  <a:pt x="6808418" y="76199"/>
                  <a:pt x="7008356" y="0"/>
                </a:cubicBezTo>
                <a:cubicBezTo>
                  <a:pt x="7018876" y="137371"/>
                  <a:pt x="6995510" y="231436"/>
                  <a:pt x="7008356" y="366370"/>
                </a:cubicBezTo>
                <a:cubicBezTo>
                  <a:pt x="7021202" y="501304"/>
                  <a:pt x="6966154" y="633349"/>
                  <a:pt x="7008356" y="718373"/>
                </a:cubicBezTo>
                <a:cubicBezTo>
                  <a:pt x="6841639" y="731453"/>
                  <a:pt x="6621257" y="663709"/>
                  <a:pt x="6494410" y="718373"/>
                </a:cubicBezTo>
                <a:cubicBezTo>
                  <a:pt x="6367563" y="773037"/>
                  <a:pt x="6099473" y="681575"/>
                  <a:pt x="5770213" y="718373"/>
                </a:cubicBezTo>
                <a:cubicBezTo>
                  <a:pt x="5440953" y="755171"/>
                  <a:pt x="5468254" y="674227"/>
                  <a:pt x="5256267" y="718373"/>
                </a:cubicBezTo>
                <a:cubicBezTo>
                  <a:pt x="5044280" y="762519"/>
                  <a:pt x="4846305" y="679584"/>
                  <a:pt x="4672237" y="718373"/>
                </a:cubicBezTo>
                <a:cubicBezTo>
                  <a:pt x="4498169" y="757162"/>
                  <a:pt x="4442768" y="679497"/>
                  <a:pt x="4228375" y="718373"/>
                </a:cubicBezTo>
                <a:cubicBezTo>
                  <a:pt x="4013982" y="757249"/>
                  <a:pt x="3794879" y="708825"/>
                  <a:pt x="3504178" y="718373"/>
                </a:cubicBezTo>
                <a:cubicBezTo>
                  <a:pt x="3213477" y="727921"/>
                  <a:pt x="3110835" y="667402"/>
                  <a:pt x="2990232" y="718373"/>
                </a:cubicBezTo>
                <a:cubicBezTo>
                  <a:pt x="2869629" y="769344"/>
                  <a:pt x="2469150" y="713377"/>
                  <a:pt x="2266035" y="718373"/>
                </a:cubicBezTo>
                <a:cubicBezTo>
                  <a:pt x="2062920" y="723369"/>
                  <a:pt x="1905258" y="702547"/>
                  <a:pt x="1611922" y="718373"/>
                </a:cubicBezTo>
                <a:cubicBezTo>
                  <a:pt x="1318586" y="734199"/>
                  <a:pt x="1258681" y="706422"/>
                  <a:pt x="1168059" y="718373"/>
                </a:cubicBezTo>
                <a:cubicBezTo>
                  <a:pt x="1077437" y="730324"/>
                  <a:pt x="882276" y="714142"/>
                  <a:pt x="654113" y="718373"/>
                </a:cubicBezTo>
                <a:cubicBezTo>
                  <a:pt x="425950" y="722604"/>
                  <a:pt x="236138" y="708459"/>
                  <a:pt x="0" y="718373"/>
                </a:cubicBezTo>
                <a:cubicBezTo>
                  <a:pt x="-22134" y="584547"/>
                  <a:pt x="28350" y="475837"/>
                  <a:pt x="0" y="359187"/>
                </a:cubicBezTo>
                <a:cubicBezTo>
                  <a:pt x="-28350" y="242537"/>
                  <a:pt x="21235" y="161044"/>
                  <a:pt x="0" y="0"/>
                </a:cubicBezTo>
                <a:close/>
              </a:path>
              <a:path w="7008356" h="718373" stroke="0" extrusionOk="0">
                <a:moveTo>
                  <a:pt x="0" y="0"/>
                </a:moveTo>
                <a:cubicBezTo>
                  <a:pt x="175718" y="-15454"/>
                  <a:pt x="479804" y="37091"/>
                  <a:pt x="724197" y="0"/>
                </a:cubicBezTo>
                <a:cubicBezTo>
                  <a:pt x="968590" y="-37091"/>
                  <a:pt x="1296789" y="68164"/>
                  <a:pt x="1448394" y="0"/>
                </a:cubicBezTo>
                <a:cubicBezTo>
                  <a:pt x="1599999" y="-68164"/>
                  <a:pt x="1783291" y="40530"/>
                  <a:pt x="2102507" y="0"/>
                </a:cubicBezTo>
                <a:cubicBezTo>
                  <a:pt x="2421723" y="-40530"/>
                  <a:pt x="2406861" y="41248"/>
                  <a:pt x="2686536" y="0"/>
                </a:cubicBezTo>
                <a:cubicBezTo>
                  <a:pt x="2966211" y="-41248"/>
                  <a:pt x="3055105" y="27244"/>
                  <a:pt x="3270566" y="0"/>
                </a:cubicBezTo>
                <a:cubicBezTo>
                  <a:pt x="3486027" y="-27244"/>
                  <a:pt x="3514381" y="43689"/>
                  <a:pt x="3644345" y="0"/>
                </a:cubicBezTo>
                <a:cubicBezTo>
                  <a:pt x="3774309" y="-43689"/>
                  <a:pt x="4175716" y="44917"/>
                  <a:pt x="4368542" y="0"/>
                </a:cubicBezTo>
                <a:cubicBezTo>
                  <a:pt x="4561368" y="-44917"/>
                  <a:pt x="4672923" y="22383"/>
                  <a:pt x="4812404" y="0"/>
                </a:cubicBezTo>
                <a:cubicBezTo>
                  <a:pt x="4951885" y="-22383"/>
                  <a:pt x="5183300" y="11552"/>
                  <a:pt x="5536601" y="0"/>
                </a:cubicBezTo>
                <a:cubicBezTo>
                  <a:pt x="5889902" y="-11552"/>
                  <a:pt x="5935983" y="38189"/>
                  <a:pt x="6120631" y="0"/>
                </a:cubicBezTo>
                <a:cubicBezTo>
                  <a:pt x="6305279" y="-38189"/>
                  <a:pt x="6823741" y="65208"/>
                  <a:pt x="7008356" y="0"/>
                </a:cubicBezTo>
                <a:cubicBezTo>
                  <a:pt x="7034524" y="164151"/>
                  <a:pt x="6966177" y="248108"/>
                  <a:pt x="7008356" y="359187"/>
                </a:cubicBezTo>
                <a:cubicBezTo>
                  <a:pt x="7050535" y="470266"/>
                  <a:pt x="6995210" y="626183"/>
                  <a:pt x="7008356" y="718373"/>
                </a:cubicBezTo>
                <a:cubicBezTo>
                  <a:pt x="6872607" y="767488"/>
                  <a:pt x="6713955" y="669454"/>
                  <a:pt x="6564493" y="718373"/>
                </a:cubicBezTo>
                <a:cubicBezTo>
                  <a:pt x="6415031" y="767292"/>
                  <a:pt x="6173160" y="668870"/>
                  <a:pt x="6050547" y="718373"/>
                </a:cubicBezTo>
                <a:cubicBezTo>
                  <a:pt x="5927934" y="767876"/>
                  <a:pt x="5561982" y="685378"/>
                  <a:pt x="5326351" y="718373"/>
                </a:cubicBezTo>
                <a:cubicBezTo>
                  <a:pt x="5090720" y="751368"/>
                  <a:pt x="4911296" y="695533"/>
                  <a:pt x="4602154" y="718373"/>
                </a:cubicBezTo>
                <a:cubicBezTo>
                  <a:pt x="4293012" y="741213"/>
                  <a:pt x="4208148" y="707733"/>
                  <a:pt x="4018124" y="718373"/>
                </a:cubicBezTo>
                <a:cubicBezTo>
                  <a:pt x="3828100" y="729013"/>
                  <a:pt x="3676545" y="714799"/>
                  <a:pt x="3504178" y="718373"/>
                </a:cubicBezTo>
                <a:cubicBezTo>
                  <a:pt x="3331811" y="721947"/>
                  <a:pt x="3261257" y="714704"/>
                  <a:pt x="3060315" y="718373"/>
                </a:cubicBezTo>
                <a:cubicBezTo>
                  <a:pt x="2859373" y="722042"/>
                  <a:pt x="2809490" y="683608"/>
                  <a:pt x="2616453" y="718373"/>
                </a:cubicBezTo>
                <a:cubicBezTo>
                  <a:pt x="2423416" y="753138"/>
                  <a:pt x="2225802" y="710923"/>
                  <a:pt x="1962340" y="718373"/>
                </a:cubicBezTo>
                <a:cubicBezTo>
                  <a:pt x="1698878" y="725823"/>
                  <a:pt x="1610321" y="681594"/>
                  <a:pt x="1378310" y="718373"/>
                </a:cubicBezTo>
                <a:cubicBezTo>
                  <a:pt x="1146299" y="755152"/>
                  <a:pt x="1179473" y="694799"/>
                  <a:pt x="1004531" y="718373"/>
                </a:cubicBezTo>
                <a:cubicBezTo>
                  <a:pt x="829589" y="741947"/>
                  <a:pt x="772300" y="671291"/>
                  <a:pt x="560668" y="718373"/>
                </a:cubicBezTo>
                <a:cubicBezTo>
                  <a:pt x="349036" y="765455"/>
                  <a:pt x="162220" y="704106"/>
                  <a:pt x="0" y="718373"/>
                </a:cubicBezTo>
                <a:cubicBezTo>
                  <a:pt x="-42049" y="631992"/>
                  <a:pt x="11238" y="450620"/>
                  <a:pt x="0" y="359187"/>
                </a:cubicBezTo>
                <a:cubicBezTo>
                  <a:pt x="-11238" y="267754"/>
                  <a:pt x="36095" y="131893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C29FFBCA-DA8A-489A-8C43-8A3BF17F3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18446"/>
              </p:ext>
            </p:extLst>
          </p:nvPr>
        </p:nvGraphicFramePr>
        <p:xfrm>
          <a:off x="1696277" y="1934815"/>
          <a:ext cx="8799441" cy="4373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7063">
                  <a:extLst>
                    <a:ext uri="{9D8B030D-6E8A-4147-A177-3AD203B41FA5}">
                      <a16:colId xmlns:a16="http://schemas.microsoft.com/office/drawing/2014/main" val="524431102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232911127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4116583112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2251534594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2001649437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1379627406"/>
                    </a:ext>
                  </a:extLst>
                </a:gridCol>
                <a:gridCol w="1257063">
                  <a:extLst>
                    <a:ext uri="{9D8B030D-6E8A-4147-A177-3AD203B41FA5}">
                      <a16:colId xmlns:a16="http://schemas.microsoft.com/office/drawing/2014/main" val="1941836959"/>
                    </a:ext>
                  </a:extLst>
                </a:gridCol>
              </a:tblGrid>
              <a:tr h="72887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Tratam.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4591"/>
                  </a:ext>
                </a:extLst>
              </a:tr>
              <a:tr h="72887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031624"/>
                  </a:ext>
                </a:extLst>
              </a:tr>
              <a:tr h="728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1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12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3087857"/>
                  </a:ext>
                </a:extLst>
              </a:tr>
              <a:tr h="728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2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8520282"/>
                  </a:ext>
                </a:extLst>
              </a:tr>
              <a:tr h="728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3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14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9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4078361"/>
                  </a:ext>
                </a:extLst>
              </a:tr>
              <a:tr h="728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4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11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690391"/>
                  </a:ext>
                </a:extLst>
              </a:tr>
            </a:tbl>
          </a:graphicData>
        </a:graphic>
      </p:graphicFrame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B75E472E-5106-4DAC-B763-06CA1F37D548}"/>
              </a:ext>
            </a:extLst>
          </p:cNvPr>
          <p:cNvSpPr txBox="1">
            <a:spLocks/>
          </p:cNvSpPr>
          <p:nvPr/>
        </p:nvSpPr>
        <p:spPr>
          <a:xfrm>
            <a:off x="1016843" y="843933"/>
            <a:ext cx="10158310" cy="13095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>
                <a:latin typeface="Posterama"/>
                <a:cs typeface="Posterama"/>
              </a:rPr>
              <a:t>Após o experimento foi obtido os seguintes dados de ganho de peso (</a:t>
            </a:r>
            <a:r>
              <a:rPr lang="pt-BR" sz="2400" dirty="0">
                <a:latin typeface="Posterama"/>
                <a:ea typeface="+mn-lt"/>
                <a:cs typeface="+mn-lt"/>
              </a:rPr>
              <a:t>g</a:t>
            </a:r>
            <a:r>
              <a:rPr lang="pt-BR" sz="2400" dirty="0">
                <a:latin typeface="Posterama"/>
                <a:cs typeface="Calibri"/>
              </a:rPr>
              <a:t>/K</a:t>
            </a:r>
            <a:r>
              <a:rPr lang="pt-BR" sz="2400" dirty="0">
                <a:latin typeface="Posterama"/>
                <a:ea typeface="+mn-lt"/>
                <a:cs typeface="+mn-lt"/>
              </a:rPr>
              <a:t>g</a:t>
            </a:r>
            <a:r>
              <a:rPr lang="pt-BR" sz="2400" dirty="0">
                <a:latin typeface="Posterama"/>
                <a:cs typeface="Calibri"/>
              </a:rPr>
              <a:t>) </a:t>
            </a:r>
            <a:r>
              <a:rPr lang="pt-BR" sz="2400" dirty="0">
                <a:latin typeface="Posterama"/>
                <a:cs typeface="Posterama"/>
              </a:rPr>
              <a:t>: </a:t>
            </a:r>
            <a:endParaRPr lang="pt-BR" sz="240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43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9C9B6855-95C6-4A5E-8CE2-0D33D25ED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50897"/>
              </p:ext>
            </p:extLst>
          </p:nvPr>
        </p:nvGraphicFramePr>
        <p:xfrm>
          <a:off x="9561312" y="2477138"/>
          <a:ext cx="1151682" cy="3128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1682">
                  <a:extLst>
                    <a:ext uri="{9D8B030D-6E8A-4147-A177-3AD203B41FA5}">
                      <a16:colId xmlns:a16="http://schemas.microsoft.com/office/drawing/2014/main" val="1312758249"/>
                    </a:ext>
                  </a:extLst>
                </a:gridCol>
              </a:tblGrid>
              <a:tr h="5120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SOMA T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987870"/>
                  </a:ext>
                </a:extLst>
              </a:tr>
              <a:tr h="6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85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404922"/>
                  </a:ext>
                </a:extLst>
              </a:tr>
              <a:tr h="6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82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509501"/>
                  </a:ext>
                </a:extLst>
              </a:tr>
              <a:tr h="6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81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480928"/>
                  </a:ext>
                </a:extLst>
              </a:tr>
              <a:tr h="6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411321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E3CCD345-759F-4067-9F2A-19311E600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8786"/>
              </p:ext>
            </p:extLst>
          </p:nvPr>
        </p:nvGraphicFramePr>
        <p:xfrm>
          <a:off x="9561311" y="5777927"/>
          <a:ext cx="1151683" cy="768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1683">
                  <a:extLst>
                    <a:ext uri="{9D8B030D-6E8A-4147-A177-3AD203B41FA5}">
                      <a16:colId xmlns:a16="http://schemas.microsoft.com/office/drawing/2014/main" val="1312758249"/>
                    </a:ext>
                  </a:extLst>
                </a:gridCol>
              </a:tblGrid>
              <a:tr h="7682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334</a:t>
                      </a: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41132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72DC5C63-E361-402D-B275-216316D7D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317118"/>
              </p:ext>
            </p:extLst>
          </p:nvPr>
        </p:nvGraphicFramePr>
        <p:xfrm>
          <a:off x="1549468" y="1963836"/>
          <a:ext cx="7894803" cy="3641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7829">
                  <a:extLst>
                    <a:ext uri="{9D8B030D-6E8A-4147-A177-3AD203B41FA5}">
                      <a16:colId xmlns:a16="http://schemas.microsoft.com/office/drawing/2014/main" val="524431102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232911127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4116583112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2251534594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2001649437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1379627406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1941836959"/>
                    </a:ext>
                  </a:extLst>
                </a:gridCol>
              </a:tblGrid>
              <a:tr h="51224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Tratam.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4591"/>
                  </a:ext>
                </a:extLst>
              </a:tr>
              <a:tr h="51224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6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031624"/>
                  </a:ext>
                </a:extLst>
              </a:tr>
              <a:tr h="654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1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12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3087857"/>
                  </a:ext>
                </a:extLst>
              </a:tr>
              <a:tr h="654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2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8520282"/>
                  </a:ext>
                </a:extLst>
              </a:tr>
              <a:tr h="654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3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14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9</a:t>
                      </a:r>
                      <a:endParaRPr lang="pt-BR" sz="16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4078361"/>
                  </a:ext>
                </a:extLst>
              </a:tr>
              <a:tr h="654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4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11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690391"/>
                  </a:ext>
                </a:extLst>
              </a:tr>
            </a:tbl>
          </a:graphicData>
        </a:graphic>
      </p:graphicFrame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39D66222-B767-4CFF-9FE7-3DC14A8960F8}"/>
              </a:ext>
            </a:extLst>
          </p:cNvPr>
          <p:cNvCxnSpPr>
            <a:cxnSpLocks/>
          </p:cNvCxnSpPr>
          <p:nvPr/>
        </p:nvCxnSpPr>
        <p:spPr>
          <a:xfrm>
            <a:off x="9444271" y="5709363"/>
            <a:ext cx="13804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>
            <a:extLst>
              <a:ext uri="{FF2B5EF4-FFF2-40B4-BE49-F238E27FC236}">
                <a16:creationId xmlns:a16="http://schemas.microsoft.com/office/drawing/2014/main" id="{00D47F5B-4DBC-423A-BEA6-60B0A690DD5F}"/>
              </a:ext>
            </a:extLst>
          </p:cNvPr>
          <p:cNvSpPr/>
          <p:nvPr/>
        </p:nvSpPr>
        <p:spPr>
          <a:xfrm flipV="1">
            <a:off x="9716111" y="5761214"/>
            <a:ext cx="836748" cy="8016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D6C50053-6ED8-46A1-B498-AC5411D162D1}"/>
              </a:ext>
            </a:extLst>
          </p:cNvPr>
          <p:cNvSpPr txBox="1">
            <a:spLocks/>
          </p:cNvSpPr>
          <p:nvPr/>
        </p:nvSpPr>
        <p:spPr>
          <a:xfrm>
            <a:off x="4000084" y="1243566"/>
            <a:ext cx="4191825" cy="506892"/>
          </a:xfrm>
          <a:custGeom>
            <a:avLst/>
            <a:gdLst>
              <a:gd name="connsiteX0" fmla="*/ 0 w 4191825"/>
              <a:gd name="connsiteY0" fmla="*/ 0 h 506892"/>
              <a:gd name="connsiteX1" fmla="*/ 598832 w 4191825"/>
              <a:gd name="connsiteY1" fmla="*/ 0 h 506892"/>
              <a:gd name="connsiteX2" fmla="*/ 1071910 w 4191825"/>
              <a:gd name="connsiteY2" fmla="*/ 0 h 506892"/>
              <a:gd name="connsiteX3" fmla="*/ 1628823 w 4191825"/>
              <a:gd name="connsiteY3" fmla="*/ 0 h 506892"/>
              <a:gd name="connsiteX4" fmla="*/ 2143819 w 4191825"/>
              <a:gd name="connsiteY4" fmla="*/ 0 h 506892"/>
              <a:gd name="connsiteX5" fmla="*/ 2616896 w 4191825"/>
              <a:gd name="connsiteY5" fmla="*/ 0 h 506892"/>
              <a:gd name="connsiteX6" fmla="*/ 3173810 w 4191825"/>
              <a:gd name="connsiteY6" fmla="*/ 0 h 506892"/>
              <a:gd name="connsiteX7" fmla="*/ 4191825 w 4191825"/>
              <a:gd name="connsiteY7" fmla="*/ 0 h 506892"/>
              <a:gd name="connsiteX8" fmla="*/ 4191825 w 4191825"/>
              <a:gd name="connsiteY8" fmla="*/ 506892 h 506892"/>
              <a:gd name="connsiteX9" fmla="*/ 3592993 w 4191825"/>
              <a:gd name="connsiteY9" fmla="*/ 506892 h 506892"/>
              <a:gd name="connsiteX10" fmla="*/ 2952242 w 4191825"/>
              <a:gd name="connsiteY10" fmla="*/ 506892 h 506892"/>
              <a:gd name="connsiteX11" fmla="*/ 2395329 w 4191825"/>
              <a:gd name="connsiteY11" fmla="*/ 506892 h 506892"/>
              <a:gd name="connsiteX12" fmla="*/ 1796496 w 4191825"/>
              <a:gd name="connsiteY12" fmla="*/ 506892 h 506892"/>
              <a:gd name="connsiteX13" fmla="*/ 1113828 w 4191825"/>
              <a:gd name="connsiteY13" fmla="*/ 506892 h 506892"/>
              <a:gd name="connsiteX14" fmla="*/ 556914 w 4191825"/>
              <a:gd name="connsiteY14" fmla="*/ 506892 h 506892"/>
              <a:gd name="connsiteX15" fmla="*/ 0 w 4191825"/>
              <a:gd name="connsiteY15" fmla="*/ 506892 h 506892"/>
              <a:gd name="connsiteX16" fmla="*/ 0 w 4191825"/>
              <a:gd name="connsiteY16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191825" h="506892" fill="none" extrusionOk="0">
                <a:moveTo>
                  <a:pt x="0" y="0"/>
                </a:moveTo>
                <a:cubicBezTo>
                  <a:pt x="214464" y="-14954"/>
                  <a:pt x="430284" y="15044"/>
                  <a:pt x="598832" y="0"/>
                </a:cubicBezTo>
                <a:cubicBezTo>
                  <a:pt x="767380" y="-15044"/>
                  <a:pt x="952841" y="50486"/>
                  <a:pt x="1071910" y="0"/>
                </a:cubicBezTo>
                <a:cubicBezTo>
                  <a:pt x="1190979" y="-50486"/>
                  <a:pt x="1484661" y="40578"/>
                  <a:pt x="1628823" y="0"/>
                </a:cubicBezTo>
                <a:cubicBezTo>
                  <a:pt x="1772985" y="-40578"/>
                  <a:pt x="1967645" y="12022"/>
                  <a:pt x="2143819" y="0"/>
                </a:cubicBezTo>
                <a:cubicBezTo>
                  <a:pt x="2319993" y="-12022"/>
                  <a:pt x="2514633" y="2155"/>
                  <a:pt x="2616896" y="0"/>
                </a:cubicBezTo>
                <a:cubicBezTo>
                  <a:pt x="2719159" y="-2155"/>
                  <a:pt x="2952704" y="5716"/>
                  <a:pt x="3173810" y="0"/>
                </a:cubicBezTo>
                <a:cubicBezTo>
                  <a:pt x="3394916" y="-5716"/>
                  <a:pt x="3819683" y="73137"/>
                  <a:pt x="4191825" y="0"/>
                </a:cubicBezTo>
                <a:cubicBezTo>
                  <a:pt x="4222982" y="170588"/>
                  <a:pt x="4150181" y="373883"/>
                  <a:pt x="4191825" y="506892"/>
                </a:cubicBezTo>
                <a:cubicBezTo>
                  <a:pt x="3915339" y="530283"/>
                  <a:pt x="3799837" y="473913"/>
                  <a:pt x="3592993" y="506892"/>
                </a:cubicBezTo>
                <a:cubicBezTo>
                  <a:pt x="3386149" y="539871"/>
                  <a:pt x="3176824" y="459394"/>
                  <a:pt x="2952242" y="506892"/>
                </a:cubicBezTo>
                <a:cubicBezTo>
                  <a:pt x="2727660" y="554390"/>
                  <a:pt x="2609732" y="499327"/>
                  <a:pt x="2395329" y="506892"/>
                </a:cubicBezTo>
                <a:cubicBezTo>
                  <a:pt x="2180926" y="514457"/>
                  <a:pt x="2020293" y="444921"/>
                  <a:pt x="1796496" y="506892"/>
                </a:cubicBezTo>
                <a:cubicBezTo>
                  <a:pt x="1572699" y="568863"/>
                  <a:pt x="1393890" y="441566"/>
                  <a:pt x="1113828" y="506892"/>
                </a:cubicBezTo>
                <a:cubicBezTo>
                  <a:pt x="833766" y="572218"/>
                  <a:pt x="748799" y="494400"/>
                  <a:pt x="556914" y="506892"/>
                </a:cubicBezTo>
                <a:cubicBezTo>
                  <a:pt x="365029" y="519384"/>
                  <a:pt x="152307" y="445125"/>
                  <a:pt x="0" y="506892"/>
                </a:cubicBezTo>
                <a:cubicBezTo>
                  <a:pt x="-60032" y="330950"/>
                  <a:pt x="9512" y="209536"/>
                  <a:pt x="0" y="0"/>
                </a:cubicBezTo>
                <a:close/>
              </a:path>
              <a:path w="4191825" h="506892" stroke="0" extrusionOk="0">
                <a:moveTo>
                  <a:pt x="0" y="0"/>
                </a:moveTo>
                <a:cubicBezTo>
                  <a:pt x="258213" y="-23124"/>
                  <a:pt x="433343" y="42916"/>
                  <a:pt x="682669" y="0"/>
                </a:cubicBezTo>
                <a:cubicBezTo>
                  <a:pt x="931995" y="-42916"/>
                  <a:pt x="1061301" y="17597"/>
                  <a:pt x="1365337" y="0"/>
                </a:cubicBezTo>
                <a:cubicBezTo>
                  <a:pt x="1669373" y="-17597"/>
                  <a:pt x="1719490" y="51214"/>
                  <a:pt x="2006088" y="0"/>
                </a:cubicBezTo>
                <a:cubicBezTo>
                  <a:pt x="2292686" y="-51214"/>
                  <a:pt x="2443375" y="68790"/>
                  <a:pt x="2604920" y="0"/>
                </a:cubicBezTo>
                <a:cubicBezTo>
                  <a:pt x="2766465" y="-68790"/>
                  <a:pt x="3054119" y="3053"/>
                  <a:pt x="3203752" y="0"/>
                </a:cubicBezTo>
                <a:cubicBezTo>
                  <a:pt x="3353385" y="-3053"/>
                  <a:pt x="3540196" y="56765"/>
                  <a:pt x="3676829" y="0"/>
                </a:cubicBezTo>
                <a:cubicBezTo>
                  <a:pt x="3813462" y="-56765"/>
                  <a:pt x="3942105" y="22304"/>
                  <a:pt x="4191825" y="0"/>
                </a:cubicBezTo>
                <a:cubicBezTo>
                  <a:pt x="4233206" y="149028"/>
                  <a:pt x="4184729" y="337823"/>
                  <a:pt x="4191825" y="506892"/>
                </a:cubicBezTo>
                <a:cubicBezTo>
                  <a:pt x="3956640" y="532054"/>
                  <a:pt x="3881825" y="505593"/>
                  <a:pt x="3634911" y="506892"/>
                </a:cubicBezTo>
                <a:cubicBezTo>
                  <a:pt x="3387997" y="508191"/>
                  <a:pt x="3262787" y="477963"/>
                  <a:pt x="3036079" y="506892"/>
                </a:cubicBezTo>
                <a:cubicBezTo>
                  <a:pt x="2809371" y="535821"/>
                  <a:pt x="2602749" y="441597"/>
                  <a:pt x="2479165" y="506892"/>
                </a:cubicBezTo>
                <a:cubicBezTo>
                  <a:pt x="2355581" y="572187"/>
                  <a:pt x="2209774" y="453567"/>
                  <a:pt x="1964169" y="506892"/>
                </a:cubicBezTo>
                <a:cubicBezTo>
                  <a:pt x="1718564" y="560217"/>
                  <a:pt x="1501089" y="454566"/>
                  <a:pt x="1323419" y="506892"/>
                </a:cubicBezTo>
                <a:cubicBezTo>
                  <a:pt x="1145749" y="559218"/>
                  <a:pt x="977974" y="460940"/>
                  <a:pt x="640750" y="506892"/>
                </a:cubicBezTo>
                <a:cubicBezTo>
                  <a:pt x="303526" y="552844"/>
                  <a:pt x="137259" y="442172"/>
                  <a:pt x="0" y="506892"/>
                </a:cubicBezTo>
                <a:cubicBezTo>
                  <a:pt x="-9176" y="295020"/>
                  <a:pt x="31467" y="183801"/>
                  <a:pt x="0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ORGANIZAÇÃO DOS DADOS</a:t>
            </a: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6D78343E-F7BC-4EA8-9692-87E1E36571B2}"/>
              </a:ext>
            </a:extLst>
          </p:cNvPr>
          <p:cNvSpPr txBox="1">
            <a:spLocks/>
          </p:cNvSpPr>
          <p:nvPr/>
        </p:nvSpPr>
        <p:spPr>
          <a:xfrm>
            <a:off x="2591819" y="311815"/>
            <a:ext cx="7008356" cy="718373"/>
          </a:xfrm>
          <a:custGeom>
            <a:avLst/>
            <a:gdLst>
              <a:gd name="connsiteX0" fmla="*/ 0 w 7008356"/>
              <a:gd name="connsiteY0" fmla="*/ 0 h 718373"/>
              <a:gd name="connsiteX1" fmla="*/ 513946 w 7008356"/>
              <a:gd name="connsiteY1" fmla="*/ 0 h 718373"/>
              <a:gd name="connsiteX2" fmla="*/ 1238143 w 7008356"/>
              <a:gd name="connsiteY2" fmla="*/ 0 h 718373"/>
              <a:gd name="connsiteX3" fmla="*/ 1822173 w 7008356"/>
              <a:gd name="connsiteY3" fmla="*/ 0 h 718373"/>
              <a:gd name="connsiteX4" fmla="*/ 2476286 w 7008356"/>
              <a:gd name="connsiteY4" fmla="*/ 0 h 718373"/>
              <a:gd name="connsiteX5" fmla="*/ 2920148 w 7008356"/>
              <a:gd name="connsiteY5" fmla="*/ 0 h 718373"/>
              <a:gd name="connsiteX6" fmla="*/ 3434094 w 7008356"/>
              <a:gd name="connsiteY6" fmla="*/ 0 h 718373"/>
              <a:gd name="connsiteX7" fmla="*/ 4018124 w 7008356"/>
              <a:gd name="connsiteY7" fmla="*/ 0 h 718373"/>
              <a:gd name="connsiteX8" fmla="*/ 4672237 w 7008356"/>
              <a:gd name="connsiteY8" fmla="*/ 0 h 718373"/>
              <a:gd name="connsiteX9" fmla="*/ 5186183 w 7008356"/>
              <a:gd name="connsiteY9" fmla="*/ 0 h 718373"/>
              <a:gd name="connsiteX10" fmla="*/ 5700130 w 7008356"/>
              <a:gd name="connsiteY10" fmla="*/ 0 h 718373"/>
              <a:gd name="connsiteX11" fmla="*/ 6284159 w 7008356"/>
              <a:gd name="connsiteY11" fmla="*/ 0 h 718373"/>
              <a:gd name="connsiteX12" fmla="*/ 7008356 w 7008356"/>
              <a:gd name="connsiteY12" fmla="*/ 0 h 718373"/>
              <a:gd name="connsiteX13" fmla="*/ 7008356 w 7008356"/>
              <a:gd name="connsiteY13" fmla="*/ 366370 h 718373"/>
              <a:gd name="connsiteX14" fmla="*/ 7008356 w 7008356"/>
              <a:gd name="connsiteY14" fmla="*/ 718373 h 718373"/>
              <a:gd name="connsiteX15" fmla="*/ 6494410 w 7008356"/>
              <a:gd name="connsiteY15" fmla="*/ 718373 h 718373"/>
              <a:gd name="connsiteX16" fmla="*/ 5770213 w 7008356"/>
              <a:gd name="connsiteY16" fmla="*/ 718373 h 718373"/>
              <a:gd name="connsiteX17" fmla="*/ 5256267 w 7008356"/>
              <a:gd name="connsiteY17" fmla="*/ 718373 h 718373"/>
              <a:gd name="connsiteX18" fmla="*/ 4672237 w 7008356"/>
              <a:gd name="connsiteY18" fmla="*/ 718373 h 718373"/>
              <a:gd name="connsiteX19" fmla="*/ 4228375 w 7008356"/>
              <a:gd name="connsiteY19" fmla="*/ 718373 h 718373"/>
              <a:gd name="connsiteX20" fmla="*/ 3504178 w 7008356"/>
              <a:gd name="connsiteY20" fmla="*/ 718373 h 718373"/>
              <a:gd name="connsiteX21" fmla="*/ 2990232 w 7008356"/>
              <a:gd name="connsiteY21" fmla="*/ 718373 h 718373"/>
              <a:gd name="connsiteX22" fmla="*/ 2266035 w 7008356"/>
              <a:gd name="connsiteY22" fmla="*/ 718373 h 718373"/>
              <a:gd name="connsiteX23" fmla="*/ 1611922 w 7008356"/>
              <a:gd name="connsiteY23" fmla="*/ 718373 h 718373"/>
              <a:gd name="connsiteX24" fmla="*/ 1168059 w 7008356"/>
              <a:gd name="connsiteY24" fmla="*/ 718373 h 718373"/>
              <a:gd name="connsiteX25" fmla="*/ 654113 w 7008356"/>
              <a:gd name="connsiteY25" fmla="*/ 718373 h 718373"/>
              <a:gd name="connsiteX26" fmla="*/ 0 w 7008356"/>
              <a:gd name="connsiteY26" fmla="*/ 718373 h 718373"/>
              <a:gd name="connsiteX27" fmla="*/ 0 w 7008356"/>
              <a:gd name="connsiteY27" fmla="*/ 359187 h 718373"/>
              <a:gd name="connsiteX28" fmla="*/ 0 w 7008356"/>
              <a:gd name="connsiteY28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008356" h="718373" fill="none" extrusionOk="0">
                <a:moveTo>
                  <a:pt x="0" y="0"/>
                </a:moveTo>
                <a:cubicBezTo>
                  <a:pt x="147452" y="-20519"/>
                  <a:pt x="324202" y="56141"/>
                  <a:pt x="513946" y="0"/>
                </a:cubicBezTo>
                <a:cubicBezTo>
                  <a:pt x="703690" y="-56141"/>
                  <a:pt x="1071842" y="36735"/>
                  <a:pt x="1238143" y="0"/>
                </a:cubicBezTo>
                <a:cubicBezTo>
                  <a:pt x="1404444" y="-36735"/>
                  <a:pt x="1606906" y="56175"/>
                  <a:pt x="1822173" y="0"/>
                </a:cubicBezTo>
                <a:cubicBezTo>
                  <a:pt x="2037440" y="-56175"/>
                  <a:pt x="2327194" y="41846"/>
                  <a:pt x="2476286" y="0"/>
                </a:cubicBezTo>
                <a:cubicBezTo>
                  <a:pt x="2625378" y="-41846"/>
                  <a:pt x="2733091" y="43944"/>
                  <a:pt x="2920148" y="0"/>
                </a:cubicBezTo>
                <a:cubicBezTo>
                  <a:pt x="3107205" y="-43944"/>
                  <a:pt x="3262033" y="24209"/>
                  <a:pt x="3434094" y="0"/>
                </a:cubicBezTo>
                <a:cubicBezTo>
                  <a:pt x="3606155" y="-24209"/>
                  <a:pt x="3800596" y="48837"/>
                  <a:pt x="4018124" y="0"/>
                </a:cubicBezTo>
                <a:cubicBezTo>
                  <a:pt x="4235652" y="-48837"/>
                  <a:pt x="4493025" y="30637"/>
                  <a:pt x="4672237" y="0"/>
                </a:cubicBezTo>
                <a:cubicBezTo>
                  <a:pt x="4851449" y="-30637"/>
                  <a:pt x="4958787" y="42395"/>
                  <a:pt x="5186183" y="0"/>
                </a:cubicBezTo>
                <a:cubicBezTo>
                  <a:pt x="5413579" y="-42395"/>
                  <a:pt x="5451085" y="20110"/>
                  <a:pt x="5700130" y="0"/>
                </a:cubicBezTo>
                <a:cubicBezTo>
                  <a:pt x="5949175" y="-20110"/>
                  <a:pt x="6096586" y="19603"/>
                  <a:pt x="6284159" y="0"/>
                </a:cubicBezTo>
                <a:cubicBezTo>
                  <a:pt x="6471732" y="-19603"/>
                  <a:pt x="6808418" y="76199"/>
                  <a:pt x="7008356" y="0"/>
                </a:cubicBezTo>
                <a:cubicBezTo>
                  <a:pt x="7018876" y="137371"/>
                  <a:pt x="6995510" y="231436"/>
                  <a:pt x="7008356" y="366370"/>
                </a:cubicBezTo>
                <a:cubicBezTo>
                  <a:pt x="7021202" y="501304"/>
                  <a:pt x="6966154" y="633349"/>
                  <a:pt x="7008356" y="718373"/>
                </a:cubicBezTo>
                <a:cubicBezTo>
                  <a:pt x="6841639" y="731453"/>
                  <a:pt x="6621257" y="663709"/>
                  <a:pt x="6494410" y="718373"/>
                </a:cubicBezTo>
                <a:cubicBezTo>
                  <a:pt x="6367563" y="773037"/>
                  <a:pt x="6099473" y="681575"/>
                  <a:pt x="5770213" y="718373"/>
                </a:cubicBezTo>
                <a:cubicBezTo>
                  <a:pt x="5440953" y="755171"/>
                  <a:pt x="5468254" y="674227"/>
                  <a:pt x="5256267" y="718373"/>
                </a:cubicBezTo>
                <a:cubicBezTo>
                  <a:pt x="5044280" y="762519"/>
                  <a:pt x="4846305" y="679584"/>
                  <a:pt x="4672237" y="718373"/>
                </a:cubicBezTo>
                <a:cubicBezTo>
                  <a:pt x="4498169" y="757162"/>
                  <a:pt x="4442768" y="679497"/>
                  <a:pt x="4228375" y="718373"/>
                </a:cubicBezTo>
                <a:cubicBezTo>
                  <a:pt x="4013982" y="757249"/>
                  <a:pt x="3794879" y="708825"/>
                  <a:pt x="3504178" y="718373"/>
                </a:cubicBezTo>
                <a:cubicBezTo>
                  <a:pt x="3213477" y="727921"/>
                  <a:pt x="3110835" y="667402"/>
                  <a:pt x="2990232" y="718373"/>
                </a:cubicBezTo>
                <a:cubicBezTo>
                  <a:pt x="2869629" y="769344"/>
                  <a:pt x="2469150" y="713377"/>
                  <a:pt x="2266035" y="718373"/>
                </a:cubicBezTo>
                <a:cubicBezTo>
                  <a:pt x="2062920" y="723369"/>
                  <a:pt x="1905258" y="702547"/>
                  <a:pt x="1611922" y="718373"/>
                </a:cubicBezTo>
                <a:cubicBezTo>
                  <a:pt x="1318586" y="734199"/>
                  <a:pt x="1258681" y="706422"/>
                  <a:pt x="1168059" y="718373"/>
                </a:cubicBezTo>
                <a:cubicBezTo>
                  <a:pt x="1077437" y="730324"/>
                  <a:pt x="882276" y="714142"/>
                  <a:pt x="654113" y="718373"/>
                </a:cubicBezTo>
                <a:cubicBezTo>
                  <a:pt x="425950" y="722604"/>
                  <a:pt x="236138" y="708459"/>
                  <a:pt x="0" y="718373"/>
                </a:cubicBezTo>
                <a:cubicBezTo>
                  <a:pt x="-22134" y="584547"/>
                  <a:pt x="28350" y="475837"/>
                  <a:pt x="0" y="359187"/>
                </a:cubicBezTo>
                <a:cubicBezTo>
                  <a:pt x="-28350" y="242537"/>
                  <a:pt x="21235" y="161044"/>
                  <a:pt x="0" y="0"/>
                </a:cubicBezTo>
                <a:close/>
              </a:path>
              <a:path w="7008356" h="718373" stroke="0" extrusionOk="0">
                <a:moveTo>
                  <a:pt x="0" y="0"/>
                </a:moveTo>
                <a:cubicBezTo>
                  <a:pt x="175718" y="-15454"/>
                  <a:pt x="479804" y="37091"/>
                  <a:pt x="724197" y="0"/>
                </a:cubicBezTo>
                <a:cubicBezTo>
                  <a:pt x="968590" y="-37091"/>
                  <a:pt x="1296789" y="68164"/>
                  <a:pt x="1448394" y="0"/>
                </a:cubicBezTo>
                <a:cubicBezTo>
                  <a:pt x="1599999" y="-68164"/>
                  <a:pt x="1783291" y="40530"/>
                  <a:pt x="2102507" y="0"/>
                </a:cubicBezTo>
                <a:cubicBezTo>
                  <a:pt x="2421723" y="-40530"/>
                  <a:pt x="2406861" y="41248"/>
                  <a:pt x="2686536" y="0"/>
                </a:cubicBezTo>
                <a:cubicBezTo>
                  <a:pt x="2966211" y="-41248"/>
                  <a:pt x="3055105" y="27244"/>
                  <a:pt x="3270566" y="0"/>
                </a:cubicBezTo>
                <a:cubicBezTo>
                  <a:pt x="3486027" y="-27244"/>
                  <a:pt x="3514381" y="43689"/>
                  <a:pt x="3644345" y="0"/>
                </a:cubicBezTo>
                <a:cubicBezTo>
                  <a:pt x="3774309" y="-43689"/>
                  <a:pt x="4175716" y="44917"/>
                  <a:pt x="4368542" y="0"/>
                </a:cubicBezTo>
                <a:cubicBezTo>
                  <a:pt x="4561368" y="-44917"/>
                  <a:pt x="4672923" y="22383"/>
                  <a:pt x="4812404" y="0"/>
                </a:cubicBezTo>
                <a:cubicBezTo>
                  <a:pt x="4951885" y="-22383"/>
                  <a:pt x="5183300" y="11552"/>
                  <a:pt x="5536601" y="0"/>
                </a:cubicBezTo>
                <a:cubicBezTo>
                  <a:pt x="5889902" y="-11552"/>
                  <a:pt x="5935983" y="38189"/>
                  <a:pt x="6120631" y="0"/>
                </a:cubicBezTo>
                <a:cubicBezTo>
                  <a:pt x="6305279" y="-38189"/>
                  <a:pt x="6823741" y="65208"/>
                  <a:pt x="7008356" y="0"/>
                </a:cubicBezTo>
                <a:cubicBezTo>
                  <a:pt x="7034524" y="164151"/>
                  <a:pt x="6966177" y="248108"/>
                  <a:pt x="7008356" y="359187"/>
                </a:cubicBezTo>
                <a:cubicBezTo>
                  <a:pt x="7050535" y="470266"/>
                  <a:pt x="6995210" y="626183"/>
                  <a:pt x="7008356" y="718373"/>
                </a:cubicBezTo>
                <a:cubicBezTo>
                  <a:pt x="6872607" y="767488"/>
                  <a:pt x="6713955" y="669454"/>
                  <a:pt x="6564493" y="718373"/>
                </a:cubicBezTo>
                <a:cubicBezTo>
                  <a:pt x="6415031" y="767292"/>
                  <a:pt x="6173160" y="668870"/>
                  <a:pt x="6050547" y="718373"/>
                </a:cubicBezTo>
                <a:cubicBezTo>
                  <a:pt x="5927934" y="767876"/>
                  <a:pt x="5561982" y="685378"/>
                  <a:pt x="5326351" y="718373"/>
                </a:cubicBezTo>
                <a:cubicBezTo>
                  <a:pt x="5090720" y="751368"/>
                  <a:pt x="4911296" y="695533"/>
                  <a:pt x="4602154" y="718373"/>
                </a:cubicBezTo>
                <a:cubicBezTo>
                  <a:pt x="4293012" y="741213"/>
                  <a:pt x="4208148" y="707733"/>
                  <a:pt x="4018124" y="718373"/>
                </a:cubicBezTo>
                <a:cubicBezTo>
                  <a:pt x="3828100" y="729013"/>
                  <a:pt x="3676545" y="714799"/>
                  <a:pt x="3504178" y="718373"/>
                </a:cubicBezTo>
                <a:cubicBezTo>
                  <a:pt x="3331811" y="721947"/>
                  <a:pt x="3261257" y="714704"/>
                  <a:pt x="3060315" y="718373"/>
                </a:cubicBezTo>
                <a:cubicBezTo>
                  <a:pt x="2859373" y="722042"/>
                  <a:pt x="2809490" y="683608"/>
                  <a:pt x="2616453" y="718373"/>
                </a:cubicBezTo>
                <a:cubicBezTo>
                  <a:pt x="2423416" y="753138"/>
                  <a:pt x="2225802" y="710923"/>
                  <a:pt x="1962340" y="718373"/>
                </a:cubicBezTo>
                <a:cubicBezTo>
                  <a:pt x="1698878" y="725823"/>
                  <a:pt x="1610321" y="681594"/>
                  <a:pt x="1378310" y="718373"/>
                </a:cubicBezTo>
                <a:cubicBezTo>
                  <a:pt x="1146299" y="755152"/>
                  <a:pt x="1179473" y="694799"/>
                  <a:pt x="1004531" y="718373"/>
                </a:cubicBezTo>
                <a:cubicBezTo>
                  <a:pt x="829589" y="741947"/>
                  <a:pt x="772300" y="671291"/>
                  <a:pt x="560668" y="718373"/>
                </a:cubicBezTo>
                <a:cubicBezTo>
                  <a:pt x="349036" y="765455"/>
                  <a:pt x="162220" y="704106"/>
                  <a:pt x="0" y="718373"/>
                </a:cubicBezTo>
                <a:cubicBezTo>
                  <a:pt x="-42049" y="631992"/>
                  <a:pt x="11238" y="450620"/>
                  <a:pt x="0" y="359187"/>
                </a:cubicBezTo>
                <a:cubicBezTo>
                  <a:pt x="-11238" y="267754"/>
                  <a:pt x="36095" y="131893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graphicFrame>
        <p:nvGraphicFramePr>
          <p:cNvPr id="27" name="Tabela 26">
            <a:extLst>
              <a:ext uri="{FF2B5EF4-FFF2-40B4-BE49-F238E27FC236}">
                <a16:creationId xmlns:a16="http://schemas.microsoft.com/office/drawing/2014/main" id="{8BEF024A-C367-4568-97EF-8604718A2E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134291"/>
              </p:ext>
            </p:extLst>
          </p:nvPr>
        </p:nvGraphicFramePr>
        <p:xfrm>
          <a:off x="1549467" y="5884970"/>
          <a:ext cx="7894803" cy="654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7829">
                  <a:extLst>
                    <a:ext uri="{9D8B030D-6E8A-4147-A177-3AD203B41FA5}">
                      <a16:colId xmlns:a16="http://schemas.microsoft.com/office/drawing/2014/main" val="1587355490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1428731250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2638672077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754722430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245269864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4053915371"/>
                    </a:ext>
                  </a:extLst>
                </a:gridCol>
                <a:gridCol w="1127829">
                  <a:extLst>
                    <a:ext uri="{9D8B030D-6E8A-4147-A177-3AD203B41FA5}">
                      <a16:colId xmlns:a16="http://schemas.microsoft.com/office/drawing/2014/main" val="755816694"/>
                    </a:ext>
                  </a:extLst>
                </a:gridCol>
              </a:tblGrid>
              <a:tr h="654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SOMA B</a:t>
                      </a:r>
                      <a:endParaRPr lang="pt-BR" sz="16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69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67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64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60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43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31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480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897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10">
            <a:extLst>
              <a:ext uri="{FF2B5EF4-FFF2-40B4-BE49-F238E27FC236}">
                <a16:creationId xmlns:a16="http://schemas.microsoft.com/office/drawing/2014/main" id="{C19CC798-0EE5-48C6-9C71-C2CC94BCB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941752"/>
              </p:ext>
            </p:extLst>
          </p:nvPr>
        </p:nvGraphicFramePr>
        <p:xfrm>
          <a:off x="1853095" y="1318589"/>
          <a:ext cx="8485810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82252694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3587434392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49170616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083491826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9732599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FV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GL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SQ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QM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Fc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81837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Tratamentos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778741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6479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Resíduo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743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rgbClr val="002060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0276293"/>
                  </a:ext>
                </a:extLst>
              </a:tr>
            </a:tbl>
          </a:graphicData>
        </a:graphic>
      </p:graphicFrame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9C03D5ED-D41B-4169-9C2D-BCCF69C92BB1}"/>
              </a:ext>
            </a:extLst>
          </p:cNvPr>
          <p:cNvSpPr txBox="1">
            <a:spLocks/>
          </p:cNvSpPr>
          <p:nvPr/>
        </p:nvSpPr>
        <p:spPr>
          <a:xfrm>
            <a:off x="5685327" y="3807974"/>
            <a:ext cx="5870713" cy="221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= 4 -1 = 3</a:t>
            </a:r>
          </a:p>
          <a:p>
            <a:pPr marL="0" indent="0">
              <a:buNone/>
            </a:pP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= 6 -1 = 5</a:t>
            </a:r>
          </a:p>
          <a:p>
            <a:pPr marL="0" indent="0">
              <a:buNone/>
            </a:pP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total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= 4x6 -1 = 23</a:t>
            </a:r>
          </a:p>
          <a:p>
            <a:pPr marL="0" indent="0">
              <a:buNone/>
            </a:pP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residuo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</a:t>
            </a: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total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– </a:t>
            </a: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– </a:t>
            </a: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= 23-3-5= 15</a:t>
            </a:r>
          </a:p>
        </p:txBody>
      </p:sp>
      <p:sp>
        <p:nvSpPr>
          <p:cNvPr id="3" name="Retângulo: Cantos Diagonais Arredondados 2">
            <a:extLst>
              <a:ext uri="{FF2B5EF4-FFF2-40B4-BE49-F238E27FC236}">
                <a16:creationId xmlns:a16="http://schemas.microsoft.com/office/drawing/2014/main" id="{072C230E-6B9E-4D01-B40C-27C68C9F361F}"/>
              </a:ext>
            </a:extLst>
          </p:cNvPr>
          <p:cNvSpPr/>
          <p:nvPr/>
        </p:nvSpPr>
        <p:spPr>
          <a:xfrm>
            <a:off x="9641136" y="5855780"/>
            <a:ext cx="1978149" cy="39406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 x </a:t>
            </a:r>
            <a:r>
              <a:rPr lang="pt-BR" sz="20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endParaRPr lang="pt-BR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277109" y="369227"/>
            <a:ext cx="5637781" cy="588937"/>
          </a:xfrm>
          <a:custGeom>
            <a:avLst/>
            <a:gdLst>
              <a:gd name="connsiteX0" fmla="*/ 0 w 5637781"/>
              <a:gd name="connsiteY0" fmla="*/ 0 h 588937"/>
              <a:gd name="connsiteX1" fmla="*/ 563778 w 5637781"/>
              <a:gd name="connsiteY1" fmla="*/ 0 h 588937"/>
              <a:gd name="connsiteX2" fmla="*/ 1071178 w 5637781"/>
              <a:gd name="connsiteY2" fmla="*/ 0 h 588937"/>
              <a:gd name="connsiteX3" fmla="*/ 1634956 w 5637781"/>
              <a:gd name="connsiteY3" fmla="*/ 0 h 588937"/>
              <a:gd name="connsiteX4" fmla="*/ 2029601 w 5637781"/>
              <a:gd name="connsiteY4" fmla="*/ 0 h 588937"/>
              <a:gd name="connsiteX5" fmla="*/ 2706135 w 5637781"/>
              <a:gd name="connsiteY5" fmla="*/ 0 h 588937"/>
              <a:gd name="connsiteX6" fmla="*/ 3269913 w 5637781"/>
              <a:gd name="connsiteY6" fmla="*/ 0 h 588937"/>
              <a:gd name="connsiteX7" fmla="*/ 3720935 w 5637781"/>
              <a:gd name="connsiteY7" fmla="*/ 0 h 588937"/>
              <a:gd name="connsiteX8" fmla="*/ 4397469 w 5637781"/>
              <a:gd name="connsiteY8" fmla="*/ 0 h 588937"/>
              <a:gd name="connsiteX9" fmla="*/ 4904869 w 5637781"/>
              <a:gd name="connsiteY9" fmla="*/ 0 h 588937"/>
              <a:gd name="connsiteX10" fmla="*/ 5637781 w 5637781"/>
              <a:gd name="connsiteY10" fmla="*/ 0 h 588937"/>
              <a:gd name="connsiteX11" fmla="*/ 5637781 w 5637781"/>
              <a:gd name="connsiteY11" fmla="*/ 588937 h 588937"/>
              <a:gd name="connsiteX12" fmla="*/ 5074003 w 5637781"/>
              <a:gd name="connsiteY12" fmla="*/ 588937 h 588937"/>
              <a:gd name="connsiteX13" fmla="*/ 4453847 w 5637781"/>
              <a:gd name="connsiteY13" fmla="*/ 588937 h 588937"/>
              <a:gd name="connsiteX14" fmla="*/ 3777313 w 5637781"/>
              <a:gd name="connsiteY14" fmla="*/ 588937 h 588937"/>
              <a:gd name="connsiteX15" fmla="*/ 3100780 w 5637781"/>
              <a:gd name="connsiteY15" fmla="*/ 588937 h 588937"/>
              <a:gd name="connsiteX16" fmla="*/ 2424246 w 5637781"/>
              <a:gd name="connsiteY16" fmla="*/ 588937 h 588937"/>
              <a:gd name="connsiteX17" fmla="*/ 1916846 w 5637781"/>
              <a:gd name="connsiteY17" fmla="*/ 588937 h 588937"/>
              <a:gd name="connsiteX18" fmla="*/ 1409445 w 5637781"/>
              <a:gd name="connsiteY18" fmla="*/ 588937 h 588937"/>
              <a:gd name="connsiteX19" fmla="*/ 958423 w 5637781"/>
              <a:gd name="connsiteY19" fmla="*/ 588937 h 588937"/>
              <a:gd name="connsiteX20" fmla="*/ 0 w 5637781"/>
              <a:gd name="connsiteY20" fmla="*/ 588937 h 588937"/>
              <a:gd name="connsiteX21" fmla="*/ 0 w 5637781"/>
              <a:gd name="connsiteY21" fmla="*/ 0 h 58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637781" h="588937" fill="none" extrusionOk="0">
                <a:moveTo>
                  <a:pt x="0" y="0"/>
                </a:moveTo>
                <a:cubicBezTo>
                  <a:pt x="175745" y="-63875"/>
                  <a:pt x="312263" y="16085"/>
                  <a:pt x="563778" y="0"/>
                </a:cubicBezTo>
                <a:cubicBezTo>
                  <a:pt x="815293" y="-16085"/>
                  <a:pt x="862601" y="23484"/>
                  <a:pt x="1071178" y="0"/>
                </a:cubicBezTo>
                <a:cubicBezTo>
                  <a:pt x="1279755" y="-23484"/>
                  <a:pt x="1454715" y="55316"/>
                  <a:pt x="1634956" y="0"/>
                </a:cubicBezTo>
                <a:cubicBezTo>
                  <a:pt x="1815197" y="-55316"/>
                  <a:pt x="1901487" y="8935"/>
                  <a:pt x="2029601" y="0"/>
                </a:cubicBezTo>
                <a:cubicBezTo>
                  <a:pt x="2157716" y="-8935"/>
                  <a:pt x="2437067" y="54447"/>
                  <a:pt x="2706135" y="0"/>
                </a:cubicBezTo>
                <a:cubicBezTo>
                  <a:pt x="2975203" y="-54447"/>
                  <a:pt x="3006750" y="24532"/>
                  <a:pt x="3269913" y="0"/>
                </a:cubicBezTo>
                <a:cubicBezTo>
                  <a:pt x="3533076" y="-24532"/>
                  <a:pt x="3594360" y="3953"/>
                  <a:pt x="3720935" y="0"/>
                </a:cubicBezTo>
                <a:cubicBezTo>
                  <a:pt x="3847510" y="-3953"/>
                  <a:pt x="4175111" y="5603"/>
                  <a:pt x="4397469" y="0"/>
                </a:cubicBezTo>
                <a:cubicBezTo>
                  <a:pt x="4619827" y="-5603"/>
                  <a:pt x="4761603" y="58529"/>
                  <a:pt x="4904869" y="0"/>
                </a:cubicBezTo>
                <a:cubicBezTo>
                  <a:pt x="5048135" y="-58529"/>
                  <a:pt x="5300211" y="31128"/>
                  <a:pt x="5637781" y="0"/>
                </a:cubicBezTo>
                <a:cubicBezTo>
                  <a:pt x="5693865" y="145031"/>
                  <a:pt x="5611272" y="320280"/>
                  <a:pt x="5637781" y="588937"/>
                </a:cubicBezTo>
                <a:cubicBezTo>
                  <a:pt x="5483128" y="638102"/>
                  <a:pt x="5317219" y="587650"/>
                  <a:pt x="5074003" y="588937"/>
                </a:cubicBezTo>
                <a:cubicBezTo>
                  <a:pt x="4830787" y="590224"/>
                  <a:pt x="4632825" y="550150"/>
                  <a:pt x="4453847" y="588937"/>
                </a:cubicBezTo>
                <a:cubicBezTo>
                  <a:pt x="4274869" y="627724"/>
                  <a:pt x="4045483" y="516189"/>
                  <a:pt x="3777313" y="588937"/>
                </a:cubicBezTo>
                <a:cubicBezTo>
                  <a:pt x="3509143" y="661685"/>
                  <a:pt x="3360377" y="584612"/>
                  <a:pt x="3100780" y="588937"/>
                </a:cubicBezTo>
                <a:cubicBezTo>
                  <a:pt x="2841183" y="593262"/>
                  <a:pt x="2647030" y="561470"/>
                  <a:pt x="2424246" y="588937"/>
                </a:cubicBezTo>
                <a:cubicBezTo>
                  <a:pt x="2201462" y="616404"/>
                  <a:pt x="2019577" y="553180"/>
                  <a:pt x="1916846" y="588937"/>
                </a:cubicBezTo>
                <a:cubicBezTo>
                  <a:pt x="1814115" y="624694"/>
                  <a:pt x="1572312" y="563667"/>
                  <a:pt x="1409445" y="588937"/>
                </a:cubicBezTo>
                <a:cubicBezTo>
                  <a:pt x="1246578" y="614207"/>
                  <a:pt x="1152373" y="542618"/>
                  <a:pt x="958423" y="588937"/>
                </a:cubicBezTo>
                <a:cubicBezTo>
                  <a:pt x="764473" y="635256"/>
                  <a:pt x="378879" y="563962"/>
                  <a:pt x="0" y="588937"/>
                </a:cubicBezTo>
                <a:cubicBezTo>
                  <a:pt x="-27516" y="386429"/>
                  <a:pt x="63059" y="215469"/>
                  <a:pt x="0" y="0"/>
                </a:cubicBezTo>
                <a:close/>
              </a:path>
              <a:path w="5637781" h="588937" stroke="0" extrusionOk="0">
                <a:moveTo>
                  <a:pt x="0" y="0"/>
                </a:moveTo>
                <a:cubicBezTo>
                  <a:pt x="179776" y="-40861"/>
                  <a:pt x="535041" y="63041"/>
                  <a:pt x="676534" y="0"/>
                </a:cubicBezTo>
                <a:cubicBezTo>
                  <a:pt x="818027" y="-63041"/>
                  <a:pt x="1216139" y="3616"/>
                  <a:pt x="1353067" y="0"/>
                </a:cubicBezTo>
                <a:cubicBezTo>
                  <a:pt x="1489995" y="-3616"/>
                  <a:pt x="1812310" y="37541"/>
                  <a:pt x="1973223" y="0"/>
                </a:cubicBezTo>
                <a:cubicBezTo>
                  <a:pt x="2134136" y="-37541"/>
                  <a:pt x="2262097" y="31520"/>
                  <a:pt x="2537001" y="0"/>
                </a:cubicBezTo>
                <a:cubicBezTo>
                  <a:pt x="2811905" y="-31520"/>
                  <a:pt x="2929745" y="49271"/>
                  <a:pt x="3100780" y="0"/>
                </a:cubicBezTo>
                <a:cubicBezTo>
                  <a:pt x="3271815" y="-49271"/>
                  <a:pt x="3346727" y="19616"/>
                  <a:pt x="3495424" y="0"/>
                </a:cubicBezTo>
                <a:cubicBezTo>
                  <a:pt x="3644121" y="-19616"/>
                  <a:pt x="4011369" y="36811"/>
                  <a:pt x="4171958" y="0"/>
                </a:cubicBezTo>
                <a:cubicBezTo>
                  <a:pt x="4332547" y="-36811"/>
                  <a:pt x="4398147" y="30090"/>
                  <a:pt x="4622980" y="0"/>
                </a:cubicBezTo>
                <a:cubicBezTo>
                  <a:pt x="4847813" y="-30090"/>
                  <a:pt x="5143747" y="28936"/>
                  <a:pt x="5637781" y="0"/>
                </a:cubicBezTo>
                <a:cubicBezTo>
                  <a:pt x="5708446" y="287623"/>
                  <a:pt x="5607740" y="452443"/>
                  <a:pt x="5637781" y="588937"/>
                </a:cubicBezTo>
                <a:cubicBezTo>
                  <a:pt x="5381113" y="642411"/>
                  <a:pt x="5229213" y="586177"/>
                  <a:pt x="5074003" y="588937"/>
                </a:cubicBezTo>
                <a:cubicBezTo>
                  <a:pt x="4918793" y="591697"/>
                  <a:pt x="4784701" y="581797"/>
                  <a:pt x="4622980" y="588937"/>
                </a:cubicBezTo>
                <a:cubicBezTo>
                  <a:pt x="4461259" y="596077"/>
                  <a:pt x="4132066" y="543963"/>
                  <a:pt x="4002825" y="588937"/>
                </a:cubicBezTo>
                <a:cubicBezTo>
                  <a:pt x="3873585" y="633911"/>
                  <a:pt x="3632666" y="553401"/>
                  <a:pt x="3326291" y="588937"/>
                </a:cubicBezTo>
                <a:cubicBezTo>
                  <a:pt x="3019916" y="624473"/>
                  <a:pt x="2953503" y="566733"/>
                  <a:pt x="2818891" y="588937"/>
                </a:cubicBezTo>
                <a:cubicBezTo>
                  <a:pt x="2684279" y="611141"/>
                  <a:pt x="2449471" y="580828"/>
                  <a:pt x="2142357" y="588937"/>
                </a:cubicBezTo>
                <a:cubicBezTo>
                  <a:pt x="1835243" y="597046"/>
                  <a:pt x="1643245" y="541815"/>
                  <a:pt x="1465823" y="588937"/>
                </a:cubicBezTo>
                <a:cubicBezTo>
                  <a:pt x="1288401" y="636059"/>
                  <a:pt x="1146312" y="537593"/>
                  <a:pt x="902045" y="588937"/>
                </a:cubicBezTo>
                <a:cubicBezTo>
                  <a:pt x="657778" y="640281"/>
                  <a:pt x="303113" y="506784"/>
                  <a:pt x="0" y="588937"/>
                </a:cubicBezTo>
                <a:cubicBezTo>
                  <a:pt x="-57167" y="457006"/>
                  <a:pt x="44036" y="16305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2BB406AB-81E0-4D30-8BE0-12A9C6F7E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258526"/>
              </p:ext>
            </p:extLst>
          </p:nvPr>
        </p:nvGraphicFramePr>
        <p:xfrm>
          <a:off x="606318" y="4053978"/>
          <a:ext cx="4575284" cy="2215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3612">
                  <a:extLst>
                    <a:ext uri="{9D8B030D-6E8A-4147-A177-3AD203B41FA5}">
                      <a16:colId xmlns:a16="http://schemas.microsoft.com/office/drawing/2014/main" val="524431102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32911127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4116583112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251534594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001649437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1379627406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1941836959"/>
                    </a:ext>
                  </a:extLst>
                </a:gridCol>
              </a:tblGrid>
              <a:tr h="31160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Tratam.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4591"/>
                  </a:ext>
                </a:extLst>
              </a:tr>
              <a:tr h="31160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031624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1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12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3087857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2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8520282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3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14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9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4078361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4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11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690391"/>
                  </a:ext>
                </a:extLst>
              </a:tr>
            </a:tbl>
          </a:graphicData>
        </a:graphic>
      </p:graphicFrame>
      <p:sp>
        <p:nvSpPr>
          <p:cNvPr id="13" name="Espaço Reservado para Texto 4">
            <a:extLst>
              <a:ext uri="{FF2B5EF4-FFF2-40B4-BE49-F238E27FC236}">
                <a16:creationId xmlns:a16="http://schemas.microsoft.com/office/drawing/2014/main" id="{040C3925-A0A6-4E21-B806-E5026225FFAF}"/>
              </a:ext>
            </a:extLst>
          </p:cNvPr>
          <p:cNvSpPr txBox="1">
            <a:spLocks/>
          </p:cNvSpPr>
          <p:nvPr/>
        </p:nvSpPr>
        <p:spPr>
          <a:xfrm>
            <a:off x="433746" y="3828694"/>
            <a:ext cx="1156513" cy="729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Dados: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1439B795-7DF2-4C0F-A685-4CB9847F8596}"/>
              </a:ext>
            </a:extLst>
          </p:cNvPr>
          <p:cNvSpPr/>
          <p:nvPr/>
        </p:nvSpPr>
        <p:spPr>
          <a:xfrm>
            <a:off x="10987701" y="5300290"/>
            <a:ext cx="361784" cy="3940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82CADF3E-CEB6-41FD-8615-F9272CC7DC7C}"/>
              </a:ext>
            </a:extLst>
          </p:cNvPr>
          <p:cNvCxnSpPr/>
          <p:nvPr/>
        </p:nvCxnSpPr>
        <p:spPr>
          <a:xfrm flipH="1">
            <a:off x="11003996" y="5694358"/>
            <a:ext cx="58903" cy="1396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610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ítulo 1">
            <a:extLst>
              <a:ext uri="{FF2B5EF4-FFF2-40B4-BE49-F238E27FC236}">
                <a16:creationId xmlns:a16="http://schemas.microsoft.com/office/drawing/2014/main" id="{51D84814-515A-4ABE-A861-69B89565B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6660" y="296612"/>
            <a:ext cx="6918679" cy="1325880"/>
          </a:xfrm>
        </p:spPr>
        <p:txBody>
          <a:bodyPr rtlCol="0">
            <a:normAutofit/>
          </a:bodyPr>
          <a:lstStyle/>
          <a:p>
            <a:pPr algn="ctr" rtl="0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INTRODUÇÃO</a:t>
            </a:r>
          </a:p>
        </p:txBody>
      </p:sp>
      <p:sp>
        <p:nvSpPr>
          <p:cNvPr id="41" name="Espaço Reservado para Texto 4">
            <a:extLst>
              <a:ext uri="{FF2B5EF4-FFF2-40B4-BE49-F238E27FC236}">
                <a16:creationId xmlns:a16="http://schemas.microsoft.com/office/drawing/2014/main" id="{2B2B7C83-97D9-4FC9-918E-82D7E2C07840}"/>
              </a:ext>
            </a:extLst>
          </p:cNvPr>
          <p:cNvSpPr txBox="1">
            <a:spLocks/>
          </p:cNvSpPr>
          <p:nvPr/>
        </p:nvSpPr>
        <p:spPr>
          <a:xfrm>
            <a:off x="2354283" y="1622492"/>
            <a:ext cx="7483434" cy="210136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No DBC estão envolvidos os três princípios básicos da experimentação:                          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repetição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, 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casualização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 e o </a:t>
            </a:r>
            <a:r>
              <a:rPr lang="pt-BR" b="1" dirty="0">
                <a:latin typeface="Posterama" panose="020B0504020200020000" pitchFamily="34" charset="0"/>
                <a:cs typeface="Posterama" panose="020B0504020200020000" pitchFamily="34" charset="0"/>
              </a:rPr>
              <a:t>controle local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, com um único fator de controle.</a:t>
            </a:r>
          </a:p>
        </p:txBody>
      </p:sp>
      <p:sp>
        <p:nvSpPr>
          <p:cNvPr id="48" name="Espaço Reservado para Texto 4">
            <a:extLst>
              <a:ext uri="{FF2B5EF4-FFF2-40B4-BE49-F238E27FC236}">
                <a16:creationId xmlns:a16="http://schemas.microsoft.com/office/drawing/2014/main" id="{73B65CF7-ECBC-4EAE-9FC1-31479F94A3C7}"/>
              </a:ext>
            </a:extLst>
          </p:cNvPr>
          <p:cNvSpPr txBox="1">
            <a:spLocks/>
          </p:cNvSpPr>
          <p:nvPr/>
        </p:nvSpPr>
        <p:spPr>
          <a:xfrm>
            <a:off x="2354283" y="3938831"/>
            <a:ext cx="7483435" cy="210136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O DBC é usado quando o material (ou área) experimental é heterogêneo e se conhece a principal causa desta heterogeneidade.</a:t>
            </a:r>
          </a:p>
        </p:txBody>
      </p:sp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7947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10">
            <a:extLst>
              <a:ext uri="{FF2B5EF4-FFF2-40B4-BE49-F238E27FC236}">
                <a16:creationId xmlns:a16="http://schemas.microsoft.com/office/drawing/2014/main" id="{C19CC798-0EE5-48C6-9C71-C2CC94BCB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72441"/>
              </p:ext>
            </p:extLst>
          </p:nvPr>
        </p:nvGraphicFramePr>
        <p:xfrm>
          <a:off x="1853095" y="1224566"/>
          <a:ext cx="8485810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82252694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3587434392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49170616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083491826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9732599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FV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GL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SQ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QM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Fc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81837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Tratamentos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778741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290,84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6479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Resíduo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50,02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743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343,83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0276293"/>
                  </a:ext>
                </a:extLst>
              </a:tr>
            </a:tbl>
          </a:graphicData>
        </a:graphic>
      </p:graphicFrame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5A8081B2-B05C-4AA2-8D11-DE8FAD58C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0566"/>
              </p:ext>
            </p:extLst>
          </p:nvPr>
        </p:nvGraphicFramePr>
        <p:xfrm>
          <a:off x="526809" y="3819982"/>
          <a:ext cx="4575284" cy="2215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3612">
                  <a:extLst>
                    <a:ext uri="{9D8B030D-6E8A-4147-A177-3AD203B41FA5}">
                      <a16:colId xmlns:a16="http://schemas.microsoft.com/office/drawing/2014/main" val="524431102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32911127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4116583112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251534594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001649437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1379627406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1941836959"/>
                    </a:ext>
                  </a:extLst>
                </a:gridCol>
              </a:tblGrid>
              <a:tr h="31160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Tratam.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74591"/>
                  </a:ext>
                </a:extLst>
              </a:tr>
              <a:tr h="31160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0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031624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1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12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3087857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2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13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10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8520282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3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18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14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9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4078361"/>
                  </a:ext>
                </a:extLst>
              </a:tr>
              <a:tr h="3980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Ração 4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16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11</a:t>
                      </a:r>
                      <a:endParaRPr lang="pt-BR" sz="100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</a:t>
                      </a:r>
                      <a:endParaRPr lang="pt-BR" sz="10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690391"/>
                  </a:ext>
                </a:extLst>
              </a:tr>
            </a:tbl>
          </a:graphicData>
        </a:graphic>
      </p:graphicFrame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DF6479-1FCB-4A8B-830A-7222F2055FE5}"/>
              </a:ext>
            </a:extLst>
          </p:cNvPr>
          <p:cNvSpPr txBox="1">
            <a:spLocks/>
          </p:cNvSpPr>
          <p:nvPr/>
        </p:nvSpPr>
        <p:spPr>
          <a:xfrm>
            <a:off x="354237" y="3594698"/>
            <a:ext cx="1156513" cy="729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Dados: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9C03D5ED-D41B-4169-9C2D-BCCF69C92BB1}"/>
              </a:ext>
            </a:extLst>
          </p:cNvPr>
          <p:cNvSpPr txBox="1">
            <a:spLocks/>
          </p:cNvSpPr>
          <p:nvPr/>
        </p:nvSpPr>
        <p:spPr>
          <a:xfrm>
            <a:off x="6096000" y="3564596"/>
            <a:ext cx="5569197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Tratamentos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85² + 82² + 81² + 86²      334²  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2,83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144585" y="414296"/>
            <a:ext cx="5902824" cy="506892"/>
          </a:xfrm>
          <a:custGeom>
            <a:avLst/>
            <a:gdLst>
              <a:gd name="connsiteX0" fmla="*/ 0 w 5902824"/>
              <a:gd name="connsiteY0" fmla="*/ 0 h 506892"/>
              <a:gd name="connsiteX1" fmla="*/ 590282 w 5902824"/>
              <a:gd name="connsiteY1" fmla="*/ 0 h 506892"/>
              <a:gd name="connsiteX2" fmla="*/ 1121537 w 5902824"/>
              <a:gd name="connsiteY2" fmla="*/ 0 h 506892"/>
              <a:gd name="connsiteX3" fmla="*/ 1711819 w 5902824"/>
              <a:gd name="connsiteY3" fmla="*/ 0 h 506892"/>
              <a:gd name="connsiteX4" fmla="*/ 2125017 w 5902824"/>
              <a:gd name="connsiteY4" fmla="*/ 0 h 506892"/>
              <a:gd name="connsiteX5" fmla="*/ 2833356 w 5902824"/>
              <a:gd name="connsiteY5" fmla="*/ 0 h 506892"/>
              <a:gd name="connsiteX6" fmla="*/ 3423638 w 5902824"/>
              <a:gd name="connsiteY6" fmla="*/ 0 h 506892"/>
              <a:gd name="connsiteX7" fmla="*/ 3895864 w 5902824"/>
              <a:gd name="connsiteY7" fmla="*/ 0 h 506892"/>
              <a:gd name="connsiteX8" fmla="*/ 4604203 w 5902824"/>
              <a:gd name="connsiteY8" fmla="*/ 0 h 506892"/>
              <a:gd name="connsiteX9" fmla="*/ 5135457 w 5902824"/>
              <a:gd name="connsiteY9" fmla="*/ 0 h 506892"/>
              <a:gd name="connsiteX10" fmla="*/ 5902824 w 5902824"/>
              <a:gd name="connsiteY10" fmla="*/ 0 h 506892"/>
              <a:gd name="connsiteX11" fmla="*/ 5902824 w 5902824"/>
              <a:gd name="connsiteY11" fmla="*/ 506892 h 506892"/>
              <a:gd name="connsiteX12" fmla="*/ 5312542 w 5902824"/>
              <a:gd name="connsiteY12" fmla="*/ 506892 h 506892"/>
              <a:gd name="connsiteX13" fmla="*/ 4663231 w 5902824"/>
              <a:gd name="connsiteY13" fmla="*/ 506892 h 506892"/>
              <a:gd name="connsiteX14" fmla="*/ 3954892 w 5902824"/>
              <a:gd name="connsiteY14" fmla="*/ 506892 h 506892"/>
              <a:gd name="connsiteX15" fmla="*/ 3246553 w 5902824"/>
              <a:gd name="connsiteY15" fmla="*/ 506892 h 506892"/>
              <a:gd name="connsiteX16" fmla="*/ 2538214 w 5902824"/>
              <a:gd name="connsiteY16" fmla="*/ 506892 h 506892"/>
              <a:gd name="connsiteX17" fmla="*/ 2006960 w 5902824"/>
              <a:gd name="connsiteY17" fmla="*/ 506892 h 506892"/>
              <a:gd name="connsiteX18" fmla="*/ 1475706 w 5902824"/>
              <a:gd name="connsiteY18" fmla="*/ 506892 h 506892"/>
              <a:gd name="connsiteX19" fmla="*/ 1003480 w 5902824"/>
              <a:gd name="connsiteY19" fmla="*/ 506892 h 506892"/>
              <a:gd name="connsiteX20" fmla="*/ 0 w 5902824"/>
              <a:gd name="connsiteY20" fmla="*/ 506892 h 506892"/>
              <a:gd name="connsiteX21" fmla="*/ 0 w 5902824"/>
              <a:gd name="connsiteY21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2824" h="506892" fill="none" extrusionOk="0">
                <a:moveTo>
                  <a:pt x="0" y="0"/>
                </a:moveTo>
                <a:cubicBezTo>
                  <a:pt x="223366" y="-60905"/>
                  <a:pt x="297628" y="20676"/>
                  <a:pt x="590282" y="0"/>
                </a:cubicBezTo>
                <a:cubicBezTo>
                  <a:pt x="882936" y="-20676"/>
                  <a:pt x="1005104" y="14436"/>
                  <a:pt x="1121537" y="0"/>
                </a:cubicBezTo>
                <a:cubicBezTo>
                  <a:pt x="1237970" y="-14436"/>
                  <a:pt x="1549392" y="18298"/>
                  <a:pt x="1711819" y="0"/>
                </a:cubicBezTo>
                <a:cubicBezTo>
                  <a:pt x="1874246" y="-18298"/>
                  <a:pt x="1923117" y="29079"/>
                  <a:pt x="2125017" y="0"/>
                </a:cubicBezTo>
                <a:cubicBezTo>
                  <a:pt x="2326917" y="-29079"/>
                  <a:pt x="2526727" y="8975"/>
                  <a:pt x="2833356" y="0"/>
                </a:cubicBezTo>
                <a:cubicBezTo>
                  <a:pt x="3139985" y="-8975"/>
                  <a:pt x="3238007" y="57942"/>
                  <a:pt x="3423638" y="0"/>
                </a:cubicBezTo>
                <a:cubicBezTo>
                  <a:pt x="3609269" y="-57942"/>
                  <a:pt x="3800414" y="23515"/>
                  <a:pt x="3895864" y="0"/>
                </a:cubicBezTo>
                <a:cubicBezTo>
                  <a:pt x="3991314" y="-23515"/>
                  <a:pt x="4448813" y="81676"/>
                  <a:pt x="4604203" y="0"/>
                </a:cubicBezTo>
                <a:cubicBezTo>
                  <a:pt x="4759593" y="-81676"/>
                  <a:pt x="4912480" y="323"/>
                  <a:pt x="5135457" y="0"/>
                </a:cubicBezTo>
                <a:cubicBezTo>
                  <a:pt x="5358434" y="-323"/>
                  <a:pt x="5559312" y="56963"/>
                  <a:pt x="5902824" y="0"/>
                </a:cubicBezTo>
                <a:cubicBezTo>
                  <a:pt x="5921383" y="145798"/>
                  <a:pt x="5856051" y="259103"/>
                  <a:pt x="5902824" y="506892"/>
                </a:cubicBezTo>
                <a:cubicBezTo>
                  <a:pt x="5637225" y="525158"/>
                  <a:pt x="5455970" y="452977"/>
                  <a:pt x="5312542" y="506892"/>
                </a:cubicBezTo>
                <a:cubicBezTo>
                  <a:pt x="5169114" y="560807"/>
                  <a:pt x="4837308" y="449780"/>
                  <a:pt x="4663231" y="506892"/>
                </a:cubicBezTo>
                <a:cubicBezTo>
                  <a:pt x="4489154" y="564004"/>
                  <a:pt x="4222133" y="450752"/>
                  <a:pt x="3954892" y="506892"/>
                </a:cubicBezTo>
                <a:cubicBezTo>
                  <a:pt x="3687651" y="563032"/>
                  <a:pt x="3552281" y="480269"/>
                  <a:pt x="3246553" y="506892"/>
                </a:cubicBezTo>
                <a:cubicBezTo>
                  <a:pt x="2940825" y="533515"/>
                  <a:pt x="2819267" y="486750"/>
                  <a:pt x="2538214" y="506892"/>
                </a:cubicBezTo>
                <a:cubicBezTo>
                  <a:pt x="2257161" y="527034"/>
                  <a:pt x="2185265" y="487513"/>
                  <a:pt x="2006960" y="506892"/>
                </a:cubicBezTo>
                <a:cubicBezTo>
                  <a:pt x="1828655" y="526271"/>
                  <a:pt x="1587008" y="480276"/>
                  <a:pt x="1475706" y="506892"/>
                </a:cubicBezTo>
                <a:cubicBezTo>
                  <a:pt x="1364404" y="533508"/>
                  <a:pt x="1236060" y="485548"/>
                  <a:pt x="1003480" y="506892"/>
                </a:cubicBezTo>
                <a:cubicBezTo>
                  <a:pt x="770900" y="528236"/>
                  <a:pt x="385442" y="457500"/>
                  <a:pt x="0" y="506892"/>
                </a:cubicBezTo>
                <a:cubicBezTo>
                  <a:pt x="-26968" y="342231"/>
                  <a:pt x="15168" y="250765"/>
                  <a:pt x="0" y="0"/>
                </a:cubicBezTo>
                <a:close/>
              </a:path>
              <a:path w="5902824" h="506892" stroke="0" extrusionOk="0">
                <a:moveTo>
                  <a:pt x="0" y="0"/>
                </a:moveTo>
                <a:cubicBezTo>
                  <a:pt x="175493" y="-21827"/>
                  <a:pt x="489964" y="27917"/>
                  <a:pt x="708339" y="0"/>
                </a:cubicBezTo>
                <a:cubicBezTo>
                  <a:pt x="926714" y="-27917"/>
                  <a:pt x="1069684" y="6421"/>
                  <a:pt x="1416678" y="0"/>
                </a:cubicBezTo>
                <a:cubicBezTo>
                  <a:pt x="1763672" y="-6421"/>
                  <a:pt x="1918513" y="1793"/>
                  <a:pt x="2065988" y="0"/>
                </a:cubicBezTo>
                <a:cubicBezTo>
                  <a:pt x="2213463" y="-1793"/>
                  <a:pt x="2525046" y="11829"/>
                  <a:pt x="2656271" y="0"/>
                </a:cubicBezTo>
                <a:cubicBezTo>
                  <a:pt x="2787496" y="-11829"/>
                  <a:pt x="2986020" y="42013"/>
                  <a:pt x="3246553" y="0"/>
                </a:cubicBezTo>
                <a:cubicBezTo>
                  <a:pt x="3507086" y="-42013"/>
                  <a:pt x="3455127" y="36500"/>
                  <a:pt x="3659751" y="0"/>
                </a:cubicBezTo>
                <a:cubicBezTo>
                  <a:pt x="3864375" y="-36500"/>
                  <a:pt x="4215537" y="35869"/>
                  <a:pt x="4368090" y="0"/>
                </a:cubicBezTo>
                <a:cubicBezTo>
                  <a:pt x="4520643" y="-35869"/>
                  <a:pt x="4638664" y="18927"/>
                  <a:pt x="4840316" y="0"/>
                </a:cubicBezTo>
                <a:cubicBezTo>
                  <a:pt x="5041968" y="-18927"/>
                  <a:pt x="5463908" y="24262"/>
                  <a:pt x="5902824" y="0"/>
                </a:cubicBezTo>
                <a:cubicBezTo>
                  <a:pt x="5926506" y="202802"/>
                  <a:pt x="5880256" y="353578"/>
                  <a:pt x="5902824" y="506892"/>
                </a:cubicBezTo>
                <a:cubicBezTo>
                  <a:pt x="5626249" y="576580"/>
                  <a:pt x="5467755" y="468146"/>
                  <a:pt x="5312542" y="506892"/>
                </a:cubicBezTo>
                <a:cubicBezTo>
                  <a:pt x="5157329" y="545638"/>
                  <a:pt x="4985748" y="455796"/>
                  <a:pt x="4840316" y="506892"/>
                </a:cubicBezTo>
                <a:cubicBezTo>
                  <a:pt x="4694884" y="557988"/>
                  <a:pt x="4514437" y="502571"/>
                  <a:pt x="4191005" y="506892"/>
                </a:cubicBezTo>
                <a:cubicBezTo>
                  <a:pt x="3867573" y="511213"/>
                  <a:pt x="3826858" y="447994"/>
                  <a:pt x="3482666" y="506892"/>
                </a:cubicBezTo>
                <a:cubicBezTo>
                  <a:pt x="3138474" y="565790"/>
                  <a:pt x="3196756" y="460093"/>
                  <a:pt x="2951412" y="506892"/>
                </a:cubicBezTo>
                <a:cubicBezTo>
                  <a:pt x="2706068" y="553691"/>
                  <a:pt x="2502231" y="460582"/>
                  <a:pt x="2243073" y="506892"/>
                </a:cubicBezTo>
                <a:cubicBezTo>
                  <a:pt x="1983915" y="553202"/>
                  <a:pt x="1850421" y="441557"/>
                  <a:pt x="1534734" y="506892"/>
                </a:cubicBezTo>
                <a:cubicBezTo>
                  <a:pt x="1219047" y="572227"/>
                  <a:pt x="1102007" y="504788"/>
                  <a:pt x="944452" y="506892"/>
                </a:cubicBezTo>
                <a:cubicBezTo>
                  <a:pt x="786897" y="508996"/>
                  <a:pt x="282680" y="397638"/>
                  <a:pt x="0" y="506892"/>
                </a:cubicBezTo>
                <a:cubicBezTo>
                  <a:pt x="-35907" y="342633"/>
                  <a:pt x="55536" y="15197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7B786757-49B7-4C39-895D-0A3119156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36324"/>
              </p:ext>
            </p:extLst>
          </p:nvPr>
        </p:nvGraphicFramePr>
        <p:xfrm>
          <a:off x="5114415" y="4148273"/>
          <a:ext cx="670504" cy="1887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504">
                  <a:extLst>
                    <a:ext uri="{9D8B030D-6E8A-4147-A177-3AD203B41FA5}">
                      <a16:colId xmlns:a16="http://schemas.microsoft.com/office/drawing/2014/main" val="1312758249"/>
                    </a:ext>
                  </a:extLst>
                </a:gridCol>
              </a:tblGrid>
              <a:tr h="3088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SOMA T</a:t>
                      </a:r>
                      <a:endParaRPr lang="pt-BR" sz="900" b="1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987870"/>
                  </a:ext>
                </a:extLst>
              </a:tr>
              <a:tr h="394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85</a:t>
                      </a:r>
                      <a:endParaRPr lang="pt-BR" sz="9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404922"/>
                  </a:ext>
                </a:extLst>
              </a:tr>
              <a:tr h="394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82</a:t>
                      </a:r>
                      <a:endParaRPr lang="pt-BR" sz="9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509501"/>
                  </a:ext>
                </a:extLst>
              </a:tr>
              <a:tr h="394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81</a:t>
                      </a:r>
                      <a:endParaRPr lang="pt-BR" sz="9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480928"/>
                  </a:ext>
                </a:extLst>
              </a:tr>
              <a:tr h="394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86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41132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615B4E19-ACE4-47F0-930A-3DC4FF352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80535"/>
              </p:ext>
            </p:extLst>
          </p:nvPr>
        </p:nvGraphicFramePr>
        <p:xfrm>
          <a:off x="5114415" y="6117192"/>
          <a:ext cx="670504" cy="3776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0504">
                  <a:extLst>
                    <a:ext uri="{9D8B030D-6E8A-4147-A177-3AD203B41FA5}">
                      <a16:colId xmlns:a16="http://schemas.microsoft.com/office/drawing/2014/main" val="1312758249"/>
                    </a:ext>
                  </a:extLst>
                </a:gridCol>
              </a:tblGrid>
              <a:tr h="377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bg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334</a:t>
                      </a:r>
                      <a:endParaRPr lang="pt-BR" sz="1800" dirty="0">
                        <a:solidFill>
                          <a:schemeClr val="bg1"/>
                        </a:solidFill>
                        <a:effectLst/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411321"/>
                  </a:ext>
                </a:extLst>
              </a:tr>
            </a:tbl>
          </a:graphicData>
        </a:graphic>
      </p:graphicFrame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F8971191-00BD-414A-ABD9-E69DC3FD154F}"/>
              </a:ext>
            </a:extLst>
          </p:cNvPr>
          <p:cNvCxnSpPr>
            <a:cxnSpLocks/>
          </p:cNvCxnSpPr>
          <p:nvPr/>
        </p:nvCxnSpPr>
        <p:spPr>
          <a:xfrm>
            <a:off x="5047826" y="6083270"/>
            <a:ext cx="8036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ipse 12">
            <a:extLst>
              <a:ext uri="{FF2B5EF4-FFF2-40B4-BE49-F238E27FC236}">
                <a16:creationId xmlns:a16="http://schemas.microsoft.com/office/drawing/2014/main" id="{1816872E-3055-41BB-8358-944AAEDA45EC}"/>
              </a:ext>
            </a:extLst>
          </p:cNvPr>
          <p:cNvSpPr/>
          <p:nvPr/>
        </p:nvSpPr>
        <p:spPr>
          <a:xfrm flipV="1">
            <a:off x="5206091" y="6108976"/>
            <a:ext cx="487151" cy="3940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21" name="Espaço Reservado para Texto 4">
            <a:extLst>
              <a:ext uri="{FF2B5EF4-FFF2-40B4-BE49-F238E27FC236}">
                <a16:creationId xmlns:a16="http://schemas.microsoft.com/office/drawing/2014/main" id="{CF10F8AE-FBFB-4E0C-AE05-FB2A50BBD6A2}"/>
              </a:ext>
            </a:extLst>
          </p:cNvPr>
          <p:cNvSpPr txBox="1">
            <a:spLocks/>
          </p:cNvSpPr>
          <p:nvPr/>
        </p:nvSpPr>
        <p:spPr>
          <a:xfrm>
            <a:off x="8504553" y="3916870"/>
            <a:ext cx="2222590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6                         24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571DD03C-7A5E-486E-A8FA-0DDF349ADCF7}"/>
              </a:ext>
            </a:extLst>
          </p:cNvPr>
          <p:cNvCxnSpPr>
            <a:cxnSpLocks/>
          </p:cNvCxnSpPr>
          <p:nvPr/>
        </p:nvCxnSpPr>
        <p:spPr>
          <a:xfrm>
            <a:off x="7668677" y="3984988"/>
            <a:ext cx="1964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4727983D-8C13-41AC-A101-753994C5B1D6}"/>
              </a:ext>
            </a:extLst>
          </p:cNvPr>
          <p:cNvCxnSpPr>
            <a:cxnSpLocks/>
          </p:cNvCxnSpPr>
          <p:nvPr/>
        </p:nvCxnSpPr>
        <p:spPr>
          <a:xfrm>
            <a:off x="9706364" y="3984988"/>
            <a:ext cx="1628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623DF499-C02F-40E6-A626-92CCEF093155}"/>
              </a:ext>
            </a:extLst>
          </p:cNvPr>
          <p:cNvCxnSpPr>
            <a:cxnSpLocks/>
          </p:cNvCxnSpPr>
          <p:nvPr/>
        </p:nvCxnSpPr>
        <p:spPr>
          <a:xfrm>
            <a:off x="9947407" y="3984988"/>
            <a:ext cx="5859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Tabela 32">
            <a:extLst>
              <a:ext uri="{FF2B5EF4-FFF2-40B4-BE49-F238E27FC236}">
                <a16:creationId xmlns:a16="http://schemas.microsoft.com/office/drawing/2014/main" id="{2D15BCE3-B9F0-413F-92A4-235EE9557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112815"/>
              </p:ext>
            </p:extLst>
          </p:nvPr>
        </p:nvGraphicFramePr>
        <p:xfrm>
          <a:off x="526809" y="6121754"/>
          <a:ext cx="4575284" cy="3776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3612">
                  <a:extLst>
                    <a:ext uri="{9D8B030D-6E8A-4147-A177-3AD203B41FA5}">
                      <a16:colId xmlns:a16="http://schemas.microsoft.com/office/drawing/2014/main" val="1587355490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1428731250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638672077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754722430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245269864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4053915371"/>
                    </a:ext>
                  </a:extLst>
                </a:gridCol>
                <a:gridCol w="653612">
                  <a:extLst>
                    <a:ext uri="{9D8B030D-6E8A-4147-A177-3AD203B41FA5}">
                      <a16:colId xmlns:a16="http://schemas.microsoft.com/office/drawing/2014/main" val="755816694"/>
                    </a:ext>
                  </a:extLst>
                </a:gridCol>
              </a:tblGrid>
              <a:tr h="3776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SOMA B</a:t>
                      </a:r>
                      <a:endParaRPr lang="pt-BR" sz="900" dirty="0">
                        <a:solidFill>
                          <a:srgbClr val="BF8F00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69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67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64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60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43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50" dirty="0">
                          <a:solidFill>
                            <a:schemeClr val="tx1"/>
                          </a:solidFill>
                          <a:effectLst/>
                          <a:latin typeface="Posterama" panose="020B0504020200020000" pitchFamily="34" charset="0"/>
                          <a:ea typeface="Calibri" panose="020F0502020204030204" pitchFamily="34" charset="0"/>
                          <a:cs typeface="Posterama" panose="020B0504020200020000" pitchFamily="34" charset="0"/>
                        </a:rPr>
                        <a:t>31</a:t>
                      </a:r>
                      <a:endParaRPr lang="pt-BR" sz="1000" dirty="0">
                        <a:solidFill>
                          <a:schemeClr val="tx1"/>
                        </a:solidFill>
                        <a:effectLst/>
                        <a:latin typeface="Posterama" panose="020B0504020200020000" pitchFamily="34" charset="0"/>
                        <a:ea typeface="Calibri" panose="020F0502020204030204" pitchFamily="34" charset="0"/>
                        <a:cs typeface="Posterama" panose="020B0504020200020000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480858"/>
                  </a:ext>
                </a:extLst>
              </a:tr>
            </a:tbl>
          </a:graphicData>
        </a:graphic>
      </p:graphicFrame>
      <p:sp>
        <p:nvSpPr>
          <p:cNvPr id="34" name="Espaço Reservado para Texto 4">
            <a:extLst>
              <a:ext uri="{FF2B5EF4-FFF2-40B4-BE49-F238E27FC236}">
                <a16:creationId xmlns:a16="http://schemas.microsoft.com/office/drawing/2014/main" id="{B0BCDDD2-E698-4682-8A69-27EC02736E4A}"/>
              </a:ext>
            </a:extLst>
          </p:cNvPr>
          <p:cNvSpPr txBox="1">
            <a:spLocks/>
          </p:cNvSpPr>
          <p:nvPr/>
        </p:nvSpPr>
        <p:spPr>
          <a:xfrm>
            <a:off x="6096000" y="4405381"/>
            <a:ext cx="5698438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Blocos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69² + 67² + 64² + 60² +43² + 31²      334² 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=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290,84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  <a:endParaRPr lang="pt-BR" sz="16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36" name="Espaço Reservado para Texto 4">
            <a:extLst>
              <a:ext uri="{FF2B5EF4-FFF2-40B4-BE49-F238E27FC236}">
                <a16:creationId xmlns:a16="http://schemas.microsoft.com/office/drawing/2014/main" id="{C544AF4E-06AB-4B06-9B8F-57C30383F81F}"/>
              </a:ext>
            </a:extLst>
          </p:cNvPr>
          <p:cNvSpPr txBox="1">
            <a:spLocks/>
          </p:cNvSpPr>
          <p:nvPr/>
        </p:nvSpPr>
        <p:spPr>
          <a:xfrm>
            <a:off x="8061043" y="4749006"/>
            <a:ext cx="2666100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     4                                  24</a:t>
            </a:r>
            <a:endParaRPr lang="pt-BR" sz="11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07C71AD7-8DBF-4CAB-9163-488C8B49EEE9}"/>
              </a:ext>
            </a:extLst>
          </p:cNvPr>
          <p:cNvCxnSpPr>
            <a:cxnSpLocks/>
          </p:cNvCxnSpPr>
          <p:nvPr/>
        </p:nvCxnSpPr>
        <p:spPr>
          <a:xfrm>
            <a:off x="7225167" y="4817124"/>
            <a:ext cx="2644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BFAEE614-76A1-447A-933A-7774E91757D5}"/>
              </a:ext>
            </a:extLst>
          </p:cNvPr>
          <p:cNvCxnSpPr>
            <a:cxnSpLocks/>
          </p:cNvCxnSpPr>
          <p:nvPr/>
        </p:nvCxnSpPr>
        <p:spPr>
          <a:xfrm>
            <a:off x="9947407" y="4817124"/>
            <a:ext cx="1628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4F954D60-A54D-44D8-B945-44AF454CDFE4}"/>
              </a:ext>
            </a:extLst>
          </p:cNvPr>
          <p:cNvCxnSpPr>
            <a:cxnSpLocks/>
          </p:cNvCxnSpPr>
          <p:nvPr/>
        </p:nvCxnSpPr>
        <p:spPr>
          <a:xfrm>
            <a:off x="10167260" y="4817124"/>
            <a:ext cx="3661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spaço Reservado para Texto 4">
            <a:extLst>
              <a:ext uri="{FF2B5EF4-FFF2-40B4-BE49-F238E27FC236}">
                <a16:creationId xmlns:a16="http://schemas.microsoft.com/office/drawing/2014/main" id="{2785E34B-A944-41B9-8D23-E3400DE1B9C2}"/>
              </a:ext>
            </a:extLst>
          </p:cNvPr>
          <p:cNvSpPr txBox="1">
            <a:spLocks/>
          </p:cNvSpPr>
          <p:nvPr/>
        </p:nvSpPr>
        <p:spPr>
          <a:xfrm>
            <a:off x="6096000" y="5160749"/>
            <a:ext cx="5698438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Total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  18² + 16² + 12² + ... + 17² + 11² + 8²     334² 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=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343,83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  <a:endParaRPr lang="pt-BR" sz="16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47" name="Espaço Reservado para Texto 4">
            <a:extLst>
              <a:ext uri="{FF2B5EF4-FFF2-40B4-BE49-F238E27FC236}">
                <a16:creationId xmlns:a16="http://schemas.microsoft.com/office/drawing/2014/main" id="{40466A09-DFAF-4437-9185-B882D548E22A}"/>
              </a:ext>
            </a:extLst>
          </p:cNvPr>
          <p:cNvSpPr txBox="1">
            <a:spLocks/>
          </p:cNvSpPr>
          <p:nvPr/>
        </p:nvSpPr>
        <p:spPr>
          <a:xfrm>
            <a:off x="8061043" y="5504374"/>
            <a:ext cx="2666100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     1                                   24</a:t>
            </a:r>
            <a:endParaRPr lang="pt-BR" sz="11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48" name="Conector reto 47">
            <a:extLst>
              <a:ext uri="{FF2B5EF4-FFF2-40B4-BE49-F238E27FC236}">
                <a16:creationId xmlns:a16="http://schemas.microsoft.com/office/drawing/2014/main" id="{7EEB109A-300C-46B6-9E64-E483ACDB5126}"/>
              </a:ext>
            </a:extLst>
          </p:cNvPr>
          <p:cNvCxnSpPr>
            <a:cxnSpLocks/>
          </p:cNvCxnSpPr>
          <p:nvPr/>
        </p:nvCxnSpPr>
        <p:spPr>
          <a:xfrm>
            <a:off x="7225167" y="5572492"/>
            <a:ext cx="2644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>
            <a:extLst>
              <a:ext uri="{FF2B5EF4-FFF2-40B4-BE49-F238E27FC236}">
                <a16:creationId xmlns:a16="http://schemas.microsoft.com/office/drawing/2014/main" id="{5D56EC6E-619E-4325-BD11-34D306033A19}"/>
              </a:ext>
            </a:extLst>
          </p:cNvPr>
          <p:cNvCxnSpPr>
            <a:cxnSpLocks/>
          </p:cNvCxnSpPr>
          <p:nvPr/>
        </p:nvCxnSpPr>
        <p:spPr>
          <a:xfrm>
            <a:off x="9947407" y="5572492"/>
            <a:ext cx="1628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id="{EFD68EA3-487B-4422-A1B5-C502E158E52A}"/>
              </a:ext>
            </a:extLst>
          </p:cNvPr>
          <p:cNvCxnSpPr>
            <a:cxnSpLocks/>
          </p:cNvCxnSpPr>
          <p:nvPr/>
        </p:nvCxnSpPr>
        <p:spPr>
          <a:xfrm>
            <a:off x="10167260" y="5572492"/>
            <a:ext cx="3661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Espaço Reservado para Texto 4">
            <a:extLst>
              <a:ext uri="{FF2B5EF4-FFF2-40B4-BE49-F238E27FC236}">
                <a16:creationId xmlns:a16="http://schemas.microsoft.com/office/drawing/2014/main" id="{7B15EAA8-5CBF-476A-B477-98F21B4BD220}"/>
              </a:ext>
            </a:extLst>
          </p:cNvPr>
          <p:cNvSpPr txBox="1">
            <a:spLocks/>
          </p:cNvSpPr>
          <p:nvPr/>
        </p:nvSpPr>
        <p:spPr>
          <a:xfrm>
            <a:off x="6096000" y="5916117"/>
            <a:ext cx="5851257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Resíduo</a:t>
            </a: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Total</a:t>
            </a:r>
            <a:r>
              <a:rPr lang="pt-BR" sz="1400" i="1" dirty="0">
                <a:latin typeface="Posterama" panose="020B0504020200020000" pitchFamily="34" charset="0"/>
                <a:cs typeface="Posterama" panose="020B0504020200020000" pitchFamily="34" charset="0"/>
              </a:rPr>
              <a:t> –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Tratamentos</a:t>
            </a:r>
            <a:r>
              <a:rPr lang="pt-BR" sz="1400" i="1" dirty="0">
                <a:latin typeface="Posterama" panose="020B0504020200020000" pitchFamily="34" charset="0"/>
                <a:cs typeface="Posterama" panose="020B0504020200020000" pitchFamily="34" charset="0"/>
              </a:rPr>
              <a:t> –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Blocos</a:t>
            </a:r>
            <a:r>
              <a:rPr lang="pt-BR" sz="1400" i="1" dirty="0">
                <a:latin typeface="Posterama" panose="020B0504020200020000" pitchFamily="34" charset="0"/>
                <a:cs typeface="Posterama" panose="020B0504020200020000" pitchFamily="34" charset="0"/>
              </a:rPr>
              <a:t>=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50,02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  <a:endParaRPr lang="pt-BR" sz="16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0962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10">
            <a:extLst>
              <a:ext uri="{FF2B5EF4-FFF2-40B4-BE49-F238E27FC236}">
                <a16:creationId xmlns:a16="http://schemas.microsoft.com/office/drawing/2014/main" id="{C19CC798-0EE5-48C6-9C71-C2CC94BCB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4521"/>
              </p:ext>
            </p:extLst>
          </p:nvPr>
        </p:nvGraphicFramePr>
        <p:xfrm>
          <a:off x="1853092" y="1329582"/>
          <a:ext cx="8485810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82252694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3587434392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49170616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083491826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9732599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FV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GL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SQ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QM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Fc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81837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Tratamentos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0,94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0,28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778741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290,84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58,17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17,41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6479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Resíduo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50,02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3,34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743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b="0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343,83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0276293"/>
                  </a:ext>
                </a:extLst>
              </a:tr>
            </a:tbl>
          </a:graphicData>
        </a:graphic>
      </p:graphicFrame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9C03D5ED-D41B-4169-9C2D-BCCF69C92BB1}"/>
              </a:ext>
            </a:extLst>
          </p:cNvPr>
          <p:cNvSpPr txBox="1">
            <a:spLocks/>
          </p:cNvSpPr>
          <p:nvPr/>
        </p:nvSpPr>
        <p:spPr>
          <a:xfrm>
            <a:off x="1393655" y="3868975"/>
            <a:ext cx="3218101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400" b="1" i="1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2,83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0,94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21" name="Espaço Reservado para Texto 4">
            <a:extLst>
              <a:ext uri="{FF2B5EF4-FFF2-40B4-BE49-F238E27FC236}">
                <a16:creationId xmlns:a16="http://schemas.microsoft.com/office/drawing/2014/main" id="{CF10F8AE-FBFB-4E0C-AE05-FB2A50BBD6A2}"/>
              </a:ext>
            </a:extLst>
          </p:cNvPr>
          <p:cNvSpPr txBox="1">
            <a:spLocks/>
          </p:cNvSpPr>
          <p:nvPr/>
        </p:nvSpPr>
        <p:spPr>
          <a:xfrm>
            <a:off x="2175140" y="4309069"/>
            <a:ext cx="1489213" cy="2703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     3                        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571DD03C-7A5E-486E-A8FA-0DDF349ADCF7}"/>
              </a:ext>
            </a:extLst>
          </p:cNvPr>
          <p:cNvCxnSpPr>
            <a:cxnSpLocks/>
          </p:cNvCxnSpPr>
          <p:nvPr/>
        </p:nvCxnSpPr>
        <p:spPr>
          <a:xfrm>
            <a:off x="2388433" y="4268224"/>
            <a:ext cx="6196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623DF499-C02F-40E6-A626-92CCEF093155}"/>
              </a:ext>
            </a:extLst>
          </p:cNvPr>
          <p:cNvCxnSpPr>
            <a:cxnSpLocks/>
          </p:cNvCxnSpPr>
          <p:nvPr/>
        </p:nvCxnSpPr>
        <p:spPr>
          <a:xfrm>
            <a:off x="3212637" y="4268224"/>
            <a:ext cx="39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spaço Reservado para Texto 4">
            <a:extLst>
              <a:ext uri="{FF2B5EF4-FFF2-40B4-BE49-F238E27FC236}">
                <a16:creationId xmlns:a16="http://schemas.microsoft.com/office/drawing/2014/main" id="{2ACE1F21-B94C-46E0-82D3-3CA4511F8635}"/>
              </a:ext>
            </a:extLst>
          </p:cNvPr>
          <p:cNvSpPr txBox="1">
            <a:spLocks/>
          </p:cNvSpPr>
          <p:nvPr/>
        </p:nvSpPr>
        <p:spPr>
          <a:xfrm>
            <a:off x="1399039" y="4754962"/>
            <a:ext cx="4389229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400" b="1" i="1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290,84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58,17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35" name="Espaço Reservado para Texto 4">
            <a:extLst>
              <a:ext uri="{FF2B5EF4-FFF2-40B4-BE49-F238E27FC236}">
                <a16:creationId xmlns:a16="http://schemas.microsoft.com/office/drawing/2014/main" id="{D4021C3D-3839-4E9B-B5B7-D25BDE999DFC}"/>
              </a:ext>
            </a:extLst>
          </p:cNvPr>
          <p:cNvSpPr txBox="1">
            <a:spLocks/>
          </p:cNvSpPr>
          <p:nvPr/>
        </p:nvSpPr>
        <p:spPr>
          <a:xfrm>
            <a:off x="2519545" y="5188501"/>
            <a:ext cx="1730070" cy="2703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       5                        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1C1D22E8-E5FB-4D2D-A1A8-376A84AD77C1}"/>
              </a:ext>
            </a:extLst>
          </p:cNvPr>
          <p:cNvCxnSpPr>
            <a:cxnSpLocks/>
          </p:cNvCxnSpPr>
          <p:nvPr/>
        </p:nvCxnSpPr>
        <p:spPr>
          <a:xfrm>
            <a:off x="2544885" y="5154211"/>
            <a:ext cx="7551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E130B4F5-A09D-4CBB-B8BC-A217EE087E3D}"/>
              </a:ext>
            </a:extLst>
          </p:cNvPr>
          <p:cNvCxnSpPr>
            <a:cxnSpLocks/>
          </p:cNvCxnSpPr>
          <p:nvPr/>
        </p:nvCxnSpPr>
        <p:spPr>
          <a:xfrm>
            <a:off x="3556753" y="5154211"/>
            <a:ext cx="6928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spaço Reservado para Texto 4">
            <a:extLst>
              <a:ext uri="{FF2B5EF4-FFF2-40B4-BE49-F238E27FC236}">
                <a16:creationId xmlns:a16="http://schemas.microsoft.com/office/drawing/2014/main" id="{4690465F-792C-4C41-B376-ADD1DA980F7E}"/>
              </a:ext>
            </a:extLst>
          </p:cNvPr>
          <p:cNvSpPr txBox="1">
            <a:spLocks/>
          </p:cNvSpPr>
          <p:nvPr/>
        </p:nvSpPr>
        <p:spPr>
          <a:xfrm>
            <a:off x="1393655" y="5587751"/>
            <a:ext cx="4389229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resíduo</a:t>
            </a:r>
            <a:r>
              <a:rPr lang="pt-BR" sz="1400" b="1" i="1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SQ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resíduo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 50,02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3,34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43" name="Espaço Reservado para Texto 4">
            <a:extLst>
              <a:ext uri="{FF2B5EF4-FFF2-40B4-BE49-F238E27FC236}">
                <a16:creationId xmlns:a16="http://schemas.microsoft.com/office/drawing/2014/main" id="{BFC7AC0E-5D71-46B3-B8B2-D365AECE3A23}"/>
              </a:ext>
            </a:extLst>
          </p:cNvPr>
          <p:cNvSpPr txBox="1">
            <a:spLocks/>
          </p:cNvSpPr>
          <p:nvPr/>
        </p:nvSpPr>
        <p:spPr>
          <a:xfrm>
            <a:off x="2695970" y="6021511"/>
            <a:ext cx="1849320" cy="2703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Gl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resíduo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      15                        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9D79F886-42DC-4FEE-9DBC-4FF661B6C3AB}"/>
              </a:ext>
            </a:extLst>
          </p:cNvPr>
          <p:cNvCxnSpPr>
            <a:cxnSpLocks/>
          </p:cNvCxnSpPr>
          <p:nvPr/>
        </p:nvCxnSpPr>
        <p:spPr>
          <a:xfrm>
            <a:off x="2721310" y="5987221"/>
            <a:ext cx="925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99DF3477-3B1B-416E-A187-9D5FA871710B}"/>
              </a:ext>
            </a:extLst>
          </p:cNvPr>
          <p:cNvCxnSpPr>
            <a:cxnSpLocks/>
          </p:cNvCxnSpPr>
          <p:nvPr/>
        </p:nvCxnSpPr>
        <p:spPr>
          <a:xfrm>
            <a:off x="3907042" y="5987221"/>
            <a:ext cx="5773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spaço Reservado para Texto 4">
            <a:extLst>
              <a:ext uri="{FF2B5EF4-FFF2-40B4-BE49-F238E27FC236}">
                <a16:creationId xmlns:a16="http://schemas.microsoft.com/office/drawing/2014/main" id="{9B93840C-33AC-4A47-B9D5-DC904B952B6C}"/>
              </a:ext>
            </a:extLst>
          </p:cNvPr>
          <p:cNvSpPr txBox="1">
            <a:spLocks/>
          </p:cNvSpPr>
          <p:nvPr/>
        </p:nvSpPr>
        <p:spPr>
          <a:xfrm>
            <a:off x="6552211" y="3868975"/>
            <a:ext cx="3218101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FC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400" b="1" i="1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trat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0,94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0,28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53" name="Espaço Reservado para Texto 4">
            <a:extLst>
              <a:ext uri="{FF2B5EF4-FFF2-40B4-BE49-F238E27FC236}">
                <a16:creationId xmlns:a16="http://schemas.microsoft.com/office/drawing/2014/main" id="{6C3AB0AC-99C3-43D0-B5C9-18F6940BA92E}"/>
              </a:ext>
            </a:extLst>
          </p:cNvPr>
          <p:cNvSpPr txBox="1">
            <a:spLocks/>
          </p:cNvSpPr>
          <p:nvPr/>
        </p:nvSpPr>
        <p:spPr>
          <a:xfrm>
            <a:off x="7273860" y="4309069"/>
            <a:ext cx="1660704" cy="2703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  3,34                        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54" name="Conector reto 53">
            <a:extLst>
              <a:ext uri="{FF2B5EF4-FFF2-40B4-BE49-F238E27FC236}">
                <a16:creationId xmlns:a16="http://schemas.microsoft.com/office/drawing/2014/main" id="{D2035EA0-5E21-4C45-BFE0-762E59451F16}"/>
              </a:ext>
            </a:extLst>
          </p:cNvPr>
          <p:cNvCxnSpPr>
            <a:cxnSpLocks/>
          </p:cNvCxnSpPr>
          <p:nvPr/>
        </p:nvCxnSpPr>
        <p:spPr>
          <a:xfrm>
            <a:off x="7484554" y="4288200"/>
            <a:ext cx="6196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to 54">
            <a:extLst>
              <a:ext uri="{FF2B5EF4-FFF2-40B4-BE49-F238E27FC236}">
                <a16:creationId xmlns:a16="http://schemas.microsoft.com/office/drawing/2014/main" id="{46CC6A58-9161-432A-B7BC-533E7635D00D}"/>
              </a:ext>
            </a:extLst>
          </p:cNvPr>
          <p:cNvCxnSpPr>
            <a:cxnSpLocks/>
          </p:cNvCxnSpPr>
          <p:nvPr/>
        </p:nvCxnSpPr>
        <p:spPr>
          <a:xfrm>
            <a:off x="8361009" y="4283004"/>
            <a:ext cx="39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ítulo 1">
            <a:extLst>
              <a:ext uri="{FF2B5EF4-FFF2-40B4-BE49-F238E27FC236}">
                <a16:creationId xmlns:a16="http://schemas.microsoft.com/office/drawing/2014/main" id="{9CF38B94-F6F6-42E2-A172-1149379C5224}"/>
              </a:ext>
            </a:extLst>
          </p:cNvPr>
          <p:cNvSpPr txBox="1">
            <a:spLocks/>
          </p:cNvSpPr>
          <p:nvPr/>
        </p:nvSpPr>
        <p:spPr>
          <a:xfrm>
            <a:off x="3144585" y="468666"/>
            <a:ext cx="5902824" cy="506892"/>
          </a:xfrm>
          <a:custGeom>
            <a:avLst/>
            <a:gdLst>
              <a:gd name="connsiteX0" fmla="*/ 0 w 5902824"/>
              <a:gd name="connsiteY0" fmla="*/ 0 h 506892"/>
              <a:gd name="connsiteX1" fmla="*/ 590282 w 5902824"/>
              <a:gd name="connsiteY1" fmla="*/ 0 h 506892"/>
              <a:gd name="connsiteX2" fmla="*/ 1121537 w 5902824"/>
              <a:gd name="connsiteY2" fmla="*/ 0 h 506892"/>
              <a:gd name="connsiteX3" fmla="*/ 1711819 w 5902824"/>
              <a:gd name="connsiteY3" fmla="*/ 0 h 506892"/>
              <a:gd name="connsiteX4" fmla="*/ 2125017 w 5902824"/>
              <a:gd name="connsiteY4" fmla="*/ 0 h 506892"/>
              <a:gd name="connsiteX5" fmla="*/ 2833356 w 5902824"/>
              <a:gd name="connsiteY5" fmla="*/ 0 h 506892"/>
              <a:gd name="connsiteX6" fmla="*/ 3423638 w 5902824"/>
              <a:gd name="connsiteY6" fmla="*/ 0 h 506892"/>
              <a:gd name="connsiteX7" fmla="*/ 3895864 w 5902824"/>
              <a:gd name="connsiteY7" fmla="*/ 0 h 506892"/>
              <a:gd name="connsiteX8" fmla="*/ 4604203 w 5902824"/>
              <a:gd name="connsiteY8" fmla="*/ 0 h 506892"/>
              <a:gd name="connsiteX9" fmla="*/ 5135457 w 5902824"/>
              <a:gd name="connsiteY9" fmla="*/ 0 h 506892"/>
              <a:gd name="connsiteX10" fmla="*/ 5902824 w 5902824"/>
              <a:gd name="connsiteY10" fmla="*/ 0 h 506892"/>
              <a:gd name="connsiteX11" fmla="*/ 5902824 w 5902824"/>
              <a:gd name="connsiteY11" fmla="*/ 506892 h 506892"/>
              <a:gd name="connsiteX12" fmla="*/ 5312542 w 5902824"/>
              <a:gd name="connsiteY12" fmla="*/ 506892 h 506892"/>
              <a:gd name="connsiteX13" fmla="*/ 4663231 w 5902824"/>
              <a:gd name="connsiteY13" fmla="*/ 506892 h 506892"/>
              <a:gd name="connsiteX14" fmla="*/ 3954892 w 5902824"/>
              <a:gd name="connsiteY14" fmla="*/ 506892 h 506892"/>
              <a:gd name="connsiteX15" fmla="*/ 3246553 w 5902824"/>
              <a:gd name="connsiteY15" fmla="*/ 506892 h 506892"/>
              <a:gd name="connsiteX16" fmla="*/ 2538214 w 5902824"/>
              <a:gd name="connsiteY16" fmla="*/ 506892 h 506892"/>
              <a:gd name="connsiteX17" fmla="*/ 2006960 w 5902824"/>
              <a:gd name="connsiteY17" fmla="*/ 506892 h 506892"/>
              <a:gd name="connsiteX18" fmla="*/ 1475706 w 5902824"/>
              <a:gd name="connsiteY18" fmla="*/ 506892 h 506892"/>
              <a:gd name="connsiteX19" fmla="*/ 1003480 w 5902824"/>
              <a:gd name="connsiteY19" fmla="*/ 506892 h 506892"/>
              <a:gd name="connsiteX20" fmla="*/ 0 w 5902824"/>
              <a:gd name="connsiteY20" fmla="*/ 506892 h 506892"/>
              <a:gd name="connsiteX21" fmla="*/ 0 w 5902824"/>
              <a:gd name="connsiteY21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2824" h="506892" fill="none" extrusionOk="0">
                <a:moveTo>
                  <a:pt x="0" y="0"/>
                </a:moveTo>
                <a:cubicBezTo>
                  <a:pt x="223366" y="-60905"/>
                  <a:pt x="297628" y="20676"/>
                  <a:pt x="590282" y="0"/>
                </a:cubicBezTo>
                <a:cubicBezTo>
                  <a:pt x="882936" y="-20676"/>
                  <a:pt x="1005104" y="14436"/>
                  <a:pt x="1121537" y="0"/>
                </a:cubicBezTo>
                <a:cubicBezTo>
                  <a:pt x="1237970" y="-14436"/>
                  <a:pt x="1549392" y="18298"/>
                  <a:pt x="1711819" y="0"/>
                </a:cubicBezTo>
                <a:cubicBezTo>
                  <a:pt x="1874246" y="-18298"/>
                  <a:pt x="1923117" y="29079"/>
                  <a:pt x="2125017" y="0"/>
                </a:cubicBezTo>
                <a:cubicBezTo>
                  <a:pt x="2326917" y="-29079"/>
                  <a:pt x="2526727" y="8975"/>
                  <a:pt x="2833356" y="0"/>
                </a:cubicBezTo>
                <a:cubicBezTo>
                  <a:pt x="3139985" y="-8975"/>
                  <a:pt x="3238007" y="57942"/>
                  <a:pt x="3423638" y="0"/>
                </a:cubicBezTo>
                <a:cubicBezTo>
                  <a:pt x="3609269" y="-57942"/>
                  <a:pt x="3800414" y="23515"/>
                  <a:pt x="3895864" y="0"/>
                </a:cubicBezTo>
                <a:cubicBezTo>
                  <a:pt x="3991314" y="-23515"/>
                  <a:pt x="4448813" y="81676"/>
                  <a:pt x="4604203" y="0"/>
                </a:cubicBezTo>
                <a:cubicBezTo>
                  <a:pt x="4759593" y="-81676"/>
                  <a:pt x="4912480" y="323"/>
                  <a:pt x="5135457" y="0"/>
                </a:cubicBezTo>
                <a:cubicBezTo>
                  <a:pt x="5358434" y="-323"/>
                  <a:pt x="5559312" y="56963"/>
                  <a:pt x="5902824" y="0"/>
                </a:cubicBezTo>
                <a:cubicBezTo>
                  <a:pt x="5921383" y="145798"/>
                  <a:pt x="5856051" y="259103"/>
                  <a:pt x="5902824" y="506892"/>
                </a:cubicBezTo>
                <a:cubicBezTo>
                  <a:pt x="5637225" y="525158"/>
                  <a:pt x="5455970" y="452977"/>
                  <a:pt x="5312542" y="506892"/>
                </a:cubicBezTo>
                <a:cubicBezTo>
                  <a:pt x="5169114" y="560807"/>
                  <a:pt x="4837308" y="449780"/>
                  <a:pt x="4663231" y="506892"/>
                </a:cubicBezTo>
                <a:cubicBezTo>
                  <a:pt x="4489154" y="564004"/>
                  <a:pt x="4222133" y="450752"/>
                  <a:pt x="3954892" y="506892"/>
                </a:cubicBezTo>
                <a:cubicBezTo>
                  <a:pt x="3687651" y="563032"/>
                  <a:pt x="3552281" y="480269"/>
                  <a:pt x="3246553" y="506892"/>
                </a:cubicBezTo>
                <a:cubicBezTo>
                  <a:pt x="2940825" y="533515"/>
                  <a:pt x="2819267" y="486750"/>
                  <a:pt x="2538214" y="506892"/>
                </a:cubicBezTo>
                <a:cubicBezTo>
                  <a:pt x="2257161" y="527034"/>
                  <a:pt x="2185265" y="487513"/>
                  <a:pt x="2006960" y="506892"/>
                </a:cubicBezTo>
                <a:cubicBezTo>
                  <a:pt x="1828655" y="526271"/>
                  <a:pt x="1587008" y="480276"/>
                  <a:pt x="1475706" y="506892"/>
                </a:cubicBezTo>
                <a:cubicBezTo>
                  <a:pt x="1364404" y="533508"/>
                  <a:pt x="1236060" y="485548"/>
                  <a:pt x="1003480" y="506892"/>
                </a:cubicBezTo>
                <a:cubicBezTo>
                  <a:pt x="770900" y="528236"/>
                  <a:pt x="385442" y="457500"/>
                  <a:pt x="0" y="506892"/>
                </a:cubicBezTo>
                <a:cubicBezTo>
                  <a:pt x="-26968" y="342231"/>
                  <a:pt x="15168" y="250765"/>
                  <a:pt x="0" y="0"/>
                </a:cubicBezTo>
                <a:close/>
              </a:path>
              <a:path w="5902824" h="506892" stroke="0" extrusionOk="0">
                <a:moveTo>
                  <a:pt x="0" y="0"/>
                </a:moveTo>
                <a:cubicBezTo>
                  <a:pt x="175493" y="-21827"/>
                  <a:pt x="489964" y="27917"/>
                  <a:pt x="708339" y="0"/>
                </a:cubicBezTo>
                <a:cubicBezTo>
                  <a:pt x="926714" y="-27917"/>
                  <a:pt x="1069684" y="6421"/>
                  <a:pt x="1416678" y="0"/>
                </a:cubicBezTo>
                <a:cubicBezTo>
                  <a:pt x="1763672" y="-6421"/>
                  <a:pt x="1918513" y="1793"/>
                  <a:pt x="2065988" y="0"/>
                </a:cubicBezTo>
                <a:cubicBezTo>
                  <a:pt x="2213463" y="-1793"/>
                  <a:pt x="2525046" y="11829"/>
                  <a:pt x="2656271" y="0"/>
                </a:cubicBezTo>
                <a:cubicBezTo>
                  <a:pt x="2787496" y="-11829"/>
                  <a:pt x="2986020" y="42013"/>
                  <a:pt x="3246553" y="0"/>
                </a:cubicBezTo>
                <a:cubicBezTo>
                  <a:pt x="3507086" y="-42013"/>
                  <a:pt x="3455127" y="36500"/>
                  <a:pt x="3659751" y="0"/>
                </a:cubicBezTo>
                <a:cubicBezTo>
                  <a:pt x="3864375" y="-36500"/>
                  <a:pt x="4215537" y="35869"/>
                  <a:pt x="4368090" y="0"/>
                </a:cubicBezTo>
                <a:cubicBezTo>
                  <a:pt x="4520643" y="-35869"/>
                  <a:pt x="4638664" y="18927"/>
                  <a:pt x="4840316" y="0"/>
                </a:cubicBezTo>
                <a:cubicBezTo>
                  <a:pt x="5041968" y="-18927"/>
                  <a:pt x="5463908" y="24262"/>
                  <a:pt x="5902824" y="0"/>
                </a:cubicBezTo>
                <a:cubicBezTo>
                  <a:pt x="5926506" y="202802"/>
                  <a:pt x="5880256" y="353578"/>
                  <a:pt x="5902824" y="506892"/>
                </a:cubicBezTo>
                <a:cubicBezTo>
                  <a:pt x="5626249" y="576580"/>
                  <a:pt x="5467755" y="468146"/>
                  <a:pt x="5312542" y="506892"/>
                </a:cubicBezTo>
                <a:cubicBezTo>
                  <a:pt x="5157329" y="545638"/>
                  <a:pt x="4985748" y="455796"/>
                  <a:pt x="4840316" y="506892"/>
                </a:cubicBezTo>
                <a:cubicBezTo>
                  <a:pt x="4694884" y="557988"/>
                  <a:pt x="4514437" y="502571"/>
                  <a:pt x="4191005" y="506892"/>
                </a:cubicBezTo>
                <a:cubicBezTo>
                  <a:pt x="3867573" y="511213"/>
                  <a:pt x="3826858" y="447994"/>
                  <a:pt x="3482666" y="506892"/>
                </a:cubicBezTo>
                <a:cubicBezTo>
                  <a:pt x="3138474" y="565790"/>
                  <a:pt x="3196756" y="460093"/>
                  <a:pt x="2951412" y="506892"/>
                </a:cubicBezTo>
                <a:cubicBezTo>
                  <a:pt x="2706068" y="553691"/>
                  <a:pt x="2502231" y="460582"/>
                  <a:pt x="2243073" y="506892"/>
                </a:cubicBezTo>
                <a:cubicBezTo>
                  <a:pt x="1983915" y="553202"/>
                  <a:pt x="1850421" y="441557"/>
                  <a:pt x="1534734" y="506892"/>
                </a:cubicBezTo>
                <a:cubicBezTo>
                  <a:pt x="1219047" y="572227"/>
                  <a:pt x="1102007" y="504788"/>
                  <a:pt x="944452" y="506892"/>
                </a:cubicBezTo>
                <a:cubicBezTo>
                  <a:pt x="786897" y="508996"/>
                  <a:pt x="282680" y="397638"/>
                  <a:pt x="0" y="506892"/>
                </a:cubicBezTo>
                <a:cubicBezTo>
                  <a:pt x="-35907" y="342633"/>
                  <a:pt x="55536" y="15197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sp>
        <p:nvSpPr>
          <p:cNvPr id="27" name="Espaço Reservado para Texto 4">
            <a:extLst>
              <a:ext uri="{FF2B5EF4-FFF2-40B4-BE49-F238E27FC236}">
                <a16:creationId xmlns:a16="http://schemas.microsoft.com/office/drawing/2014/main" id="{F2B5C85F-93BC-482D-BD9E-7C99C2CE13BC}"/>
              </a:ext>
            </a:extLst>
          </p:cNvPr>
          <p:cNvSpPr txBox="1">
            <a:spLocks/>
          </p:cNvSpPr>
          <p:nvPr/>
        </p:nvSpPr>
        <p:spPr>
          <a:xfrm>
            <a:off x="6210138" y="4948032"/>
            <a:ext cx="3560173" cy="5107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b="1" dirty="0" err="1">
                <a:latin typeface="Posterama" panose="020B0504020200020000" pitchFamily="34" charset="0"/>
                <a:cs typeface="Posterama" panose="020B0504020200020000" pitchFamily="34" charset="0"/>
              </a:rPr>
              <a:t>FC</a:t>
            </a:r>
            <a:r>
              <a:rPr lang="pt-BR" sz="1400" b="1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400" b="1" i="1" dirty="0">
                <a:latin typeface="Posterama" panose="020B0504020200020000" pitchFamily="34" charset="0"/>
                <a:cs typeface="Posterama" panose="020B0504020200020000" pitchFamily="34" charset="0"/>
              </a:rPr>
              <a:t>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=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bloco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= 58,17 = </a:t>
            </a: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17,41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</a:p>
        </p:txBody>
      </p:sp>
      <p:sp>
        <p:nvSpPr>
          <p:cNvPr id="28" name="Espaço Reservado para Texto 4">
            <a:extLst>
              <a:ext uri="{FF2B5EF4-FFF2-40B4-BE49-F238E27FC236}">
                <a16:creationId xmlns:a16="http://schemas.microsoft.com/office/drawing/2014/main" id="{64A184E6-C8AC-46F6-9ECD-A21CBEF65880}"/>
              </a:ext>
            </a:extLst>
          </p:cNvPr>
          <p:cNvSpPr txBox="1">
            <a:spLocks/>
          </p:cNvSpPr>
          <p:nvPr/>
        </p:nvSpPr>
        <p:spPr>
          <a:xfrm>
            <a:off x="7239607" y="5388126"/>
            <a:ext cx="1660704" cy="2703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</a:t>
            </a:r>
            <a:r>
              <a:rPr lang="pt-BR" sz="1600" dirty="0" err="1">
                <a:latin typeface="Posterama" panose="020B0504020200020000" pitchFamily="34" charset="0"/>
                <a:cs typeface="Posterama" panose="020B0504020200020000" pitchFamily="34" charset="0"/>
              </a:rPr>
              <a:t>QM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res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     3,34                        </a:t>
            </a:r>
            <a:endParaRPr lang="pt-BR" sz="12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E51B179D-35D2-43C4-82E0-C99575BB7807}"/>
              </a:ext>
            </a:extLst>
          </p:cNvPr>
          <p:cNvCxnSpPr>
            <a:cxnSpLocks/>
          </p:cNvCxnSpPr>
          <p:nvPr/>
        </p:nvCxnSpPr>
        <p:spPr>
          <a:xfrm>
            <a:off x="7450301" y="5367257"/>
            <a:ext cx="6196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BD63A8D3-88D8-4CAE-9309-727EF1572E22}"/>
              </a:ext>
            </a:extLst>
          </p:cNvPr>
          <p:cNvCxnSpPr>
            <a:cxnSpLocks/>
          </p:cNvCxnSpPr>
          <p:nvPr/>
        </p:nvCxnSpPr>
        <p:spPr>
          <a:xfrm>
            <a:off x="8326756" y="5362061"/>
            <a:ext cx="39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883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Texto 4">
            <a:extLst>
              <a:ext uri="{FF2B5EF4-FFF2-40B4-BE49-F238E27FC236}">
                <a16:creationId xmlns:a16="http://schemas.microsoft.com/office/drawing/2014/main" id="{565C8A37-DA00-4A3B-8C46-2C838A658ACB}"/>
              </a:ext>
            </a:extLst>
          </p:cNvPr>
          <p:cNvSpPr txBox="1">
            <a:spLocks/>
          </p:cNvSpPr>
          <p:nvPr/>
        </p:nvSpPr>
        <p:spPr>
          <a:xfrm>
            <a:off x="452854" y="6292546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b="1" dirty="0">
                <a:latin typeface="Posterama" panose="020B0504020200020000" pitchFamily="34" charset="0"/>
                <a:cs typeface="Posterama" panose="020B0504020200020000" pitchFamily="34" charset="0"/>
              </a:rPr>
              <a:t>Tabela disponível em: </a:t>
            </a: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http://www.epi.uff.br/wp-content/uploads/2015/05/Tabela-F.pdf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E4EFBB5-630E-4F31-8228-5BE7AC9BBF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27" t="8115" r="17969" b="729"/>
          <a:stretch/>
        </p:blipFill>
        <p:spPr>
          <a:xfrm>
            <a:off x="2526505" y="412118"/>
            <a:ext cx="7138986" cy="56457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CF1789E9-3DE9-4945-B7D0-983EAD8DFF2C}"/>
              </a:ext>
            </a:extLst>
          </p:cNvPr>
          <p:cNvSpPr/>
          <p:nvPr/>
        </p:nvSpPr>
        <p:spPr>
          <a:xfrm>
            <a:off x="3463114" y="800102"/>
            <a:ext cx="327008" cy="218163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77F58564-B152-4439-933D-85E78DF3AB77}"/>
              </a:ext>
            </a:extLst>
          </p:cNvPr>
          <p:cNvSpPr/>
          <p:nvPr/>
        </p:nvSpPr>
        <p:spPr>
          <a:xfrm rot="16200000">
            <a:off x="3400207" y="1959253"/>
            <a:ext cx="170149" cy="1917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C50E898-38E8-442E-A1FB-DF073B9A7076}"/>
              </a:ext>
            </a:extLst>
          </p:cNvPr>
          <p:cNvSpPr/>
          <p:nvPr/>
        </p:nvSpPr>
        <p:spPr>
          <a:xfrm>
            <a:off x="3463112" y="2832954"/>
            <a:ext cx="327007" cy="14024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2233931-95D3-49E0-AC28-C5CCF004A234}"/>
              </a:ext>
            </a:extLst>
          </p:cNvPr>
          <p:cNvSpPr txBox="1"/>
          <p:nvPr/>
        </p:nvSpPr>
        <p:spPr>
          <a:xfrm>
            <a:off x="3405257" y="2803049"/>
            <a:ext cx="5480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00" dirty="0">
                <a:highlight>
                  <a:srgbClr val="00FFFF"/>
                </a:highlight>
                <a:latin typeface="Posterama" panose="020B0504020200020000" pitchFamily="34" charset="0"/>
                <a:cs typeface="Posterama" panose="020B0504020200020000" pitchFamily="34" charset="0"/>
              </a:rPr>
              <a:t>3,287</a:t>
            </a:r>
          </a:p>
        </p:txBody>
      </p:sp>
      <p:sp>
        <p:nvSpPr>
          <p:cNvPr id="47" name="Espaço Reservado para Texto 4">
            <a:extLst>
              <a:ext uri="{FF2B5EF4-FFF2-40B4-BE49-F238E27FC236}">
                <a16:creationId xmlns:a16="http://schemas.microsoft.com/office/drawing/2014/main" id="{09F1677B-E73D-4BF7-9B09-FCDA01F9339B}"/>
              </a:ext>
            </a:extLst>
          </p:cNvPr>
          <p:cNvSpPr txBox="1">
            <a:spLocks/>
          </p:cNvSpPr>
          <p:nvPr/>
        </p:nvSpPr>
        <p:spPr>
          <a:xfrm>
            <a:off x="429519" y="3003103"/>
            <a:ext cx="1690908" cy="9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Tratamentos:</a:t>
            </a:r>
          </a:p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3,287</a:t>
            </a:r>
          </a:p>
          <a:p>
            <a:pPr marL="0" indent="0" algn="ctr">
              <a:buNone/>
            </a:pPr>
            <a:endParaRPr lang="pt-BR" sz="1600" i="1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3FFCFE7-F197-406A-AABB-16CB04E9074A}"/>
              </a:ext>
            </a:extLst>
          </p:cNvPr>
          <p:cNvSpPr/>
          <p:nvPr/>
        </p:nvSpPr>
        <p:spPr>
          <a:xfrm>
            <a:off x="338147" y="2583138"/>
            <a:ext cx="1782280" cy="130373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00FFFF"/>
              </a:highlight>
            </a:endParaRPr>
          </a:p>
        </p:txBody>
      </p:sp>
      <p:cxnSp>
        <p:nvCxnSpPr>
          <p:cNvPr id="19" name="Conector de Seta Reta 18">
            <a:extLst>
              <a:ext uri="{FF2B5EF4-FFF2-40B4-BE49-F238E27FC236}">
                <a16:creationId xmlns:a16="http://schemas.microsoft.com/office/drawing/2014/main" id="{E6DC8E99-B5BC-4B60-A47A-CCE673C8FEFD}"/>
              </a:ext>
            </a:extLst>
          </p:cNvPr>
          <p:cNvCxnSpPr>
            <a:cxnSpLocks/>
            <a:endCxn id="17" idx="6"/>
          </p:cNvCxnSpPr>
          <p:nvPr/>
        </p:nvCxnSpPr>
        <p:spPr>
          <a:xfrm flipH="1">
            <a:off x="2120427" y="3010271"/>
            <a:ext cx="1506188" cy="22473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E4121284-61EF-423E-82AD-DAADDBE1EF8A}"/>
              </a:ext>
            </a:extLst>
          </p:cNvPr>
          <p:cNvSpPr/>
          <p:nvPr/>
        </p:nvSpPr>
        <p:spPr>
          <a:xfrm>
            <a:off x="4117049" y="800102"/>
            <a:ext cx="327008" cy="218163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70A31B63-E510-4104-B593-30A412E71B75}"/>
              </a:ext>
            </a:extLst>
          </p:cNvPr>
          <p:cNvSpPr txBox="1"/>
          <p:nvPr/>
        </p:nvSpPr>
        <p:spPr>
          <a:xfrm>
            <a:off x="4085383" y="2818000"/>
            <a:ext cx="5480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00" dirty="0">
                <a:highlight>
                  <a:srgbClr val="00FFFF"/>
                </a:highlight>
                <a:latin typeface="Posterama" panose="020B0504020200020000" pitchFamily="34" charset="0"/>
                <a:cs typeface="Posterama" panose="020B0504020200020000" pitchFamily="34" charset="0"/>
              </a:rPr>
              <a:t>2,901</a:t>
            </a:r>
          </a:p>
        </p:txBody>
      </p:sp>
      <p:cxnSp>
        <p:nvCxnSpPr>
          <p:cNvPr id="14" name="Conector de Seta Reta 13">
            <a:extLst>
              <a:ext uri="{FF2B5EF4-FFF2-40B4-BE49-F238E27FC236}">
                <a16:creationId xmlns:a16="http://schemas.microsoft.com/office/drawing/2014/main" id="{3F13B751-9741-411B-84D0-5967C3CFC41E}"/>
              </a:ext>
            </a:extLst>
          </p:cNvPr>
          <p:cNvCxnSpPr>
            <a:cxnSpLocks/>
          </p:cNvCxnSpPr>
          <p:nvPr/>
        </p:nvCxnSpPr>
        <p:spPr>
          <a:xfrm>
            <a:off x="4412122" y="2906141"/>
            <a:ext cx="6194569" cy="85820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ço Reservado para Texto 4">
            <a:extLst>
              <a:ext uri="{FF2B5EF4-FFF2-40B4-BE49-F238E27FC236}">
                <a16:creationId xmlns:a16="http://schemas.microsoft.com/office/drawing/2014/main" id="{141D3379-F6F9-410C-B26C-7AA8D14459B1}"/>
              </a:ext>
            </a:extLst>
          </p:cNvPr>
          <p:cNvSpPr txBox="1">
            <a:spLocks/>
          </p:cNvSpPr>
          <p:nvPr/>
        </p:nvSpPr>
        <p:spPr>
          <a:xfrm>
            <a:off x="10048234" y="4140393"/>
            <a:ext cx="1690908" cy="9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Blocos:</a:t>
            </a:r>
          </a:p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2,901</a:t>
            </a:r>
          </a:p>
          <a:p>
            <a:pPr marL="0" indent="0" algn="ctr">
              <a:buNone/>
            </a:pPr>
            <a:endParaRPr lang="pt-BR" sz="1600" i="1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1A646CE5-E0D4-4B94-AEA5-78958B1C29DC}"/>
              </a:ext>
            </a:extLst>
          </p:cNvPr>
          <p:cNvSpPr/>
          <p:nvPr/>
        </p:nvSpPr>
        <p:spPr>
          <a:xfrm>
            <a:off x="9980201" y="3764347"/>
            <a:ext cx="1782280" cy="130373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071732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10">
            <a:extLst>
              <a:ext uri="{FF2B5EF4-FFF2-40B4-BE49-F238E27FC236}">
                <a16:creationId xmlns:a16="http://schemas.microsoft.com/office/drawing/2014/main" id="{C19CC798-0EE5-48C6-9C71-C2CC94BCB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61261"/>
              </p:ext>
            </p:extLst>
          </p:nvPr>
        </p:nvGraphicFramePr>
        <p:xfrm>
          <a:off x="1044710" y="1009087"/>
          <a:ext cx="8485810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82252694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3587434392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49170616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083491826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9732599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FV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GL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SQ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QM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Fc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81837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Tratamentos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0,94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0,28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778741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290,84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58,17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6479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Resíduo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50,02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3,34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743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b="0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343,83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0276293"/>
                  </a:ext>
                </a:extLst>
              </a:tr>
            </a:tbl>
          </a:graphicData>
        </a:graphic>
      </p:graphicFrame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9C03D5ED-D41B-4169-9C2D-BCCF69C92BB1}"/>
              </a:ext>
            </a:extLst>
          </p:cNvPr>
          <p:cNvSpPr txBox="1">
            <a:spLocks/>
          </p:cNvSpPr>
          <p:nvPr/>
        </p:nvSpPr>
        <p:spPr>
          <a:xfrm>
            <a:off x="916576" y="3633594"/>
            <a:ext cx="8094903" cy="13637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HIPÓTESE PARA TRATAMENTOS</a:t>
            </a:r>
          </a:p>
          <a:p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H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0= </a:t>
            </a:r>
            <a:r>
              <a:rPr lang="pt-BR" sz="1800" dirty="0"/>
              <a:t>H0 : </a:t>
            </a:r>
            <a:r>
              <a:rPr lang="el-GR" sz="1800" dirty="0"/>
              <a:t>μ1 = μ2 = · · · = </a:t>
            </a:r>
            <a:r>
              <a:rPr lang="pt-BR" sz="1800" dirty="0"/>
              <a:t>_</a:t>
            </a:r>
            <a:r>
              <a:rPr lang="el-GR" sz="1800" dirty="0"/>
              <a:t>μ</a:t>
            </a:r>
            <a:r>
              <a:rPr lang="pt-BR" sz="1800" dirty="0"/>
              <a:t>i_</a:t>
            </a:r>
          </a:p>
          <a:p>
            <a:r>
              <a:rPr lang="pt-BR" sz="1800" dirty="0">
                <a:latin typeface="Posterama"/>
                <a:cs typeface="Posterama"/>
              </a:rPr>
              <a:t>H</a:t>
            </a:r>
            <a:r>
              <a:rPr lang="pt-BR" sz="1400" dirty="0">
                <a:latin typeface="Posterama"/>
                <a:cs typeface="Posterama"/>
              </a:rPr>
              <a:t>1= </a:t>
            </a:r>
            <a:r>
              <a:rPr lang="pt-BR" sz="1800" dirty="0">
                <a:latin typeface="Posterama"/>
                <a:cs typeface="Posterama"/>
              </a:rPr>
              <a:t>As médias dos tratamentos são diferentes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144585" y="269884"/>
            <a:ext cx="5902824" cy="506892"/>
          </a:xfrm>
          <a:custGeom>
            <a:avLst/>
            <a:gdLst>
              <a:gd name="connsiteX0" fmla="*/ 0 w 5902824"/>
              <a:gd name="connsiteY0" fmla="*/ 0 h 506892"/>
              <a:gd name="connsiteX1" fmla="*/ 590282 w 5902824"/>
              <a:gd name="connsiteY1" fmla="*/ 0 h 506892"/>
              <a:gd name="connsiteX2" fmla="*/ 1121537 w 5902824"/>
              <a:gd name="connsiteY2" fmla="*/ 0 h 506892"/>
              <a:gd name="connsiteX3" fmla="*/ 1711819 w 5902824"/>
              <a:gd name="connsiteY3" fmla="*/ 0 h 506892"/>
              <a:gd name="connsiteX4" fmla="*/ 2125017 w 5902824"/>
              <a:gd name="connsiteY4" fmla="*/ 0 h 506892"/>
              <a:gd name="connsiteX5" fmla="*/ 2833356 w 5902824"/>
              <a:gd name="connsiteY5" fmla="*/ 0 h 506892"/>
              <a:gd name="connsiteX6" fmla="*/ 3423638 w 5902824"/>
              <a:gd name="connsiteY6" fmla="*/ 0 h 506892"/>
              <a:gd name="connsiteX7" fmla="*/ 3895864 w 5902824"/>
              <a:gd name="connsiteY7" fmla="*/ 0 h 506892"/>
              <a:gd name="connsiteX8" fmla="*/ 4604203 w 5902824"/>
              <a:gd name="connsiteY8" fmla="*/ 0 h 506892"/>
              <a:gd name="connsiteX9" fmla="*/ 5135457 w 5902824"/>
              <a:gd name="connsiteY9" fmla="*/ 0 h 506892"/>
              <a:gd name="connsiteX10" fmla="*/ 5902824 w 5902824"/>
              <a:gd name="connsiteY10" fmla="*/ 0 h 506892"/>
              <a:gd name="connsiteX11" fmla="*/ 5902824 w 5902824"/>
              <a:gd name="connsiteY11" fmla="*/ 506892 h 506892"/>
              <a:gd name="connsiteX12" fmla="*/ 5312542 w 5902824"/>
              <a:gd name="connsiteY12" fmla="*/ 506892 h 506892"/>
              <a:gd name="connsiteX13" fmla="*/ 4663231 w 5902824"/>
              <a:gd name="connsiteY13" fmla="*/ 506892 h 506892"/>
              <a:gd name="connsiteX14" fmla="*/ 3954892 w 5902824"/>
              <a:gd name="connsiteY14" fmla="*/ 506892 h 506892"/>
              <a:gd name="connsiteX15" fmla="*/ 3246553 w 5902824"/>
              <a:gd name="connsiteY15" fmla="*/ 506892 h 506892"/>
              <a:gd name="connsiteX16" fmla="*/ 2538214 w 5902824"/>
              <a:gd name="connsiteY16" fmla="*/ 506892 h 506892"/>
              <a:gd name="connsiteX17" fmla="*/ 2006960 w 5902824"/>
              <a:gd name="connsiteY17" fmla="*/ 506892 h 506892"/>
              <a:gd name="connsiteX18" fmla="*/ 1475706 w 5902824"/>
              <a:gd name="connsiteY18" fmla="*/ 506892 h 506892"/>
              <a:gd name="connsiteX19" fmla="*/ 1003480 w 5902824"/>
              <a:gd name="connsiteY19" fmla="*/ 506892 h 506892"/>
              <a:gd name="connsiteX20" fmla="*/ 0 w 5902824"/>
              <a:gd name="connsiteY20" fmla="*/ 506892 h 506892"/>
              <a:gd name="connsiteX21" fmla="*/ 0 w 5902824"/>
              <a:gd name="connsiteY21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2824" h="506892" fill="none" extrusionOk="0">
                <a:moveTo>
                  <a:pt x="0" y="0"/>
                </a:moveTo>
                <a:cubicBezTo>
                  <a:pt x="223366" y="-60905"/>
                  <a:pt x="297628" y="20676"/>
                  <a:pt x="590282" y="0"/>
                </a:cubicBezTo>
                <a:cubicBezTo>
                  <a:pt x="882936" y="-20676"/>
                  <a:pt x="1005104" y="14436"/>
                  <a:pt x="1121537" y="0"/>
                </a:cubicBezTo>
                <a:cubicBezTo>
                  <a:pt x="1237970" y="-14436"/>
                  <a:pt x="1549392" y="18298"/>
                  <a:pt x="1711819" y="0"/>
                </a:cubicBezTo>
                <a:cubicBezTo>
                  <a:pt x="1874246" y="-18298"/>
                  <a:pt x="1923117" y="29079"/>
                  <a:pt x="2125017" y="0"/>
                </a:cubicBezTo>
                <a:cubicBezTo>
                  <a:pt x="2326917" y="-29079"/>
                  <a:pt x="2526727" y="8975"/>
                  <a:pt x="2833356" y="0"/>
                </a:cubicBezTo>
                <a:cubicBezTo>
                  <a:pt x="3139985" y="-8975"/>
                  <a:pt x="3238007" y="57942"/>
                  <a:pt x="3423638" y="0"/>
                </a:cubicBezTo>
                <a:cubicBezTo>
                  <a:pt x="3609269" y="-57942"/>
                  <a:pt x="3800414" y="23515"/>
                  <a:pt x="3895864" y="0"/>
                </a:cubicBezTo>
                <a:cubicBezTo>
                  <a:pt x="3991314" y="-23515"/>
                  <a:pt x="4448813" y="81676"/>
                  <a:pt x="4604203" y="0"/>
                </a:cubicBezTo>
                <a:cubicBezTo>
                  <a:pt x="4759593" y="-81676"/>
                  <a:pt x="4912480" y="323"/>
                  <a:pt x="5135457" y="0"/>
                </a:cubicBezTo>
                <a:cubicBezTo>
                  <a:pt x="5358434" y="-323"/>
                  <a:pt x="5559312" y="56963"/>
                  <a:pt x="5902824" y="0"/>
                </a:cubicBezTo>
                <a:cubicBezTo>
                  <a:pt x="5921383" y="145798"/>
                  <a:pt x="5856051" y="259103"/>
                  <a:pt x="5902824" y="506892"/>
                </a:cubicBezTo>
                <a:cubicBezTo>
                  <a:pt x="5637225" y="525158"/>
                  <a:pt x="5455970" y="452977"/>
                  <a:pt x="5312542" y="506892"/>
                </a:cubicBezTo>
                <a:cubicBezTo>
                  <a:pt x="5169114" y="560807"/>
                  <a:pt x="4837308" y="449780"/>
                  <a:pt x="4663231" y="506892"/>
                </a:cubicBezTo>
                <a:cubicBezTo>
                  <a:pt x="4489154" y="564004"/>
                  <a:pt x="4222133" y="450752"/>
                  <a:pt x="3954892" y="506892"/>
                </a:cubicBezTo>
                <a:cubicBezTo>
                  <a:pt x="3687651" y="563032"/>
                  <a:pt x="3552281" y="480269"/>
                  <a:pt x="3246553" y="506892"/>
                </a:cubicBezTo>
                <a:cubicBezTo>
                  <a:pt x="2940825" y="533515"/>
                  <a:pt x="2819267" y="486750"/>
                  <a:pt x="2538214" y="506892"/>
                </a:cubicBezTo>
                <a:cubicBezTo>
                  <a:pt x="2257161" y="527034"/>
                  <a:pt x="2185265" y="487513"/>
                  <a:pt x="2006960" y="506892"/>
                </a:cubicBezTo>
                <a:cubicBezTo>
                  <a:pt x="1828655" y="526271"/>
                  <a:pt x="1587008" y="480276"/>
                  <a:pt x="1475706" y="506892"/>
                </a:cubicBezTo>
                <a:cubicBezTo>
                  <a:pt x="1364404" y="533508"/>
                  <a:pt x="1236060" y="485548"/>
                  <a:pt x="1003480" y="506892"/>
                </a:cubicBezTo>
                <a:cubicBezTo>
                  <a:pt x="770900" y="528236"/>
                  <a:pt x="385442" y="457500"/>
                  <a:pt x="0" y="506892"/>
                </a:cubicBezTo>
                <a:cubicBezTo>
                  <a:pt x="-26968" y="342231"/>
                  <a:pt x="15168" y="250765"/>
                  <a:pt x="0" y="0"/>
                </a:cubicBezTo>
                <a:close/>
              </a:path>
              <a:path w="5902824" h="506892" stroke="0" extrusionOk="0">
                <a:moveTo>
                  <a:pt x="0" y="0"/>
                </a:moveTo>
                <a:cubicBezTo>
                  <a:pt x="175493" y="-21827"/>
                  <a:pt x="489964" y="27917"/>
                  <a:pt x="708339" y="0"/>
                </a:cubicBezTo>
                <a:cubicBezTo>
                  <a:pt x="926714" y="-27917"/>
                  <a:pt x="1069684" y="6421"/>
                  <a:pt x="1416678" y="0"/>
                </a:cubicBezTo>
                <a:cubicBezTo>
                  <a:pt x="1763672" y="-6421"/>
                  <a:pt x="1918513" y="1793"/>
                  <a:pt x="2065988" y="0"/>
                </a:cubicBezTo>
                <a:cubicBezTo>
                  <a:pt x="2213463" y="-1793"/>
                  <a:pt x="2525046" y="11829"/>
                  <a:pt x="2656271" y="0"/>
                </a:cubicBezTo>
                <a:cubicBezTo>
                  <a:pt x="2787496" y="-11829"/>
                  <a:pt x="2986020" y="42013"/>
                  <a:pt x="3246553" y="0"/>
                </a:cubicBezTo>
                <a:cubicBezTo>
                  <a:pt x="3507086" y="-42013"/>
                  <a:pt x="3455127" y="36500"/>
                  <a:pt x="3659751" y="0"/>
                </a:cubicBezTo>
                <a:cubicBezTo>
                  <a:pt x="3864375" y="-36500"/>
                  <a:pt x="4215537" y="35869"/>
                  <a:pt x="4368090" y="0"/>
                </a:cubicBezTo>
                <a:cubicBezTo>
                  <a:pt x="4520643" y="-35869"/>
                  <a:pt x="4638664" y="18927"/>
                  <a:pt x="4840316" y="0"/>
                </a:cubicBezTo>
                <a:cubicBezTo>
                  <a:pt x="5041968" y="-18927"/>
                  <a:pt x="5463908" y="24262"/>
                  <a:pt x="5902824" y="0"/>
                </a:cubicBezTo>
                <a:cubicBezTo>
                  <a:pt x="5926506" y="202802"/>
                  <a:pt x="5880256" y="353578"/>
                  <a:pt x="5902824" y="506892"/>
                </a:cubicBezTo>
                <a:cubicBezTo>
                  <a:pt x="5626249" y="576580"/>
                  <a:pt x="5467755" y="468146"/>
                  <a:pt x="5312542" y="506892"/>
                </a:cubicBezTo>
                <a:cubicBezTo>
                  <a:pt x="5157329" y="545638"/>
                  <a:pt x="4985748" y="455796"/>
                  <a:pt x="4840316" y="506892"/>
                </a:cubicBezTo>
                <a:cubicBezTo>
                  <a:pt x="4694884" y="557988"/>
                  <a:pt x="4514437" y="502571"/>
                  <a:pt x="4191005" y="506892"/>
                </a:cubicBezTo>
                <a:cubicBezTo>
                  <a:pt x="3867573" y="511213"/>
                  <a:pt x="3826858" y="447994"/>
                  <a:pt x="3482666" y="506892"/>
                </a:cubicBezTo>
                <a:cubicBezTo>
                  <a:pt x="3138474" y="565790"/>
                  <a:pt x="3196756" y="460093"/>
                  <a:pt x="2951412" y="506892"/>
                </a:cubicBezTo>
                <a:cubicBezTo>
                  <a:pt x="2706068" y="553691"/>
                  <a:pt x="2502231" y="460582"/>
                  <a:pt x="2243073" y="506892"/>
                </a:cubicBezTo>
                <a:cubicBezTo>
                  <a:pt x="1983915" y="553202"/>
                  <a:pt x="1850421" y="441557"/>
                  <a:pt x="1534734" y="506892"/>
                </a:cubicBezTo>
                <a:cubicBezTo>
                  <a:pt x="1219047" y="572227"/>
                  <a:pt x="1102007" y="504788"/>
                  <a:pt x="944452" y="506892"/>
                </a:cubicBezTo>
                <a:cubicBezTo>
                  <a:pt x="786897" y="508996"/>
                  <a:pt x="282680" y="397638"/>
                  <a:pt x="0" y="506892"/>
                </a:cubicBezTo>
                <a:cubicBezTo>
                  <a:pt x="-35907" y="342633"/>
                  <a:pt x="55536" y="15197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sp>
        <p:nvSpPr>
          <p:cNvPr id="29" name="Espaço Reservado para Texto 4">
            <a:extLst>
              <a:ext uri="{FF2B5EF4-FFF2-40B4-BE49-F238E27FC236}">
                <a16:creationId xmlns:a16="http://schemas.microsoft.com/office/drawing/2014/main" id="{0F69838A-5581-497E-A5A5-BE60BE217B15}"/>
              </a:ext>
            </a:extLst>
          </p:cNvPr>
          <p:cNvSpPr txBox="1">
            <a:spLocks/>
          </p:cNvSpPr>
          <p:nvPr/>
        </p:nvSpPr>
        <p:spPr>
          <a:xfrm>
            <a:off x="482316" y="5089160"/>
            <a:ext cx="11227361" cy="13637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CONCLUSÃO: </a:t>
            </a:r>
          </a:p>
          <a:p>
            <a:pPr marL="0" indent="0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Como a estimativa  de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F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calculado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 para o tratamento foi menor que o valor de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F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tabelado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, não se rejeita H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0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. Logo, não há diferença entre as médias dos tratamentos pelo teste F ao nível de 5% de significância. </a:t>
            </a:r>
          </a:p>
        </p:txBody>
      </p:sp>
      <p:sp>
        <p:nvSpPr>
          <p:cNvPr id="30" name="Retângulo: Cantos Diagonais Arredondados 29">
            <a:extLst>
              <a:ext uri="{FF2B5EF4-FFF2-40B4-BE49-F238E27FC236}">
                <a16:creationId xmlns:a16="http://schemas.microsoft.com/office/drawing/2014/main" id="{9C37CE53-9D46-46E0-AB0C-2C54554B480A}"/>
              </a:ext>
            </a:extLst>
          </p:cNvPr>
          <p:cNvSpPr/>
          <p:nvPr/>
        </p:nvSpPr>
        <p:spPr>
          <a:xfrm>
            <a:off x="8319567" y="1493588"/>
            <a:ext cx="691912" cy="347200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509C80C0-C644-415B-8AD1-7149E8E0C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374109"/>
              </p:ext>
            </p:extLst>
          </p:nvPr>
        </p:nvGraphicFramePr>
        <p:xfrm>
          <a:off x="9530520" y="1009087"/>
          <a:ext cx="1697162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290806006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Ft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2469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3,287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876704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43705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209872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79716887"/>
                  </a:ext>
                </a:extLst>
              </a:tr>
            </a:tbl>
          </a:graphicData>
        </a:graphic>
      </p:graphicFrame>
      <p:sp>
        <p:nvSpPr>
          <p:cNvPr id="7" name="Retângulo 6">
            <a:extLst>
              <a:ext uri="{FF2B5EF4-FFF2-40B4-BE49-F238E27FC236}">
                <a16:creationId xmlns:a16="http://schemas.microsoft.com/office/drawing/2014/main" id="{59C9579F-A786-45F4-86A2-82EDC56C4623}"/>
              </a:ext>
            </a:extLst>
          </p:cNvPr>
          <p:cNvSpPr/>
          <p:nvPr/>
        </p:nvSpPr>
        <p:spPr>
          <a:xfrm>
            <a:off x="9360441" y="1493588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&lt;</a:t>
            </a:r>
            <a:endParaRPr lang="pt-BR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0085103-1C8C-47E7-A336-3A213B440A8F}"/>
              </a:ext>
            </a:extLst>
          </p:cNvPr>
          <p:cNvSpPr/>
          <p:nvPr/>
        </p:nvSpPr>
        <p:spPr>
          <a:xfrm>
            <a:off x="9379417" y="1928639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&gt;</a:t>
            </a:r>
            <a:endParaRPr lang="pt-BR" dirty="0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20A3027-904D-4929-947C-2371CF81BAD0}"/>
              </a:ext>
            </a:extLst>
          </p:cNvPr>
          <p:cNvSpPr/>
          <p:nvPr/>
        </p:nvSpPr>
        <p:spPr>
          <a:xfrm>
            <a:off x="10013631" y="1965219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2,901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25178D01-F886-4A38-9DBF-77B34AB90329}"/>
              </a:ext>
            </a:extLst>
          </p:cNvPr>
          <p:cNvSpPr/>
          <p:nvPr/>
        </p:nvSpPr>
        <p:spPr>
          <a:xfrm>
            <a:off x="8348509" y="1949051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17,41</a:t>
            </a:r>
          </a:p>
        </p:txBody>
      </p:sp>
      <p:pic>
        <p:nvPicPr>
          <p:cNvPr id="1026" name="Picture 2" descr="Análise de Variância (Anova) E Regressão Linear Múltipla – Parte 1">
            <a:extLst>
              <a:ext uri="{FF2B5EF4-FFF2-40B4-BE49-F238E27FC236}">
                <a16:creationId xmlns:a16="http://schemas.microsoft.com/office/drawing/2014/main" id="{686300B4-158B-47A4-9AC8-AF95472A6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509" y="3487562"/>
            <a:ext cx="3566969" cy="197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FA3A14B0-13A1-4580-AF18-15105D3F74E4}"/>
              </a:ext>
            </a:extLst>
          </p:cNvPr>
          <p:cNvCxnSpPr>
            <a:cxnSpLocks/>
          </p:cNvCxnSpPr>
          <p:nvPr/>
        </p:nvCxnSpPr>
        <p:spPr>
          <a:xfrm>
            <a:off x="9047410" y="1840788"/>
            <a:ext cx="251043" cy="3156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2361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10">
            <a:extLst>
              <a:ext uri="{FF2B5EF4-FFF2-40B4-BE49-F238E27FC236}">
                <a16:creationId xmlns:a16="http://schemas.microsoft.com/office/drawing/2014/main" id="{C19CC798-0EE5-48C6-9C71-C2CC94BCB6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135683"/>
              </p:ext>
            </p:extLst>
          </p:nvPr>
        </p:nvGraphicFramePr>
        <p:xfrm>
          <a:off x="1044710" y="1009087"/>
          <a:ext cx="8485810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82252694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3587434392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491706163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083491826"/>
                    </a:ext>
                  </a:extLst>
                </a:gridCol>
                <a:gridCol w="1697162">
                  <a:extLst>
                    <a:ext uri="{9D8B030D-6E8A-4147-A177-3AD203B41FA5}">
                      <a16:colId xmlns:a16="http://schemas.microsoft.com/office/drawing/2014/main" val="29732599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FV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GL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SQ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QM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Fc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81837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Tratamentos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0,94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0,28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778741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290,84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58,17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564794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Resíduo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50,02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3,34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743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b="0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Total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343,83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00276293"/>
                  </a:ext>
                </a:extLst>
              </a:tr>
            </a:tbl>
          </a:graphicData>
        </a:graphic>
      </p:graphicFrame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9C03D5ED-D41B-4169-9C2D-BCCF69C92BB1}"/>
              </a:ext>
            </a:extLst>
          </p:cNvPr>
          <p:cNvSpPr txBox="1">
            <a:spLocks/>
          </p:cNvSpPr>
          <p:nvPr/>
        </p:nvSpPr>
        <p:spPr>
          <a:xfrm>
            <a:off x="795924" y="3644145"/>
            <a:ext cx="8094903" cy="13637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HIPÓTESE PARA BLOCOS</a:t>
            </a:r>
          </a:p>
          <a:p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H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0= </a:t>
            </a:r>
            <a:r>
              <a:rPr lang="pt-BR" sz="1800" dirty="0"/>
              <a:t>µB1_ = µB2_ = · · · = µ</a:t>
            </a:r>
            <a:r>
              <a:rPr lang="pt-BR" sz="1800" dirty="0" err="1"/>
              <a:t>Bj</a:t>
            </a:r>
            <a:r>
              <a:rPr lang="pt-BR" sz="1800" dirty="0"/>
              <a:t> = 0_</a:t>
            </a:r>
          </a:p>
          <a:p>
            <a:r>
              <a:rPr lang="pt-BR" sz="1800" dirty="0">
                <a:latin typeface="Posterama"/>
                <a:cs typeface="Posterama"/>
              </a:rPr>
              <a:t>H</a:t>
            </a:r>
            <a:r>
              <a:rPr lang="pt-BR" sz="1400" dirty="0">
                <a:latin typeface="Posterama"/>
                <a:cs typeface="Posterama"/>
              </a:rPr>
              <a:t>1= </a:t>
            </a:r>
            <a:r>
              <a:rPr lang="pt-BR" sz="1800" dirty="0">
                <a:latin typeface="Posterama"/>
                <a:cs typeface="Posterama"/>
              </a:rPr>
              <a:t>As médias dos blocos são diferentes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144585" y="269884"/>
            <a:ext cx="5902824" cy="506892"/>
          </a:xfrm>
          <a:custGeom>
            <a:avLst/>
            <a:gdLst>
              <a:gd name="connsiteX0" fmla="*/ 0 w 5902824"/>
              <a:gd name="connsiteY0" fmla="*/ 0 h 506892"/>
              <a:gd name="connsiteX1" fmla="*/ 590282 w 5902824"/>
              <a:gd name="connsiteY1" fmla="*/ 0 h 506892"/>
              <a:gd name="connsiteX2" fmla="*/ 1121537 w 5902824"/>
              <a:gd name="connsiteY2" fmla="*/ 0 h 506892"/>
              <a:gd name="connsiteX3" fmla="*/ 1711819 w 5902824"/>
              <a:gd name="connsiteY3" fmla="*/ 0 h 506892"/>
              <a:gd name="connsiteX4" fmla="*/ 2125017 w 5902824"/>
              <a:gd name="connsiteY4" fmla="*/ 0 h 506892"/>
              <a:gd name="connsiteX5" fmla="*/ 2833356 w 5902824"/>
              <a:gd name="connsiteY5" fmla="*/ 0 h 506892"/>
              <a:gd name="connsiteX6" fmla="*/ 3423638 w 5902824"/>
              <a:gd name="connsiteY6" fmla="*/ 0 h 506892"/>
              <a:gd name="connsiteX7" fmla="*/ 3895864 w 5902824"/>
              <a:gd name="connsiteY7" fmla="*/ 0 h 506892"/>
              <a:gd name="connsiteX8" fmla="*/ 4604203 w 5902824"/>
              <a:gd name="connsiteY8" fmla="*/ 0 h 506892"/>
              <a:gd name="connsiteX9" fmla="*/ 5135457 w 5902824"/>
              <a:gd name="connsiteY9" fmla="*/ 0 h 506892"/>
              <a:gd name="connsiteX10" fmla="*/ 5902824 w 5902824"/>
              <a:gd name="connsiteY10" fmla="*/ 0 h 506892"/>
              <a:gd name="connsiteX11" fmla="*/ 5902824 w 5902824"/>
              <a:gd name="connsiteY11" fmla="*/ 506892 h 506892"/>
              <a:gd name="connsiteX12" fmla="*/ 5312542 w 5902824"/>
              <a:gd name="connsiteY12" fmla="*/ 506892 h 506892"/>
              <a:gd name="connsiteX13" fmla="*/ 4663231 w 5902824"/>
              <a:gd name="connsiteY13" fmla="*/ 506892 h 506892"/>
              <a:gd name="connsiteX14" fmla="*/ 3954892 w 5902824"/>
              <a:gd name="connsiteY14" fmla="*/ 506892 h 506892"/>
              <a:gd name="connsiteX15" fmla="*/ 3246553 w 5902824"/>
              <a:gd name="connsiteY15" fmla="*/ 506892 h 506892"/>
              <a:gd name="connsiteX16" fmla="*/ 2538214 w 5902824"/>
              <a:gd name="connsiteY16" fmla="*/ 506892 h 506892"/>
              <a:gd name="connsiteX17" fmla="*/ 2006960 w 5902824"/>
              <a:gd name="connsiteY17" fmla="*/ 506892 h 506892"/>
              <a:gd name="connsiteX18" fmla="*/ 1475706 w 5902824"/>
              <a:gd name="connsiteY18" fmla="*/ 506892 h 506892"/>
              <a:gd name="connsiteX19" fmla="*/ 1003480 w 5902824"/>
              <a:gd name="connsiteY19" fmla="*/ 506892 h 506892"/>
              <a:gd name="connsiteX20" fmla="*/ 0 w 5902824"/>
              <a:gd name="connsiteY20" fmla="*/ 506892 h 506892"/>
              <a:gd name="connsiteX21" fmla="*/ 0 w 5902824"/>
              <a:gd name="connsiteY21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02824" h="506892" fill="none" extrusionOk="0">
                <a:moveTo>
                  <a:pt x="0" y="0"/>
                </a:moveTo>
                <a:cubicBezTo>
                  <a:pt x="223366" y="-60905"/>
                  <a:pt x="297628" y="20676"/>
                  <a:pt x="590282" y="0"/>
                </a:cubicBezTo>
                <a:cubicBezTo>
                  <a:pt x="882936" y="-20676"/>
                  <a:pt x="1005104" y="14436"/>
                  <a:pt x="1121537" y="0"/>
                </a:cubicBezTo>
                <a:cubicBezTo>
                  <a:pt x="1237970" y="-14436"/>
                  <a:pt x="1549392" y="18298"/>
                  <a:pt x="1711819" y="0"/>
                </a:cubicBezTo>
                <a:cubicBezTo>
                  <a:pt x="1874246" y="-18298"/>
                  <a:pt x="1923117" y="29079"/>
                  <a:pt x="2125017" y="0"/>
                </a:cubicBezTo>
                <a:cubicBezTo>
                  <a:pt x="2326917" y="-29079"/>
                  <a:pt x="2526727" y="8975"/>
                  <a:pt x="2833356" y="0"/>
                </a:cubicBezTo>
                <a:cubicBezTo>
                  <a:pt x="3139985" y="-8975"/>
                  <a:pt x="3238007" y="57942"/>
                  <a:pt x="3423638" y="0"/>
                </a:cubicBezTo>
                <a:cubicBezTo>
                  <a:pt x="3609269" y="-57942"/>
                  <a:pt x="3800414" y="23515"/>
                  <a:pt x="3895864" y="0"/>
                </a:cubicBezTo>
                <a:cubicBezTo>
                  <a:pt x="3991314" y="-23515"/>
                  <a:pt x="4448813" y="81676"/>
                  <a:pt x="4604203" y="0"/>
                </a:cubicBezTo>
                <a:cubicBezTo>
                  <a:pt x="4759593" y="-81676"/>
                  <a:pt x="4912480" y="323"/>
                  <a:pt x="5135457" y="0"/>
                </a:cubicBezTo>
                <a:cubicBezTo>
                  <a:pt x="5358434" y="-323"/>
                  <a:pt x="5559312" y="56963"/>
                  <a:pt x="5902824" y="0"/>
                </a:cubicBezTo>
                <a:cubicBezTo>
                  <a:pt x="5921383" y="145798"/>
                  <a:pt x="5856051" y="259103"/>
                  <a:pt x="5902824" y="506892"/>
                </a:cubicBezTo>
                <a:cubicBezTo>
                  <a:pt x="5637225" y="525158"/>
                  <a:pt x="5455970" y="452977"/>
                  <a:pt x="5312542" y="506892"/>
                </a:cubicBezTo>
                <a:cubicBezTo>
                  <a:pt x="5169114" y="560807"/>
                  <a:pt x="4837308" y="449780"/>
                  <a:pt x="4663231" y="506892"/>
                </a:cubicBezTo>
                <a:cubicBezTo>
                  <a:pt x="4489154" y="564004"/>
                  <a:pt x="4222133" y="450752"/>
                  <a:pt x="3954892" y="506892"/>
                </a:cubicBezTo>
                <a:cubicBezTo>
                  <a:pt x="3687651" y="563032"/>
                  <a:pt x="3552281" y="480269"/>
                  <a:pt x="3246553" y="506892"/>
                </a:cubicBezTo>
                <a:cubicBezTo>
                  <a:pt x="2940825" y="533515"/>
                  <a:pt x="2819267" y="486750"/>
                  <a:pt x="2538214" y="506892"/>
                </a:cubicBezTo>
                <a:cubicBezTo>
                  <a:pt x="2257161" y="527034"/>
                  <a:pt x="2185265" y="487513"/>
                  <a:pt x="2006960" y="506892"/>
                </a:cubicBezTo>
                <a:cubicBezTo>
                  <a:pt x="1828655" y="526271"/>
                  <a:pt x="1587008" y="480276"/>
                  <a:pt x="1475706" y="506892"/>
                </a:cubicBezTo>
                <a:cubicBezTo>
                  <a:pt x="1364404" y="533508"/>
                  <a:pt x="1236060" y="485548"/>
                  <a:pt x="1003480" y="506892"/>
                </a:cubicBezTo>
                <a:cubicBezTo>
                  <a:pt x="770900" y="528236"/>
                  <a:pt x="385442" y="457500"/>
                  <a:pt x="0" y="506892"/>
                </a:cubicBezTo>
                <a:cubicBezTo>
                  <a:pt x="-26968" y="342231"/>
                  <a:pt x="15168" y="250765"/>
                  <a:pt x="0" y="0"/>
                </a:cubicBezTo>
                <a:close/>
              </a:path>
              <a:path w="5902824" h="506892" stroke="0" extrusionOk="0">
                <a:moveTo>
                  <a:pt x="0" y="0"/>
                </a:moveTo>
                <a:cubicBezTo>
                  <a:pt x="175493" y="-21827"/>
                  <a:pt x="489964" y="27917"/>
                  <a:pt x="708339" y="0"/>
                </a:cubicBezTo>
                <a:cubicBezTo>
                  <a:pt x="926714" y="-27917"/>
                  <a:pt x="1069684" y="6421"/>
                  <a:pt x="1416678" y="0"/>
                </a:cubicBezTo>
                <a:cubicBezTo>
                  <a:pt x="1763672" y="-6421"/>
                  <a:pt x="1918513" y="1793"/>
                  <a:pt x="2065988" y="0"/>
                </a:cubicBezTo>
                <a:cubicBezTo>
                  <a:pt x="2213463" y="-1793"/>
                  <a:pt x="2525046" y="11829"/>
                  <a:pt x="2656271" y="0"/>
                </a:cubicBezTo>
                <a:cubicBezTo>
                  <a:pt x="2787496" y="-11829"/>
                  <a:pt x="2986020" y="42013"/>
                  <a:pt x="3246553" y="0"/>
                </a:cubicBezTo>
                <a:cubicBezTo>
                  <a:pt x="3507086" y="-42013"/>
                  <a:pt x="3455127" y="36500"/>
                  <a:pt x="3659751" y="0"/>
                </a:cubicBezTo>
                <a:cubicBezTo>
                  <a:pt x="3864375" y="-36500"/>
                  <a:pt x="4215537" y="35869"/>
                  <a:pt x="4368090" y="0"/>
                </a:cubicBezTo>
                <a:cubicBezTo>
                  <a:pt x="4520643" y="-35869"/>
                  <a:pt x="4638664" y="18927"/>
                  <a:pt x="4840316" y="0"/>
                </a:cubicBezTo>
                <a:cubicBezTo>
                  <a:pt x="5041968" y="-18927"/>
                  <a:pt x="5463908" y="24262"/>
                  <a:pt x="5902824" y="0"/>
                </a:cubicBezTo>
                <a:cubicBezTo>
                  <a:pt x="5926506" y="202802"/>
                  <a:pt x="5880256" y="353578"/>
                  <a:pt x="5902824" y="506892"/>
                </a:cubicBezTo>
                <a:cubicBezTo>
                  <a:pt x="5626249" y="576580"/>
                  <a:pt x="5467755" y="468146"/>
                  <a:pt x="5312542" y="506892"/>
                </a:cubicBezTo>
                <a:cubicBezTo>
                  <a:pt x="5157329" y="545638"/>
                  <a:pt x="4985748" y="455796"/>
                  <a:pt x="4840316" y="506892"/>
                </a:cubicBezTo>
                <a:cubicBezTo>
                  <a:pt x="4694884" y="557988"/>
                  <a:pt x="4514437" y="502571"/>
                  <a:pt x="4191005" y="506892"/>
                </a:cubicBezTo>
                <a:cubicBezTo>
                  <a:pt x="3867573" y="511213"/>
                  <a:pt x="3826858" y="447994"/>
                  <a:pt x="3482666" y="506892"/>
                </a:cubicBezTo>
                <a:cubicBezTo>
                  <a:pt x="3138474" y="565790"/>
                  <a:pt x="3196756" y="460093"/>
                  <a:pt x="2951412" y="506892"/>
                </a:cubicBezTo>
                <a:cubicBezTo>
                  <a:pt x="2706068" y="553691"/>
                  <a:pt x="2502231" y="460582"/>
                  <a:pt x="2243073" y="506892"/>
                </a:cubicBezTo>
                <a:cubicBezTo>
                  <a:pt x="1983915" y="553202"/>
                  <a:pt x="1850421" y="441557"/>
                  <a:pt x="1534734" y="506892"/>
                </a:cubicBezTo>
                <a:cubicBezTo>
                  <a:pt x="1219047" y="572227"/>
                  <a:pt x="1102007" y="504788"/>
                  <a:pt x="944452" y="506892"/>
                </a:cubicBezTo>
                <a:cubicBezTo>
                  <a:pt x="786897" y="508996"/>
                  <a:pt x="282680" y="397638"/>
                  <a:pt x="0" y="506892"/>
                </a:cubicBezTo>
                <a:cubicBezTo>
                  <a:pt x="-35907" y="342633"/>
                  <a:pt x="55536" y="151974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ANÁLISE DE VARIÂNCIA - Exemplo</a:t>
            </a:r>
          </a:p>
        </p:txBody>
      </p:sp>
      <p:sp>
        <p:nvSpPr>
          <p:cNvPr id="29" name="Espaço Reservado para Texto 4">
            <a:extLst>
              <a:ext uri="{FF2B5EF4-FFF2-40B4-BE49-F238E27FC236}">
                <a16:creationId xmlns:a16="http://schemas.microsoft.com/office/drawing/2014/main" id="{0F69838A-5581-497E-A5A5-BE60BE217B15}"/>
              </a:ext>
            </a:extLst>
          </p:cNvPr>
          <p:cNvSpPr txBox="1">
            <a:spLocks/>
          </p:cNvSpPr>
          <p:nvPr/>
        </p:nvSpPr>
        <p:spPr>
          <a:xfrm>
            <a:off x="482316" y="5089160"/>
            <a:ext cx="11227361" cy="13637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CONCLUSÃO: </a:t>
            </a:r>
          </a:p>
          <a:p>
            <a:pPr marL="0" indent="0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Como a estimativa  de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F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calculado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 para o bloco foi maior que o valor de </a:t>
            </a:r>
            <a:r>
              <a:rPr lang="pt-BR" sz="1800" dirty="0" err="1">
                <a:latin typeface="Posterama" panose="020B0504020200020000" pitchFamily="34" charset="0"/>
                <a:cs typeface="Posterama" panose="020B0504020200020000" pitchFamily="34" charset="0"/>
              </a:rPr>
              <a:t>F</a:t>
            </a:r>
            <a:r>
              <a:rPr lang="pt-BR" sz="1400" i="1" dirty="0" err="1">
                <a:latin typeface="Posterama" panose="020B0504020200020000" pitchFamily="34" charset="0"/>
                <a:cs typeface="Posterama" panose="020B0504020200020000" pitchFamily="34" charset="0"/>
              </a:rPr>
              <a:t>tabelado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, rejeita-se H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0</a:t>
            </a: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. Logo, há diferença entre as médias dos blocos pelo teste F ao nível de 5% de significância. 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509C80C0-C644-415B-8AD1-7149E8E0C5E5}"/>
              </a:ext>
            </a:extLst>
          </p:cNvPr>
          <p:cNvGraphicFramePr>
            <a:graphicFrameLocks noGrp="1"/>
          </p:cNvGraphicFramePr>
          <p:nvPr/>
        </p:nvGraphicFramePr>
        <p:xfrm>
          <a:off x="9530520" y="1009087"/>
          <a:ext cx="1697162" cy="221532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97162">
                  <a:extLst>
                    <a:ext uri="{9D8B030D-6E8A-4147-A177-3AD203B41FA5}">
                      <a16:colId xmlns:a16="http://schemas.microsoft.com/office/drawing/2014/main" val="2908060069"/>
                    </a:ext>
                  </a:extLst>
                </a:gridCol>
              </a:tblGrid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tx1"/>
                          </a:solidFill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Ft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24693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Posterama" panose="020B0504020200020000" pitchFamily="34" charset="0"/>
                          <a:cs typeface="Posterama" panose="020B0504020200020000" pitchFamily="34" charset="0"/>
                        </a:rPr>
                        <a:t>3,287</a:t>
                      </a:r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87670478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43705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209872"/>
                  </a:ext>
                </a:extLst>
              </a:tr>
              <a:tr h="443064">
                <a:tc>
                  <a:txBody>
                    <a:bodyPr/>
                    <a:lstStyle/>
                    <a:p>
                      <a:pPr algn="ctr"/>
                      <a:endParaRPr lang="pt-BR" dirty="0">
                        <a:solidFill>
                          <a:schemeClr val="tx1"/>
                        </a:solidFill>
                        <a:latin typeface="Posterama" panose="020B0504020200020000" pitchFamily="34" charset="0"/>
                        <a:cs typeface="Posterama" panose="020B0504020200020000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79716887"/>
                  </a:ext>
                </a:extLst>
              </a:tr>
            </a:tbl>
          </a:graphicData>
        </a:graphic>
      </p:graphicFrame>
      <p:sp>
        <p:nvSpPr>
          <p:cNvPr id="7" name="Retângulo 6">
            <a:extLst>
              <a:ext uri="{FF2B5EF4-FFF2-40B4-BE49-F238E27FC236}">
                <a16:creationId xmlns:a16="http://schemas.microsoft.com/office/drawing/2014/main" id="{59C9579F-A786-45F4-86A2-82EDC56C4623}"/>
              </a:ext>
            </a:extLst>
          </p:cNvPr>
          <p:cNvSpPr/>
          <p:nvPr/>
        </p:nvSpPr>
        <p:spPr>
          <a:xfrm>
            <a:off x="9360441" y="1493588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&lt;</a:t>
            </a:r>
            <a:endParaRPr lang="pt-BR" dirty="0"/>
          </a:p>
        </p:txBody>
      </p:sp>
      <p:sp>
        <p:nvSpPr>
          <p:cNvPr id="13" name="Retângulo: Cantos Diagonais Arredondados 12">
            <a:extLst>
              <a:ext uri="{FF2B5EF4-FFF2-40B4-BE49-F238E27FC236}">
                <a16:creationId xmlns:a16="http://schemas.microsoft.com/office/drawing/2014/main" id="{A6DAE2D2-7E38-4023-9CF9-C0B2D6AF2BF2}"/>
              </a:ext>
            </a:extLst>
          </p:cNvPr>
          <p:cNvSpPr/>
          <p:nvPr/>
        </p:nvSpPr>
        <p:spPr>
          <a:xfrm>
            <a:off x="8338543" y="1943147"/>
            <a:ext cx="691912" cy="347200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FF3EE993-9F13-4FCD-8166-7DC857D9F60A}"/>
              </a:ext>
            </a:extLst>
          </p:cNvPr>
          <p:cNvSpPr/>
          <p:nvPr/>
        </p:nvSpPr>
        <p:spPr>
          <a:xfrm>
            <a:off x="9379417" y="1928639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&gt;</a:t>
            </a:r>
            <a:endParaRPr lang="pt-BR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CA2BD26-F609-44FA-8C5C-72B9937C173B}"/>
              </a:ext>
            </a:extLst>
          </p:cNvPr>
          <p:cNvSpPr/>
          <p:nvPr/>
        </p:nvSpPr>
        <p:spPr>
          <a:xfrm>
            <a:off x="10013631" y="1965219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2,901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2248EDD-E6EB-4826-91D9-C7F91C02D8D7}"/>
              </a:ext>
            </a:extLst>
          </p:cNvPr>
          <p:cNvSpPr/>
          <p:nvPr/>
        </p:nvSpPr>
        <p:spPr>
          <a:xfrm>
            <a:off x="8348509" y="1949051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17,41</a:t>
            </a:r>
          </a:p>
        </p:txBody>
      </p:sp>
      <p:pic>
        <p:nvPicPr>
          <p:cNvPr id="16" name="Picture 2" descr="Análise de Variância (Anova) E Regressão Linear Múltipla – Parte 1">
            <a:extLst>
              <a:ext uri="{FF2B5EF4-FFF2-40B4-BE49-F238E27FC236}">
                <a16:creationId xmlns:a16="http://schemas.microsoft.com/office/drawing/2014/main" id="{28010CB0-503C-45F4-AE5E-DA847503C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509" y="3487562"/>
            <a:ext cx="3566969" cy="197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FA3A14B0-13A1-4580-AF18-15105D3F74E4}"/>
              </a:ext>
            </a:extLst>
          </p:cNvPr>
          <p:cNvCxnSpPr>
            <a:cxnSpLocks/>
          </p:cNvCxnSpPr>
          <p:nvPr/>
        </p:nvCxnSpPr>
        <p:spPr>
          <a:xfrm>
            <a:off x="9047409" y="2156842"/>
            <a:ext cx="672166" cy="2932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3488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CA836629-FD95-4237-821A-0EF8677E3F51}"/>
              </a:ext>
            </a:extLst>
          </p:cNvPr>
          <p:cNvSpPr txBox="1">
            <a:spLocks/>
          </p:cNvSpPr>
          <p:nvPr/>
        </p:nvSpPr>
        <p:spPr>
          <a:xfrm>
            <a:off x="1127444" y="1255850"/>
            <a:ext cx="9937107" cy="150391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Consiste em comparar todos os possíveis pares de médias e se baseia na diferença mínima significativa (D.M.S.)</a:t>
            </a:r>
          </a:p>
        </p:txBody>
      </p:sp>
      <p:sp>
        <p:nvSpPr>
          <p:cNvPr id="20" name="Espaço Reservado para Texto 4">
            <a:extLst>
              <a:ext uri="{FF2B5EF4-FFF2-40B4-BE49-F238E27FC236}">
                <a16:creationId xmlns:a16="http://schemas.microsoft.com/office/drawing/2014/main" id="{73463F71-65DA-40F1-8680-7B9D7D60AB0E}"/>
              </a:ext>
            </a:extLst>
          </p:cNvPr>
          <p:cNvSpPr txBox="1">
            <a:spLocks/>
          </p:cNvSpPr>
          <p:nvPr/>
        </p:nvSpPr>
        <p:spPr>
          <a:xfrm>
            <a:off x="1127445" y="2897715"/>
            <a:ext cx="9937107" cy="17272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No cálculo da D.M.S. utiliza-se também a distribuição da amplitude </a:t>
            </a:r>
            <a:r>
              <a:rPr lang="pt-BR" dirty="0" err="1">
                <a:latin typeface="Posterama" panose="020B0504020200020000" pitchFamily="34" charset="0"/>
                <a:cs typeface="Posterama" panose="020B0504020200020000" pitchFamily="34" charset="0"/>
              </a:rPr>
              <a:t>estudentizada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, o quadrado médio dos resíduos da ANOVA e o tamanho amostral dos grupos.</a:t>
            </a:r>
          </a:p>
        </p:txBody>
      </p:sp>
      <p:pic>
        <p:nvPicPr>
          <p:cNvPr id="21" name="Picture 2" descr="Estatísticas - ícones de o negócio grátis">
            <a:extLst>
              <a:ext uri="{FF2B5EF4-FFF2-40B4-BE49-F238E27FC236}">
                <a16:creationId xmlns:a16="http://schemas.microsoft.com/office/drawing/2014/main" id="{835C2144-FBBB-4374-ADC2-719514A15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B7D9882B-E0F7-4965-95F7-41C7CDEE2C2B}"/>
              </a:ext>
            </a:extLst>
          </p:cNvPr>
          <p:cNvSpPr txBox="1">
            <a:spLocks/>
          </p:cNvSpPr>
          <p:nvPr/>
        </p:nvSpPr>
        <p:spPr>
          <a:xfrm>
            <a:off x="4255856" y="411278"/>
            <a:ext cx="3680282" cy="506892"/>
          </a:xfrm>
          <a:custGeom>
            <a:avLst/>
            <a:gdLst>
              <a:gd name="connsiteX0" fmla="*/ 0 w 3680282"/>
              <a:gd name="connsiteY0" fmla="*/ 0 h 506892"/>
              <a:gd name="connsiteX1" fmla="*/ 525755 w 3680282"/>
              <a:gd name="connsiteY1" fmla="*/ 0 h 506892"/>
              <a:gd name="connsiteX2" fmla="*/ 941101 w 3680282"/>
              <a:gd name="connsiteY2" fmla="*/ 0 h 506892"/>
              <a:gd name="connsiteX3" fmla="*/ 1430052 w 3680282"/>
              <a:gd name="connsiteY3" fmla="*/ 0 h 506892"/>
              <a:gd name="connsiteX4" fmla="*/ 1882201 w 3680282"/>
              <a:gd name="connsiteY4" fmla="*/ 0 h 506892"/>
              <a:gd name="connsiteX5" fmla="*/ 2297547 w 3680282"/>
              <a:gd name="connsiteY5" fmla="*/ 0 h 506892"/>
              <a:gd name="connsiteX6" fmla="*/ 2786499 w 3680282"/>
              <a:gd name="connsiteY6" fmla="*/ 0 h 506892"/>
              <a:gd name="connsiteX7" fmla="*/ 3680282 w 3680282"/>
              <a:gd name="connsiteY7" fmla="*/ 0 h 506892"/>
              <a:gd name="connsiteX8" fmla="*/ 3680282 w 3680282"/>
              <a:gd name="connsiteY8" fmla="*/ 506892 h 506892"/>
              <a:gd name="connsiteX9" fmla="*/ 3154527 w 3680282"/>
              <a:gd name="connsiteY9" fmla="*/ 506892 h 506892"/>
              <a:gd name="connsiteX10" fmla="*/ 2591970 w 3680282"/>
              <a:gd name="connsiteY10" fmla="*/ 506892 h 506892"/>
              <a:gd name="connsiteX11" fmla="*/ 2103018 w 3680282"/>
              <a:gd name="connsiteY11" fmla="*/ 506892 h 506892"/>
              <a:gd name="connsiteX12" fmla="*/ 1577264 w 3680282"/>
              <a:gd name="connsiteY12" fmla="*/ 506892 h 506892"/>
              <a:gd name="connsiteX13" fmla="*/ 977904 w 3680282"/>
              <a:gd name="connsiteY13" fmla="*/ 506892 h 506892"/>
              <a:gd name="connsiteX14" fmla="*/ 488952 w 3680282"/>
              <a:gd name="connsiteY14" fmla="*/ 506892 h 506892"/>
              <a:gd name="connsiteX15" fmla="*/ 0 w 3680282"/>
              <a:gd name="connsiteY15" fmla="*/ 506892 h 506892"/>
              <a:gd name="connsiteX16" fmla="*/ 0 w 3680282"/>
              <a:gd name="connsiteY16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80282" h="506892" fill="none" extrusionOk="0">
                <a:moveTo>
                  <a:pt x="0" y="0"/>
                </a:moveTo>
                <a:cubicBezTo>
                  <a:pt x="196141" y="-54406"/>
                  <a:pt x="358968" y="63089"/>
                  <a:pt x="525755" y="0"/>
                </a:cubicBezTo>
                <a:cubicBezTo>
                  <a:pt x="692542" y="-63089"/>
                  <a:pt x="773811" y="42285"/>
                  <a:pt x="941101" y="0"/>
                </a:cubicBezTo>
                <a:cubicBezTo>
                  <a:pt x="1108391" y="-42285"/>
                  <a:pt x="1230110" y="25996"/>
                  <a:pt x="1430052" y="0"/>
                </a:cubicBezTo>
                <a:cubicBezTo>
                  <a:pt x="1629994" y="-25996"/>
                  <a:pt x="1678443" y="52431"/>
                  <a:pt x="1882201" y="0"/>
                </a:cubicBezTo>
                <a:cubicBezTo>
                  <a:pt x="2085959" y="-52431"/>
                  <a:pt x="2106093" y="49621"/>
                  <a:pt x="2297547" y="0"/>
                </a:cubicBezTo>
                <a:cubicBezTo>
                  <a:pt x="2489001" y="-49621"/>
                  <a:pt x="2619552" y="1"/>
                  <a:pt x="2786499" y="0"/>
                </a:cubicBezTo>
                <a:cubicBezTo>
                  <a:pt x="2953446" y="-1"/>
                  <a:pt x="3447711" y="28278"/>
                  <a:pt x="3680282" y="0"/>
                </a:cubicBezTo>
                <a:cubicBezTo>
                  <a:pt x="3711439" y="170588"/>
                  <a:pt x="3638638" y="373883"/>
                  <a:pt x="3680282" y="506892"/>
                </a:cubicBezTo>
                <a:cubicBezTo>
                  <a:pt x="3430886" y="562214"/>
                  <a:pt x="3283517" y="475519"/>
                  <a:pt x="3154527" y="506892"/>
                </a:cubicBezTo>
                <a:cubicBezTo>
                  <a:pt x="3025538" y="538265"/>
                  <a:pt x="2746029" y="480791"/>
                  <a:pt x="2591970" y="506892"/>
                </a:cubicBezTo>
                <a:cubicBezTo>
                  <a:pt x="2437911" y="532993"/>
                  <a:pt x="2285708" y="475381"/>
                  <a:pt x="2103018" y="506892"/>
                </a:cubicBezTo>
                <a:cubicBezTo>
                  <a:pt x="1920328" y="538403"/>
                  <a:pt x="1695539" y="445337"/>
                  <a:pt x="1577264" y="506892"/>
                </a:cubicBezTo>
                <a:cubicBezTo>
                  <a:pt x="1458989" y="568447"/>
                  <a:pt x="1230934" y="506745"/>
                  <a:pt x="977904" y="506892"/>
                </a:cubicBezTo>
                <a:cubicBezTo>
                  <a:pt x="724874" y="507039"/>
                  <a:pt x="639761" y="450537"/>
                  <a:pt x="488952" y="506892"/>
                </a:cubicBezTo>
                <a:cubicBezTo>
                  <a:pt x="338143" y="563247"/>
                  <a:pt x="168866" y="494275"/>
                  <a:pt x="0" y="506892"/>
                </a:cubicBezTo>
                <a:cubicBezTo>
                  <a:pt x="-60032" y="330950"/>
                  <a:pt x="9512" y="209536"/>
                  <a:pt x="0" y="0"/>
                </a:cubicBezTo>
                <a:close/>
              </a:path>
              <a:path w="3680282" h="506892" stroke="0" extrusionOk="0">
                <a:moveTo>
                  <a:pt x="0" y="0"/>
                </a:moveTo>
                <a:cubicBezTo>
                  <a:pt x="253937" y="-4228"/>
                  <a:pt x="362764" y="60102"/>
                  <a:pt x="599360" y="0"/>
                </a:cubicBezTo>
                <a:cubicBezTo>
                  <a:pt x="835956" y="-60102"/>
                  <a:pt x="1040153" y="22385"/>
                  <a:pt x="1198720" y="0"/>
                </a:cubicBezTo>
                <a:cubicBezTo>
                  <a:pt x="1357287" y="-22385"/>
                  <a:pt x="1546594" y="16299"/>
                  <a:pt x="1761278" y="0"/>
                </a:cubicBezTo>
                <a:cubicBezTo>
                  <a:pt x="1975962" y="-16299"/>
                  <a:pt x="2133782" y="59341"/>
                  <a:pt x="2287032" y="0"/>
                </a:cubicBezTo>
                <a:cubicBezTo>
                  <a:pt x="2440282" y="-59341"/>
                  <a:pt x="2582871" y="23450"/>
                  <a:pt x="2812787" y="0"/>
                </a:cubicBezTo>
                <a:cubicBezTo>
                  <a:pt x="3042703" y="-23450"/>
                  <a:pt x="3020788" y="34474"/>
                  <a:pt x="3228133" y="0"/>
                </a:cubicBezTo>
                <a:cubicBezTo>
                  <a:pt x="3435478" y="-34474"/>
                  <a:pt x="3544375" y="33825"/>
                  <a:pt x="3680282" y="0"/>
                </a:cubicBezTo>
                <a:cubicBezTo>
                  <a:pt x="3721663" y="149028"/>
                  <a:pt x="3673186" y="337823"/>
                  <a:pt x="3680282" y="506892"/>
                </a:cubicBezTo>
                <a:cubicBezTo>
                  <a:pt x="3462169" y="558174"/>
                  <a:pt x="3291674" y="478494"/>
                  <a:pt x="3191330" y="506892"/>
                </a:cubicBezTo>
                <a:cubicBezTo>
                  <a:pt x="3090986" y="535290"/>
                  <a:pt x="2915503" y="469877"/>
                  <a:pt x="2665576" y="506892"/>
                </a:cubicBezTo>
                <a:cubicBezTo>
                  <a:pt x="2415649" y="543907"/>
                  <a:pt x="2407584" y="473607"/>
                  <a:pt x="2176624" y="506892"/>
                </a:cubicBezTo>
                <a:cubicBezTo>
                  <a:pt x="1945664" y="540177"/>
                  <a:pt x="1946318" y="460217"/>
                  <a:pt x="1724475" y="506892"/>
                </a:cubicBezTo>
                <a:cubicBezTo>
                  <a:pt x="1502632" y="553567"/>
                  <a:pt x="1384887" y="479015"/>
                  <a:pt x="1161918" y="506892"/>
                </a:cubicBezTo>
                <a:cubicBezTo>
                  <a:pt x="938949" y="534769"/>
                  <a:pt x="822639" y="475196"/>
                  <a:pt x="562557" y="506892"/>
                </a:cubicBezTo>
                <a:cubicBezTo>
                  <a:pt x="302475" y="538588"/>
                  <a:pt x="215607" y="453049"/>
                  <a:pt x="0" y="506892"/>
                </a:cubicBezTo>
                <a:cubicBezTo>
                  <a:pt x="-9176" y="295020"/>
                  <a:pt x="31467" y="18380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</a:t>
            </a:r>
          </a:p>
        </p:txBody>
      </p:sp>
    </p:spTree>
    <p:extLst>
      <p:ext uri="{BB962C8B-B14F-4D97-AF65-F5344CB8AC3E}">
        <p14:creationId xmlns:p14="http://schemas.microsoft.com/office/powerpoint/2010/main" val="40330823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ço Reservado para Texto 4">
            <a:extLst>
              <a:ext uri="{FF2B5EF4-FFF2-40B4-BE49-F238E27FC236}">
                <a16:creationId xmlns:a16="http://schemas.microsoft.com/office/drawing/2014/main" id="{538F5F8C-45E6-4E2F-BB09-AEC952FD3D6E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3743D97-8B84-4CEC-943F-FBBB53F4E9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93" t="18652" r="18503" b="64858"/>
          <a:stretch/>
        </p:blipFill>
        <p:spPr>
          <a:xfrm>
            <a:off x="2318822" y="1466092"/>
            <a:ext cx="7148734" cy="1007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BDAD5238-FC5D-4D95-BE40-7CBD9AA6D90D}"/>
              </a:ext>
            </a:extLst>
          </p:cNvPr>
          <p:cNvSpPr txBox="1">
            <a:spLocks/>
          </p:cNvSpPr>
          <p:nvPr/>
        </p:nvSpPr>
        <p:spPr>
          <a:xfrm>
            <a:off x="4255857" y="221244"/>
            <a:ext cx="3680282" cy="506892"/>
          </a:xfrm>
          <a:custGeom>
            <a:avLst/>
            <a:gdLst>
              <a:gd name="connsiteX0" fmla="*/ 0 w 3680282"/>
              <a:gd name="connsiteY0" fmla="*/ 0 h 506892"/>
              <a:gd name="connsiteX1" fmla="*/ 525755 w 3680282"/>
              <a:gd name="connsiteY1" fmla="*/ 0 h 506892"/>
              <a:gd name="connsiteX2" fmla="*/ 941101 w 3680282"/>
              <a:gd name="connsiteY2" fmla="*/ 0 h 506892"/>
              <a:gd name="connsiteX3" fmla="*/ 1430052 w 3680282"/>
              <a:gd name="connsiteY3" fmla="*/ 0 h 506892"/>
              <a:gd name="connsiteX4" fmla="*/ 1882201 w 3680282"/>
              <a:gd name="connsiteY4" fmla="*/ 0 h 506892"/>
              <a:gd name="connsiteX5" fmla="*/ 2297547 w 3680282"/>
              <a:gd name="connsiteY5" fmla="*/ 0 h 506892"/>
              <a:gd name="connsiteX6" fmla="*/ 2786499 w 3680282"/>
              <a:gd name="connsiteY6" fmla="*/ 0 h 506892"/>
              <a:gd name="connsiteX7" fmla="*/ 3680282 w 3680282"/>
              <a:gd name="connsiteY7" fmla="*/ 0 h 506892"/>
              <a:gd name="connsiteX8" fmla="*/ 3680282 w 3680282"/>
              <a:gd name="connsiteY8" fmla="*/ 506892 h 506892"/>
              <a:gd name="connsiteX9" fmla="*/ 3154527 w 3680282"/>
              <a:gd name="connsiteY9" fmla="*/ 506892 h 506892"/>
              <a:gd name="connsiteX10" fmla="*/ 2591970 w 3680282"/>
              <a:gd name="connsiteY10" fmla="*/ 506892 h 506892"/>
              <a:gd name="connsiteX11" fmla="*/ 2103018 w 3680282"/>
              <a:gd name="connsiteY11" fmla="*/ 506892 h 506892"/>
              <a:gd name="connsiteX12" fmla="*/ 1577264 w 3680282"/>
              <a:gd name="connsiteY12" fmla="*/ 506892 h 506892"/>
              <a:gd name="connsiteX13" fmla="*/ 977904 w 3680282"/>
              <a:gd name="connsiteY13" fmla="*/ 506892 h 506892"/>
              <a:gd name="connsiteX14" fmla="*/ 488952 w 3680282"/>
              <a:gd name="connsiteY14" fmla="*/ 506892 h 506892"/>
              <a:gd name="connsiteX15" fmla="*/ 0 w 3680282"/>
              <a:gd name="connsiteY15" fmla="*/ 506892 h 506892"/>
              <a:gd name="connsiteX16" fmla="*/ 0 w 3680282"/>
              <a:gd name="connsiteY16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80282" h="506892" fill="none" extrusionOk="0">
                <a:moveTo>
                  <a:pt x="0" y="0"/>
                </a:moveTo>
                <a:cubicBezTo>
                  <a:pt x="196141" y="-54406"/>
                  <a:pt x="358968" y="63089"/>
                  <a:pt x="525755" y="0"/>
                </a:cubicBezTo>
                <a:cubicBezTo>
                  <a:pt x="692542" y="-63089"/>
                  <a:pt x="773811" y="42285"/>
                  <a:pt x="941101" y="0"/>
                </a:cubicBezTo>
                <a:cubicBezTo>
                  <a:pt x="1108391" y="-42285"/>
                  <a:pt x="1230110" y="25996"/>
                  <a:pt x="1430052" y="0"/>
                </a:cubicBezTo>
                <a:cubicBezTo>
                  <a:pt x="1629994" y="-25996"/>
                  <a:pt x="1678443" y="52431"/>
                  <a:pt x="1882201" y="0"/>
                </a:cubicBezTo>
                <a:cubicBezTo>
                  <a:pt x="2085959" y="-52431"/>
                  <a:pt x="2106093" y="49621"/>
                  <a:pt x="2297547" y="0"/>
                </a:cubicBezTo>
                <a:cubicBezTo>
                  <a:pt x="2489001" y="-49621"/>
                  <a:pt x="2619552" y="1"/>
                  <a:pt x="2786499" y="0"/>
                </a:cubicBezTo>
                <a:cubicBezTo>
                  <a:pt x="2953446" y="-1"/>
                  <a:pt x="3447711" y="28278"/>
                  <a:pt x="3680282" y="0"/>
                </a:cubicBezTo>
                <a:cubicBezTo>
                  <a:pt x="3711439" y="170588"/>
                  <a:pt x="3638638" y="373883"/>
                  <a:pt x="3680282" y="506892"/>
                </a:cubicBezTo>
                <a:cubicBezTo>
                  <a:pt x="3430886" y="562214"/>
                  <a:pt x="3283517" y="475519"/>
                  <a:pt x="3154527" y="506892"/>
                </a:cubicBezTo>
                <a:cubicBezTo>
                  <a:pt x="3025538" y="538265"/>
                  <a:pt x="2746029" y="480791"/>
                  <a:pt x="2591970" y="506892"/>
                </a:cubicBezTo>
                <a:cubicBezTo>
                  <a:pt x="2437911" y="532993"/>
                  <a:pt x="2285708" y="475381"/>
                  <a:pt x="2103018" y="506892"/>
                </a:cubicBezTo>
                <a:cubicBezTo>
                  <a:pt x="1920328" y="538403"/>
                  <a:pt x="1695539" y="445337"/>
                  <a:pt x="1577264" y="506892"/>
                </a:cubicBezTo>
                <a:cubicBezTo>
                  <a:pt x="1458989" y="568447"/>
                  <a:pt x="1230934" y="506745"/>
                  <a:pt x="977904" y="506892"/>
                </a:cubicBezTo>
                <a:cubicBezTo>
                  <a:pt x="724874" y="507039"/>
                  <a:pt x="639761" y="450537"/>
                  <a:pt x="488952" y="506892"/>
                </a:cubicBezTo>
                <a:cubicBezTo>
                  <a:pt x="338143" y="563247"/>
                  <a:pt x="168866" y="494275"/>
                  <a:pt x="0" y="506892"/>
                </a:cubicBezTo>
                <a:cubicBezTo>
                  <a:pt x="-60032" y="330950"/>
                  <a:pt x="9512" y="209536"/>
                  <a:pt x="0" y="0"/>
                </a:cubicBezTo>
                <a:close/>
              </a:path>
              <a:path w="3680282" h="506892" stroke="0" extrusionOk="0">
                <a:moveTo>
                  <a:pt x="0" y="0"/>
                </a:moveTo>
                <a:cubicBezTo>
                  <a:pt x="253937" y="-4228"/>
                  <a:pt x="362764" y="60102"/>
                  <a:pt x="599360" y="0"/>
                </a:cubicBezTo>
                <a:cubicBezTo>
                  <a:pt x="835956" y="-60102"/>
                  <a:pt x="1040153" y="22385"/>
                  <a:pt x="1198720" y="0"/>
                </a:cubicBezTo>
                <a:cubicBezTo>
                  <a:pt x="1357287" y="-22385"/>
                  <a:pt x="1546594" y="16299"/>
                  <a:pt x="1761278" y="0"/>
                </a:cubicBezTo>
                <a:cubicBezTo>
                  <a:pt x="1975962" y="-16299"/>
                  <a:pt x="2133782" y="59341"/>
                  <a:pt x="2287032" y="0"/>
                </a:cubicBezTo>
                <a:cubicBezTo>
                  <a:pt x="2440282" y="-59341"/>
                  <a:pt x="2582871" y="23450"/>
                  <a:pt x="2812787" y="0"/>
                </a:cubicBezTo>
                <a:cubicBezTo>
                  <a:pt x="3042703" y="-23450"/>
                  <a:pt x="3020788" y="34474"/>
                  <a:pt x="3228133" y="0"/>
                </a:cubicBezTo>
                <a:cubicBezTo>
                  <a:pt x="3435478" y="-34474"/>
                  <a:pt x="3544375" y="33825"/>
                  <a:pt x="3680282" y="0"/>
                </a:cubicBezTo>
                <a:cubicBezTo>
                  <a:pt x="3721663" y="149028"/>
                  <a:pt x="3673186" y="337823"/>
                  <a:pt x="3680282" y="506892"/>
                </a:cubicBezTo>
                <a:cubicBezTo>
                  <a:pt x="3462169" y="558174"/>
                  <a:pt x="3291674" y="478494"/>
                  <a:pt x="3191330" y="506892"/>
                </a:cubicBezTo>
                <a:cubicBezTo>
                  <a:pt x="3090986" y="535290"/>
                  <a:pt x="2915503" y="469877"/>
                  <a:pt x="2665576" y="506892"/>
                </a:cubicBezTo>
                <a:cubicBezTo>
                  <a:pt x="2415649" y="543907"/>
                  <a:pt x="2407584" y="473607"/>
                  <a:pt x="2176624" y="506892"/>
                </a:cubicBezTo>
                <a:cubicBezTo>
                  <a:pt x="1945664" y="540177"/>
                  <a:pt x="1946318" y="460217"/>
                  <a:pt x="1724475" y="506892"/>
                </a:cubicBezTo>
                <a:cubicBezTo>
                  <a:pt x="1502632" y="553567"/>
                  <a:pt x="1384887" y="479015"/>
                  <a:pt x="1161918" y="506892"/>
                </a:cubicBezTo>
                <a:cubicBezTo>
                  <a:pt x="938949" y="534769"/>
                  <a:pt x="822639" y="475196"/>
                  <a:pt x="562557" y="506892"/>
                </a:cubicBezTo>
                <a:cubicBezTo>
                  <a:pt x="302475" y="538588"/>
                  <a:pt x="215607" y="453049"/>
                  <a:pt x="0" y="506892"/>
                </a:cubicBezTo>
                <a:cubicBezTo>
                  <a:pt x="-9176" y="295020"/>
                  <a:pt x="31467" y="18380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D1B89A9-2702-434F-A944-D35298238B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07" y="3572379"/>
            <a:ext cx="8459381" cy="181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936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ço Reservado para Texto 4">
            <a:extLst>
              <a:ext uri="{FF2B5EF4-FFF2-40B4-BE49-F238E27FC236}">
                <a16:creationId xmlns:a16="http://schemas.microsoft.com/office/drawing/2014/main" id="{538F5F8C-45E6-4E2F-BB09-AEC952FD3D6E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3743D97-8B84-4CEC-943F-FBBB53F4E9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33" t="35143" r="15783" b="-324"/>
          <a:stretch/>
        </p:blipFill>
        <p:spPr>
          <a:xfrm>
            <a:off x="2403230" y="1603261"/>
            <a:ext cx="7385540" cy="3981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BDAD5238-FC5D-4D95-BE40-7CBD9AA6D90D}"/>
              </a:ext>
            </a:extLst>
          </p:cNvPr>
          <p:cNvSpPr txBox="1">
            <a:spLocks/>
          </p:cNvSpPr>
          <p:nvPr/>
        </p:nvSpPr>
        <p:spPr>
          <a:xfrm>
            <a:off x="4255857" y="221244"/>
            <a:ext cx="3680282" cy="506892"/>
          </a:xfrm>
          <a:custGeom>
            <a:avLst/>
            <a:gdLst>
              <a:gd name="connsiteX0" fmla="*/ 0 w 3680282"/>
              <a:gd name="connsiteY0" fmla="*/ 0 h 506892"/>
              <a:gd name="connsiteX1" fmla="*/ 525755 w 3680282"/>
              <a:gd name="connsiteY1" fmla="*/ 0 h 506892"/>
              <a:gd name="connsiteX2" fmla="*/ 941101 w 3680282"/>
              <a:gd name="connsiteY2" fmla="*/ 0 h 506892"/>
              <a:gd name="connsiteX3" fmla="*/ 1430052 w 3680282"/>
              <a:gd name="connsiteY3" fmla="*/ 0 h 506892"/>
              <a:gd name="connsiteX4" fmla="*/ 1882201 w 3680282"/>
              <a:gd name="connsiteY4" fmla="*/ 0 h 506892"/>
              <a:gd name="connsiteX5" fmla="*/ 2297547 w 3680282"/>
              <a:gd name="connsiteY5" fmla="*/ 0 h 506892"/>
              <a:gd name="connsiteX6" fmla="*/ 2786499 w 3680282"/>
              <a:gd name="connsiteY6" fmla="*/ 0 h 506892"/>
              <a:gd name="connsiteX7" fmla="*/ 3680282 w 3680282"/>
              <a:gd name="connsiteY7" fmla="*/ 0 h 506892"/>
              <a:gd name="connsiteX8" fmla="*/ 3680282 w 3680282"/>
              <a:gd name="connsiteY8" fmla="*/ 506892 h 506892"/>
              <a:gd name="connsiteX9" fmla="*/ 3154527 w 3680282"/>
              <a:gd name="connsiteY9" fmla="*/ 506892 h 506892"/>
              <a:gd name="connsiteX10" fmla="*/ 2591970 w 3680282"/>
              <a:gd name="connsiteY10" fmla="*/ 506892 h 506892"/>
              <a:gd name="connsiteX11" fmla="*/ 2103018 w 3680282"/>
              <a:gd name="connsiteY11" fmla="*/ 506892 h 506892"/>
              <a:gd name="connsiteX12" fmla="*/ 1577264 w 3680282"/>
              <a:gd name="connsiteY12" fmla="*/ 506892 h 506892"/>
              <a:gd name="connsiteX13" fmla="*/ 977904 w 3680282"/>
              <a:gd name="connsiteY13" fmla="*/ 506892 h 506892"/>
              <a:gd name="connsiteX14" fmla="*/ 488952 w 3680282"/>
              <a:gd name="connsiteY14" fmla="*/ 506892 h 506892"/>
              <a:gd name="connsiteX15" fmla="*/ 0 w 3680282"/>
              <a:gd name="connsiteY15" fmla="*/ 506892 h 506892"/>
              <a:gd name="connsiteX16" fmla="*/ 0 w 3680282"/>
              <a:gd name="connsiteY16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80282" h="506892" fill="none" extrusionOk="0">
                <a:moveTo>
                  <a:pt x="0" y="0"/>
                </a:moveTo>
                <a:cubicBezTo>
                  <a:pt x="196141" y="-54406"/>
                  <a:pt x="358968" y="63089"/>
                  <a:pt x="525755" y="0"/>
                </a:cubicBezTo>
                <a:cubicBezTo>
                  <a:pt x="692542" y="-63089"/>
                  <a:pt x="773811" y="42285"/>
                  <a:pt x="941101" y="0"/>
                </a:cubicBezTo>
                <a:cubicBezTo>
                  <a:pt x="1108391" y="-42285"/>
                  <a:pt x="1230110" y="25996"/>
                  <a:pt x="1430052" y="0"/>
                </a:cubicBezTo>
                <a:cubicBezTo>
                  <a:pt x="1629994" y="-25996"/>
                  <a:pt x="1678443" y="52431"/>
                  <a:pt x="1882201" y="0"/>
                </a:cubicBezTo>
                <a:cubicBezTo>
                  <a:pt x="2085959" y="-52431"/>
                  <a:pt x="2106093" y="49621"/>
                  <a:pt x="2297547" y="0"/>
                </a:cubicBezTo>
                <a:cubicBezTo>
                  <a:pt x="2489001" y="-49621"/>
                  <a:pt x="2619552" y="1"/>
                  <a:pt x="2786499" y="0"/>
                </a:cubicBezTo>
                <a:cubicBezTo>
                  <a:pt x="2953446" y="-1"/>
                  <a:pt x="3447711" y="28278"/>
                  <a:pt x="3680282" y="0"/>
                </a:cubicBezTo>
                <a:cubicBezTo>
                  <a:pt x="3711439" y="170588"/>
                  <a:pt x="3638638" y="373883"/>
                  <a:pt x="3680282" y="506892"/>
                </a:cubicBezTo>
                <a:cubicBezTo>
                  <a:pt x="3430886" y="562214"/>
                  <a:pt x="3283517" y="475519"/>
                  <a:pt x="3154527" y="506892"/>
                </a:cubicBezTo>
                <a:cubicBezTo>
                  <a:pt x="3025538" y="538265"/>
                  <a:pt x="2746029" y="480791"/>
                  <a:pt x="2591970" y="506892"/>
                </a:cubicBezTo>
                <a:cubicBezTo>
                  <a:pt x="2437911" y="532993"/>
                  <a:pt x="2285708" y="475381"/>
                  <a:pt x="2103018" y="506892"/>
                </a:cubicBezTo>
                <a:cubicBezTo>
                  <a:pt x="1920328" y="538403"/>
                  <a:pt x="1695539" y="445337"/>
                  <a:pt x="1577264" y="506892"/>
                </a:cubicBezTo>
                <a:cubicBezTo>
                  <a:pt x="1458989" y="568447"/>
                  <a:pt x="1230934" y="506745"/>
                  <a:pt x="977904" y="506892"/>
                </a:cubicBezTo>
                <a:cubicBezTo>
                  <a:pt x="724874" y="507039"/>
                  <a:pt x="639761" y="450537"/>
                  <a:pt x="488952" y="506892"/>
                </a:cubicBezTo>
                <a:cubicBezTo>
                  <a:pt x="338143" y="563247"/>
                  <a:pt x="168866" y="494275"/>
                  <a:pt x="0" y="506892"/>
                </a:cubicBezTo>
                <a:cubicBezTo>
                  <a:pt x="-60032" y="330950"/>
                  <a:pt x="9512" y="209536"/>
                  <a:pt x="0" y="0"/>
                </a:cubicBezTo>
                <a:close/>
              </a:path>
              <a:path w="3680282" h="506892" stroke="0" extrusionOk="0">
                <a:moveTo>
                  <a:pt x="0" y="0"/>
                </a:moveTo>
                <a:cubicBezTo>
                  <a:pt x="253937" y="-4228"/>
                  <a:pt x="362764" y="60102"/>
                  <a:pt x="599360" y="0"/>
                </a:cubicBezTo>
                <a:cubicBezTo>
                  <a:pt x="835956" y="-60102"/>
                  <a:pt x="1040153" y="22385"/>
                  <a:pt x="1198720" y="0"/>
                </a:cubicBezTo>
                <a:cubicBezTo>
                  <a:pt x="1357287" y="-22385"/>
                  <a:pt x="1546594" y="16299"/>
                  <a:pt x="1761278" y="0"/>
                </a:cubicBezTo>
                <a:cubicBezTo>
                  <a:pt x="1975962" y="-16299"/>
                  <a:pt x="2133782" y="59341"/>
                  <a:pt x="2287032" y="0"/>
                </a:cubicBezTo>
                <a:cubicBezTo>
                  <a:pt x="2440282" y="-59341"/>
                  <a:pt x="2582871" y="23450"/>
                  <a:pt x="2812787" y="0"/>
                </a:cubicBezTo>
                <a:cubicBezTo>
                  <a:pt x="3042703" y="-23450"/>
                  <a:pt x="3020788" y="34474"/>
                  <a:pt x="3228133" y="0"/>
                </a:cubicBezTo>
                <a:cubicBezTo>
                  <a:pt x="3435478" y="-34474"/>
                  <a:pt x="3544375" y="33825"/>
                  <a:pt x="3680282" y="0"/>
                </a:cubicBezTo>
                <a:cubicBezTo>
                  <a:pt x="3721663" y="149028"/>
                  <a:pt x="3673186" y="337823"/>
                  <a:pt x="3680282" y="506892"/>
                </a:cubicBezTo>
                <a:cubicBezTo>
                  <a:pt x="3462169" y="558174"/>
                  <a:pt x="3291674" y="478494"/>
                  <a:pt x="3191330" y="506892"/>
                </a:cubicBezTo>
                <a:cubicBezTo>
                  <a:pt x="3090986" y="535290"/>
                  <a:pt x="2915503" y="469877"/>
                  <a:pt x="2665576" y="506892"/>
                </a:cubicBezTo>
                <a:cubicBezTo>
                  <a:pt x="2415649" y="543907"/>
                  <a:pt x="2407584" y="473607"/>
                  <a:pt x="2176624" y="506892"/>
                </a:cubicBezTo>
                <a:cubicBezTo>
                  <a:pt x="1945664" y="540177"/>
                  <a:pt x="1946318" y="460217"/>
                  <a:pt x="1724475" y="506892"/>
                </a:cubicBezTo>
                <a:cubicBezTo>
                  <a:pt x="1502632" y="553567"/>
                  <a:pt x="1384887" y="479015"/>
                  <a:pt x="1161918" y="506892"/>
                </a:cubicBezTo>
                <a:cubicBezTo>
                  <a:pt x="938949" y="534769"/>
                  <a:pt x="822639" y="475196"/>
                  <a:pt x="562557" y="506892"/>
                </a:cubicBezTo>
                <a:cubicBezTo>
                  <a:pt x="302475" y="538588"/>
                  <a:pt x="215607" y="453049"/>
                  <a:pt x="0" y="506892"/>
                </a:cubicBezTo>
                <a:cubicBezTo>
                  <a:pt x="-9176" y="295020"/>
                  <a:pt x="31467" y="18380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</a:t>
            </a:r>
          </a:p>
        </p:txBody>
      </p:sp>
    </p:spTree>
    <p:extLst>
      <p:ext uri="{BB962C8B-B14F-4D97-AF65-F5344CB8AC3E}">
        <p14:creationId xmlns:p14="http://schemas.microsoft.com/office/powerpoint/2010/main" val="30867751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ço Reservado para Texto 4">
            <a:extLst>
              <a:ext uri="{FF2B5EF4-FFF2-40B4-BE49-F238E27FC236}">
                <a16:creationId xmlns:a16="http://schemas.microsoft.com/office/drawing/2014/main" id="{538F5F8C-45E6-4E2F-BB09-AEC952FD3D6E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8F7FDA17-C4DD-47A6-AB84-666090234F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54" t="17010" r="19116"/>
          <a:stretch/>
        </p:blipFill>
        <p:spPr>
          <a:xfrm>
            <a:off x="2561492" y="1019297"/>
            <a:ext cx="7069015" cy="5095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A71D6F7-03C3-44CB-A233-143960DB628E}"/>
              </a:ext>
            </a:extLst>
          </p:cNvPr>
          <p:cNvSpPr txBox="1">
            <a:spLocks/>
          </p:cNvSpPr>
          <p:nvPr/>
        </p:nvSpPr>
        <p:spPr>
          <a:xfrm>
            <a:off x="3825161" y="221245"/>
            <a:ext cx="4541674" cy="506892"/>
          </a:xfrm>
          <a:custGeom>
            <a:avLst/>
            <a:gdLst>
              <a:gd name="connsiteX0" fmla="*/ 0 w 4541674"/>
              <a:gd name="connsiteY0" fmla="*/ 0 h 506892"/>
              <a:gd name="connsiteX1" fmla="*/ 522293 w 4541674"/>
              <a:gd name="connsiteY1" fmla="*/ 0 h 506892"/>
              <a:gd name="connsiteX2" fmla="*/ 1044585 w 4541674"/>
              <a:gd name="connsiteY2" fmla="*/ 0 h 506892"/>
              <a:gd name="connsiteX3" fmla="*/ 1521461 w 4541674"/>
              <a:gd name="connsiteY3" fmla="*/ 0 h 506892"/>
              <a:gd name="connsiteX4" fmla="*/ 1952920 w 4541674"/>
              <a:gd name="connsiteY4" fmla="*/ 0 h 506892"/>
              <a:gd name="connsiteX5" fmla="*/ 2475212 w 4541674"/>
              <a:gd name="connsiteY5" fmla="*/ 0 h 506892"/>
              <a:gd name="connsiteX6" fmla="*/ 3042922 w 4541674"/>
              <a:gd name="connsiteY6" fmla="*/ 0 h 506892"/>
              <a:gd name="connsiteX7" fmla="*/ 3474381 w 4541674"/>
              <a:gd name="connsiteY7" fmla="*/ 0 h 506892"/>
              <a:gd name="connsiteX8" fmla="*/ 4541674 w 4541674"/>
              <a:gd name="connsiteY8" fmla="*/ 0 h 506892"/>
              <a:gd name="connsiteX9" fmla="*/ 4541674 w 4541674"/>
              <a:gd name="connsiteY9" fmla="*/ 506892 h 506892"/>
              <a:gd name="connsiteX10" fmla="*/ 4110215 w 4541674"/>
              <a:gd name="connsiteY10" fmla="*/ 506892 h 506892"/>
              <a:gd name="connsiteX11" fmla="*/ 3542506 w 4541674"/>
              <a:gd name="connsiteY11" fmla="*/ 506892 h 506892"/>
              <a:gd name="connsiteX12" fmla="*/ 2883963 w 4541674"/>
              <a:gd name="connsiteY12" fmla="*/ 506892 h 506892"/>
              <a:gd name="connsiteX13" fmla="*/ 2361670 w 4541674"/>
              <a:gd name="connsiteY13" fmla="*/ 506892 h 506892"/>
              <a:gd name="connsiteX14" fmla="*/ 1930211 w 4541674"/>
              <a:gd name="connsiteY14" fmla="*/ 506892 h 506892"/>
              <a:gd name="connsiteX15" fmla="*/ 1407919 w 4541674"/>
              <a:gd name="connsiteY15" fmla="*/ 506892 h 506892"/>
              <a:gd name="connsiteX16" fmla="*/ 794793 w 4541674"/>
              <a:gd name="connsiteY16" fmla="*/ 506892 h 506892"/>
              <a:gd name="connsiteX17" fmla="*/ 0 w 4541674"/>
              <a:gd name="connsiteY17" fmla="*/ 506892 h 506892"/>
              <a:gd name="connsiteX18" fmla="*/ 0 w 4541674"/>
              <a:gd name="connsiteY18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41674" h="506892" fill="none" extrusionOk="0">
                <a:moveTo>
                  <a:pt x="0" y="0"/>
                </a:moveTo>
                <a:cubicBezTo>
                  <a:pt x="160734" y="-6533"/>
                  <a:pt x="301977" y="26877"/>
                  <a:pt x="522293" y="0"/>
                </a:cubicBezTo>
                <a:cubicBezTo>
                  <a:pt x="742609" y="-26877"/>
                  <a:pt x="798209" y="50140"/>
                  <a:pt x="1044585" y="0"/>
                </a:cubicBezTo>
                <a:cubicBezTo>
                  <a:pt x="1290961" y="-50140"/>
                  <a:pt x="1400260" y="26833"/>
                  <a:pt x="1521461" y="0"/>
                </a:cubicBezTo>
                <a:cubicBezTo>
                  <a:pt x="1642662" y="-26833"/>
                  <a:pt x="1748896" y="40584"/>
                  <a:pt x="1952920" y="0"/>
                </a:cubicBezTo>
                <a:cubicBezTo>
                  <a:pt x="2156944" y="-40584"/>
                  <a:pt x="2361074" y="4036"/>
                  <a:pt x="2475212" y="0"/>
                </a:cubicBezTo>
                <a:cubicBezTo>
                  <a:pt x="2589350" y="-4036"/>
                  <a:pt x="2838268" y="55466"/>
                  <a:pt x="3042922" y="0"/>
                </a:cubicBezTo>
                <a:cubicBezTo>
                  <a:pt x="3247576" y="-55466"/>
                  <a:pt x="3270293" y="8154"/>
                  <a:pt x="3474381" y="0"/>
                </a:cubicBezTo>
                <a:cubicBezTo>
                  <a:pt x="3678469" y="-8154"/>
                  <a:pt x="4032085" y="565"/>
                  <a:pt x="4541674" y="0"/>
                </a:cubicBezTo>
                <a:cubicBezTo>
                  <a:pt x="4573801" y="157017"/>
                  <a:pt x="4489195" y="273884"/>
                  <a:pt x="4541674" y="506892"/>
                </a:cubicBezTo>
                <a:cubicBezTo>
                  <a:pt x="4451625" y="509069"/>
                  <a:pt x="4237998" y="489775"/>
                  <a:pt x="4110215" y="506892"/>
                </a:cubicBezTo>
                <a:cubicBezTo>
                  <a:pt x="3982432" y="524009"/>
                  <a:pt x="3807073" y="506432"/>
                  <a:pt x="3542506" y="506892"/>
                </a:cubicBezTo>
                <a:cubicBezTo>
                  <a:pt x="3277939" y="507352"/>
                  <a:pt x="3076117" y="472579"/>
                  <a:pt x="2883963" y="506892"/>
                </a:cubicBezTo>
                <a:cubicBezTo>
                  <a:pt x="2691809" y="541205"/>
                  <a:pt x="2480131" y="487551"/>
                  <a:pt x="2361670" y="506892"/>
                </a:cubicBezTo>
                <a:cubicBezTo>
                  <a:pt x="2243209" y="526233"/>
                  <a:pt x="2090872" y="502162"/>
                  <a:pt x="1930211" y="506892"/>
                </a:cubicBezTo>
                <a:cubicBezTo>
                  <a:pt x="1769550" y="511622"/>
                  <a:pt x="1517032" y="472301"/>
                  <a:pt x="1407919" y="506892"/>
                </a:cubicBezTo>
                <a:cubicBezTo>
                  <a:pt x="1298806" y="541483"/>
                  <a:pt x="974011" y="439173"/>
                  <a:pt x="794793" y="506892"/>
                </a:cubicBezTo>
                <a:cubicBezTo>
                  <a:pt x="615575" y="574611"/>
                  <a:pt x="278596" y="486808"/>
                  <a:pt x="0" y="506892"/>
                </a:cubicBezTo>
                <a:cubicBezTo>
                  <a:pt x="-36664" y="394058"/>
                  <a:pt x="17154" y="147190"/>
                  <a:pt x="0" y="0"/>
                </a:cubicBezTo>
                <a:close/>
              </a:path>
              <a:path w="4541674" h="506892" stroke="0" extrusionOk="0">
                <a:moveTo>
                  <a:pt x="0" y="0"/>
                </a:moveTo>
                <a:cubicBezTo>
                  <a:pt x="289396" y="-62430"/>
                  <a:pt x="421646" y="29560"/>
                  <a:pt x="658543" y="0"/>
                </a:cubicBezTo>
                <a:cubicBezTo>
                  <a:pt x="895440" y="-29560"/>
                  <a:pt x="1077276" y="44612"/>
                  <a:pt x="1317085" y="0"/>
                </a:cubicBezTo>
                <a:cubicBezTo>
                  <a:pt x="1556894" y="-44612"/>
                  <a:pt x="1644324" y="39694"/>
                  <a:pt x="1930211" y="0"/>
                </a:cubicBezTo>
                <a:cubicBezTo>
                  <a:pt x="2216098" y="-39694"/>
                  <a:pt x="2322548" y="40457"/>
                  <a:pt x="2497921" y="0"/>
                </a:cubicBezTo>
                <a:cubicBezTo>
                  <a:pt x="2673294" y="-40457"/>
                  <a:pt x="2871092" y="48021"/>
                  <a:pt x="3065630" y="0"/>
                </a:cubicBezTo>
                <a:cubicBezTo>
                  <a:pt x="3260168" y="-48021"/>
                  <a:pt x="3409114" y="30576"/>
                  <a:pt x="3497089" y="0"/>
                </a:cubicBezTo>
                <a:cubicBezTo>
                  <a:pt x="3585064" y="-30576"/>
                  <a:pt x="4215507" y="12555"/>
                  <a:pt x="4541674" y="0"/>
                </a:cubicBezTo>
                <a:cubicBezTo>
                  <a:pt x="4583055" y="149028"/>
                  <a:pt x="4534578" y="337823"/>
                  <a:pt x="4541674" y="506892"/>
                </a:cubicBezTo>
                <a:cubicBezTo>
                  <a:pt x="4310528" y="539540"/>
                  <a:pt x="4170165" y="455294"/>
                  <a:pt x="4019381" y="506892"/>
                </a:cubicBezTo>
                <a:cubicBezTo>
                  <a:pt x="3868597" y="558490"/>
                  <a:pt x="3656055" y="501267"/>
                  <a:pt x="3451672" y="506892"/>
                </a:cubicBezTo>
                <a:cubicBezTo>
                  <a:pt x="3247289" y="512517"/>
                  <a:pt x="3184990" y="452625"/>
                  <a:pt x="2929380" y="506892"/>
                </a:cubicBezTo>
                <a:cubicBezTo>
                  <a:pt x="2673770" y="561159"/>
                  <a:pt x="2576218" y="479698"/>
                  <a:pt x="2452504" y="506892"/>
                </a:cubicBezTo>
                <a:cubicBezTo>
                  <a:pt x="2328790" y="534086"/>
                  <a:pt x="2035412" y="482322"/>
                  <a:pt x="1839378" y="506892"/>
                </a:cubicBezTo>
                <a:cubicBezTo>
                  <a:pt x="1643344" y="531462"/>
                  <a:pt x="1350813" y="440356"/>
                  <a:pt x="1180835" y="506892"/>
                </a:cubicBezTo>
                <a:cubicBezTo>
                  <a:pt x="1010857" y="573428"/>
                  <a:pt x="839963" y="490552"/>
                  <a:pt x="658543" y="506892"/>
                </a:cubicBezTo>
                <a:cubicBezTo>
                  <a:pt x="477123" y="523232"/>
                  <a:pt x="154037" y="501519"/>
                  <a:pt x="0" y="506892"/>
                </a:cubicBezTo>
                <a:cubicBezTo>
                  <a:pt x="-4146" y="333955"/>
                  <a:pt x="52972" y="24604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 - Exemplo</a:t>
            </a:r>
          </a:p>
        </p:txBody>
      </p:sp>
    </p:spTree>
    <p:extLst>
      <p:ext uri="{BB962C8B-B14F-4D97-AF65-F5344CB8AC3E}">
        <p14:creationId xmlns:p14="http://schemas.microsoft.com/office/powerpoint/2010/main" val="36491595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0FE04A3-58AE-4D74-8B76-14A2834F68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15" t="27906" r="25792" b="6229"/>
          <a:stretch/>
        </p:blipFill>
        <p:spPr>
          <a:xfrm>
            <a:off x="2534914" y="1023323"/>
            <a:ext cx="7122167" cy="5043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Espaço Reservado para Texto 4">
            <a:extLst>
              <a:ext uri="{FF2B5EF4-FFF2-40B4-BE49-F238E27FC236}">
                <a16:creationId xmlns:a16="http://schemas.microsoft.com/office/drawing/2014/main" id="{538F5F8C-45E6-4E2F-BB09-AEC952FD3D6E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7F743853-2C84-4786-8155-0413455D99B2}"/>
              </a:ext>
            </a:extLst>
          </p:cNvPr>
          <p:cNvSpPr txBox="1">
            <a:spLocks/>
          </p:cNvSpPr>
          <p:nvPr/>
        </p:nvSpPr>
        <p:spPr>
          <a:xfrm>
            <a:off x="3825161" y="221245"/>
            <a:ext cx="4541674" cy="506892"/>
          </a:xfrm>
          <a:custGeom>
            <a:avLst/>
            <a:gdLst>
              <a:gd name="connsiteX0" fmla="*/ 0 w 4541674"/>
              <a:gd name="connsiteY0" fmla="*/ 0 h 506892"/>
              <a:gd name="connsiteX1" fmla="*/ 522293 w 4541674"/>
              <a:gd name="connsiteY1" fmla="*/ 0 h 506892"/>
              <a:gd name="connsiteX2" fmla="*/ 1044585 w 4541674"/>
              <a:gd name="connsiteY2" fmla="*/ 0 h 506892"/>
              <a:gd name="connsiteX3" fmla="*/ 1521461 w 4541674"/>
              <a:gd name="connsiteY3" fmla="*/ 0 h 506892"/>
              <a:gd name="connsiteX4" fmla="*/ 1952920 w 4541674"/>
              <a:gd name="connsiteY4" fmla="*/ 0 h 506892"/>
              <a:gd name="connsiteX5" fmla="*/ 2475212 w 4541674"/>
              <a:gd name="connsiteY5" fmla="*/ 0 h 506892"/>
              <a:gd name="connsiteX6" fmla="*/ 3042922 w 4541674"/>
              <a:gd name="connsiteY6" fmla="*/ 0 h 506892"/>
              <a:gd name="connsiteX7" fmla="*/ 3474381 w 4541674"/>
              <a:gd name="connsiteY7" fmla="*/ 0 h 506892"/>
              <a:gd name="connsiteX8" fmla="*/ 4541674 w 4541674"/>
              <a:gd name="connsiteY8" fmla="*/ 0 h 506892"/>
              <a:gd name="connsiteX9" fmla="*/ 4541674 w 4541674"/>
              <a:gd name="connsiteY9" fmla="*/ 506892 h 506892"/>
              <a:gd name="connsiteX10" fmla="*/ 4110215 w 4541674"/>
              <a:gd name="connsiteY10" fmla="*/ 506892 h 506892"/>
              <a:gd name="connsiteX11" fmla="*/ 3542506 w 4541674"/>
              <a:gd name="connsiteY11" fmla="*/ 506892 h 506892"/>
              <a:gd name="connsiteX12" fmla="*/ 2883963 w 4541674"/>
              <a:gd name="connsiteY12" fmla="*/ 506892 h 506892"/>
              <a:gd name="connsiteX13" fmla="*/ 2361670 w 4541674"/>
              <a:gd name="connsiteY13" fmla="*/ 506892 h 506892"/>
              <a:gd name="connsiteX14" fmla="*/ 1930211 w 4541674"/>
              <a:gd name="connsiteY14" fmla="*/ 506892 h 506892"/>
              <a:gd name="connsiteX15" fmla="*/ 1407919 w 4541674"/>
              <a:gd name="connsiteY15" fmla="*/ 506892 h 506892"/>
              <a:gd name="connsiteX16" fmla="*/ 794793 w 4541674"/>
              <a:gd name="connsiteY16" fmla="*/ 506892 h 506892"/>
              <a:gd name="connsiteX17" fmla="*/ 0 w 4541674"/>
              <a:gd name="connsiteY17" fmla="*/ 506892 h 506892"/>
              <a:gd name="connsiteX18" fmla="*/ 0 w 4541674"/>
              <a:gd name="connsiteY18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41674" h="506892" fill="none" extrusionOk="0">
                <a:moveTo>
                  <a:pt x="0" y="0"/>
                </a:moveTo>
                <a:cubicBezTo>
                  <a:pt x="160734" y="-6533"/>
                  <a:pt x="301977" y="26877"/>
                  <a:pt x="522293" y="0"/>
                </a:cubicBezTo>
                <a:cubicBezTo>
                  <a:pt x="742609" y="-26877"/>
                  <a:pt x="798209" y="50140"/>
                  <a:pt x="1044585" y="0"/>
                </a:cubicBezTo>
                <a:cubicBezTo>
                  <a:pt x="1290961" y="-50140"/>
                  <a:pt x="1400260" y="26833"/>
                  <a:pt x="1521461" y="0"/>
                </a:cubicBezTo>
                <a:cubicBezTo>
                  <a:pt x="1642662" y="-26833"/>
                  <a:pt x="1748896" y="40584"/>
                  <a:pt x="1952920" y="0"/>
                </a:cubicBezTo>
                <a:cubicBezTo>
                  <a:pt x="2156944" y="-40584"/>
                  <a:pt x="2361074" y="4036"/>
                  <a:pt x="2475212" y="0"/>
                </a:cubicBezTo>
                <a:cubicBezTo>
                  <a:pt x="2589350" y="-4036"/>
                  <a:pt x="2838268" y="55466"/>
                  <a:pt x="3042922" y="0"/>
                </a:cubicBezTo>
                <a:cubicBezTo>
                  <a:pt x="3247576" y="-55466"/>
                  <a:pt x="3270293" y="8154"/>
                  <a:pt x="3474381" y="0"/>
                </a:cubicBezTo>
                <a:cubicBezTo>
                  <a:pt x="3678469" y="-8154"/>
                  <a:pt x="4032085" y="565"/>
                  <a:pt x="4541674" y="0"/>
                </a:cubicBezTo>
                <a:cubicBezTo>
                  <a:pt x="4573801" y="157017"/>
                  <a:pt x="4489195" y="273884"/>
                  <a:pt x="4541674" y="506892"/>
                </a:cubicBezTo>
                <a:cubicBezTo>
                  <a:pt x="4451625" y="509069"/>
                  <a:pt x="4237998" y="489775"/>
                  <a:pt x="4110215" y="506892"/>
                </a:cubicBezTo>
                <a:cubicBezTo>
                  <a:pt x="3982432" y="524009"/>
                  <a:pt x="3807073" y="506432"/>
                  <a:pt x="3542506" y="506892"/>
                </a:cubicBezTo>
                <a:cubicBezTo>
                  <a:pt x="3277939" y="507352"/>
                  <a:pt x="3076117" y="472579"/>
                  <a:pt x="2883963" y="506892"/>
                </a:cubicBezTo>
                <a:cubicBezTo>
                  <a:pt x="2691809" y="541205"/>
                  <a:pt x="2480131" y="487551"/>
                  <a:pt x="2361670" y="506892"/>
                </a:cubicBezTo>
                <a:cubicBezTo>
                  <a:pt x="2243209" y="526233"/>
                  <a:pt x="2090872" y="502162"/>
                  <a:pt x="1930211" y="506892"/>
                </a:cubicBezTo>
                <a:cubicBezTo>
                  <a:pt x="1769550" y="511622"/>
                  <a:pt x="1517032" y="472301"/>
                  <a:pt x="1407919" y="506892"/>
                </a:cubicBezTo>
                <a:cubicBezTo>
                  <a:pt x="1298806" y="541483"/>
                  <a:pt x="974011" y="439173"/>
                  <a:pt x="794793" y="506892"/>
                </a:cubicBezTo>
                <a:cubicBezTo>
                  <a:pt x="615575" y="574611"/>
                  <a:pt x="278596" y="486808"/>
                  <a:pt x="0" y="506892"/>
                </a:cubicBezTo>
                <a:cubicBezTo>
                  <a:pt x="-36664" y="394058"/>
                  <a:pt x="17154" y="147190"/>
                  <a:pt x="0" y="0"/>
                </a:cubicBezTo>
                <a:close/>
              </a:path>
              <a:path w="4541674" h="506892" stroke="0" extrusionOk="0">
                <a:moveTo>
                  <a:pt x="0" y="0"/>
                </a:moveTo>
                <a:cubicBezTo>
                  <a:pt x="289396" y="-62430"/>
                  <a:pt x="421646" y="29560"/>
                  <a:pt x="658543" y="0"/>
                </a:cubicBezTo>
                <a:cubicBezTo>
                  <a:pt x="895440" y="-29560"/>
                  <a:pt x="1077276" y="44612"/>
                  <a:pt x="1317085" y="0"/>
                </a:cubicBezTo>
                <a:cubicBezTo>
                  <a:pt x="1556894" y="-44612"/>
                  <a:pt x="1644324" y="39694"/>
                  <a:pt x="1930211" y="0"/>
                </a:cubicBezTo>
                <a:cubicBezTo>
                  <a:pt x="2216098" y="-39694"/>
                  <a:pt x="2322548" y="40457"/>
                  <a:pt x="2497921" y="0"/>
                </a:cubicBezTo>
                <a:cubicBezTo>
                  <a:pt x="2673294" y="-40457"/>
                  <a:pt x="2871092" y="48021"/>
                  <a:pt x="3065630" y="0"/>
                </a:cubicBezTo>
                <a:cubicBezTo>
                  <a:pt x="3260168" y="-48021"/>
                  <a:pt x="3409114" y="30576"/>
                  <a:pt x="3497089" y="0"/>
                </a:cubicBezTo>
                <a:cubicBezTo>
                  <a:pt x="3585064" y="-30576"/>
                  <a:pt x="4215507" y="12555"/>
                  <a:pt x="4541674" y="0"/>
                </a:cubicBezTo>
                <a:cubicBezTo>
                  <a:pt x="4583055" y="149028"/>
                  <a:pt x="4534578" y="337823"/>
                  <a:pt x="4541674" y="506892"/>
                </a:cubicBezTo>
                <a:cubicBezTo>
                  <a:pt x="4310528" y="539540"/>
                  <a:pt x="4170165" y="455294"/>
                  <a:pt x="4019381" y="506892"/>
                </a:cubicBezTo>
                <a:cubicBezTo>
                  <a:pt x="3868597" y="558490"/>
                  <a:pt x="3656055" y="501267"/>
                  <a:pt x="3451672" y="506892"/>
                </a:cubicBezTo>
                <a:cubicBezTo>
                  <a:pt x="3247289" y="512517"/>
                  <a:pt x="3184990" y="452625"/>
                  <a:pt x="2929380" y="506892"/>
                </a:cubicBezTo>
                <a:cubicBezTo>
                  <a:pt x="2673770" y="561159"/>
                  <a:pt x="2576218" y="479698"/>
                  <a:pt x="2452504" y="506892"/>
                </a:cubicBezTo>
                <a:cubicBezTo>
                  <a:pt x="2328790" y="534086"/>
                  <a:pt x="2035412" y="482322"/>
                  <a:pt x="1839378" y="506892"/>
                </a:cubicBezTo>
                <a:cubicBezTo>
                  <a:pt x="1643344" y="531462"/>
                  <a:pt x="1350813" y="440356"/>
                  <a:pt x="1180835" y="506892"/>
                </a:cubicBezTo>
                <a:cubicBezTo>
                  <a:pt x="1010857" y="573428"/>
                  <a:pt x="839963" y="490552"/>
                  <a:pt x="658543" y="506892"/>
                </a:cubicBezTo>
                <a:cubicBezTo>
                  <a:pt x="477123" y="523232"/>
                  <a:pt x="154037" y="501519"/>
                  <a:pt x="0" y="506892"/>
                </a:cubicBezTo>
                <a:cubicBezTo>
                  <a:pt x="-4146" y="333955"/>
                  <a:pt x="52972" y="24604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 - Exemplo</a:t>
            </a:r>
          </a:p>
        </p:txBody>
      </p:sp>
    </p:spTree>
    <p:extLst>
      <p:ext uri="{BB962C8B-B14F-4D97-AF65-F5344CB8AC3E}">
        <p14:creationId xmlns:p14="http://schemas.microsoft.com/office/powerpoint/2010/main" val="3004750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ítulo 1">
            <a:extLst>
              <a:ext uri="{FF2B5EF4-FFF2-40B4-BE49-F238E27FC236}">
                <a16:creationId xmlns:a16="http://schemas.microsoft.com/office/drawing/2014/main" id="{51D84814-515A-4ABE-A861-69B89565B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0133" y="0"/>
            <a:ext cx="5371734" cy="477078"/>
          </a:xfr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rtl="0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44CD5CAD-FEF7-4904-B8B3-DCEB7E0E5A0D}"/>
              </a:ext>
            </a:extLst>
          </p:cNvPr>
          <p:cNvSpPr txBox="1">
            <a:spLocks/>
          </p:cNvSpPr>
          <p:nvPr/>
        </p:nvSpPr>
        <p:spPr>
          <a:xfrm>
            <a:off x="2225839" y="989435"/>
            <a:ext cx="7483434" cy="168586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Neste caso, o material será reagrupado em novos grupos homogêneos (𝑏𝑙𝑜𝑐𝑜𝑠) cada um dos quais constitui uma repetição. 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B00A9B1D-14D9-4EEC-AF7D-153DA453103A}"/>
              </a:ext>
            </a:extLst>
          </p:cNvPr>
          <p:cNvSpPr txBox="1">
            <a:spLocks/>
          </p:cNvSpPr>
          <p:nvPr/>
        </p:nvSpPr>
        <p:spPr>
          <a:xfrm>
            <a:off x="2225839" y="2843161"/>
            <a:ext cx="7483434" cy="168586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O erro experimental dentro de cada 𝑏𝑙𝑜𝑐𝑜 deve ser o menor possível, mas entre os 𝑏𝑙𝑜𝑐𝑜𝑠 pode variar à vontade.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B4F308D2-A62A-48AA-8402-FABDE1C06381}"/>
              </a:ext>
            </a:extLst>
          </p:cNvPr>
          <p:cNvSpPr txBox="1">
            <a:spLocks/>
          </p:cNvSpPr>
          <p:nvPr/>
        </p:nvSpPr>
        <p:spPr>
          <a:xfrm>
            <a:off x="2225839" y="4673737"/>
            <a:ext cx="7483434" cy="130503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O sorteio dos tratamentos é realizado dentro de cada bloco.</a:t>
            </a:r>
          </a:p>
        </p:txBody>
      </p:sp>
    </p:spTree>
    <p:extLst>
      <p:ext uri="{BB962C8B-B14F-4D97-AF65-F5344CB8AC3E}">
        <p14:creationId xmlns:p14="http://schemas.microsoft.com/office/powerpoint/2010/main" val="32572536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526421A-7E39-428E-B3DD-464597A9E2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6" t="28782" r="25792" b="7212"/>
          <a:stretch/>
        </p:blipFill>
        <p:spPr>
          <a:xfrm>
            <a:off x="2409231" y="1086680"/>
            <a:ext cx="7373538" cy="5088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CBF29DD0-CC42-47B7-B6E9-B1F166E39CD2}"/>
              </a:ext>
            </a:extLst>
          </p:cNvPr>
          <p:cNvSpPr txBox="1">
            <a:spLocks/>
          </p:cNvSpPr>
          <p:nvPr/>
        </p:nvSpPr>
        <p:spPr>
          <a:xfrm>
            <a:off x="3825161" y="221245"/>
            <a:ext cx="4541674" cy="506892"/>
          </a:xfrm>
          <a:custGeom>
            <a:avLst/>
            <a:gdLst>
              <a:gd name="connsiteX0" fmla="*/ 0 w 4541674"/>
              <a:gd name="connsiteY0" fmla="*/ 0 h 506892"/>
              <a:gd name="connsiteX1" fmla="*/ 522293 w 4541674"/>
              <a:gd name="connsiteY1" fmla="*/ 0 h 506892"/>
              <a:gd name="connsiteX2" fmla="*/ 1044585 w 4541674"/>
              <a:gd name="connsiteY2" fmla="*/ 0 h 506892"/>
              <a:gd name="connsiteX3" fmla="*/ 1521461 w 4541674"/>
              <a:gd name="connsiteY3" fmla="*/ 0 h 506892"/>
              <a:gd name="connsiteX4" fmla="*/ 1952920 w 4541674"/>
              <a:gd name="connsiteY4" fmla="*/ 0 h 506892"/>
              <a:gd name="connsiteX5" fmla="*/ 2475212 w 4541674"/>
              <a:gd name="connsiteY5" fmla="*/ 0 h 506892"/>
              <a:gd name="connsiteX6" fmla="*/ 3042922 w 4541674"/>
              <a:gd name="connsiteY6" fmla="*/ 0 h 506892"/>
              <a:gd name="connsiteX7" fmla="*/ 3474381 w 4541674"/>
              <a:gd name="connsiteY7" fmla="*/ 0 h 506892"/>
              <a:gd name="connsiteX8" fmla="*/ 4541674 w 4541674"/>
              <a:gd name="connsiteY8" fmla="*/ 0 h 506892"/>
              <a:gd name="connsiteX9" fmla="*/ 4541674 w 4541674"/>
              <a:gd name="connsiteY9" fmla="*/ 506892 h 506892"/>
              <a:gd name="connsiteX10" fmla="*/ 4110215 w 4541674"/>
              <a:gd name="connsiteY10" fmla="*/ 506892 h 506892"/>
              <a:gd name="connsiteX11" fmla="*/ 3542506 w 4541674"/>
              <a:gd name="connsiteY11" fmla="*/ 506892 h 506892"/>
              <a:gd name="connsiteX12" fmla="*/ 2883963 w 4541674"/>
              <a:gd name="connsiteY12" fmla="*/ 506892 h 506892"/>
              <a:gd name="connsiteX13" fmla="*/ 2361670 w 4541674"/>
              <a:gd name="connsiteY13" fmla="*/ 506892 h 506892"/>
              <a:gd name="connsiteX14" fmla="*/ 1930211 w 4541674"/>
              <a:gd name="connsiteY14" fmla="*/ 506892 h 506892"/>
              <a:gd name="connsiteX15" fmla="*/ 1407919 w 4541674"/>
              <a:gd name="connsiteY15" fmla="*/ 506892 h 506892"/>
              <a:gd name="connsiteX16" fmla="*/ 794793 w 4541674"/>
              <a:gd name="connsiteY16" fmla="*/ 506892 h 506892"/>
              <a:gd name="connsiteX17" fmla="*/ 0 w 4541674"/>
              <a:gd name="connsiteY17" fmla="*/ 506892 h 506892"/>
              <a:gd name="connsiteX18" fmla="*/ 0 w 4541674"/>
              <a:gd name="connsiteY18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41674" h="506892" fill="none" extrusionOk="0">
                <a:moveTo>
                  <a:pt x="0" y="0"/>
                </a:moveTo>
                <a:cubicBezTo>
                  <a:pt x="160734" y="-6533"/>
                  <a:pt x="301977" y="26877"/>
                  <a:pt x="522293" y="0"/>
                </a:cubicBezTo>
                <a:cubicBezTo>
                  <a:pt x="742609" y="-26877"/>
                  <a:pt x="798209" y="50140"/>
                  <a:pt x="1044585" y="0"/>
                </a:cubicBezTo>
                <a:cubicBezTo>
                  <a:pt x="1290961" y="-50140"/>
                  <a:pt x="1400260" y="26833"/>
                  <a:pt x="1521461" y="0"/>
                </a:cubicBezTo>
                <a:cubicBezTo>
                  <a:pt x="1642662" y="-26833"/>
                  <a:pt x="1748896" y="40584"/>
                  <a:pt x="1952920" y="0"/>
                </a:cubicBezTo>
                <a:cubicBezTo>
                  <a:pt x="2156944" y="-40584"/>
                  <a:pt x="2361074" y="4036"/>
                  <a:pt x="2475212" y="0"/>
                </a:cubicBezTo>
                <a:cubicBezTo>
                  <a:pt x="2589350" y="-4036"/>
                  <a:pt x="2838268" y="55466"/>
                  <a:pt x="3042922" y="0"/>
                </a:cubicBezTo>
                <a:cubicBezTo>
                  <a:pt x="3247576" y="-55466"/>
                  <a:pt x="3270293" y="8154"/>
                  <a:pt x="3474381" y="0"/>
                </a:cubicBezTo>
                <a:cubicBezTo>
                  <a:pt x="3678469" y="-8154"/>
                  <a:pt x="4032085" y="565"/>
                  <a:pt x="4541674" y="0"/>
                </a:cubicBezTo>
                <a:cubicBezTo>
                  <a:pt x="4573801" y="157017"/>
                  <a:pt x="4489195" y="273884"/>
                  <a:pt x="4541674" y="506892"/>
                </a:cubicBezTo>
                <a:cubicBezTo>
                  <a:pt x="4451625" y="509069"/>
                  <a:pt x="4237998" y="489775"/>
                  <a:pt x="4110215" y="506892"/>
                </a:cubicBezTo>
                <a:cubicBezTo>
                  <a:pt x="3982432" y="524009"/>
                  <a:pt x="3807073" y="506432"/>
                  <a:pt x="3542506" y="506892"/>
                </a:cubicBezTo>
                <a:cubicBezTo>
                  <a:pt x="3277939" y="507352"/>
                  <a:pt x="3076117" y="472579"/>
                  <a:pt x="2883963" y="506892"/>
                </a:cubicBezTo>
                <a:cubicBezTo>
                  <a:pt x="2691809" y="541205"/>
                  <a:pt x="2480131" y="487551"/>
                  <a:pt x="2361670" y="506892"/>
                </a:cubicBezTo>
                <a:cubicBezTo>
                  <a:pt x="2243209" y="526233"/>
                  <a:pt x="2090872" y="502162"/>
                  <a:pt x="1930211" y="506892"/>
                </a:cubicBezTo>
                <a:cubicBezTo>
                  <a:pt x="1769550" y="511622"/>
                  <a:pt x="1517032" y="472301"/>
                  <a:pt x="1407919" y="506892"/>
                </a:cubicBezTo>
                <a:cubicBezTo>
                  <a:pt x="1298806" y="541483"/>
                  <a:pt x="974011" y="439173"/>
                  <a:pt x="794793" y="506892"/>
                </a:cubicBezTo>
                <a:cubicBezTo>
                  <a:pt x="615575" y="574611"/>
                  <a:pt x="278596" y="486808"/>
                  <a:pt x="0" y="506892"/>
                </a:cubicBezTo>
                <a:cubicBezTo>
                  <a:pt x="-36664" y="394058"/>
                  <a:pt x="17154" y="147190"/>
                  <a:pt x="0" y="0"/>
                </a:cubicBezTo>
                <a:close/>
              </a:path>
              <a:path w="4541674" h="506892" stroke="0" extrusionOk="0">
                <a:moveTo>
                  <a:pt x="0" y="0"/>
                </a:moveTo>
                <a:cubicBezTo>
                  <a:pt x="289396" y="-62430"/>
                  <a:pt x="421646" y="29560"/>
                  <a:pt x="658543" y="0"/>
                </a:cubicBezTo>
                <a:cubicBezTo>
                  <a:pt x="895440" y="-29560"/>
                  <a:pt x="1077276" y="44612"/>
                  <a:pt x="1317085" y="0"/>
                </a:cubicBezTo>
                <a:cubicBezTo>
                  <a:pt x="1556894" y="-44612"/>
                  <a:pt x="1644324" y="39694"/>
                  <a:pt x="1930211" y="0"/>
                </a:cubicBezTo>
                <a:cubicBezTo>
                  <a:pt x="2216098" y="-39694"/>
                  <a:pt x="2322548" y="40457"/>
                  <a:pt x="2497921" y="0"/>
                </a:cubicBezTo>
                <a:cubicBezTo>
                  <a:pt x="2673294" y="-40457"/>
                  <a:pt x="2871092" y="48021"/>
                  <a:pt x="3065630" y="0"/>
                </a:cubicBezTo>
                <a:cubicBezTo>
                  <a:pt x="3260168" y="-48021"/>
                  <a:pt x="3409114" y="30576"/>
                  <a:pt x="3497089" y="0"/>
                </a:cubicBezTo>
                <a:cubicBezTo>
                  <a:pt x="3585064" y="-30576"/>
                  <a:pt x="4215507" y="12555"/>
                  <a:pt x="4541674" y="0"/>
                </a:cubicBezTo>
                <a:cubicBezTo>
                  <a:pt x="4583055" y="149028"/>
                  <a:pt x="4534578" y="337823"/>
                  <a:pt x="4541674" y="506892"/>
                </a:cubicBezTo>
                <a:cubicBezTo>
                  <a:pt x="4310528" y="539540"/>
                  <a:pt x="4170165" y="455294"/>
                  <a:pt x="4019381" y="506892"/>
                </a:cubicBezTo>
                <a:cubicBezTo>
                  <a:pt x="3868597" y="558490"/>
                  <a:pt x="3656055" y="501267"/>
                  <a:pt x="3451672" y="506892"/>
                </a:cubicBezTo>
                <a:cubicBezTo>
                  <a:pt x="3247289" y="512517"/>
                  <a:pt x="3184990" y="452625"/>
                  <a:pt x="2929380" y="506892"/>
                </a:cubicBezTo>
                <a:cubicBezTo>
                  <a:pt x="2673770" y="561159"/>
                  <a:pt x="2576218" y="479698"/>
                  <a:pt x="2452504" y="506892"/>
                </a:cubicBezTo>
                <a:cubicBezTo>
                  <a:pt x="2328790" y="534086"/>
                  <a:pt x="2035412" y="482322"/>
                  <a:pt x="1839378" y="506892"/>
                </a:cubicBezTo>
                <a:cubicBezTo>
                  <a:pt x="1643344" y="531462"/>
                  <a:pt x="1350813" y="440356"/>
                  <a:pt x="1180835" y="506892"/>
                </a:cubicBezTo>
                <a:cubicBezTo>
                  <a:pt x="1010857" y="573428"/>
                  <a:pt x="839963" y="490552"/>
                  <a:pt x="658543" y="506892"/>
                </a:cubicBezTo>
                <a:cubicBezTo>
                  <a:pt x="477123" y="523232"/>
                  <a:pt x="154037" y="501519"/>
                  <a:pt x="0" y="506892"/>
                </a:cubicBezTo>
                <a:cubicBezTo>
                  <a:pt x="-4146" y="333955"/>
                  <a:pt x="52972" y="24604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 - Exemplo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0F8E7F0C-7991-4F0A-A3EE-FC5FD46CB5EB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</p:spTree>
    <p:extLst>
      <p:ext uri="{BB962C8B-B14F-4D97-AF65-F5344CB8AC3E}">
        <p14:creationId xmlns:p14="http://schemas.microsoft.com/office/powerpoint/2010/main" val="16857634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825161" y="221245"/>
            <a:ext cx="4541674" cy="506892"/>
          </a:xfrm>
          <a:custGeom>
            <a:avLst/>
            <a:gdLst>
              <a:gd name="connsiteX0" fmla="*/ 0 w 4541674"/>
              <a:gd name="connsiteY0" fmla="*/ 0 h 506892"/>
              <a:gd name="connsiteX1" fmla="*/ 522293 w 4541674"/>
              <a:gd name="connsiteY1" fmla="*/ 0 h 506892"/>
              <a:gd name="connsiteX2" fmla="*/ 1044585 w 4541674"/>
              <a:gd name="connsiteY2" fmla="*/ 0 h 506892"/>
              <a:gd name="connsiteX3" fmla="*/ 1521461 w 4541674"/>
              <a:gd name="connsiteY3" fmla="*/ 0 h 506892"/>
              <a:gd name="connsiteX4" fmla="*/ 1952920 w 4541674"/>
              <a:gd name="connsiteY4" fmla="*/ 0 h 506892"/>
              <a:gd name="connsiteX5" fmla="*/ 2475212 w 4541674"/>
              <a:gd name="connsiteY5" fmla="*/ 0 h 506892"/>
              <a:gd name="connsiteX6" fmla="*/ 3042922 w 4541674"/>
              <a:gd name="connsiteY6" fmla="*/ 0 h 506892"/>
              <a:gd name="connsiteX7" fmla="*/ 3474381 w 4541674"/>
              <a:gd name="connsiteY7" fmla="*/ 0 h 506892"/>
              <a:gd name="connsiteX8" fmla="*/ 4541674 w 4541674"/>
              <a:gd name="connsiteY8" fmla="*/ 0 h 506892"/>
              <a:gd name="connsiteX9" fmla="*/ 4541674 w 4541674"/>
              <a:gd name="connsiteY9" fmla="*/ 506892 h 506892"/>
              <a:gd name="connsiteX10" fmla="*/ 4110215 w 4541674"/>
              <a:gd name="connsiteY10" fmla="*/ 506892 h 506892"/>
              <a:gd name="connsiteX11" fmla="*/ 3542506 w 4541674"/>
              <a:gd name="connsiteY11" fmla="*/ 506892 h 506892"/>
              <a:gd name="connsiteX12" fmla="*/ 2883963 w 4541674"/>
              <a:gd name="connsiteY12" fmla="*/ 506892 h 506892"/>
              <a:gd name="connsiteX13" fmla="*/ 2361670 w 4541674"/>
              <a:gd name="connsiteY13" fmla="*/ 506892 h 506892"/>
              <a:gd name="connsiteX14" fmla="*/ 1930211 w 4541674"/>
              <a:gd name="connsiteY14" fmla="*/ 506892 h 506892"/>
              <a:gd name="connsiteX15" fmla="*/ 1407919 w 4541674"/>
              <a:gd name="connsiteY15" fmla="*/ 506892 h 506892"/>
              <a:gd name="connsiteX16" fmla="*/ 794793 w 4541674"/>
              <a:gd name="connsiteY16" fmla="*/ 506892 h 506892"/>
              <a:gd name="connsiteX17" fmla="*/ 0 w 4541674"/>
              <a:gd name="connsiteY17" fmla="*/ 506892 h 506892"/>
              <a:gd name="connsiteX18" fmla="*/ 0 w 4541674"/>
              <a:gd name="connsiteY18" fmla="*/ 0 h 50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41674" h="506892" fill="none" extrusionOk="0">
                <a:moveTo>
                  <a:pt x="0" y="0"/>
                </a:moveTo>
                <a:cubicBezTo>
                  <a:pt x="160734" y="-6533"/>
                  <a:pt x="301977" y="26877"/>
                  <a:pt x="522293" y="0"/>
                </a:cubicBezTo>
                <a:cubicBezTo>
                  <a:pt x="742609" y="-26877"/>
                  <a:pt x="798209" y="50140"/>
                  <a:pt x="1044585" y="0"/>
                </a:cubicBezTo>
                <a:cubicBezTo>
                  <a:pt x="1290961" y="-50140"/>
                  <a:pt x="1400260" y="26833"/>
                  <a:pt x="1521461" y="0"/>
                </a:cubicBezTo>
                <a:cubicBezTo>
                  <a:pt x="1642662" y="-26833"/>
                  <a:pt x="1748896" y="40584"/>
                  <a:pt x="1952920" y="0"/>
                </a:cubicBezTo>
                <a:cubicBezTo>
                  <a:pt x="2156944" y="-40584"/>
                  <a:pt x="2361074" y="4036"/>
                  <a:pt x="2475212" y="0"/>
                </a:cubicBezTo>
                <a:cubicBezTo>
                  <a:pt x="2589350" y="-4036"/>
                  <a:pt x="2838268" y="55466"/>
                  <a:pt x="3042922" y="0"/>
                </a:cubicBezTo>
                <a:cubicBezTo>
                  <a:pt x="3247576" y="-55466"/>
                  <a:pt x="3270293" y="8154"/>
                  <a:pt x="3474381" y="0"/>
                </a:cubicBezTo>
                <a:cubicBezTo>
                  <a:pt x="3678469" y="-8154"/>
                  <a:pt x="4032085" y="565"/>
                  <a:pt x="4541674" y="0"/>
                </a:cubicBezTo>
                <a:cubicBezTo>
                  <a:pt x="4573801" y="157017"/>
                  <a:pt x="4489195" y="273884"/>
                  <a:pt x="4541674" y="506892"/>
                </a:cubicBezTo>
                <a:cubicBezTo>
                  <a:pt x="4451625" y="509069"/>
                  <a:pt x="4237998" y="489775"/>
                  <a:pt x="4110215" y="506892"/>
                </a:cubicBezTo>
                <a:cubicBezTo>
                  <a:pt x="3982432" y="524009"/>
                  <a:pt x="3807073" y="506432"/>
                  <a:pt x="3542506" y="506892"/>
                </a:cubicBezTo>
                <a:cubicBezTo>
                  <a:pt x="3277939" y="507352"/>
                  <a:pt x="3076117" y="472579"/>
                  <a:pt x="2883963" y="506892"/>
                </a:cubicBezTo>
                <a:cubicBezTo>
                  <a:pt x="2691809" y="541205"/>
                  <a:pt x="2480131" y="487551"/>
                  <a:pt x="2361670" y="506892"/>
                </a:cubicBezTo>
                <a:cubicBezTo>
                  <a:pt x="2243209" y="526233"/>
                  <a:pt x="2090872" y="502162"/>
                  <a:pt x="1930211" y="506892"/>
                </a:cubicBezTo>
                <a:cubicBezTo>
                  <a:pt x="1769550" y="511622"/>
                  <a:pt x="1517032" y="472301"/>
                  <a:pt x="1407919" y="506892"/>
                </a:cubicBezTo>
                <a:cubicBezTo>
                  <a:pt x="1298806" y="541483"/>
                  <a:pt x="974011" y="439173"/>
                  <a:pt x="794793" y="506892"/>
                </a:cubicBezTo>
                <a:cubicBezTo>
                  <a:pt x="615575" y="574611"/>
                  <a:pt x="278596" y="486808"/>
                  <a:pt x="0" y="506892"/>
                </a:cubicBezTo>
                <a:cubicBezTo>
                  <a:pt x="-36664" y="394058"/>
                  <a:pt x="17154" y="147190"/>
                  <a:pt x="0" y="0"/>
                </a:cubicBezTo>
                <a:close/>
              </a:path>
              <a:path w="4541674" h="506892" stroke="0" extrusionOk="0">
                <a:moveTo>
                  <a:pt x="0" y="0"/>
                </a:moveTo>
                <a:cubicBezTo>
                  <a:pt x="289396" y="-62430"/>
                  <a:pt x="421646" y="29560"/>
                  <a:pt x="658543" y="0"/>
                </a:cubicBezTo>
                <a:cubicBezTo>
                  <a:pt x="895440" y="-29560"/>
                  <a:pt x="1077276" y="44612"/>
                  <a:pt x="1317085" y="0"/>
                </a:cubicBezTo>
                <a:cubicBezTo>
                  <a:pt x="1556894" y="-44612"/>
                  <a:pt x="1644324" y="39694"/>
                  <a:pt x="1930211" y="0"/>
                </a:cubicBezTo>
                <a:cubicBezTo>
                  <a:pt x="2216098" y="-39694"/>
                  <a:pt x="2322548" y="40457"/>
                  <a:pt x="2497921" y="0"/>
                </a:cubicBezTo>
                <a:cubicBezTo>
                  <a:pt x="2673294" y="-40457"/>
                  <a:pt x="2871092" y="48021"/>
                  <a:pt x="3065630" y="0"/>
                </a:cubicBezTo>
                <a:cubicBezTo>
                  <a:pt x="3260168" y="-48021"/>
                  <a:pt x="3409114" y="30576"/>
                  <a:pt x="3497089" y="0"/>
                </a:cubicBezTo>
                <a:cubicBezTo>
                  <a:pt x="3585064" y="-30576"/>
                  <a:pt x="4215507" y="12555"/>
                  <a:pt x="4541674" y="0"/>
                </a:cubicBezTo>
                <a:cubicBezTo>
                  <a:pt x="4583055" y="149028"/>
                  <a:pt x="4534578" y="337823"/>
                  <a:pt x="4541674" y="506892"/>
                </a:cubicBezTo>
                <a:cubicBezTo>
                  <a:pt x="4310528" y="539540"/>
                  <a:pt x="4170165" y="455294"/>
                  <a:pt x="4019381" y="506892"/>
                </a:cubicBezTo>
                <a:cubicBezTo>
                  <a:pt x="3868597" y="558490"/>
                  <a:pt x="3656055" y="501267"/>
                  <a:pt x="3451672" y="506892"/>
                </a:cubicBezTo>
                <a:cubicBezTo>
                  <a:pt x="3247289" y="512517"/>
                  <a:pt x="3184990" y="452625"/>
                  <a:pt x="2929380" y="506892"/>
                </a:cubicBezTo>
                <a:cubicBezTo>
                  <a:pt x="2673770" y="561159"/>
                  <a:pt x="2576218" y="479698"/>
                  <a:pt x="2452504" y="506892"/>
                </a:cubicBezTo>
                <a:cubicBezTo>
                  <a:pt x="2328790" y="534086"/>
                  <a:pt x="2035412" y="482322"/>
                  <a:pt x="1839378" y="506892"/>
                </a:cubicBezTo>
                <a:cubicBezTo>
                  <a:pt x="1643344" y="531462"/>
                  <a:pt x="1350813" y="440356"/>
                  <a:pt x="1180835" y="506892"/>
                </a:cubicBezTo>
                <a:cubicBezTo>
                  <a:pt x="1010857" y="573428"/>
                  <a:pt x="839963" y="490552"/>
                  <a:pt x="658543" y="506892"/>
                </a:cubicBezTo>
                <a:cubicBezTo>
                  <a:pt x="477123" y="523232"/>
                  <a:pt x="154037" y="501519"/>
                  <a:pt x="0" y="506892"/>
                </a:cubicBezTo>
                <a:cubicBezTo>
                  <a:pt x="-4146" y="333955"/>
                  <a:pt x="52972" y="24604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TESTE DE TUKEY - Exemplo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9670BF3-39FF-4B5A-B5A8-E0C107644A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74" t="28589" r="25000" b="5679"/>
          <a:stretch/>
        </p:blipFill>
        <p:spPr>
          <a:xfrm>
            <a:off x="2373052" y="1004604"/>
            <a:ext cx="7445893" cy="5209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A22A5FD1-4A9A-4C82-9A5D-43A9D0B495D7}"/>
              </a:ext>
            </a:extLst>
          </p:cNvPr>
          <p:cNvSpPr txBox="1">
            <a:spLocks/>
          </p:cNvSpPr>
          <p:nvPr/>
        </p:nvSpPr>
        <p:spPr>
          <a:xfrm>
            <a:off x="452855" y="6361998"/>
            <a:ext cx="11286288" cy="410817"/>
          </a:xfrm>
          <a:prstGeom prst="rect">
            <a:avLst/>
          </a:prstGeom>
          <a:ln>
            <a:noFill/>
          </a:ln>
        </p:spPr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400" b="1" dirty="0">
                <a:latin typeface="Posterama" panose="020B0504020200020000" pitchFamily="34" charset="0"/>
                <a:cs typeface="Posterama" panose="020B0504020200020000" pitchFamily="34" charset="0"/>
              </a:rPr>
              <a:t>Disponível em: </a:t>
            </a:r>
            <a:r>
              <a:rPr lang="pt-BR" sz="1400" dirty="0">
                <a:latin typeface="Posterama" panose="020B0504020200020000" pitchFamily="34" charset="0"/>
                <a:cs typeface="Posterama" panose="020B0504020200020000" pitchFamily="34" charset="0"/>
              </a:rPr>
              <a:t>https://www.fcav.unesp.br/Home/departamentos/cienciasexatas/AMANDALIZPACIFICOMANFRIM/aula-7.pdf</a:t>
            </a:r>
          </a:p>
        </p:txBody>
      </p:sp>
    </p:spTree>
    <p:extLst>
      <p:ext uri="{BB962C8B-B14F-4D97-AF65-F5344CB8AC3E}">
        <p14:creationId xmlns:p14="http://schemas.microsoft.com/office/powerpoint/2010/main" val="8647565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3379304" y="539849"/>
            <a:ext cx="5433392" cy="919226"/>
          </a:xfrm>
          <a:custGeom>
            <a:avLst/>
            <a:gdLst>
              <a:gd name="connsiteX0" fmla="*/ 0 w 5433392"/>
              <a:gd name="connsiteY0" fmla="*/ 0 h 919226"/>
              <a:gd name="connsiteX1" fmla="*/ 434671 w 5433392"/>
              <a:gd name="connsiteY1" fmla="*/ 0 h 919226"/>
              <a:gd name="connsiteX2" fmla="*/ 1086678 w 5433392"/>
              <a:gd name="connsiteY2" fmla="*/ 0 h 919226"/>
              <a:gd name="connsiteX3" fmla="*/ 1630018 w 5433392"/>
              <a:gd name="connsiteY3" fmla="*/ 0 h 919226"/>
              <a:gd name="connsiteX4" fmla="*/ 2064689 w 5433392"/>
              <a:gd name="connsiteY4" fmla="*/ 0 h 919226"/>
              <a:gd name="connsiteX5" fmla="*/ 2716696 w 5433392"/>
              <a:gd name="connsiteY5" fmla="*/ 0 h 919226"/>
              <a:gd name="connsiteX6" fmla="*/ 3205701 w 5433392"/>
              <a:gd name="connsiteY6" fmla="*/ 0 h 919226"/>
              <a:gd name="connsiteX7" fmla="*/ 3857708 w 5433392"/>
              <a:gd name="connsiteY7" fmla="*/ 0 h 919226"/>
              <a:gd name="connsiteX8" fmla="*/ 4401048 w 5433392"/>
              <a:gd name="connsiteY8" fmla="*/ 0 h 919226"/>
              <a:gd name="connsiteX9" fmla="*/ 5433392 w 5433392"/>
              <a:gd name="connsiteY9" fmla="*/ 0 h 919226"/>
              <a:gd name="connsiteX10" fmla="*/ 5433392 w 5433392"/>
              <a:gd name="connsiteY10" fmla="*/ 441228 h 919226"/>
              <a:gd name="connsiteX11" fmla="*/ 5433392 w 5433392"/>
              <a:gd name="connsiteY11" fmla="*/ 919226 h 919226"/>
              <a:gd name="connsiteX12" fmla="*/ 4998721 w 5433392"/>
              <a:gd name="connsiteY12" fmla="*/ 919226 h 919226"/>
              <a:gd name="connsiteX13" fmla="*/ 4346714 w 5433392"/>
              <a:gd name="connsiteY13" fmla="*/ 919226 h 919226"/>
              <a:gd name="connsiteX14" fmla="*/ 3857708 w 5433392"/>
              <a:gd name="connsiteY14" fmla="*/ 919226 h 919226"/>
              <a:gd name="connsiteX15" fmla="*/ 3368703 w 5433392"/>
              <a:gd name="connsiteY15" fmla="*/ 919226 h 919226"/>
              <a:gd name="connsiteX16" fmla="*/ 2934032 w 5433392"/>
              <a:gd name="connsiteY16" fmla="*/ 919226 h 919226"/>
              <a:gd name="connsiteX17" fmla="*/ 2282025 w 5433392"/>
              <a:gd name="connsiteY17" fmla="*/ 919226 h 919226"/>
              <a:gd name="connsiteX18" fmla="*/ 1847353 w 5433392"/>
              <a:gd name="connsiteY18" fmla="*/ 919226 h 919226"/>
              <a:gd name="connsiteX19" fmla="*/ 1412682 w 5433392"/>
              <a:gd name="connsiteY19" fmla="*/ 919226 h 919226"/>
              <a:gd name="connsiteX20" fmla="*/ 815009 w 5433392"/>
              <a:gd name="connsiteY20" fmla="*/ 919226 h 919226"/>
              <a:gd name="connsiteX21" fmla="*/ 0 w 5433392"/>
              <a:gd name="connsiteY21" fmla="*/ 919226 h 919226"/>
              <a:gd name="connsiteX22" fmla="*/ 0 w 5433392"/>
              <a:gd name="connsiteY22" fmla="*/ 468805 h 919226"/>
              <a:gd name="connsiteX23" fmla="*/ 0 w 5433392"/>
              <a:gd name="connsiteY23" fmla="*/ 0 h 91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33392" h="919226" fill="none" extrusionOk="0">
                <a:moveTo>
                  <a:pt x="0" y="0"/>
                </a:moveTo>
                <a:cubicBezTo>
                  <a:pt x="196939" y="-31694"/>
                  <a:pt x="345596" y="46084"/>
                  <a:pt x="434671" y="0"/>
                </a:cubicBezTo>
                <a:cubicBezTo>
                  <a:pt x="523746" y="-46084"/>
                  <a:pt x="913058" y="26433"/>
                  <a:pt x="1086678" y="0"/>
                </a:cubicBezTo>
                <a:cubicBezTo>
                  <a:pt x="1260298" y="-26433"/>
                  <a:pt x="1454144" y="37751"/>
                  <a:pt x="1630018" y="0"/>
                </a:cubicBezTo>
                <a:cubicBezTo>
                  <a:pt x="1805892" y="-37751"/>
                  <a:pt x="1853849" y="328"/>
                  <a:pt x="2064689" y="0"/>
                </a:cubicBezTo>
                <a:cubicBezTo>
                  <a:pt x="2275529" y="-328"/>
                  <a:pt x="2405420" y="40832"/>
                  <a:pt x="2716696" y="0"/>
                </a:cubicBezTo>
                <a:cubicBezTo>
                  <a:pt x="3027972" y="-40832"/>
                  <a:pt x="3087007" y="29094"/>
                  <a:pt x="3205701" y="0"/>
                </a:cubicBezTo>
                <a:cubicBezTo>
                  <a:pt x="3324395" y="-29094"/>
                  <a:pt x="3711143" y="70776"/>
                  <a:pt x="3857708" y="0"/>
                </a:cubicBezTo>
                <a:cubicBezTo>
                  <a:pt x="4004273" y="-70776"/>
                  <a:pt x="4228883" y="60297"/>
                  <a:pt x="4401048" y="0"/>
                </a:cubicBezTo>
                <a:cubicBezTo>
                  <a:pt x="4573213" y="-60297"/>
                  <a:pt x="5208473" y="19725"/>
                  <a:pt x="5433392" y="0"/>
                </a:cubicBezTo>
                <a:cubicBezTo>
                  <a:pt x="5446978" y="124779"/>
                  <a:pt x="5387577" y="306180"/>
                  <a:pt x="5433392" y="441228"/>
                </a:cubicBezTo>
                <a:cubicBezTo>
                  <a:pt x="5479207" y="576276"/>
                  <a:pt x="5393225" y="798304"/>
                  <a:pt x="5433392" y="919226"/>
                </a:cubicBezTo>
                <a:cubicBezTo>
                  <a:pt x="5312358" y="960640"/>
                  <a:pt x="5212045" y="916584"/>
                  <a:pt x="4998721" y="919226"/>
                </a:cubicBezTo>
                <a:cubicBezTo>
                  <a:pt x="4785397" y="921868"/>
                  <a:pt x="4526152" y="916416"/>
                  <a:pt x="4346714" y="919226"/>
                </a:cubicBezTo>
                <a:cubicBezTo>
                  <a:pt x="4167276" y="922036"/>
                  <a:pt x="4072399" y="903964"/>
                  <a:pt x="3857708" y="919226"/>
                </a:cubicBezTo>
                <a:cubicBezTo>
                  <a:pt x="3643017" y="934488"/>
                  <a:pt x="3579109" y="895284"/>
                  <a:pt x="3368703" y="919226"/>
                </a:cubicBezTo>
                <a:cubicBezTo>
                  <a:pt x="3158298" y="943168"/>
                  <a:pt x="3036356" y="905775"/>
                  <a:pt x="2934032" y="919226"/>
                </a:cubicBezTo>
                <a:cubicBezTo>
                  <a:pt x="2831708" y="932677"/>
                  <a:pt x="2572241" y="877777"/>
                  <a:pt x="2282025" y="919226"/>
                </a:cubicBezTo>
                <a:cubicBezTo>
                  <a:pt x="1991809" y="960675"/>
                  <a:pt x="2051067" y="875533"/>
                  <a:pt x="1847353" y="919226"/>
                </a:cubicBezTo>
                <a:cubicBezTo>
                  <a:pt x="1643639" y="962919"/>
                  <a:pt x="1581689" y="870862"/>
                  <a:pt x="1412682" y="919226"/>
                </a:cubicBezTo>
                <a:cubicBezTo>
                  <a:pt x="1243675" y="967590"/>
                  <a:pt x="1047172" y="862450"/>
                  <a:pt x="815009" y="919226"/>
                </a:cubicBezTo>
                <a:cubicBezTo>
                  <a:pt x="582846" y="976002"/>
                  <a:pt x="385590" y="826403"/>
                  <a:pt x="0" y="919226"/>
                </a:cubicBezTo>
                <a:cubicBezTo>
                  <a:pt x="-50149" y="789730"/>
                  <a:pt x="47273" y="585129"/>
                  <a:pt x="0" y="468805"/>
                </a:cubicBezTo>
                <a:cubicBezTo>
                  <a:pt x="-47273" y="352481"/>
                  <a:pt x="43457" y="174302"/>
                  <a:pt x="0" y="0"/>
                </a:cubicBezTo>
                <a:close/>
              </a:path>
              <a:path w="5433392" h="919226" stroke="0" extrusionOk="0">
                <a:moveTo>
                  <a:pt x="0" y="0"/>
                </a:moveTo>
                <a:cubicBezTo>
                  <a:pt x="325078" y="-62804"/>
                  <a:pt x="466281" y="71649"/>
                  <a:pt x="652007" y="0"/>
                </a:cubicBezTo>
                <a:cubicBezTo>
                  <a:pt x="837733" y="-71649"/>
                  <a:pt x="982855" y="62845"/>
                  <a:pt x="1304014" y="0"/>
                </a:cubicBezTo>
                <a:cubicBezTo>
                  <a:pt x="1625173" y="-62845"/>
                  <a:pt x="1677085" y="42732"/>
                  <a:pt x="1901687" y="0"/>
                </a:cubicBezTo>
                <a:cubicBezTo>
                  <a:pt x="2126289" y="-42732"/>
                  <a:pt x="2184101" y="45913"/>
                  <a:pt x="2445026" y="0"/>
                </a:cubicBezTo>
                <a:cubicBezTo>
                  <a:pt x="2705951" y="-45913"/>
                  <a:pt x="2832494" y="60394"/>
                  <a:pt x="2988366" y="0"/>
                </a:cubicBezTo>
                <a:cubicBezTo>
                  <a:pt x="3144238" y="-60394"/>
                  <a:pt x="3260285" y="14797"/>
                  <a:pt x="3368703" y="0"/>
                </a:cubicBezTo>
                <a:cubicBezTo>
                  <a:pt x="3477121" y="-14797"/>
                  <a:pt x="3723909" y="48755"/>
                  <a:pt x="4020710" y="0"/>
                </a:cubicBezTo>
                <a:cubicBezTo>
                  <a:pt x="4317511" y="-48755"/>
                  <a:pt x="4293432" y="19731"/>
                  <a:pt x="4455381" y="0"/>
                </a:cubicBezTo>
                <a:cubicBezTo>
                  <a:pt x="4617330" y="-19731"/>
                  <a:pt x="5099411" y="3779"/>
                  <a:pt x="5433392" y="0"/>
                </a:cubicBezTo>
                <a:cubicBezTo>
                  <a:pt x="5479755" y="158576"/>
                  <a:pt x="5422466" y="326885"/>
                  <a:pt x="5433392" y="459613"/>
                </a:cubicBezTo>
                <a:cubicBezTo>
                  <a:pt x="5444318" y="592341"/>
                  <a:pt x="5391627" y="759387"/>
                  <a:pt x="5433392" y="919226"/>
                </a:cubicBezTo>
                <a:cubicBezTo>
                  <a:pt x="5258553" y="935809"/>
                  <a:pt x="5176175" y="907003"/>
                  <a:pt x="4998721" y="919226"/>
                </a:cubicBezTo>
                <a:cubicBezTo>
                  <a:pt x="4821267" y="931449"/>
                  <a:pt x="4682597" y="866736"/>
                  <a:pt x="4401048" y="919226"/>
                </a:cubicBezTo>
                <a:cubicBezTo>
                  <a:pt x="4119499" y="971716"/>
                  <a:pt x="3937755" y="875088"/>
                  <a:pt x="3749040" y="919226"/>
                </a:cubicBezTo>
                <a:cubicBezTo>
                  <a:pt x="3560325" y="963364"/>
                  <a:pt x="3499224" y="868802"/>
                  <a:pt x="3260035" y="919226"/>
                </a:cubicBezTo>
                <a:cubicBezTo>
                  <a:pt x="3020847" y="969650"/>
                  <a:pt x="2929976" y="843728"/>
                  <a:pt x="2608028" y="919226"/>
                </a:cubicBezTo>
                <a:cubicBezTo>
                  <a:pt x="2286080" y="994724"/>
                  <a:pt x="2233552" y="912756"/>
                  <a:pt x="1956021" y="919226"/>
                </a:cubicBezTo>
                <a:cubicBezTo>
                  <a:pt x="1678490" y="925696"/>
                  <a:pt x="1667095" y="879116"/>
                  <a:pt x="1412682" y="919226"/>
                </a:cubicBezTo>
                <a:cubicBezTo>
                  <a:pt x="1158269" y="959336"/>
                  <a:pt x="1032589" y="875499"/>
                  <a:pt x="923677" y="919226"/>
                </a:cubicBezTo>
                <a:cubicBezTo>
                  <a:pt x="814765" y="962953"/>
                  <a:pt x="582528" y="867471"/>
                  <a:pt x="489005" y="919226"/>
                </a:cubicBezTo>
                <a:cubicBezTo>
                  <a:pt x="395482" y="970981"/>
                  <a:pt x="132743" y="912706"/>
                  <a:pt x="0" y="919226"/>
                </a:cubicBezTo>
                <a:cubicBezTo>
                  <a:pt x="-17450" y="717527"/>
                  <a:pt x="18487" y="607904"/>
                  <a:pt x="0" y="450421"/>
                </a:cubicBezTo>
                <a:cubicBezTo>
                  <a:pt x="-18487" y="292938"/>
                  <a:pt x="32192" y="142020"/>
                  <a:pt x="0" y="0"/>
                </a:cubicBezTo>
                <a:close/>
              </a:path>
            </a:pathLst>
          </a:custGeom>
          <a:ln w="28575">
            <a:noFill/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CONSIDERAÇÕES FINAIS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CA836629-FD95-4237-821A-0EF8677E3F51}"/>
              </a:ext>
            </a:extLst>
          </p:cNvPr>
          <p:cNvSpPr txBox="1">
            <a:spLocks/>
          </p:cNvSpPr>
          <p:nvPr/>
        </p:nvSpPr>
        <p:spPr>
          <a:xfrm>
            <a:off x="1446510" y="1665773"/>
            <a:ext cx="9590530" cy="91922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O delineamento em blocos </a:t>
            </a:r>
            <a:r>
              <a:rPr lang="pt-BR" dirty="0" err="1">
                <a:latin typeface="Posterama" panose="020B0504020200020000" pitchFamily="34" charset="0"/>
                <a:cs typeface="Posterama" panose="020B0504020200020000" pitchFamily="34" charset="0"/>
              </a:rPr>
              <a:t>casualizados</a:t>
            </a: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 é simples, flexível e de fácil análise.</a:t>
            </a:r>
          </a:p>
        </p:txBody>
      </p:sp>
      <p:sp>
        <p:nvSpPr>
          <p:cNvPr id="20" name="Espaço Reservado para Texto 4">
            <a:extLst>
              <a:ext uri="{FF2B5EF4-FFF2-40B4-BE49-F238E27FC236}">
                <a16:creationId xmlns:a16="http://schemas.microsoft.com/office/drawing/2014/main" id="{73463F71-65DA-40F1-8680-7B9D7D60AB0E}"/>
              </a:ext>
            </a:extLst>
          </p:cNvPr>
          <p:cNvSpPr txBox="1">
            <a:spLocks/>
          </p:cNvSpPr>
          <p:nvPr/>
        </p:nvSpPr>
        <p:spPr>
          <a:xfrm>
            <a:off x="1446510" y="2791697"/>
            <a:ext cx="9590530" cy="17272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As etapas cruciais são: a identificação das fontes de variação intervenientes, a forma de distribuir os blocos e a definição do número de blocos necessários. </a:t>
            </a:r>
          </a:p>
        </p:txBody>
      </p:sp>
      <p:pic>
        <p:nvPicPr>
          <p:cNvPr id="21" name="Picture 2" descr="Estatísticas - ícones de o negócio grátis">
            <a:extLst>
              <a:ext uri="{FF2B5EF4-FFF2-40B4-BE49-F238E27FC236}">
                <a16:creationId xmlns:a16="http://schemas.microsoft.com/office/drawing/2014/main" id="{835C2144-FBBB-4374-ADC2-719514A15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763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0A86A324-274C-4231-954D-FE722E3500A2}"/>
              </a:ext>
            </a:extLst>
          </p:cNvPr>
          <p:cNvSpPr/>
          <p:nvPr/>
        </p:nvSpPr>
        <p:spPr>
          <a:xfrm>
            <a:off x="2846070" y="2028003"/>
            <a:ext cx="6665844" cy="2353430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Título 8">
            <a:extLst>
              <a:ext uri="{FF2B5EF4-FFF2-40B4-BE49-F238E27FC236}">
                <a16:creationId xmlns:a16="http://schemas.microsoft.com/office/drawing/2014/main" id="{1A930C81-4D60-4B27-BE17-0155E0C82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3248" y="4385875"/>
            <a:ext cx="4565900" cy="886967"/>
          </a:xfrm>
        </p:spPr>
        <p:txBody>
          <a:bodyPr rtlCol="0">
            <a:noAutofit/>
          </a:bodyPr>
          <a:lstStyle/>
          <a:p>
            <a:pPr rtl="0"/>
            <a:r>
              <a:rPr lang="pt-BR" sz="4400" b="1" dirty="0">
                <a:latin typeface="Posterama" panose="020B0504020200020000" pitchFamily="34" charset="0"/>
                <a:cs typeface="Posterama" panose="020B0504020200020000" pitchFamily="34" charset="0"/>
              </a:rPr>
              <a:t>OBRIGADA!</a:t>
            </a:r>
          </a:p>
        </p:txBody>
      </p:sp>
      <p:pic>
        <p:nvPicPr>
          <p:cNvPr id="2050" name="Picture 2" descr="Graph Bars Flat Transparent PNG &amp; SVG Vector">
            <a:extLst>
              <a:ext uri="{FF2B5EF4-FFF2-40B4-BE49-F238E27FC236}">
                <a16:creationId xmlns:a16="http://schemas.microsoft.com/office/drawing/2014/main" id="{61604EAC-DB6E-4C90-85BB-6F20AE870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75" y="4630694"/>
            <a:ext cx="1913986" cy="191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statísticas - ícones de o negócio grátis">
            <a:extLst>
              <a:ext uri="{FF2B5EF4-FFF2-40B4-BE49-F238E27FC236}">
                <a16:creationId xmlns:a16="http://schemas.microsoft.com/office/drawing/2014/main" id="{8B557B9B-CEC5-42EA-B783-514081B644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84432E9-5816-30BD-C5DF-B3FF6177D22C}"/>
              </a:ext>
            </a:extLst>
          </p:cNvPr>
          <p:cNvSpPr txBox="1"/>
          <p:nvPr/>
        </p:nvSpPr>
        <p:spPr>
          <a:xfrm>
            <a:off x="3220840" y="2731383"/>
            <a:ext cx="591753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400" dirty="0">
                <a:latin typeface="Posterama"/>
                <a:cs typeface="Calibri"/>
              </a:rPr>
              <a:t>"</a:t>
            </a:r>
            <a:r>
              <a:rPr lang="pt-BR" sz="2400" b="1" dirty="0">
                <a:latin typeface="Posterama"/>
                <a:cs typeface="Calibri"/>
              </a:rPr>
              <a:t>A melhor solução para problemas práticos é a teoria profunda.</a:t>
            </a:r>
            <a:r>
              <a:rPr lang="pt-BR" sz="2400" dirty="0">
                <a:latin typeface="Posterama"/>
                <a:cs typeface="Calibri"/>
              </a:rPr>
              <a:t>"</a:t>
            </a:r>
            <a:endParaRPr lang="pt-BR" sz="2400" dirty="0">
              <a:latin typeface="Posterama"/>
              <a:cs typeface="Posterama"/>
            </a:endParaRPr>
          </a:p>
        </p:txBody>
      </p:sp>
    </p:spTree>
    <p:extLst>
      <p:ext uri="{BB962C8B-B14F-4D97-AF65-F5344CB8AC3E}">
        <p14:creationId xmlns:p14="http://schemas.microsoft.com/office/powerpoint/2010/main" val="1369594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CDE04E80-7C51-425A-95F2-AEB4D8A0E0B8}"/>
              </a:ext>
            </a:extLst>
          </p:cNvPr>
          <p:cNvSpPr txBox="1">
            <a:spLocks/>
          </p:cNvSpPr>
          <p:nvPr/>
        </p:nvSpPr>
        <p:spPr>
          <a:xfrm>
            <a:off x="4406347" y="503582"/>
            <a:ext cx="3379305" cy="716953"/>
          </a:xfrm>
          <a:custGeom>
            <a:avLst/>
            <a:gdLst>
              <a:gd name="connsiteX0" fmla="*/ 0 w 3379305"/>
              <a:gd name="connsiteY0" fmla="*/ 0 h 716953"/>
              <a:gd name="connsiteX1" fmla="*/ 461838 w 3379305"/>
              <a:gd name="connsiteY1" fmla="*/ 0 h 716953"/>
              <a:gd name="connsiteX2" fmla="*/ 957470 w 3379305"/>
              <a:gd name="connsiteY2" fmla="*/ 0 h 716953"/>
              <a:gd name="connsiteX3" fmla="*/ 1419308 w 3379305"/>
              <a:gd name="connsiteY3" fmla="*/ 0 h 716953"/>
              <a:gd name="connsiteX4" fmla="*/ 1948733 w 3379305"/>
              <a:gd name="connsiteY4" fmla="*/ 0 h 716953"/>
              <a:gd name="connsiteX5" fmla="*/ 2444364 w 3379305"/>
              <a:gd name="connsiteY5" fmla="*/ 0 h 716953"/>
              <a:gd name="connsiteX6" fmla="*/ 3379305 w 3379305"/>
              <a:gd name="connsiteY6" fmla="*/ 0 h 716953"/>
              <a:gd name="connsiteX7" fmla="*/ 3379305 w 3379305"/>
              <a:gd name="connsiteY7" fmla="*/ 351307 h 716953"/>
              <a:gd name="connsiteX8" fmla="*/ 3379305 w 3379305"/>
              <a:gd name="connsiteY8" fmla="*/ 716953 h 716953"/>
              <a:gd name="connsiteX9" fmla="*/ 2748501 w 3379305"/>
              <a:gd name="connsiteY9" fmla="*/ 716953 h 716953"/>
              <a:gd name="connsiteX10" fmla="*/ 2286663 w 3379305"/>
              <a:gd name="connsiteY10" fmla="*/ 716953 h 716953"/>
              <a:gd name="connsiteX11" fmla="*/ 1689653 w 3379305"/>
              <a:gd name="connsiteY11" fmla="*/ 716953 h 716953"/>
              <a:gd name="connsiteX12" fmla="*/ 1160228 w 3379305"/>
              <a:gd name="connsiteY12" fmla="*/ 716953 h 716953"/>
              <a:gd name="connsiteX13" fmla="*/ 597011 w 3379305"/>
              <a:gd name="connsiteY13" fmla="*/ 716953 h 716953"/>
              <a:gd name="connsiteX14" fmla="*/ 0 w 3379305"/>
              <a:gd name="connsiteY14" fmla="*/ 716953 h 716953"/>
              <a:gd name="connsiteX15" fmla="*/ 0 w 3379305"/>
              <a:gd name="connsiteY15" fmla="*/ 365646 h 716953"/>
              <a:gd name="connsiteX16" fmla="*/ 0 w 3379305"/>
              <a:gd name="connsiteY16" fmla="*/ 0 h 71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79305" h="716953" fill="none" extrusionOk="0">
                <a:moveTo>
                  <a:pt x="0" y="0"/>
                </a:moveTo>
                <a:cubicBezTo>
                  <a:pt x="192226" y="-8395"/>
                  <a:pt x="348830" y="22711"/>
                  <a:pt x="461838" y="0"/>
                </a:cubicBezTo>
                <a:cubicBezTo>
                  <a:pt x="574846" y="-22711"/>
                  <a:pt x="856992" y="11929"/>
                  <a:pt x="957470" y="0"/>
                </a:cubicBezTo>
                <a:cubicBezTo>
                  <a:pt x="1057948" y="-11929"/>
                  <a:pt x="1286845" y="12349"/>
                  <a:pt x="1419308" y="0"/>
                </a:cubicBezTo>
                <a:cubicBezTo>
                  <a:pt x="1551771" y="-12349"/>
                  <a:pt x="1821563" y="17845"/>
                  <a:pt x="1948733" y="0"/>
                </a:cubicBezTo>
                <a:cubicBezTo>
                  <a:pt x="2075903" y="-17845"/>
                  <a:pt x="2265720" y="42218"/>
                  <a:pt x="2444364" y="0"/>
                </a:cubicBezTo>
                <a:cubicBezTo>
                  <a:pt x="2623008" y="-42218"/>
                  <a:pt x="3124691" y="56927"/>
                  <a:pt x="3379305" y="0"/>
                </a:cubicBezTo>
                <a:cubicBezTo>
                  <a:pt x="3404241" y="162426"/>
                  <a:pt x="3344161" y="251493"/>
                  <a:pt x="3379305" y="351307"/>
                </a:cubicBezTo>
                <a:cubicBezTo>
                  <a:pt x="3414449" y="451121"/>
                  <a:pt x="3371637" y="628606"/>
                  <a:pt x="3379305" y="716953"/>
                </a:cubicBezTo>
                <a:cubicBezTo>
                  <a:pt x="3132617" y="771447"/>
                  <a:pt x="2955043" y="680737"/>
                  <a:pt x="2748501" y="716953"/>
                </a:cubicBezTo>
                <a:cubicBezTo>
                  <a:pt x="2541959" y="753169"/>
                  <a:pt x="2398278" y="681846"/>
                  <a:pt x="2286663" y="716953"/>
                </a:cubicBezTo>
                <a:cubicBezTo>
                  <a:pt x="2175048" y="752060"/>
                  <a:pt x="1963238" y="674694"/>
                  <a:pt x="1689653" y="716953"/>
                </a:cubicBezTo>
                <a:cubicBezTo>
                  <a:pt x="1416068" y="759212"/>
                  <a:pt x="1338942" y="654806"/>
                  <a:pt x="1160228" y="716953"/>
                </a:cubicBezTo>
                <a:cubicBezTo>
                  <a:pt x="981515" y="779100"/>
                  <a:pt x="850616" y="706883"/>
                  <a:pt x="597011" y="716953"/>
                </a:cubicBezTo>
                <a:cubicBezTo>
                  <a:pt x="343406" y="727023"/>
                  <a:pt x="147958" y="690989"/>
                  <a:pt x="0" y="716953"/>
                </a:cubicBezTo>
                <a:cubicBezTo>
                  <a:pt x="-6848" y="553388"/>
                  <a:pt x="42142" y="495070"/>
                  <a:pt x="0" y="365646"/>
                </a:cubicBezTo>
                <a:cubicBezTo>
                  <a:pt x="-42142" y="236222"/>
                  <a:pt x="37870" y="81918"/>
                  <a:pt x="0" y="0"/>
                </a:cubicBezTo>
                <a:close/>
              </a:path>
              <a:path w="3379305" h="716953" stroke="0" extrusionOk="0">
                <a:moveTo>
                  <a:pt x="0" y="0"/>
                </a:moveTo>
                <a:cubicBezTo>
                  <a:pt x="201196" y="-43305"/>
                  <a:pt x="323729" y="44049"/>
                  <a:pt x="630804" y="0"/>
                </a:cubicBezTo>
                <a:cubicBezTo>
                  <a:pt x="937879" y="-44049"/>
                  <a:pt x="983236" y="5974"/>
                  <a:pt x="1261607" y="0"/>
                </a:cubicBezTo>
                <a:cubicBezTo>
                  <a:pt x="1539978" y="-5974"/>
                  <a:pt x="1654169" y="64822"/>
                  <a:pt x="1858618" y="0"/>
                </a:cubicBezTo>
                <a:cubicBezTo>
                  <a:pt x="2063067" y="-64822"/>
                  <a:pt x="2205088" y="6515"/>
                  <a:pt x="2421835" y="0"/>
                </a:cubicBezTo>
                <a:cubicBezTo>
                  <a:pt x="2638582" y="-6515"/>
                  <a:pt x="3148456" y="59606"/>
                  <a:pt x="3379305" y="0"/>
                </a:cubicBezTo>
                <a:cubicBezTo>
                  <a:pt x="3391812" y="134142"/>
                  <a:pt x="3375203" y="209035"/>
                  <a:pt x="3379305" y="336968"/>
                </a:cubicBezTo>
                <a:cubicBezTo>
                  <a:pt x="3383407" y="464901"/>
                  <a:pt x="3352915" y="634126"/>
                  <a:pt x="3379305" y="716953"/>
                </a:cubicBezTo>
                <a:cubicBezTo>
                  <a:pt x="3095634" y="746229"/>
                  <a:pt x="3015786" y="715212"/>
                  <a:pt x="2782294" y="716953"/>
                </a:cubicBezTo>
                <a:cubicBezTo>
                  <a:pt x="2548802" y="718694"/>
                  <a:pt x="2437399" y="667353"/>
                  <a:pt x="2219077" y="716953"/>
                </a:cubicBezTo>
                <a:cubicBezTo>
                  <a:pt x="2000755" y="766553"/>
                  <a:pt x="1901770" y="698770"/>
                  <a:pt x="1655859" y="716953"/>
                </a:cubicBezTo>
                <a:cubicBezTo>
                  <a:pt x="1409948" y="735136"/>
                  <a:pt x="1344773" y="671608"/>
                  <a:pt x="1126435" y="716953"/>
                </a:cubicBezTo>
                <a:cubicBezTo>
                  <a:pt x="908097" y="762298"/>
                  <a:pt x="828574" y="710155"/>
                  <a:pt x="630804" y="716953"/>
                </a:cubicBezTo>
                <a:cubicBezTo>
                  <a:pt x="433034" y="723751"/>
                  <a:pt x="213218" y="673017"/>
                  <a:pt x="0" y="716953"/>
                </a:cubicBezTo>
                <a:cubicBezTo>
                  <a:pt x="-5781" y="636991"/>
                  <a:pt x="29886" y="479590"/>
                  <a:pt x="0" y="344137"/>
                </a:cubicBezTo>
                <a:cubicBezTo>
                  <a:pt x="-29886" y="208684"/>
                  <a:pt x="40846" y="124389"/>
                  <a:pt x="0" y="0"/>
                </a:cubicBezTo>
                <a:close/>
              </a:path>
            </a:pathLst>
          </a:custGeom>
          <a:ln w="28575">
            <a:noFill/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REFERÊNCIAS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CA836629-FD95-4237-821A-0EF8677E3F51}"/>
              </a:ext>
            </a:extLst>
          </p:cNvPr>
          <p:cNvSpPr txBox="1">
            <a:spLocks/>
          </p:cNvSpPr>
          <p:nvPr/>
        </p:nvSpPr>
        <p:spPr>
          <a:xfrm>
            <a:off x="470451" y="1457739"/>
            <a:ext cx="11251096" cy="35515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FARIA, J. C. </a:t>
            </a:r>
            <a:r>
              <a:rPr lang="pt-BR" sz="2000" b="1" dirty="0">
                <a:latin typeface="Posterama" panose="020B0504020200020000" pitchFamily="34" charset="0"/>
                <a:cs typeface="Posterama" panose="020B0504020200020000" pitchFamily="34" charset="0"/>
              </a:rPr>
              <a:t>Notas de aulas expandidas</a:t>
            </a: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. UESC. Ilhéus-BA</a:t>
            </a:r>
          </a:p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  <a:hlinkClick r:id="rId2"/>
              </a:rPr>
              <a:t>https://www.fcav.unesp.br/Home/departamentos/cienciasexatas/AMANDALIZPACIFICOMANFRIM/aula-7.pdf</a:t>
            </a:r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  <a:hlinkClick r:id="rId3"/>
              </a:rPr>
              <a:t>https://edisciplinas.usp.br/pluginfile.php/1670953/mod_resource/content/2/blocos.pdf</a:t>
            </a:r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  <a:hlinkClick r:id="rId4"/>
              </a:rPr>
              <a:t>https://edisciplinas.usp.br/pluginfile.php/5726323/mod_resource/content/1/ZAB0229%20-%20Aula%209%20-%20DCB.pdf</a:t>
            </a:r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  <a:hlinkClick r:id="rId5"/>
              </a:rPr>
              <a:t>http://leg.ufpr.br/~walmes/mpaer/delineamento-de-blocos-casualizados.html#repeticoes-dentro-da-parcela</a:t>
            </a:r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  <a:p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  <a:hlinkClick r:id="rId6"/>
              </a:rPr>
              <a:t>http://www.uel.br/pessoal/lscunha/pages/arquivos/uel/Bioestat%C3%ADstica/Aula%205%20-%20DBC.pdf</a:t>
            </a:r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  <a:p>
            <a:endParaRPr lang="pt-BR" sz="2000" dirty="0">
              <a:latin typeface="Posterama" panose="020B0504020200020000" pitchFamily="34" charset="0"/>
              <a:cs typeface="Posterama" panose="020B0504020200020000" pitchFamily="34" charset="0"/>
            </a:endParaRPr>
          </a:p>
        </p:txBody>
      </p:sp>
      <p:pic>
        <p:nvPicPr>
          <p:cNvPr id="21" name="Picture 2" descr="Estatísticas - ícones de o negócio grátis">
            <a:extLst>
              <a:ext uri="{FF2B5EF4-FFF2-40B4-BE49-F238E27FC236}">
                <a16:creationId xmlns:a16="http://schemas.microsoft.com/office/drawing/2014/main" id="{835C2144-FBBB-4374-ADC2-719514A15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199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ítulo 1">
            <a:extLst>
              <a:ext uri="{FF2B5EF4-FFF2-40B4-BE49-F238E27FC236}">
                <a16:creationId xmlns:a16="http://schemas.microsoft.com/office/drawing/2014/main" id="{51D84814-515A-4ABE-A861-69B89565B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6565" y="221621"/>
            <a:ext cx="2757891" cy="1015953"/>
          </a:xfrm>
        </p:spPr>
        <p:txBody>
          <a:bodyPr rtlCol="0">
            <a:normAutofit/>
          </a:bodyPr>
          <a:lstStyle/>
          <a:p>
            <a:pPr algn="ctr" rtl="0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OBJETIVOS</a:t>
            </a:r>
          </a:p>
        </p:txBody>
      </p:sp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FF9FFB64-E320-47D0-BECE-5FE33D99D445}"/>
              </a:ext>
            </a:extLst>
          </p:cNvPr>
          <p:cNvSpPr txBox="1">
            <a:spLocks/>
          </p:cNvSpPr>
          <p:nvPr/>
        </p:nvSpPr>
        <p:spPr>
          <a:xfrm>
            <a:off x="850381" y="1341935"/>
            <a:ext cx="9210260" cy="170953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>
                <a:latin typeface="Posterama" panose="020B0504020200020000" pitchFamily="34" charset="0"/>
                <a:cs typeface="Posterama" panose="020B0504020200020000" pitchFamily="34" charset="0"/>
              </a:rPr>
              <a:t>É utilizado para eliminar o efeito nas comparações estatísticas nos tratamentos, de modo que a fonte de variabilidade do fatos seja reconhecida e possa ser controlada antes da aplicação dos tratamentos ou da montagem do experimento).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E908889C-F047-4018-B477-0FAC151D9FE3}"/>
              </a:ext>
            </a:extLst>
          </p:cNvPr>
          <p:cNvSpPr txBox="1">
            <a:spLocks/>
          </p:cNvSpPr>
          <p:nvPr/>
        </p:nvSpPr>
        <p:spPr>
          <a:xfrm>
            <a:off x="850381" y="3260187"/>
            <a:ext cx="9210260" cy="13119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Em todas as etapas do experimento é manter o erro dentro de cada bloco tão pequeno quanto seja possível na prática.</a:t>
            </a:r>
          </a:p>
        </p:txBody>
      </p:sp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BEA4F196-E5FB-46A9-B564-AD0AF76B484F}"/>
              </a:ext>
            </a:extLst>
          </p:cNvPr>
          <p:cNvSpPr txBox="1">
            <a:spLocks/>
          </p:cNvSpPr>
          <p:nvPr/>
        </p:nvSpPr>
        <p:spPr>
          <a:xfrm>
            <a:off x="850381" y="4780873"/>
            <a:ext cx="9210260" cy="131196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dirty="0">
                <a:latin typeface="Posterama" panose="020B0504020200020000" pitchFamily="34" charset="0"/>
                <a:cs typeface="Posterama" panose="020B0504020200020000" pitchFamily="34" charset="0"/>
              </a:rPr>
              <a:t>Fornecer informações sobre o procedimento mais apropriado para proceder os testes de significância.</a:t>
            </a:r>
          </a:p>
        </p:txBody>
      </p:sp>
    </p:spTree>
    <p:extLst>
      <p:ext uri="{BB962C8B-B14F-4D97-AF65-F5344CB8AC3E}">
        <p14:creationId xmlns:p14="http://schemas.microsoft.com/office/powerpoint/2010/main" val="4192858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ítulo 1">
            <a:extLst>
              <a:ext uri="{FF2B5EF4-FFF2-40B4-BE49-F238E27FC236}">
                <a16:creationId xmlns:a16="http://schemas.microsoft.com/office/drawing/2014/main" id="{51D84814-515A-4ABE-A861-69B89565B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703" y="412198"/>
            <a:ext cx="2443004" cy="718371"/>
          </a:xfrm>
          <a:custGeom>
            <a:avLst/>
            <a:gdLst>
              <a:gd name="connsiteX0" fmla="*/ 0 w 2443004"/>
              <a:gd name="connsiteY0" fmla="*/ 0 h 718371"/>
              <a:gd name="connsiteX1" fmla="*/ 488601 w 2443004"/>
              <a:gd name="connsiteY1" fmla="*/ 0 h 718371"/>
              <a:gd name="connsiteX2" fmla="*/ 928342 w 2443004"/>
              <a:gd name="connsiteY2" fmla="*/ 0 h 718371"/>
              <a:gd name="connsiteX3" fmla="*/ 1343652 w 2443004"/>
              <a:gd name="connsiteY3" fmla="*/ 0 h 718371"/>
              <a:gd name="connsiteX4" fmla="*/ 1856683 w 2443004"/>
              <a:gd name="connsiteY4" fmla="*/ 0 h 718371"/>
              <a:gd name="connsiteX5" fmla="*/ 2443004 w 2443004"/>
              <a:gd name="connsiteY5" fmla="*/ 0 h 718371"/>
              <a:gd name="connsiteX6" fmla="*/ 2443004 w 2443004"/>
              <a:gd name="connsiteY6" fmla="*/ 344818 h 718371"/>
              <a:gd name="connsiteX7" fmla="*/ 2443004 w 2443004"/>
              <a:gd name="connsiteY7" fmla="*/ 718371 h 718371"/>
              <a:gd name="connsiteX8" fmla="*/ 2003263 w 2443004"/>
              <a:gd name="connsiteY8" fmla="*/ 718371 h 718371"/>
              <a:gd name="connsiteX9" fmla="*/ 1587953 w 2443004"/>
              <a:gd name="connsiteY9" fmla="*/ 718371 h 718371"/>
              <a:gd name="connsiteX10" fmla="*/ 1050492 w 2443004"/>
              <a:gd name="connsiteY10" fmla="*/ 718371 h 718371"/>
              <a:gd name="connsiteX11" fmla="*/ 635181 w 2443004"/>
              <a:gd name="connsiteY11" fmla="*/ 718371 h 718371"/>
              <a:gd name="connsiteX12" fmla="*/ 0 w 2443004"/>
              <a:gd name="connsiteY12" fmla="*/ 718371 h 718371"/>
              <a:gd name="connsiteX13" fmla="*/ 0 w 2443004"/>
              <a:gd name="connsiteY13" fmla="*/ 344818 h 718371"/>
              <a:gd name="connsiteX14" fmla="*/ 0 w 2443004"/>
              <a:gd name="connsiteY14" fmla="*/ 0 h 71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3004" h="718371" fill="none" extrusionOk="0">
                <a:moveTo>
                  <a:pt x="0" y="0"/>
                </a:moveTo>
                <a:cubicBezTo>
                  <a:pt x="177990" y="-33685"/>
                  <a:pt x="280504" y="54124"/>
                  <a:pt x="488601" y="0"/>
                </a:cubicBezTo>
                <a:cubicBezTo>
                  <a:pt x="696698" y="-54124"/>
                  <a:pt x="772415" y="44012"/>
                  <a:pt x="928342" y="0"/>
                </a:cubicBezTo>
                <a:cubicBezTo>
                  <a:pt x="1084269" y="-44012"/>
                  <a:pt x="1151070" y="12380"/>
                  <a:pt x="1343652" y="0"/>
                </a:cubicBezTo>
                <a:cubicBezTo>
                  <a:pt x="1536234" y="-12380"/>
                  <a:pt x="1630903" y="40837"/>
                  <a:pt x="1856683" y="0"/>
                </a:cubicBezTo>
                <a:cubicBezTo>
                  <a:pt x="2082463" y="-40837"/>
                  <a:pt x="2295359" y="55652"/>
                  <a:pt x="2443004" y="0"/>
                </a:cubicBezTo>
                <a:cubicBezTo>
                  <a:pt x="2462413" y="162324"/>
                  <a:pt x="2407976" y="224668"/>
                  <a:pt x="2443004" y="344818"/>
                </a:cubicBezTo>
                <a:cubicBezTo>
                  <a:pt x="2478032" y="464968"/>
                  <a:pt x="2421278" y="584173"/>
                  <a:pt x="2443004" y="718371"/>
                </a:cubicBezTo>
                <a:cubicBezTo>
                  <a:pt x="2230967" y="720660"/>
                  <a:pt x="2115038" y="683534"/>
                  <a:pt x="2003263" y="718371"/>
                </a:cubicBezTo>
                <a:cubicBezTo>
                  <a:pt x="1891488" y="753208"/>
                  <a:pt x="1784363" y="687189"/>
                  <a:pt x="1587953" y="718371"/>
                </a:cubicBezTo>
                <a:cubicBezTo>
                  <a:pt x="1391543" y="749553"/>
                  <a:pt x="1197677" y="709772"/>
                  <a:pt x="1050492" y="718371"/>
                </a:cubicBezTo>
                <a:cubicBezTo>
                  <a:pt x="903307" y="726970"/>
                  <a:pt x="813420" y="694585"/>
                  <a:pt x="635181" y="718371"/>
                </a:cubicBezTo>
                <a:cubicBezTo>
                  <a:pt x="456942" y="742157"/>
                  <a:pt x="145262" y="715891"/>
                  <a:pt x="0" y="718371"/>
                </a:cubicBezTo>
                <a:cubicBezTo>
                  <a:pt x="-43025" y="609160"/>
                  <a:pt x="25861" y="486465"/>
                  <a:pt x="0" y="344818"/>
                </a:cubicBezTo>
                <a:cubicBezTo>
                  <a:pt x="-25861" y="203171"/>
                  <a:pt x="26886" y="149713"/>
                  <a:pt x="0" y="0"/>
                </a:cubicBezTo>
                <a:close/>
              </a:path>
              <a:path w="2443004" h="718371" stroke="0" extrusionOk="0">
                <a:moveTo>
                  <a:pt x="0" y="0"/>
                </a:moveTo>
                <a:cubicBezTo>
                  <a:pt x="113192" y="-32393"/>
                  <a:pt x="401994" y="3747"/>
                  <a:pt x="537461" y="0"/>
                </a:cubicBezTo>
                <a:cubicBezTo>
                  <a:pt x="672928" y="-3747"/>
                  <a:pt x="917012" y="19626"/>
                  <a:pt x="1026062" y="0"/>
                </a:cubicBezTo>
                <a:cubicBezTo>
                  <a:pt x="1135112" y="-19626"/>
                  <a:pt x="1394154" y="30344"/>
                  <a:pt x="1563523" y="0"/>
                </a:cubicBezTo>
                <a:cubicBezTo>
                  <a:pt x="1732892" y="-30344"/>
                  <a:pt x="2260243" y="95765"/>
                  <a:pt x="2443004" y="0"/>
                </a:cubicBezTo>
                <a:cubicBezTo>
                  <a:pt x="2477427" y="122881"/>
                  <a:pt x="2431137" y="232289"/>
                  <a:pt x="2443004" y="344818"/>
                </a:cubicBezTo>
                <a:cubicBezTo>
                  <a:pt x="2454871" y="457347"/>
                  <a:pt x="2431582" y="564028"/>
                  <a:pt x="2443004" y="718371"/>
                </a:cubicBezTo>
                <a:cubicBezTo>
                  <a:pt x="2262296" y="729359"/>
                  <a:pt x="2154986" y="660787"/>
                  <a:pt x="1905543" y="718371"/>
                </a:cubicBezTo>
                <a:cubicBezTo>
                  <a:pt x="1656100" y="775955"/>
                  <a:pt x="1485923" y="663106"/>
                  <a:pt x="1368082" y="718371"/>
                </a:cubicBezTo>
                <a:cubicBezTo>
                  <a:pt x="1250241" y="773636"/>
                  <a:pt x="1065469" y="685944"/>
                  <a:pt x="879481" y="718371"/>
                </a:cubicBezTo>
                <a:cubicBezTo>
                  <a:pt x="693493" y="750798"/>
                  <a:pt x="435243" y="705482"/>
                  <a:pt x="0" y="718371"/>
                </a:cubicBezTo>
                <a:cubicBezTo>
                  <a:pt x="-7473" y="594684"/>
                  <a:pt x="21851" y="519801"/>
                  <a:pt x="0" y="359186"/>
                </a:cubicBezTo>
                <a:cubicBezTo>
                  <a:pt x="-21851" y="198571"/>
                  <a:pt x="12669" y="163903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1836632089">
                  <ask:type>
                    <ask:lineSketchScribble/>
                  </ask:type>
                </ask:lineSketchStyleProps>
              </a:ext>
            </a:extLst>
          </a:ln>
        </p:spPr>
        <p:txBody>
          <a:bodyPr rtlCol="0">
            <a:normAutofit/>
          </a:bodyPr>
          <a:lstStyle/>
          <a:p>
            <a:pPr algn="ctr" rtl="0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REPETIÇÃO</a:t>
            </a:r>
          </a:p>
        </p:txBody>
      </p:sp>
      <p:sp>
        <p:nvSpPr>
          <p:cNvPr id="41" name="Espaço Reservado para Texto 4">
            <a:extLst>
              <a:ext uri="{FF2B5EF4-FFF2-40B4-BE49-F238E27FC236}">
                <a16:creationId xmlns:a16="http://schemas.microsoft.com/office/drawing/2014/main" id="{2B2B7C83-97D9-4FC9-918E-82D7E2C07840}"/>
              </a:ext>
            </a:extLst>
          </p:cNvPr>
          <p:cNvSpPr txBox="1">
            <a:spLocks/>
          </p:cNvSpPr>
          <p:nvPr/>
        </p:nvSpPr>
        <p:spPr>
          <a:xfrm>
            <a:off x="788229" y="1476644"/>
            <a:ext cx="2414478" cy="9589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É o número de vezes que o tratamento aparece no experimento.</a:t>
            </a:r>
          </a:p>
        </p:txBody>
      </p:sp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ço Reservado para Texto 4">
            <a:extLst>
              <a:ext uri="{FF2B5EF4-FFF2-40B4-BE49-F238E27FC236}">
                <a16:creationId xmlns:a16="http://schemas.microsoft.com/office/drawing/2014/main" id="{3CF194AB-A19E-4AA0-93BC-235885263B7A}"/>
              </a:ext>
            </a:extLst>
          </p:cNvPr>
          <p:cNvSpPr txBox="1">
            <a:spLocks/>
          </p:cNvSpPr>
          <p:nvPr/>
        </p:nvSpPr>
        <p:spPr>
          <a:xfrm>
            <a:off x="788229" y="2535375"/>
            <a:ext cx="2443004" cy="9589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Quanto maior o número de repetições, menor a probabilidade de erro na inferência.</a:t>
            </a:r>
          </a:p>
        </p:txBody>
      </p:sp>
      <p:sp>
        <p:nvSpPr>
          <p:cNvPr id="7" name="Espaço Reservado para Texto 4">
            <a:extLst>
              <a:ext uri="{FF2B5EF4-FFF2-40B4-BE49-F238E27FC236}">
                <a16:creationId xmlns:a16="http://schemas.microsoft.com/office/drawing/2014/main" id="{B0C59687-B505-4995-98B7-54839876B923}"/>
              </a:ext>
            </a:extLst>
          </p:cNvPr>
          <p:cNvSpPr txBox="1">
            <a:spLocks/>
          </p:cNvSpPr>
          <p:nvPr/>
        </p:nvSpPr>
        <p:spPr>
          <a:xfrm>
            <a:off x="759703" y="4250533"/>
            <a:ext cx="2471530" cy="6010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Estimar o erro experimental.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76BC7D2A-B933-42FC-BAC6-FE342A4BCCD0}"/>
              </a:ext>
            </a:extLst>
          </p:cNvPr>
          <p:cNvSpPr txBox="1">
            <a:spLocks/>
          </p:cNvSpPr>
          <p:nvPr/>
        </p:nvSpPr>
        <p:spPr>
          <a:xfrm>
            <a:off x="788229" y="5381275"/>
            <a:ext cx="2443004" cy="831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Estimar de forma mais precisa a média cada tratamento.</a:t>
            </a:r>
          </a:p>
        </p:txBody>
      </p:sp>
      <p:sp>
        <p:nvSpPr>
          <p:cNvPr id="2" name="Seta: para a Direita 1">
            <a:extLst>
              <a:ext uri="{FF2B5EF4-FFF2-40B4-BE49-F238E27FC236}">
                <a16:creationId xmlns:a16="http://schemas.microsoft.com/office/drawing/2014/main" id="{A36769A0-FAF2-42D6-A58E-5863AB946A52}"/>
              </a:ext>
            </a:extLst>
          </p:cNvPr>
          <p:cNvSpPr/>
          <p:nvPr/>
        </p:nvSpPr>
        <p:spPr>
          <a:xfrm rot="5400000">
            <a:off x="1815553" y="1099929"/>
            <a:ext cx="331304" cy="251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4C95B9EF-4BEF-493E-877C-FDDCFFC67155}"/>
              </a:ext>
            </a:extLst>
          </p:cNvPr>
          <p:cNvSpPr txBox="1">
            <a:spLocks/>
          </p:cNvSpPr>
          <p:nvPr/>
        </p:nvSpPr>
        <p:spPr>
          <a:xfrm>
            <a:off x="3695042" y="412196"/>
            <a:ext cx="3065006" cy="718374"/>
          </a:xfrm>
          <a:custGeom>
            <a:avLst/>
            <a:gdLst>
              <a:gd name="connsiteX0" fmla="*/ 0 w 3065006"/>
              <a:gd name="connsiteY0" fmla="*/ 0 h 718374"/>
              <a:gd name="connsiteX1" fmla="*/ 418884 w 3065006"/>
              <a:gd name="connsiteY1" fmla="*/ 0 h 718374"/>
              <a:gd name="connsiteX2" fmla="*/ 991019 w 3065006"/>
              <a:gd name="connsiteY2" fmla="*/ 0 h 718374"/>
              <a:gd name="connsiteX3" fmla="*/ 1471203 w 3065006"/>
              <a:gd name="connsiteY3" fmla="*/ 0 h 718374"/>
              <a:gd name="connsiteX4" fmla="*/ 1982037 w 3065006"/>
              <a:gd name="connsiteY4" fmla="*/ 0 h 718374"/>
              <a:gd name="connsiteX5" fmla="*/ 2492872 w 3065006"/>
              <a:gd name="connsiteY5" fmla="*/ 0 h 718374"/>
              <a:gd name="connsiteX6" fmla="*/ 3065006 w 3065006"/>
              <a:gd name="connsiteY6" fmla="*/ 0 h 718374"/>
              <a:gd name="connsiteX7" fmla="*/ 3065006 w 3065006"/>
              <a:gd name="connsiteY7" fmla="*/ 373554 h 718374"/>
              <a:gd name="connsiteX8" fmla="*/ 3065006 w 3065006"/>
              <a:gd name="connsiteY8" fmla="*/ 718374 h 718374"/>
              <a:gd name="connsiteX9" fmla="*/ 2646122 w 3065006"/>
              <a:gd name="connsiteY9" fmla="*/ 718374 h 718374"/>
              <a:gd name="connsiteX10" fmla="*/ 2135288 w 3065006"/>
              <a:gd name="connsiteY10" fmla="*/ 718374 h 718374"/>
              <a:gd name="connsiteX11" fmla="*/ 1655103 w 3065006"/>
              <a:gd name="connsiteY11" fmla="*/ 718374 h 718374"/>
              <a:gd name="connsiteX12" fmla="*/ 1174919 w 3065006"/>
              <a:gd name="connsiteY12" fmla="*/ 718374 h 718374"/>
              <a:gd name="connsiteX13" fmla="*/ 633435 w 3065006"/>
              <a:gd name="connsiteY13" fmla="*/ 718374 h 718374"/>
              <a:gd name="connsiteX14" fmla="*/ 0 w 3065006"/>
              <a:gd name="connsiteY14" fmla="*/ 718374 h 718374"/>
              <a:gd name="connsiteX15" fmla="*/ 0 w 3065006"/>
              <a:gd name="connsiteY15" fmla="*/ 373554 h 718374"/>
              <a:gd name="connsiteX16" fmla="*/ 0 w 3065006"/>
              <a:gd name="connsiteY16" fmla="*/ 0 h 71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65006" h="718374" fill="none" extrusionOk="0">
                <a:moveTo>
                  <a:pt x="0" y="0"/>
                </a:moveTo>
                <a:cubicBezTo>
                  <a:pt x="134718" y="-38014"/>
                  <a:pt x="263562" y="33230"/>
                  <a:pt x="418884" y="0"/>
                </a:cubicBezTo>
                <a:cubicBezTo>
                  <a:pt x="574206" y="-33230"/>
                  <a:pt x="829322" y="66974"/>
                  <a:pt x="991019" y="0"/>
                </a:cubicBezTo>
                <a:cubicBezTo>
                  <a:pt x="1152716" y="-66974"/>
                  <a:pt x="1299760" y="21421"/>
                  <a:pt x="1471203" y="0"/>
                </a:cubicBezTo>
                <a:cubicBezTo>
                  <a:pt x="1642646" y="-21421"/>
                  <a:pt x="1763888" y="41882"/>
                  <a:pt x="1982037" y="0"/>
                </a:cubicBezTo>
                <a:cubicBezTo>
                  <a:pt x="2200186" y="-41882"/>
                  <a:pt x="2354471" y="45829"/>
                  <a:pt x="2492872" y="0"/>
                </a:cubicBezTo>
                <a:cubicBezTo>
                  <a:pt x="2631274" y="-45829"/>
                  <a:pt x="2832686" y="42896"/>
                  <a:pt x="3065006" y="0"/>
                </a:cubicBezTo>
                <a:cubicBezTo>
                  <a:pt x="3102374" y="165909"/>
                  <a:pt x="3025422" y="252614"/>
                  <a:pt x="3065006" y="373554"/>
                </a:cubicBezTo>
                <a:cubicBezTo>
                  <a:pt x="3104590" y="494494"/>
                  <a:pt x="3042586" y="627577"/>
                  <a:pt x="3065006" y="718374"/>
                </a:cubicBezTo>
                <a:cubicBezTo>
                  <a:pt x="2938447" y="761188"/>
                  <a:pt x="2747338" y="697921"/>
                  <a:pt x="2646122" y="718374"/>
                </a:cubicBezTo>
                <a:cubicBezTo>
                  <a:pt x="2544906" y="738827"/>
                  <a:pt x="2361442" y="668467"/>
                  <a:pt x="2135288" y="718374"/>
                </a:cubicBezTo>
                <a:cubicBezTo>
                  <a:pt x="1909134" y="768281"/>
                  <a:pt x="1859899" y="705107"/>
                  <a:pt x="1655103" y="718374"/>
                </a:cubicBezTo>
                <a:cubicBezTo>
                  <a:pt x="1450308" y="731641"/>
                  <a:pt x="1368412" y="706357"/>
                  <a:pt x="1174919" y="718374"/>
                </a:cubicBezTo>
                <a:cubicBezTo>
                  <a:pt x="981426" y="730391"/>
                  <a:pt x="879433" y="674490"/>
                  <a:pt x="633435" y="718374"/>
                </a:cubicBezTo>
                <a:cubicBezTo>
                  <a:pt x="387437" y="762258"/>
                  <a:pt x="175000" y="701569"/>
                  <a:pt x="0" y="718374"/>
                </a:cubicBezTo>
                <a:cubicBezTo>
                  <a:pt x="-18656" y="555348"/>
                  <a:pt x="11263" y="482585"/>
                  <a:pt x="0" y="373554"/>
                </a:cubicBezTo>
                <a:cubicBezTo>
                  <a:pt x="-11263" y="264523"/>
                  <a:pt x="42787" y="181442"/>
                  <a:pt x="0" y="0"/>
                </a:cubicBezTo>
                <a:close/>
              </a:path>
              <a:path w="3065006" h="718374" stroke="0" extrusionOk="0">
                <a:moveTo>
                  <a:pt x="0" y="0"/>
                </a:moveTo>
                <a:cubicBezTo>
                  <a:pt x="125445" y="-18188"/>
                  <a:pt x="293983" y="36798"/>
                  <a:pt x="480184" y="0"/>
                </a:cubicBezTo>
                <a:cubicBezTo>
                  <a:pt x="666385" y="-36798"/>
                  <a:pt x="782049" y="20408"/>
                  <a:pt x="960369" y="0"/>
                </a:cubicBezTo>
                <a:cubicBezTo>
                  <a:pt x="1138689" y="-20408"/>
                  <a:pt x="1384968" y="37234"/>
                  <a:pt x="1501853" y="0"/>
                </a:cubicBezTo>
                <a:cubicBezTo>
                  <a:pt x="1618738" y="-37234"/>
                  <a:pt x="1802396" y="35873"/>
                  <a:pt x="1982037" y="0"/>
                </a:cubicBezTo>
                <a:cubicBezTo>
                  <a:pt x="2161678" y="-35873"/>
                  <a:pt x="2373305" y="9020"/>
                  <a:pt x="2554172" y="0"/>
                </a:cubicBezTo>
                <a:cubicBezTo>
                  <a:pt x="2735039" y="-9020"/>
                  <a:pt x="2917108" y="46624"/>
                  <a:pt x="3065006" y="0"/>
                </a:cubicBezTo>
                <a:cubicBezTo>
                  <a:pt x="3098188" y="110609"/>
                  <a:pt x="3047193" y="272505"/>
                  <a:pt x="3065006" y="352003"/>
                </a:cubicBezTo>
                <a:cubicBezTo>
                  <a:pt x="3082819" y="431501"/>
                  <a:pt x="3050097" y="626286"/>
                  <a:pt x="3065006" y="718374"/>
                </a:cubicBezTo>
                <a:cubicBezTo>
                  <a:pt x="2942856" y="728629"/>
                  <a:pt x="2678467" y="687685"/>
                  <a:pt x="2523522" y="718374"/>
                </a:cubicBezTo>
                <a:cubicBezTo>
                  <a:pt x="2368577" y="749063"/>
                  <a:pt x="2113801" y="687006"/>
                  <a:pt x="1951387" y="718374"/>
                </a:cubicBezTo>
                <a:cubicBezTo>
                  <a:pt x="1788973" y="749742"/>
                  <a:pt x="1704904" y="713150"/>
                  <a:pt x="1532503" y="718374"/>
                </a:cubicBezTo>
                <a:cubicBezTo>
                  <a:pt x="1360102" y="723598"/>
                  <a:pt x="1213533" y="703103"/>
                  <a:pt x="1052319" y="718374"/>
                </a:cubicBezTo>
                <a:cubicBezTo>
                  <a:pt x="891105" y="733645"/>
                  <a:pt x="723854" y="652332"/>
                  <a:pt x="480184" y="718374"/>
                </a:cubicBezTo>
                <a:cubicBezTo>
                  <a:pt x="236514" y="784416"/>
                  <a:pt x="188720" y="690099"/>
                  <a:pt x="0" y="718374"/>
                </a:cubicBezTo>
                <a:cubicBezTo>
                  <a:pt x="-28281" y="564504"/>
                  <a:pt x="21547" y="449942"/>
                  <a:pt x="0" y="344820"/>
                </a:cubicBezTo>
                <a:cubicBezTo>
                  <a:pt x="-21547" y="239698"/>
                  <a:pt x="27433" y="102120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322753262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CASUALIZAÇÃO</a:t>
            </a:r>
          </a:p>
        </p:txBody>
      </p:sp>
      <p:sp>
        <p:nvSpPr>
          <p:cNvPr id="12" name="Espaço Reservado para Texto 4">
            <a:extLst>
              <a:ext uri="{FF2B5EF4-FFF2-40B4-BE49-F238E27FC236}">
                <a16:creationId xmlns:a16="http://schemas.microsoft.com/office/drawing/2014/main" id="{B3F75727-5362-4C6C-AAE0-0B8EAC48CFE6}"/>
              </a:ext>
            </a:extLst>
          </p:cNvPr>
          <p:cNvSpPr txBox="1">
            <a:spLocks/>
          </p:cNvSpPr>
          <p:nvPr/>
        </p:nvSpPr>
        <p:spPr>
          <a:xfrm>
            <a:off x="4065827" y="1476644"/>
            <a:ext cx="2443004" cy="13328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Distribuição aleatória dos tratamentos nos blocos.</a:t>
            </a:r>
          </a:p>
        </p:txBody>
      </p:sp>
      <p:sp>
        <p:nvSpPr>
          <p:cNvPr id="13" name="Espaço Reservado para Texto 4">
            <a:extLst>
              <a:ext uri="{FF2B5EF4-FFF2-40B4-BE49-F238E27FC236}">
                <a16:creationId xmlns:a16="http://schemas.microsoft.com/office/drawing/2014/main" id="{914AFB2C-2FE2-4685-A693-D5F0B62750BE}"/>
              </a:ext>
            </a:extLst>
          </p:cNvPr>
          <p:cNvSpPr txBox="1">
            <a:spLocks/>
          </p:cNvSpPr>
          <p:nvPr/>
        </p:nvSpPr>
        <p:spPr>
          <a:xfrm>
            <a:off x="4065827" y="2959914"/>
            <a:ext cx="2443004" cy="13328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Assegura a validade da estimativa do erro experimental.</a:t>
            </a:r>
          </a:p>
        </p:txBody>
      </p:sp>
      <p:sp>
        <p:nvSpPr>
          <p:cNvPr id="14" name="Espaço Reservado para Texto 4">
            <a:extLst>
              <a:ext uri="{FF2B5EF4-FFF2-40B4-BE49-F238E27FC236}">
                <a16:creationId xmlns:a16="http://schemas.microsoft.com/office/drawing/2014/main" id="{021CF887-2D15-4001-9A73-35639444B37A}"/>
              </a:ext>
            </a:extLst>
          </p:cNvPr>
          <p:cNvSpPr txBox="1">
            <a:spLocks/>
          </p:cNvSpPr>
          <p:nvPr/>
        </p:nvSpPr>
        <p:spPr>
          <a:xfrm>
            <a:off x="4065827" y="4443184"/>
            <a:ext cx="2443004" cy="831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Tornar os erros independentes.</a:t>
            </a:r>
          </a:p>
        </p:txBody>
      </p:sp>
      <p:sp>
        <p:nvSpPr>
          <p:cNvPr id="15" name="Espaço Reservado para Texto 4">
            <a:extLst>
              <a:ext uri="{FF2B5EF4-FFF2-40B4-BE49-F238E27FC236}">
                <a16:creationId xmlns:a16="http://schemas.microsoft.com/office/drawing/2014/main" id="{B1CA5ADE-51F3-42AC-96F6-4B8FA51FAAC9}"/>
              </a:ext>
            </a:extLst>
          </p:cNvPr>
          <p:cNvSpPr txBox="1">
            <a:spLocks/>
          </p:cNvSpPr>
          <p:nvPr/>
        </p:nvSpPr>
        <p:spPr>
          <a:xfrm>
            <a:off x="4065827" y="5424818"/>
            <a:ext cx="2443004" cy="831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Estimativa da média de forma imparcial.</a:t>
            </a:r>
          </a:p>
        </p:txBody>
      </p:sp>
      <p:sp>
        <p:nvSpPr>
          <p:cNvPr id="16" name="Seta: para a Direita 15">
            <a:extLst>
              <a:ext uri="{FF2B5EF4-FFF2-40B4-BE49-F238E27FC236}">
                <a16:creationId xmlns:a16="http://schemas.microsoft.com/office/drawing/2014/main" id="{22EC5BDD-21D0-4B91-9DC7-D097999E8C05}"/>
              </a:ext>
            </a:extLst>
          </p:cNvPr>
          <p:cNvSpPr/>
          <p:nvPr/>
        </p:nvSpPr>
        <p:spPr>
          <a:xfrm rot="5400000">
            <a:off x="5093151" y="1099929"/>
            <a:ext cx="331304" cy="251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7076049" y="412196"/>
            <a:ext cx="3573194" cy="718373"/>
          </a:xfrm>
          <a:custGeom>
            <a:avLst/>
            <a:gdLst>
              <a:gd name="connsiteX0" fmla="*/ 0 w 3573194"/>
              <a:gd name="connsiteY0" fmla="*/ 0 h 718373"/>
              <a:gd name="connsiteX1" fmla="*/ 488337 w 3573194"/>
              <a:gd name="connsiteY1" fmla="*/ 0 h 718373"/>
              <a:gd name="connsiteX2" fmla="*/ 1012405 w 3573194"/>
              <a:gd name="connsiteY2" fmla="*/ 0 h 718373"/>
              <a:gd name="connsiteX3" fmla="*/ 1500741 w 3573194"/>
              <a:gd name="connsiteY3" fmla="*/ 0 h 718373"/>
              <a:gd name="connsiteX4" fmla="*/ 2060542 w 3573194"/>
              <a:gd name="connsiteY4" fmla="*/ 0 h 718373"/>
              <a:gd name="connsiteX5" fmla="*/ 2584610 w 3573194"/>
              <a:gd name="connsiteY5" fmla="*/ 0 h 718373"/>
              <a:gd name="connsiteX6" fmla="*/ 3573194 w 3573194"/>
              <a:gd name="connsiteY6" fmla="*/ 0 h 718373"/>
              <a:gd name="connsiteX7" fmla="*/ 3573194 w 3573194"/>
              <a:gd name="connsiteY7" fmla="*/ 352003 h 718373"/>
              <a:gd name="connsiteX8" fmla="*/ 3573194 w 3573194"/>
              <a:gd name="connsiteY8" fmla="*/ 718373 h 718373"/>
              <a:gd name="connsiteX9" fmla="*/ 2906198 w 3573194"/>
              <a:gd name="connsiteY9" fmla="*/ 718373 h 718373"/>
              <a:gd name="connsiteX10" fmla="*/ 2417861 w 3573194"/>
              <a:gd name="connsiteY10" fmla="*/ 718373 h 718373"/>
              <a:gd name="connsiteX11" fmla="*/ 1786597 w 3573194"/>
              <a:gd name="connsiteY11" fmla="*/ 718373 h 718373"/>
              <a:gd name="connsiteX12" fmla="*/ 1226797 w 3573194"/>
              <a:gd name="connsiteY12" fmla="*/ 718373 h 718373"/>
              <a:gd name="connsiteX13" fmla="*/ 631264 w 3573194"/>
              <a:gd name="connsiteY13" fmla="*/ 718373 h 718373"/>
              <a:gd name="connsiteX14" fmla="*/ 0 w 3573194"/>
              <a:gd name="connsiteY14" fmla="*/ 718373 h 718373"/>
              <a:gd name="connsiteX15" fmla="*/ 0 w 3573194"/>
              <a:gd name="connsiteY15" fmla="*/ 366370 h 718373"/>
              <a:gd name="connsiteX16" fmla="*/ 0 w 3573194"/>
              <a:gd name="connsiteY16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573194" h="718373" fill="none" extrusionOk="0">
                <a:moveTo>
                  <a:pt x="0" y="0"/>
                </a:moveTo>
                <a:cubicBezTo>
                  <a:pt x="117340" y="-40829"/>
                  <a:pt x="329928" y="32408"/>
                  <a:pt x="488337" y="0"/>
                </a:cubicBezTo>
                <a:cubicBezTo>
                  <a:pt x="646746" y="-32408"/>
                  <a:pt x="779198" y="9107"/>
                  <a:pt x="1012405" y="0"/>
                </a:cubicBezTo>
                <a:cubicBezTo>
                  <a:pt x="1245612" y="-9107"/>
                  <a:pt x="1307823" y="199"/>
                  <a:pt x="1500741" y="0"/>
                </a:cubicBezTo>
                <a:cubicBezTo>
                  <a:pt x="1693659" y="-199"/>
                  <a:pt x="1802063" y="62565"/>
                  <a:pt x="2060542" y="0"/>
                </a:cubicBezTo>
                <a:cubicBezTo>
                  <a:pt x="2319021" y="-62565"/>
                  <a:pt x="2467045" y="59834"/>
                  <a:pt x="2584610" y="0"/>
                </a:cubicBezTo>
                <a:cubicBezTo>
                  <a:pt x="2702175" y="-59834"/>
                  <a:pt x="3093169" y="111693"/>
                  <a:pt x="3573194" y="0"/>
                </a:cubicBezTo>
                <a:cubicBezTo>
                  <a:pt x="3599367" y="116319"/>
                  <a:pt x="3532800" y="241615"/>
                  <a:pt x="3573194" y="352003"/>
                </a:cubicBezTo>
                <a:cubicBezTo>
                  <a:pt x="3613588" y="462391"/>
                  <a:pt x="3555238" y="577192"/>
                  <a:pt x="3573194" y="718373"/>
                </a:cubicBezTo>
                <a:cubicBezTo>
                  <a:pt x="3254457" y="783785"/>
                  <a:pt x="3112439" y="705606"/>
                  <a:pt x="2906198" y="718373"/>
                </a:cubicBezTo>
                <a:cubicBezTo>
                  <a:pt x="2699957" y="731140"/>
                  <a:pt x="2625018" y="682078"/>
                  <a:pt x="2417861" y="718373"/>
                </a:cubicBezTo>
                <a:cubicBezTo>
                  <a:pt x="2210704" y="754668"/>
                  <a:pt x="2012260" y="691979"/>
                  <a:pt x="1786597" y="718373"/>
                </a:cubicBezTo>
                <a:cubicBezTo>
                  <a:pt x="1560934" y="744767"/>
                  <a:pt x="1458019" y="678663"/>
                  <a:pt x="1226797" y="718373"/>
                </a:cubicBezTo>
                <a:cubicBezTo>
                  <a:pt x="995575" y="758083"/>
                  <a:pt x="920561" y="692782"/>
                  <a:pt x="631264" y="718373"/>
                </a:cubicBezTo>
                <a:cubicBezTo>
                  <a:pt x="341967" y="743964"/>
                  <a:pt x="268095" y="660849"/>
                  <a:pt x="0" y="718373"/>
                </a:cubicBezTo>
                <a:cubicBezTo>
                  <a:pt x="-7936" y="564217"/>
                  <a:pt x="25843" y="478260"/>
                  <a:pt x="0" y="366370"/>
                </a:cubicBezTo>
                <a:cubicBezTo>
                  <a:pt x="-25843" y="254480"/>
                  <a:pt x="18226" y="154511"/>
                  <a:pt x="0" y="0"/>
                </a:cubicBezTo>
                <a:close/>
              </a:path>
              <a:path w="3573194" h="718373" stroke="0" extrusionOk="0">
                <a:moveTo>
                  <a:pt x="0" y="0"/>
                </a:moveTo>
                <a:cubicBezTo>
                  <a:pt x="186279" y="-46216"/>
                  <a:pt x="524847" y="67053"/>
                  <a:pt x="666996" y="0"/>
                </a:cubicBezTo>
                <a:cubicBezTo>
                  <a:pt x="809145" y="-67053"/>
                  <a:pt x="1011859" y="73407"/>
                  <a:pt x="1333992" y="0"/>
                </a:cubicBezTo>
                <a:cubicBezTo>
                  <a:pt x="1656125" y="-73407"/>
                  <a:pt x="1709494" y="28149"/>
                  <a:pt x="1965257" y="0"/>
                </a:cubicBezTo>
                <a:cubicBezTo>
                  <a:pt x="2221020" y="-28149"/>
                  <a:pt x="2361187" y="62327"/>
                  <a:pt x="2560789" y="0"/>
                </a:cubicBezTo>
                <a:cubicBezTo>
                  <a:pt x="2760391" y="-62327"/>
                  <a:pt x="3214321" y="20619"/>
                  <a:pt x="3573194" y="0"/>
                </a:cubicBezTo>
                <a:cubicBezTo>
                  <a:pt x="3583734" y="149517"/>
                  <a:pt x="3551919" y="178362"/>
                  <a:pt x="3573194" y="337635"/>
                </a:cubicBezTo>
                <a:cubicBezTo>
                  <a:pt x="3594469" y="496908"/>
                  <a:pt x="3569494" y="569371"/>
                  <a:pt x="3573194" y="718373"/>
                </a:cubicBezTo>
                <a:cubicBezTo>
                  <a:pt x="3330635" y="742106"/>
                  <a:pt x="3222151" y="664231"/>
                  <a:pt x="2941930" y="718373"/>
                </a:cubicBezTo>
                <a:cubicBezTo>
                  <a:pt x="2661709" y="772515"/>
                  <a:pt x="2591966" y="651582"/>
                  <a:pt x="2346397" y="718373"/>
                </a:cubicBezTo>
                <a:cubicBezTo>
                  <a:pt x="2100828" y="785164"/>
                  <a:pt x="1981393" y="683654"/>
                  <a:pt x="1750865" y="718373"/>
                </a:cubicBezTo>
                <a:cubicBezTo>
                  <a:pt x="1520337" y="753092"/>
                  <a:pt x="1349579" y="704269"/>
                  <a:pt x="1191065" y="718373"/>
                </a:cubicBezTo>
                <a:cubicBezTo>
                  <a:pt x="1032551" y="732477"/>
                  <a:pt x="811841" y="693720"/>
                  <a:pt x="666996" y="718373"/>
                </a:cubicBezTo>
                <a:cubicBezTo>
                  <a:pt x="522151" y="743026"/>
                  <a:pt x="162219" y="638546"/>
                  <a:pt x="0" y="718373"/>
                </a:cubicBezTo>
                <a:cubicBezTo>
                  <a:pt x="-27016" y="558329"/>
                  <a:pt x="39621" y="512226"/>
                  <a:pt x="0" y="344819"/>
                </a:cubicBezTo>
                <a:cubicBezTo>
                  <a:pt x="-39621" y="177412"/>
                  <a:pt x="17601" y="8361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latin typeface="Posterama" panose="020B0504020200020000" pitchFamily="34" charset="0"/>
                <a:cs typeface="Posterama" panose="020B0504020200020000" pitchFamily="34" charset="0"/>
              </a:rPr>
              <a:t>CONTROLE LOCAL</a:t>
            </a:r>
          </a:p>
        </p:txBody>
      </p:sp>
      <p:sp>
        <p:nvSpPr>
          <p:cNvPr id="18" name="Espaço Reservado para Texto 4">
            <a:extLst>
              <a:ext uri="{FF2B5EF4-FFF2-40B4-BE49-F238E27FC236}">
                <a16:creationId xmlns:a16="http://schemas.microsoft.com/office/drawing/2014/main" id="{419E57E5-C0EF-4B9C-B504-3D5B87B638B1}"/>
              </a:ext>
            </a:extLst>
          </p:cNvPr>
          <p:cNvSpPr txBox="1">
            <a:spLocks/>
          </p:cNvSpPr>
          <p:nvPr/>
        </p:nvSpPr>
        <p:spPr>
          <a:xfrm>
            <a:off x="7520332" y="1476644"/>
            <a:ext cx="2443004" cy="1593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Usado na sua forma mais simples, sendo representado pelos blocos, os quais incluem todos os tratamentos.</a:t>
            </a:r>
          </a:p>
        </p:txBody>
      </p:sp>
      <p:sp>
        <p:nvSpPr>
          <p:cNvPr id="19" name="Espaço Reservado para Texto 4">
            <a:extLst>
              <a:ext uri="{FF2B5EF4-FFF2-40B4-BE49-F238E27FC236}">
                <a16:creationId xmlns:a16="http://schemas.microsoft.com/office/drawing/2014/main" id="{5057E0D5-367E-4AFE-B027-9DFDBF4E69AF}"/>
              </a:ext>
            </a:extLst>
          </p:cNvPr>
          <p:cNvSpPr txBox="1">
            <a:spLocks/>
          </p:cNvSpPr>
          <p:nvPr/>
        </p:nvSpPr>
        <p:spPr>
          <a:xfrm>
            <a:off x="7520332" y="3155022"/>
            <a:ext cx="2443004" cy="113770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Dentro de cada bloco os tratamentos são distribuídos aleatoriamente.</a:t>
            </a:r>
          </a:p>
        </p:txBody>
      </p:sp>
      <p:sp>
        <p:nvSpPr>
          <p:cNvPr id="20" name="Espaço Reservado para Texto 4">
            <a:extLst>
              <a:ext uri="{FF2B5EF4-FFF2-40B4-BE49-F238E27FC236}">
                <a16:creationId xmlns:a16="http://schemas.microsoft.com/office/drawing/2014/main" id="{543EFF35-23B4-418D-938D-50766BB22C09}"/>
              </a:ext>
            </a:extLst>
          </p:cNvPr>
          <p:cNvSpPr txBox="1">
            <a:spLocks/>
          </p:cNvSpPr>
          <p:nvPr/>
        </p:nvSpPr>
        <p:spPr>
          <a:xfrm>
            <a:off x="7520332" y="4402454"/>
            <a:ext cx="2443004" cy="215307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Quando se tem dúvida sobra a semelhança do ambiente experimental ou quando se tem certeza da sua heterogeneidade.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4A6412F7-ABF5-466A-B52E-6506D5DCF87B}"/>
              </a:ext>
            </a:extLst>
          </p:cNvPr>
          <p:cNvSpPr/>
          <p:nvPr/>
        </p:nvSpPr>
        <p:spPr>
          <a:xfrm rot="5400000">
            <a:off x="8547656" y="1099929"/>
            <a:ext cx="331304" cy="251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0FA11909-4F2A-C593-0C76-1D92CC05539D}"/>
              </a:ext>
            </a:extLst>
          </p:cNvPr>
          <p:cNvSpPr txBox="1">
            <a:spLocks/>
          </p:cNvSpPr>
          <p:nvPr/>
        </p:nvSpPr>
        <p:spPr>
          <a:xfrm>
            <a:off x="788229" y="3571892"/>
            <a:ext cx="2443004" cy="6010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600" dirty="0">
                <a:latin typeface="Posterama" panose="020B0504020200020000" pitchFamily="34" charset="0"/>
                <a:cs typeface="Posterama" panose="020B0504020200020000" pitchFamily="34" charset="0"/>
              </a:rPr>
              <a:t>Aumentar o grau de liberdade do resíduo.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5EEF2AFD-66FF-F2D7-98D6-8D39C135DACA}"/>
              </a:ext>
            </a:extLst>
          </p:cNvPr>
          <p:cNvSpPr txBox="1">
            <a:spLocks/>
          </p:cNvSpPr>
          <p:nvPr/>
        </p:nvSpPr>
        <p:spPr>
          <a:xfrm>
            <a:off x="772895" y="4934854"/>
            <a:ext cx="2471531" cy="33951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>
                <a:latin typeface="Posterama" panose="020B0504020200020000" pitchFamily="34" charset="0"/>
                <a:cs typeface="Posterama" panose="020B0504020200020000" pitchFamily="34" charset="0"/>
              </a:rPr>
              <a:t>Ideal: 12 ou mais</a:t>
            </a:r>
          </a:p>
        </p:txBody>
      </p:sp>
    </p:spTree>
    <p:extLst>
      <p:ext uri="{BB962C8B-B14F-4D97-AF65-F5344CB8AC3E}">
        <p14:creationId xmlns:p14="http://schemas.microsoft.com/office/powerpoint/2010/main" val="1830142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EA0F174B-EC48-4C4F-B9BE-CFB2FE30932B}"/>
              </a:ext>
            </a:extLst>
          </p:cNvPr>
          <p:cNvSpPr txBox="1">
            <a:spLocks/>
          </p:cNvSpPr>
          <p:nvPr/>
        </p:nvSpPr>
        <p:spPr>
          <a:xfrm>
            <a:off x="4331964" y="594690"/>
            <a:ext cx="3065005" cy="718373"/>
          </a:xfrm>
          <a:custGeom>
            <a:avLst/>
            <a:gdLst>
              <a:gd name="connsiteX0" fmla="*/ 0 w 3065005"/>
              <a:gd name="connsiteY0" fmla="*/ 0 h 718373"/>
              <a:gd name="connsiteX1" fmla="*/ 418884 w 3065005"/>
              <a:gd name="connsiteY1" fmla="*/ 0 h 718373"/>
              <a:gd name="connsiteX2" fmla="*/ 868418 w 3065005"/>
              <a:gd name="connsiteY2" fmla="*/ 0 h 718373"/>
              <a:gd name="connsiteX3" fmla="*/ 1287302 w 3065005"/>
              <a:gd name="connsiteY3" fmla="*/ 0 h 718373"/>
              <a:gd name="connsiteX4" fmla="*/ 1767486 w 3065005"/>
              <a:gd name="connsiteY4" fmla="*/ 0 h 718373"/>
              <a:gd name="connsiteX5" fmla="*/ 2217020 w 3065005"/>
              <a:gd name="connsiteY5" fmla="*/ 0 h 718373"/>
              <a:gd name="connsiteX6" fmla="*/ 3065005 w 3065005"/>
              <a:gd name="connsiteY6" fmla="*/ 0 h 718373"/>
              <a:gd name="connsiteX7" fmla="*/ 3065005 w 3065005"/>
              <a:gd name="connsiteY7" fmla="*/ 352003 h 718373"/>
              <a:gd name="connsiteX8" fmla="*/ 3065005 w 3065005"/>
              <a:gd name="connsiteY8" fmla="*/ 718373 h 718373"/>
              <a:gd name="connsiteX9" fmla="*/ 2492871 w 3065005"/>
              <a:gd name="connsiteY9" fmla="*/ 718373 h 718373"/>
              <a:gd name="connsiteX10" fmla="*/ 2073987 w 3065005"/>
              <a:gd name="connsiteY10" fmla="*/ 718373 h 718373"/>
              <a:gd name="connsiteX11" fmla="*/ 1532503 w 3065005"/>
              <a:gd name="connsiteY11" fmla="*/ 718373 h 718373"/>
              <a:gd name="connsiteX12" fmla="*/ 1052318 w 3065005"/>
              <a:gd name="connsiteY12" fmla="*/ 718373 h 718373"/>
              <a:gd name="connsiteX13" fmla="*/ 541484 w 3065005"/>
              <a:gd name="connsiteY13" fmla="*/ 718373 h 718373"/>
              <a:gd name="connsiteX14" fmla="*/ 0 w 3065005"/>
              <a:gd name="connsiteY14" fmla="*/ 718373 h 718373"/>
              <a:gd name="connsiteX15" fmla="*/ 0 w 3065005"/>
              <a:gd name="connsiteY15" fmla="*/ 366370 h 718373"/>
              <a:gd name="connsiteX16" fmla="*/ 0 w 3065005"/>
              <a:gd name="connsiteY16" fmla="*/ 0 h 71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65005" h="718373" fill="none" extrusionOk="0">
                <a:moveTo>
                  <a:pt x="0" y="0"/>
                </a:moveTo>
                <a:cubicBezTo>
                  <a:pt x="145325" y="-26215"/>
                  <a:pt x="284329" y="33036"/>
                  <a:pt x="418884" y="0"/>
                </a:cubicBezTo>
                <a:cubicBezTo>
                  <a:pt x="553439" y="-33036"/>
                  <a:pt x="666175" y="125"/>
                  <a:pt x="868418" y="0"/>
                </a:cubicBezTo>
                <a:cubicBezTo>
                  <a:pt x="1070661" y="-125"/>
                  <a:pt x="1155966" y="9973"/>
                  <a:pt x="1287302" y="0"/>
                </a:cubicBezTo>
                <a:cubicBezTo>
                  <a:pt x="1418638" y="-9973"/>
                  <a:pt x="1608428" y="29706"/>
                  <a:pt x="1767486" y="0"/>
                </a:cubicBezTo>
                <a:cubicBezTo>
                  <a:pt x="1926544" y="-29706"/>
                  <a:pt x="2007665" y="16639"/>
                  <a:pt x="2217020" y="0"/>
                </a:cubicBezTo>
                <a:cubicBezTo>
                  <a:pt x="2426375" y="-16639"/>
                  <a:pt x="2854208" y="43877"/>
                  <a:pt x="3065005" y="0"/>
                </a:cubicBezTo>
                <a:cubicBezTo>
                  <a:pt x="3091178" y="116319"/>
                  <a:pt x="3024611" y="241615"/>
                  <a:pt x="3065005" y="352003"/>
                </a:cubicBezTo>
                <a:cubicBezTo>
                  <a:pt x="3105399" y="462391"/>
                  <a:pt x="3047049" y="577192"/>
                  <a:pt x="3065005" y="718373"/>
                </a:cubicBezTo>
                <a:cubicBezTo>
                  <a:pt x="2811706" y="721918"/>
                  <a:pt x="2659520" y="710328"/>
                  <a:pt x="2492871" y="718373"/>
                </a:cubicBezTo>
                <a:cubicBezTo>
                  <a:pt x="2326222" y="726418"/>
                  <a:pt x="2260873" y="695377"/>
                  <a:pt x="2073987" y="718373"/>
                </a:cubicBezTo>
                <a:cubicBezTo>
                  <a:pt x="1887101" y="741369"/>
                  <a:pt x="1742884" y="667608"/>
                  <a:pt x="1532503" y="718373"/>
                </a:cubicBezTo>
                <a:cubicBezTo>
                  <a:pt x="1322122" y="769138"/>
                  <a:pt x="1181983" y="677540"/>
                  <a:pt x="1052318" y="718373"/>
                </a:cubicBezTo>
                <a:cubicBezTo>
                  <a:pt x="922654" y="759206"/>
                  <a:pt x="675406" y="681504"/>
                  <a:pt x="541484" y="718373"/>
                </a:cubicBezTo>
                <a:cubicBezTo>
                  <a:pt x="407562" y="755242"/>
                  <a:pt x="251402" y="662680"/>
                  <a:pt x="0" y="718373"/>
                </a:cubicBezTo>
                <a:cubicBezTo>
                  <a:pt x="-7936" y="564217"/>
                  <a:pt x="25843" y="478260"/>
                  <a:pt x="0" y="366370"/>
                </a:cubicBezTo>
                <a:cubicBezTo>
                  <a:pt x="-25843" y="254480"/>
                  <a:pt x="18226" y="154511"/>
                  <a:pt x="0" y="0"/>
                </a:cubicBezTo>
                <a:close/>
              </a:path>
              <a:path w="3065005" h="718373" stroke="0" extrusionOk="0">
                <a:moveTo>
                  <a:pt x="0" y="0"/>
                </a:moveTo>
                <a:cubicBezTo>
                  <a:pt x="129866" y="-34916"/>
                  <a:pt x="420129" y="18106"/>
                  <a:pt x="572134" y="0"/>
                </a:cubicBezTo>
                <a:cubicBezTo>
                  <a:pt x="724139" y="-18106"/>
                  <a:pt x="865750" y="7428"/>
                  <a:pt x="1144269" y="0"/>
                </a:cubicBezTo>
                <a:cubicBezTo>
                  <a:pt x="1422789" y="-7428"/>
                  <a:pt x="1445456" y="53370"/>
                  <a:pt x="1685753" y="0"/>
                </a:cubicBezTo>
                <a:cubicBezTo>
                  <a:pt x="1926050" y="-53370"/>
                  <a:pt x="2059818" y="39320"/>
                  <a:pt x="2196587" y="0"/>
                </a:cubicBezTo>
                <a:cubicBezTo>
                  <a:pt x="2333356" y="-39320"/>
                  <a:pt x="2764692" y="60388"/>
                  <a:pt x="3065005" y="0"/>
                </a:cubicBezTo>
                <a:cubicBezTo>
                  <a:pt x="3075545" y="149517"/>
                  <a:pt x="3043730" y="178362"/>
                  <a:pt x="3065005" y="337635"/>
                </a:cubicBezTo>
                <a:cubicBezTo>
                  <a:pt x="3086280" y="496908"/>
                  <a:pt x="3061305" y="569371"/>
                  <a:pt x="3065005" y="718373"/>
                </a:cubicBezTo>
                <a:cubicBezTo>
                  <a:pt x="2936643" y="749078"/>
                  <a:pt x="2685421" y="690806"/>
                  <a:pt x="2523521" y="718373"/>
                </a:cubicBezTo>
                <a:cubicBezTo>
                  <a:pt x="2361621" y="745940"/>
                  <a:pt x="2115787" y="679402"/>
                  <a:pt x="2012687" y="718373"/>
                </a:cubicBezTo>
                <a:cubicBezTo>
                  <a:pt x="1909587" y="757344"/>
                  <a:pt x="1724060" y="716048"/>
                  <a:pt x="1501852" y="718373"/>
                </a:cubicBezTo>
                <a:cubicBezTo>
                  <a:pt x="1279644" y="720698"/>
                  <a:pt x="1122894" y="682773"/>
                  <a:pt x="1021668" y="718373"/>
                </a:cubicBezTo>
                <a:cubicBezTo>
                  <a:pt x="920442" y="753973"/>
                  <a:pt x="667545" y="687287"/>
                  <a:pt x="572134" y="718373"/>
                </a:cubicBezTo>
                <a:cubicBezTo>
                  <a:pt x="476723" y="749459"/>
                  <a:pt x="224243" y="713590"/>
                  <a:pt x="0" y="718373"/>
                </a:cubicBezTo>
                <a:cubicBezTo>
                  <a:pt x="-27016" y="558329"/>
                  <a:pt x="39621" y="512226"/>
                  <a:pt x="0" y="344819"/>
                </a:cubicBezTo>
                <a:cubicBezTo>
                  <a:pt x="-39621" y="177412"/>
                  <a:pt x="17601" y="83611"/>
                  <a:pt x="0" y="0"/>
                </a:cubicBezTo>
                <a:close/>
              </a:path>
            </a:pathLst>
          </a:custGeom>
          <a:ln w="28575">
            <a:solidFill>
              <a:schemeClr val="accent5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45028830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400" b="1" dirty="0">
                <a:latin typeface="Posterama" panose="020B0504020200020000" pitchFamily="34" charset="0"/>
                <a:cs typeface="Posterama" panose="020B0504020200020000" pitchFamily="34" charset="0"/>
              </a:rPr>
              <a:t>CONTROLE LOCAL</a:t>
            </a:r>
          </a:p>
        </p:txBody>
      </p:sp>
      <p:sp>
        <p:nvSpPr>
          <p:cNvPr id="18" name="Espaço Reservado para Texto 4">
            <a:extLst>
              <a:ext uri="{FF2B5EF4-FFF2-40B4-BE49-F238E27FC236}">
                <a16:creationId xmlns:a16="http://schemas.microsoft.com/office/drawing/2014/main" id="{419E57E5-C0EF-4B9C-B504-3D5B87B638B1}"/>
              </a:ext>
            </a:extLst>
          </p:cNvPr>
          <p:cNvSpPr txBox="1">
            <a:spLocks/>
          </p:cNvSpPr>
          <p:nvPr/>
        </p:nvSpPr>
        <p:spPr>
          <a:xfrm>
            <a:off x="1039274" y="2495536"/>
            <a:ext cx="2711092" cy="1593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Falta de uniformidade do terreno (gradientes de fertilidade, umidade, etc.).</a:t>
            </a:r>
          </a:p>
        </p:txBody>
      </p:sp>
      <p:sp>
        <p:nvSpPr>
          <p:cNvPr id="19" name="Espaço Reservado para Texto 4">
            <a:extLst>
              <a:ext uri="{FF2B5EF4-FFF2-40B4-BE49-F238E27FC236}">
                <a16:creationId xmlns:a16="http://schemas.microsoft.com/office/drawing/2014/main" id="{5057E0D5-367E-4AFE-B027-9DFDBF4E69AF}"/>
              </a:ext>
            </a:extLst>
          </p:cNvPr>
          <p:cNvSpPr txBox="1">
            <a:spLocks/>
          </p:cNvSpPr>
          <p:nvPr/>
        </p:nvSpPr>
        <p:spPr>
          <a:xfrm>
            <a:off x="2404247" y="4431201"/>
            <a:ext cx="3207366" cy="15917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Uso de mais de uma pessoa para se avaliar certos caracteres, mais de um equipamento, etc.</a:t>
            </a:r>
          </a:p>
        </p:txBody>
      </p:sp>
      <p:sp>
        <p:nvSpPr>
          <p:cNvPr id="20" name="Espaço Reservado para Texto 4">
            <a:extLst>
              <a:ext uri="{FF2B5EF4-FFF2-40B4-BE49-F238E27FC236}">
                <a16:creationId xmlns:a16="http://schemas.microsoft.com/office/drawing/2014/main" id="{543EFF35-23B4-418D-938D-50766BB22C09}"/>
              </a:ext>
            </a:extLst>
          </p:cNvPr>
          <p:cNvSpPr txBox="1">
            <a:spLocks/>
          </p:cNvSpPr>
          <p:nvPr/>
        </p:nvSpPr>
        <p:spPr>
          <a:xfrm>
            <a:off x="4007930" y="2495536"/>
            <a:ext cx="2975966" cy="1593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Animais com peso inicial, sexo, idade, condições, etc., diferente ao se estudar ganho de peso.</a:t>
            </a:r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E5827A61-54FD-49CD-93AF-A44FE875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2643" y="1545113"/>
            <a:ext cx="4163649" cy="718373"/>
          </a:xfrm>
        </p:spPr>
        <p:txBody>
          <a:bodyPr rtlCol="0">
            <a:normAutofit/>
          </a:bodyPr>
          <a:lstStyle/>
          <a:p>
            <a:pPr algn="ctr" rtl="0"/>
            <a:r>
              <a:rPr lang="pt-BR" sz="3200" b="1" dirty="0">
                <a:latin typeface="Posterama" panose="020B0504020200020000" pitchFamily="34" charset="0"/>
                <a:cs typeface="Posterama" panose="020B0504020200020000" pitchFamily="34" charset="0"/>
              </a:rPr>
              <a:t>EXEMPLOS</a:t>
            </a:r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6B806F4D-8D8A-464D-9253-E70BA05E85FC}"/>
              </a:ext>
            </a:extLst>
          </p:cNvPr>
          <p:cNvSpPr txBox="1">
            <a:spLocks/>
          </p:cNvSpPr>
          <p:nvPr/>
        </p:nvSpPr>
        <p:spPr>
          <a:xfrm>
            <a:off x="5983737" y="4431199"/>
            <a:ext cx="3398802" cy="1593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Gradientes de luminosidade, e ou, temperatura no interior de casas de vegetação. 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3243C640-5DCC-4188-AE28-A7867A8E31BC}"/>
              </a:ext>
            </a:extLst>
          </p:cNvPr>
          <p:cNvSpPr txBox="1">
            <a:spLocks/>
          </p:cNvSpPr>
          <p:nvPr/>
        </p:nvSpPr>
        <p:spPr>
          <a:xfrm>
            <a:off x="7241460" y="2495536"/>
            <a:ext cx="3398802" cy="15931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latin typeface="Posterama" panose="020B0504020200020000" pitchFamily="34" charset="0"/>
                <a:cs typeface="Posterama" panose="020B0504020200020000" pitchFamily="34" charset="0"/>
              </a:rPr>
              <a:t>Idade de lactação diferente dos animais ao se estudar a influência de diferentes manejos. </a:t>
            </a:r>
          </a:p>
        </p:txBody>
      </p:sp>
    </p:spTree>
    <p:extLst>
      <p:ext uri="{BB962C8B-B14F-4D97-AF65-F5344CB8AC3E}">
        <p14:creationId xmlns:p14="http://schemas.microsoft.com/office/powerpoint/2010/main" val="3237416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82891866-17F4-4C69-BD34-371EF88E09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45890" r="10577"/>
          <a:stretch/>
        </p:blipFill>
        <p:spPr>
          <a:xfrm>
            <a:off x="2420828" y="2756352"/>
            <a:ext cx="7350337" cy="35252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7445BB6-022C-4710-8A6E-40C364C98D16}"/>
              </a:ext>
            </a:extLst>
          </p:cNvPr>
          <p:cNvSpPr/>
          <p:nvPr/>
        </p:nvSpPr>
        <p:spPr>
          <a:xfrm>
            <a:off x="2542756" y="737862"/>
            <a:ext cx="7106482" cy="175432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Utilizado quando não houver homogeneidade das condições ambientais e do material experimental. Ou seja, quando as condições ambientais, e ou, o material experimental apresentar heterogeneidade.</a:t>
            </a:r>
          </a:p>
          <a:p>
            <a:pPr algn="ctr"/>
            <a:r>
              <a:rPr lang="pt-BR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PRESSUPOSTO: Heterogeneidade entre blocos, mas</a:t>
            </a:r>
          </a:p>
          <a:p>
            <a:pPr algn="ctr"/>
            <a:r>
              <a:rPr lang="pt-BR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homogeneidade dentro dos blocos.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BB905565-6757-4886-AA16-DA33DEC2D683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  <p:pic>
        <p:nvPicPr>
          <p:cNvPr id="7" name="Picture 2" descr="Estatísticas - ícones de o negócio grátis">
            <a:extLst>
              <a:ext uri="{FF2B5EF4-FFF2-40B4-BE49-F238E27FC236}">
                <a16:creationId xmlns:a16="http://schemas.microsoft.com/office/drawing/2014/main" id="{419D5488-8A78-4813-863B-41AD483F98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210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statísticas - ícones de o negócio grátis">
            <a:extLst>
              <a:ext uri="{FF2B5EF4-FFF2-40B4-BE49-F238E27FC236}">
                <a16:creationId xmlns:a16="http://schemas.microsoft.com/office/drawing/2014/main" id="{725018D7-1D07-400A-A902-13AB436D0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4" b="5845"/>
          <a:stretch/>
        </p:blipFill>
        <p:spPr bwMode="auto">
          <a:xfrm>
            <a:off x="10060641" y="4518991"/>
            <a:ext cx="2131359" cy="23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F8B63145-7372-4B13-BC8F-3ED4FB9E500A}"/>
              </a:ext>
            </a:extLst>
          </p:cNvPr>
          <p:cNvSpPr txBox="1">
            <a:spLocks/>
          </p:cNvSpPr>
          <p:nvPr/>
        </p:nvSpPr>
        <p:spPr>
          <a:xfrm>
            <a:off x="3410133" y="0"/>
            <a:ext cx="5371734" cy="477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800" b="1" dirty="0">
                <a:latin typeface="Posterama" panose="020B0504020200020000" pitchFamily="34" charset="0"/>
                <a:cs typeface="Posterama" panose="020B0504020200020000" pitchFamily="34" charset="0"/>
              </a:rPr>
              <a:t>DELINEAMENTO EM BLOCOS CASUALISADOS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EBAE48A9-B677-4040-AFD9-C7B63852F04E}"/>
              </a:ext>
            </a:extLst>
          </p:cNvPr>
          <p:cNvSpPr/>
          <p:nvPr/>
        </p:nvSpPr>
        <p:spPr>
          <a:xfrm>
            <a:off x="2047460" y="785405"/>
            <a:ext cx="8097079" cy="13234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Quando não há certeza na homogeneidade das condições</a:t>
            </a:r>
          </a:p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experimentais, deve-se estabelecer subambientes homogêneos,</a:t>
            </a:r>
          </a:p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utilizando o princípio do controle local, instalando blocos e </a:t>
            </a:r>
            <a:r>
              <a:rPr lang="pt-BR" sz="2000" dirty="0" err="1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casualizando</a:t>
            </a:r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 os tratamentos igualmente repetidos.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24F8843B-F1BB-49B3-BCB1-3D014268ADDD}"/>
              </a:ext>
            </a:extLst>
          </p:cNvPr>
          <p:cNvSpPr/>
          <p:nvPr/>
        </p:nvSpPr>
        <p:spPr>
          <a:xfrm>
            <a:off x="1795668" y="2217116"/>
            <a:ext cx="8097079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Um bloco pode ser: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F2B06E03-D562-4D28-80A3-C71EC229F56B}"/>
              </a:ext>
            </a:extLst>
          </p:cNvPr>
          <p:cNvSpPr/>
          <p:nvPr/>
        </p:nvSpPr>
        <p:spPr>
          <a:xfrm>
            <a:off x="2554765" y="2725498"/>
            <a:ext cx="2111483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b="1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Faixa de terra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88AE0BF2-4244-4EF1-85AE-7B40B031C632}"/>
              </a:ext>
            </a:extLst>
          </p:cNvPr>
          <p:cNvSpPr/>
          <p:nvPr/>
        </p:nvSpPr>
        <p:spPr>
          <a:xfrm>
            <a:off x="6453803" y="2713752"/>
            <a:ext cx="2111483" cy="4001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b="1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Estufa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3B3F2A9C-37D1-4C78-9514-061C0BFBADB4}"/>
              </a:ext>
            </a:extLst>
          </p:cNvPr>
          <p:cNvSpPr/>
          <p:nvPr/>
        </p:nvSpPr>
        <p:spPr>
          <a:xfrm>
            <a:off x="2599341" y="5988909"/>
            <a:ext cx="6821913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Posterama" panose="020B0504020200020000" pitchFamily="34" charset="0"/>
                <a:cs typeface="Posterama" panose="020B0504020200020000" pitchFamily="34" charset="0"/>
              </a:rPr>
              <a:t>ENTRE OUTROS: Período de tempo, zona marítima, exposição ao calor, aos ventos, etc.</a:t>
            </a:r>
          </a:p>
        </p:txBody>
      </p:sp>
      <p:pic>
        <p:nvPicPr>
          <p:cNvPr id="5124" name="Picture 4" descr="Quantos Hectares de Terra Tem o Brasil? Qual Área de Agricultura? | Mundo  Ecologia">
            <a:extLst>
              <a:ext uri="{FF2B5EF4-FFF2-40B4-BE49-F238E27FC236}">
                <a16:creationId xmlns:a16="http://schemas.microsoft.com/office/drawing/2014/main" id="{FDEEBDC9-586E-43FB-9ED0-7DAD428E9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960" y="3271583"/>
            <a:ext cx="2712664" cy="24169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8" name="Picture 8" descr="ESTUFA AGRICOLA MODELO PREMIUM 7 X 30 X 2,2 M - Tropical Estufas Agricolas  - INSUMOS">
            <a:extLst>
              <a:ext uri="{FF2B5EF4-FFF2-40B4-BE49-F238E27FC236}">
                <a16:creationId xmlns:a16="http://schemas.microsoft.com/office/drawing/2014/main" id="{F2B8DEA5-1352-424C-86A3-0942765C4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311" y="3276792"/>
            <a:ext cx="2949360" cy="22613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101936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23814</TotalTime>
  <Words>2581</Words>
  <Application>Microsoft Office PowerPoint</Application>
  <PresentationFormat>Widescreen</PresentationFormat>
  <Paragraphs>516</Paragraphs>
  <Slides>44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51" baseType="lpstr">
      <vt:lpstr>Arial</vt:lpstr>
      <vt:lpstr>Arial</vt:lpstr>
      <vt:lpstr>Calibri</vt:lpstr>
      <vt:lpstr>Calibri Light</vt:lpstr>
      <vt:lpstr>MathJax_Main</vt:lpstr>
      <vt:lpstr>Posterama</vt:lpstr>
      <vt:lpstr>Tema do Office</vt:lpstr>
      <vt:lpstr>DELINEAMENTO EM BLOCOS CASUALIZADOS</vt:lpstr>
      <vt:lpstr>INTRODUÇÃO</vt:lpstr>
      <vt:lpstr>INTRODUÇÃO</vt:lpstr>
      <vt:lpstr>DELINEAMENTO EM BLOCOS CASUALISADOS</vt:lpstr>
      <vt:lpstr>OBJETIVOS</vt:lpstr>
      <vt:lpstr>REPETIÇÃO</vt:lpstr>
      <vt:lpstr>EXEMPLOS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yij = µ + ti + bj + eij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OBRIGADA!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DELINEAMENTO EM BLOCOS CASUALIZADOS</dc:title>
  <dc:creator>Charles Muniz</dc:creator>
  <cp:lastModifiedBy>Natália Carvalho Cardoso e Silva</cp:lastModifiedBy>
  <cp:revision>255</cp:revision>
  <dcterms:created xsi:type="dcterms:W3CDTF">2022-06-01T19:36:37Z</dcterms:created>
  <dcterms:modified xsi:type="dcterms:W3CDTF">2023-12-05T22:33:09Z</dcterms:modified>
</cp:coreProperties>
</file>