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58" r:id="rId3"/>
    <p:sldId id="259" r:id="rId4"/>
    <p:sldId id="261" r:id="rId5"/>
    <p:sldId id="263" r:id="rId6"/>
    <p:sldId id="265" r:id="rId7"/>
    <p:sldId id="296" r:id="rId8"/>
    <p:sldId id="297" r:id="rId9"/>
    <p:sldId id="303" r:id="rId10"/>
    <p:sldId id="307" r:id="rId11"/>
    <p:sldId id="310" r:id="rId12"/>
    <p:sldId id="309" r:id="rId13"/>
    <p:sldId id="308" r:id="rId14"/>
    <p:sldId id="313" r:id="rId15"/>
    <p:sldId id="314" r:id="rId16"/>
    <p:sldId id="316" r:id="rId17"/>
    <p:sldId id="315" r:id="rId18"/>
    <p:sldId id="311" r:id="rId19"/>
    <p:sldId id="312" r:id="rId20"/>
    <p:sldId id="317" r:id="rId21"/>
    <p:sldId id="318" r:id="rId22"/>
    <p:sldId id="325" r:id="rId23"/>
    <p:sldId id="298" r:id="rId24"/>
    <p:sldId id="323" r:id="rId25"/>
    <p:sldId id="319" r:id="rId26"/>
    <p:sldId id="320" r:id="rId27"/>
    <p:sldId id="321" r:id="rId28"/>
    <p:sldId id="322" r:id="rId29"/>
    <p:sldId id="324" r:id="rId30"/>
    <p:sldId id="293" r:id="rId31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3"/>
    </p:embeddedFont>
    <p:embeddedFont>
      <p:font typeface="Lato" panose="020F0502020204030203" pitchFamily="34" charset="0"/>
      <p:regular r:id="rId34"/>
      <p:bold r:id="rId35"/>
      <p:italic r:id="rId36"/>
      <p:boldItalic r:id="rId37"/>
    </p:embeddedFont>
    <p:embeddedFont>
      <p:font typeface="Oswald" panose="00000500000000000000" pitchFamily="2" charset="0"/>
      <p:regular r:id="rId38"/>
      <p:bold r:id="rId39"/>
    </p:embeddedFont>
    <p:embeddedFont>
      <p:font typeface="Source Sans Pro" panose="020B050303040302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EF6"/>
    <a:srgbClr val="3C78D8"/>
    <a:srgbClr val="283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1A1956-3D7E-41C0-9DF7-105A978C6925}">
  <a:tblStyle styleId="{891A1956-3D7E-41C0-9DF7-105A978C69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2E05BE-877C-40BA-BEE6-E4ECDAF45F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49" autoAdjust="0"/>
    <p:restoredTop sz="92612" autoAdjust="0"/>
  </p:normalViewPr>
  <p:slideViewPr>
    <p:cSldViewPr snapToGrid="0">
      <p:cViewPr varScale="1">
        <p:scale>
          <a:sx n="113" d="100"/>
          <a:sy n="113" d="100"/>
        </p:scale>
        <p:origin x="8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Pasta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400" b="1" i="0" u="none" strike="noStrike" baseline="0" dirty="0">
                <a:effectLst/>
              </a:rPr>
              <a:t>Gráfico da Distribuição das Médias</a:t>
            </a:r>
            <a:endParaRPr lang="pt-B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Planilha1!$A$2:$A$8</c:f>
              <c:numCache>
                <c:formatCode>General</c:formatCode>
                <c:ptCount val="7"/>
                <c:pt idx="0">
                  <c:v>10</c:v>
                </c:pt>
                <c:pt idx="1">
                  <c:v>10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2B-4E96-810D-4A56AA8E2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60952048"/>
        <c:axId val="760955792"/>
      </c:barChart>
      <c:catAx>
        <c:axId val="760952048"/>
        <c:scaling>
          <c:orientation val="minMax"/>
        </c:scaling>
        <c:delete val="1"/>
        <c:axPos val="b"/>
        <c:majorTickMark val="none"/>
        <c:minorTickMark val="none"/>
        <c:tickLblPos val="nextTo"/>
        <c:crossAx val="760955792"/>
        <c:crosses val="autoZero"/>
        <c:auto val="1"/>
        <c:lblAlgn val="ctr"/>
        <c:lblOffset val="100"/>
        <c:noMultiLvlLbl val="0"/>
      </c:catAx>
      <c:valAx>
        <c:axId val="76095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095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14616f3966_184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14616f3966_184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9981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3875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441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3"/>
          <p:cNvSpPr txBox="1">
            <a:spLocks noGrp="1"/>
          </p:cNvSpPr>
          <p:nvPr>
            <p:ph type="subTitle" idx="1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62" name="Google Shape;162;p5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3" name="Google Shape;163;p5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5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5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7" name="Google Shape;167;p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8" name="Google Shape;168;p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9" name="Google Shape;169;p5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70" name="Google Shape;170;p5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171" name="Google Shape;171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5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5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5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5" name="Google Shape;205;p6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6" name="Google Shape;206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0" name="Google Shape;210;p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13" name="Google Shape;213;p6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14" name="Google Shape;214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6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5" name="Google Shape;245;p6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6" name="Google Shape;246;p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4" name="Google Shape;294;p8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8" name="Google Shape;298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9" name="Google Shape;299;p8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0" name="Google Shape;300;p8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02" name="Google Shape;302;p8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03" name="Google Shape;303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6" r:id="rId6"/>
    <p:sldLayoutId id="2147483658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3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DISTRIBUIÇÃO AMOSTRAL DA MÉDIA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10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1165421"/>
            <a:ext cx="2961404" cy="2305913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E7D638A-ED7C-4EC4-A639-682BBC107B2D}"/>
                </a:ext>
              </a:extLst>
            </p:cNvPr>
            <p:cNvSpPr txBox="1"/>
            <p:nvPr/>
          </p:nvSpPr>
          <p:spPr>
            <a:xfrm>
              <a:off x="1850113" y="2571750"/>
              <a:ext cx="426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1/6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6D2F2C3-1812-4949-BF07-82F9D58448B9}"/>
                </a:ext>
              </a:extLst>
            </p:cNvPr>
            <p:cNvSpPr/>
            <p:nvPr/>
          </p:nvSpPr>
          <p:spPr>
            <a:xfrm>
              <a:off x="314731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F3794178-A35C-4BE7-8387-CFE85516F9D5}"/>
                </a:ext>
              </a:extLst>
            </p:cNvPr>
            <p:cNvSpPr txBox="1"/>
            <p:nvPr/>
          </p:nvSpPr>
          <p:spPr>
            <a:xfrm>
              <a:off x="238549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C86A2C8-6325-4D24-AA24-87FC54FD37D7}"/>
                </a:ext>
              </a:extLst>
            </p:cNvPr>
            <p:cNvSpPr txBox="1"/>
            <p:nvPr/>
          </p:nvSpPr>
          <p:spPr>
            <a:xfrm>
              <a:off x="2765080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89DFA0D0-10A4-4822-BDC1-0DB68B305ECC}"/>
                </a:ext>
              </a:extLst>
            </p:cNvPr>
            <p:cNvSpPr txBox="1"/>
            <p:nvPr/>
          </p:nvSpPr>
          <p:spPr>
            <a:xfrm>
              <a:off x="3147868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</a:p>
          </p:txBody>
        </p: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B37D02AB-2BFA-4D5D-AA89-23E54FA72287}"/>
                </a:ext>
              </a:extLst>
            </p:cNvPr>
            <p:cNvSpPr txBox="1"/>
            <p:nvPr/>
          </p:nvSpPr>
          <p:spPr>
            <a:xfrm>
              <a:off x="352744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5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05F520F6-BB1C-441B-BE9A-25333AA88E7C}"/>
                </a:ext>
              </a:extLst>
            </p:cNvPr>
            <p:cNvSpPr txBox="1"/>
            <p:nvPr/>
          </p:nvSpPr>
          <p:spPr>
            <a:xfrm>
              <a:off x="4290532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6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1927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Lançamento de Dados</a:t>
              </a:r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5373911" y="1165421"/>
            <a:ext cx="1641587" cy="815607"/>
            <a:chOff x="5293898" y="1347973"/>
            <a:chExt cx="1641587" cy="815607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59A04ED1-2CC8-4557-A695-60952BA6691E}"/>
                </a:ext>
              </a:extLst>
            </p:cNvPr>
            <p:cNvSpPr txBox="1"/>
            <p:nvPr/>
          </p:nvSpPr>
          <p:spPr>
            <a:xfrm>
              <a:off x="5293899" y="1640360"/>
              <a:ext cx="10454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TAMANHO</a:t>
              </a:r>
            </a:p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AMOSTRAL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6332435" y="1640360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blipFill>
                <a:blip r:embed="rId3"/>
                <a:stretch>
                  <a:fillRect l="-3750" r="-6250" b="-555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7903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11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1165421"/>
            <a:ext cx="2961404" cy="2305913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E7D638A-ED7C-4EC4-A639-682BBC107B2D}"/>
                </a:ext>
              </a:extLst>
            </p:cNvPr>
            <p:cNvSpPr txBox="1"/>
            <p:nvPr/>
          </p:nvSpPr>
          <p:spPr>
            <a:xfrm>
              <a:off x="1850113" y="2571750"/>
              <a:ext cx="426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1/6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6D2F2C3-1812-4949-BF07-82F9D58448B9}"/>
                </a:ext>
              </a:extLst>
            </p:cNvPr>
            <p:cNvSpPr/>
            <p:nvPr/>
          </p:nvSpPr>
          <p:spPr>
            <a:xfrm>
              <a:off x="314731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F3794178-A35C-4BE7-8387-CFE85516F9D5}"/>
                </a:ext>
              </a:extLst>
            </p:cNvPr>
            <p:cNvSpPr txBox="1"/>
            <p:nvPr/>
          </p:nvSpPr>
          <p:spPr>
            <a:xfrm>
              <a:off x="238549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C86A2C8-6325-4D24-AA24-87FC54FD37D7}"/>
                </a:ext>
              </a:extLst>
            </p:cNvPr>
            <p:cNvSpPr txBox="1"/>
            <p:nvPr/>
          </p:nvSpPr>
          <p:spPr>
            <a:xfrm>
              <a:off x="2765080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89DFA0D0-10A4-4822-BDC1-0DB68B305ECC}"/>
                </a:ext>
              </a:extLst>
            </p:cNvPr>
            <p:cNvSpPr txBox="1"/>
            <p:nvPr/>
          </p:nvSpPr>
          <p:spPr>
            <a:xfrm>
              <a:off x="3147868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</a:p>
          </p:txBody>
        </p: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B37D02AB-2BFA-4D5D-AA89-23E54FA72287}"/>
                </a:ext>
              </a:extLst>
            </p:cNvPr>
            <p:cNvSpPr txBox="1"/>
            <p:nvPr/>
          </p:nvSpPr>
          <p:spPr>
            <a:xfrm>
              <a:off x="352744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5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05F520F6-BB1C-441B-BE9A-25333AA88E7C}"/>
                </a:ext>
              </a:extLst>
            </p:cNvPr>
            <p:cNvSpPr txBox="1"/>
            <p:nvPr/>
          </p:nvSpPr>
          <p:spPr>
            <a:xfrm>
              <a:off x="4290532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6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1927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Lançamento de Dados</a:t>
              </a:r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5373911" y="1165421"/>
            <a:ext cx="1641587" cy="815607"/>
            <a:chOff x="5293898" y="1347973"/>
            <a:chExt cx="1641587" cy="815607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59A04ED1-2CC8-4557-A695-60952BA6691E}"/>
                </a:ext>
              </a:extLst>
            </p:cNvPr>
            <p:cNvSpPr txBox="1"/>
            <p:nvPr/>
          </p:nvSpPr>
          <p:spPr>
            <a:xfrm>
              <a:off x="5293899" y="1640360"/>
              <a:ext cx="10454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TAMANHO</a:t>
              </a:r>
            </a:p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AMOSTRAL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6332435" y="1640360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blipFill>
                <a:blip r:embed="rId3"/>
                <a:stretch>
                  <a:fillRect l="-3750" r="-6250" b="-555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blipFill>
                <a:blip r:embed="rId5"/>
                <a:stretch>
                  <a:fillRect l="-3750" r="-6250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2058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12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1165421"/>
            <a:ext cx="2961404" cy="2305913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E7D638A-ED7C-4EC4-A639-682BBC107B2D}"/>
                </a:ext>
              </a:extLst>
            </p:cNvPr>
            <p:cNvSpPr txBox="1"/>
            <p:nvPr/>
          </p:nvSpPr>
          <p:spPr>
            <a:xfrm>
              <a:off x="1850113" y="2571750"/>
              <a:ext cx="426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1/6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6D2F2C3-1812-4949-BF07-82F9D58448B9}"/>
                </a:ext>
              </a:extLst>
            </p:cNvPr>
            <p:cNvSpPr/>
            <p:nvPr/>
          </p:nvSpPr>
          <p:spPr>
            <a:xfrm>
              <a:off x="314731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F3794178-A35C-4BE7-8387-CFE85516F9D5}"/>
                </a:ext>
              </a:extLst>
            </p:cNvPr>
            <p:cNvSpPr txBox="1"/>
            <p:nvPr/>
          </p:nvSpPr>
          <p:spPr>
            <a:xfrm>
              <a:off x="238549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C86A2C8-6325-4D24-AA24-87FC54FD37D7}"/>
                </a:ext>
              </a:extLst>
            </p:cNvPr>
            <p:cNvSpPr txBox="1"/>
            <p:nvPr/>
          </p:nvSpPr>
          <p:spPr>
            <a:xfrm>
              <a:off x="2765080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89DFA0D0-10A4-4822-BDC1-0DB68B305ECC}"/>
                </a:ext>
              </a:extLst>
            </p:cNvPr>
            <p:cNvSpPr txBox="1"/>
            <p:nvPr/>
          </p:nvSpPr>
          <p:spPr>
            <a:xfrm>
              <a:off x="3147868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</a:p>
          </p:txBody>
        </p: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B37D02AB-2BFA-4D5D-AA89-23E54FA72287}"/>
                </a:ext>
              </a:extLst>
            </p:cNvPr>
            <p:cNvSpPr txBox="1"/>
            <p:nvPr/>
          </p:nvSpPr>
          <p:spPr>
            <a:xfrm>
              <a:off x="352744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5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05F520F6-BB1C-441B-BE9A-25333AA88E7C}"/>
                </a:ext>
              </a:extLst>
            </p:cNvPr>
            <p:cNvSpPr txBox="1"/>
            <p:nvPr/>
          </p:nvSpPr>
          <p:spPr>
            <a:xfrm>
              <a:off x="4290532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6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1927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Lançamento de Dados</a:t>
              </a:r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5373911" y="1165421"/>
            <a:ext cx="1641587" cy="815607"/>
            <a:chOff x="5293898" y="1347973"/>
            <a:chExt cx="1641587" cy="815607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59A04ED1-2CC8-4557-A695-60952BA6691E}"/>
                </a:ext>
              </a:extLst>
            </p:cNvPr>
            <p:cNvSpPr txBox="1"/>
            <p:nvPr/>
          </p:nvSpPr>
          <p:spPr>
            <a:xfrm>
              <a:off x="5293899" y="1640360"/>
              <a:ext cx="10454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TAMANHO</a:t>
              </a:r>
            </a:p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AMOSTRAL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6332435" y="1640360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blipFill>
                <a:blip r:embed="rId3"/>
                <a:stretch>
                  <a:fillRect l="-3750" r="-6250" b="-555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blipFill>
                <a:blip r:embed="rId5"/>
                <a:stretch>
                  <a:fillRect l="-3750" r="-6250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5374253" y="2575815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253" y="2575815"/>
                <a:ext cx="1107996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6558602" y="2642749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602" y="2642749"/>
                <a:ext cx="485133" cy="215444"/>
              </a:xfrm>
              <a:prstGeom prst="rect">
                <a:avLst/>
              </a:prstGeom>
              <a:blipFill>
                <a:blip r:embed="rId7"/>
                <a:stretch>
                  <a:fillRect l="-5063" r="-7595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3796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13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1165421"/>
            <a:ext cx="2961404" cy="2305913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E7D638A-ED7C-4EC4-A639-682BBC107B2D}"/>
                </a:ext>
              </a:extLst>
            </p:cNvPr>
            <p:cNvSpPr txBox="1"/>
            <p:nvPr/>
          </p:nvSpPr>
          <p:spPr>
            <a:xfrm>
              <a:off x="1850113" y="2571750"/>
              <a:ext cx="426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1/6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6D2F2C3-1812-4949-BF07-82F9D58448B9}"/>
                </a:ext>
              </a:extLst>
            </p:cNvPr>
            <p:cNvSpPr/>
            <p:nvPr/>
          </p:nvSpPr>
          <p:spPr>
            <a:xfrm>
              <a:off x="314731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F3794178-A35C-4BE7-8387-CFE85516F9D5}"/>
                </a:ext>
              </a:extLst>
            </p:cNvPr>
            <p:cNvSpPr txBox="1"/>
            <p:nvPr/>
          </p:nvSpPr>
          <p:spPr>
            <a:xfrm>
              <a:off x="238549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C86A2C8-6325-4D24-AA24-87FC54FD37D7}"/>
                </a:ext>
              </a:extLst>
            </p:cNvPr>
            <p:cNvSpPr txBox="1"/>
            <p:nvPr/>
          </p:nvSpPr>
          <p:spPr>
            <a:xfrm>
              <a:off x="2765080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89DFA0D0-10A4-4822-BDC1-0DB68B305ECC}"/>
                </a:ext>
              </a:extLst>
            </p:cNvPr>
            <p:cNvSpPr txBox="1"/>
            <p:nvPr/>
          </p:nvSpPr>
          <p:spPr>
            <a:xfrm>
              <a:off x="3147868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</a:p>
          </p:txBody>
        </p: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B37D02AB-2BFA-4D5D-AA89-23E54FA72287}"/>
                </a:ext>
              </a:extLst>
            </p:cNvPr>
            <p:cNvSpPr txBox="1"/>
            <p:nvPr/>
          </p:nvSpPr>
          <p:spPr>
            <a:xfrm>
              <a:off x="352744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5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05F520F6-BB1C-441B-BE9A-25333AA88E7C}"/>
                </a:ext>
              </a:extLst>
            </p:cNvPr>
            <p:cNvSpPr txBox="1"/>
            <p:nvPr/>
          </p:nvSpPr>
          <p:spPr>
            <a:xfrm>
              <a:off x="4290532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6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1927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Lançamento de Dados</a:t>
              </a:r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5373911" y="1165421"/>
            <a:ext cx="1641587" cy="815607"/>
            <a:chOff x="5293898" y="1347973"/>
            <a:chExt cx="1641587" cy="815607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59A04ED1-2CC8-4557-A695-60952BA6691E}"/>
                </a:ext>
              </a:extLst>
            </p:cNvPr>
            <p:cNvSpPr txBox="1"/>
            <p:nvPr/>
          </p:nvSpPr>
          <p:spPr>
            <a:xfrm>
              <a:off x="5293899" y="1640360"/>
              <a:ext cx="10454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TAMANHO</a:t>
              </a:r>
            </a:p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AMOSTRAL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6332435" y="1640360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/>
              <p:nvPr/>
            </p:nvSpPr>
            <p:spPr>
              <a:xfrm>
                <a:off x="5374253" y="2919512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𝑛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𝑌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253" y="2919512"/>
                <a:ext cx="110799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/>
              <p:nvPr/>
            </p:nvSpPr>
            <p:spPr>
              <a:xfrm>
                <a:off x="6558602" y="2986446"/>
                <a:ext cx="49750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602" y="2986446"/>
                <a:ext cx="497508" cy="215444"/>
              </a:xfrm>
              <a:prstGeom prst="rect">
                <a:avLst/>
              </a:prstGeom>
              <a:blipFill>
                <a:blip r:embed="rId3"/>
                <a:stretch>
                  <a:fillRect l="-4938" r="-6173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031996"/>
                <a:ext cx="110799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098930"/>
                <a:ext cx="485133" cy="215444"/>
              </a:xfrm>
              <a:prstGeom prst="rect">
                <a:avLst/>
              </a:prstGeom>
              <a:blipFill>
                <a:blip r:embed="rId5"/>
                <a:stretch>
                  <a:fillRect l="-3750" r="-6250" b="-555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798" y="2313630"/>
                <a:ext cx="1107996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147" y="2380564"/>
                <a:ext cx="485133" cy="215444"/>
              </a:xfrm>
              <a:prstGeom prst="rect">
                <a:avLst/>
              </a:prstGeom>
              <a:blipFill>
                <a:blip r:embed="rId7"/>
                <a:stretch>
                  <a:fillRect l="-3750" r="-6250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5374253" y="2575815"/>
                <a:ext cx="11079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253" y="2575815"/>
                <a:ext cx="110799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6558602" y="2642749"/>
                <a:ext cx="48513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602" y="2642749"/>
                <a:ext cx="485133" cy="215444"/>
              </a:xfrm>
              <a:prstGeom prst="rect">
                <a:avLst/>
              </a:prstGeom>
              <a:blipFill>
                <a:blip r:embed="rId9"/>
                <a:stretch>
                  <a:fillRect l="-5063" r="-7595" b="-857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/>
              <p:nvPr/>
            </p:nvSpPr>
            <p:spPr>
              <a:xfrm>
                <a:off x="5418825" y="2741607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8825" y="2741607"/>
                <a:ext cx="184346" cy="2154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3538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14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1628869" y="1191102"/>
            <a:ext cx="1341051" cy="614099"/>
            <a:chOff x="5245188" y="1347973"/>
            <a:chExt cx="1341051" cy="614099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5245188" y="1654295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/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1000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1, 2, 3, 4 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/>
              <p:nvPr/>
            </p:nvSpPr>
            <p:spPr>
              <a:xfrm>
                <a:off x="3625546" y="2884173"/>
                <a:ext cx="91884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1000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=2,5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884173"/>
                <a:ext cx="918841" cy="215444"/>
              </a:xfrm>
              <a:prstGeom prst="rect">
                <a:avLst/>
              </a:prstGeom>
              <a:blipFill>
                <a:blip r:embed="rId3"/>
                <a:stretch>
                  <a:fillRect l="-2000" r="-400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4, 6, 3, 2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3628091" y="1996657"/>
                <a:ext cx="7922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=3,75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1996657"/>
                <a:ext cx="792204" cy="215444"/>
              </a:xfrm>
              <a:prstGeom prst="rect">
                <a:avLst/>
              </a:prstGeom>
              <a:blipFill>
                <a:blip r:embed="rId5"/>
                <a:stretch>
                  <a:fillRect l="-153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6, 1, 3, 5 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=3,25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blipFill>
                <a:blip r:embed="rId7"/>
                <a:stretch>
                  <a:fillRect l="-1527" r="-458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1, 5, 2, 4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3625546" y="2540476"/>
                <a:ext cx="56073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540476"/>
                <a:ext cx="560730" cy="215444"/>
              </a:xfrm>
              <a:prstGeom prst="rect">
                <a:avLst/>
              </a:prstGeom>
              <a:blipFill>
                <a:blip r:embed="rId9"/>
                <a:stretch>
                  <a:fillRect l="-4348" r="-543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/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ixaDeTexto 2">
            <a:extLst>
              <a:ext uri="{FF2B5EF4-FFF2-40B4-BE49-F238E27FC236}">
                <a16:creationId xmlns:a16="http://schemas.microsoft.com/office/drawing/2014/main" id="{062B060A-CBAB-4EC3-A862-E93909EDA9EA}"/>
              </a:ext>
            </a:extLst>
          </p:cNvPr>
          <p:cNvSpPr txBox="1"/>
          <p:nvPr/>
        </p:nvSpPr>
        <p:spPr>
          <a:xfrm>
            <a:off x="1628869" y="850392"/>
            <a:ext cx="4509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 agora jogarmos esse dado 4 vezes</a:t>
            </a:r>
          </a:p>
        </p:txBody>
      </p:sp>
    </p:spTree>
    <p:extLst>
      <p:ext uri="{BB962C8B-B14F-4D97-AF65-F5344CB8AC3E}">
        <p14:creationId xmlns:p14="http://schemas.microsoft.com/office/powerpoint/2010/main" val="2689589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15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1628869" y="1191102"/>
            <a:ext cx="1341051" cy="614099"/>
            <a:chOff x="5245188" y="1347973"/>
            <a:chExt cx="1341051" cy="614099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5245188" y="1654295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/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1000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/>
              <p:nvPr/>
            </p:nvSpPr>
            <p:spPr>
              <a:xfrm>
                <a:off x="3625546" y="2884173"/>
                <a:ext cx="91884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1000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884173"/>
                <a:ext cx="918841" cy="215444"/>
              </a:xfrm>
              <a:prstGeom prst="rect">
                <a:avLst/>
              </a:prstGeom>
              <a:blipFill>
                <a:blip r:embed="rId3"/>
                <a:stretch>
                  <a:fillRect l="-2000" r="-400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3628091" y="1996657"/>
                <a:ext cx="7922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75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1996657"/>
                <a:ext cx="792204" cy="215444"/>
              </a:xfrm>
              <a:prstGeom prst="rect">
                <a:avLst/>
              </a:prstGeom>
              <a:blipFill>
                <a:blip r:embed="rId5"/>
                <a:stretch>
                  <a:fillRect l="-153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5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25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blipFill>
                <a:blip r:embed="rId7"/>
                <a:stretch>
                  <a:fillRect l="-1527" r="-458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5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3625546" y="2540476"/>
                <a:ext cx="56073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540476"/>
                <a:ext cx="560730" cy="215444"/>
              </a:xfrm>
              <a:prstGeom prst="rect">
                <a:avLst/>
              </a:prstGeom>
              <a:blipFill>
                <a:blip r:embed="rId9"/>
                <a:stretch>
                  <a:fillRect l="-4348" r="-543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/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ixaDeTexto 2">
            <a:extLst>
              <a:ext uri="{FF2B5EF4-FFF2-40B4-BE49-F238E27FC236}">
                <a16:creationId xmlns:a16="http://schemas.microsoft.com/office/drawing/2014/main" id="{062B060A-CBAB-4EC3-A862-E93909EDA9EA}"/>
              </a:ext>
            </a:extLst>
          </p:cNvPr>
          <p:cNvSpPr txBox="1"/>
          <p:nvPr/>
        </p:nvSpPr>
        <p:spPr>
          <a:xfrm>
            <a:off x="1628869" y="850392"/>
            <a:ext cx="4509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 agora jogarmos esse dado 4 vezes</a:t>
            </a:r>
          </a:p>
        </p:txBody>
      </p: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EEB29537-552C-4B3D-9335-CE4A4F4262B2}"/>
              </a:ext>
            </a:extLst>
          </p:cNvPr>
          <p:cNvCxnSpPr>
            <a:cxnSpLocks/>
          </p:cNvCxnSpPr>
          <p:nvPr/>
        </p:nvCxnSpPr>
        <p:spPr>
          <a:xfrm>
            <a:off x="5283170" y="3016380"/>
            <a:ext cx="2751667" cy="0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9FE49A3A-BDCD-4311-809E-D969F63A8F7F}"/>
              </a:ext>
            </a:extLst>
          </p:cNvPr>
          <p:cNvCxnSpPr>
            <a:cxnSpLocks/>
          </p:cNvCxnSpPr>
          <p:nvPr/>
        </p:nvCxnSpPr>
        <p:spPr>
          <a:xfrm flipV="1">
            <a:off x="5672636" y="1483913"/>
            <a:ext cx="0" cy="1947334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FE0AE72-A9A6-4350-96A4-86E05EB9071B}"/>
              </a:ext>
            </a:extLst>
          </p:cNvPr>
          <p:cNvSpPr txBox="1"/>
          <p:nvPr/>
        </p:nvSpPr>
        <p:spPr>
          <a:xfrm>
            <a:off x="7897620" y="300579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x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19AF831-A1D7-4639-9F5E-2A49E24B8361}"/>
              </a:ext>
            </a:extLst>
          </p:cNvPr>
          <p:cNvSpPr txBox="1"/>
          <p:nvPr/>
        </p:nvSpPr>
        <p:spPr>
          <a:xfrm>
            <a:off x="5210650" y="1433112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F(x)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7D48F4CC-B3B1-4453-8E5B-38DEAF8DB287}"/>
              </a:ext>
            </a:extLst>
          </p:cNvPr>
          <p:cNvSpPr txBox="1"/>
          <p:nvPr/>
        </p:nvSpPr>
        <p:spPr>
          <a:xfrm>
            <a:off x="6652801" y="2980046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CEF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3,5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2A173CE-7DE6-45D1-A62F-E0A67DA23C4D}"/>
              </a:ext>
            </a:extLst>
          </p:cNvPr>
          <p:cNvSpPr/>
          <p:nvPr/>
        </p:nvSpPr>
        <p:spPr>
          <a:xfrm flipV="1">
            <a:off x="5874301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30D12D5D-72C3-43A2-B69E-16F508F3A59A}"/>
              </a:ext>
            </a:extLst>
          </p:cNvPr>
          <p:cNvSpPr/>
          <p:nvPr/>
        </p:nvSpPr>
        <p:spPr>
          <a:xfrm flipV="1">
            <a:off x="5960026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246C8777-2967-477F-8ECF-EDCD4B458F7C}"/>
              </a:ext>
            </a:extLst>
          </p:cNvPr>
          <p:cNvSpPr/>
          <p:nvPr/>
        </p:nvSpPr>
        <p:spPr>
          <a:xfrm flipV="1">
            <a:off x="6048417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453F0511-22BB-4B85-99A2-EC8CCD2C0ACB}"/>
              </a:ext>
            </a:extLst>
          </p:cNvPr>
          <p:cNvSpPr/>
          <p:nvPr/>
        </p:nvSpPr>
        <p:spPr>
          <a:xfrm flipV="1">
            <a:off x="6134142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6FC4116F-14CC-4336-BAD1-C1B626850112}"/>
              </a:ext>
            </a:extLst>
          </p:cNvPr>
          <p:cNvSpPr/>
          <p:nvPr/>
        </p:nvSpPr>
        <p:spPr>
          <a:xfrm flipV="1">
            <a:off x="6219867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F35CEFDA-7C4B-4EFB-87D0-E2EEF82428C4}"/>
              </a:ext>
            </a:extLst>
          </p:cNvPr>
          <p:cNvSpPr/>
          <p:nvPr/>
        </p:nvSpPr>
        <p:spPr>
          <a:xfrm flipV="1">
            <a:off x="6305592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303B677C-32AE-4A4A-95B2-E3EFAB1191F9}"/>
              </a:ext>
            </a:extLst>
          </p:cNvPr>
          <p:cNvSpPr/>
          <p:nvPr/>
        </p:nvSpPr>
        <p:spPr>
          <a:xfrm flipV="1">
            <a:off x="6393983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05B19276-3895-438A-9E6D-B108A84F733B}"/>
              </a:ext>
            </a:extLst>
          </p:cNvPr>
          <p:cNvSpPr/>
          <p:nvPr/>
        </p:nvSpPr>
        <p:spPr>
          <a:xfrm flipV="1">
            <a:off x="6479708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293BECF7-F5C6-4345-A068-2BEF17694815}"/>
              </a:ext>
            </a:extLst>
          </p:cNvPr>
          <p:cNvSpPr/>
          <p:nvPr/>
        </p:nvSpPr>
        <p:spPr>
          <a:xfrm flipV="1">
            <a:off x="6564775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B66385EE-411D-4838-ACF9-A2418BEC2DAF}"/>
              </a:ext>
            </a:extLst>
          </p:cNvPr>
          <p:cNvSpPr/>
          <p:nvPr/>
        </p:nvSpPr>
        <p:spPr>
          <a:xfrm flipV="1">
            <a:off x="6650500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611C7235-8505-49F0-B562-677B4B0C450F}"/>
              </a:ext>
            </a:extLst>
          </p:cNvPr>
          <p:cNvSpPr/>
          <p:nvPr/>
        </p:nvSpPr>
        <p:spPr>
          <a:xfrm flipV="1">
            <a:off x="6738891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A9D75872-08EB-40B7-A9EC-CDF0EDB07BA5}"/>
              </a:ext>
            </a:extLst>
          </p:cNvPr>
          <p:cNvSpPr/>
          <p:nvPr/>
        </p:nvSpPr>
        <p:spPr>
          <a:xfrm flipV="1">
            <a:off x="6824616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8517D002-DF2F-4B4C-86D5-D2BE9A77ADA8}"/>
              </a:ext>
            </a:extLst>
          </p:cNvPr>
          <p:cNvSpPr/>
          <p:nvPr/>
        </p:nvSpPr>
        <p:spPr>
          <a:xfrm flipV="1">
            <a:off x="6910341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5208B1B5-69A3-4F97-AEDA-3B3A05B9F678}"/>
              </a:ext>
            </a:extLst>
          </p:cNvPr>
          <p:cNvSpPr/>
          <p:nvPr/>
        </p:nvSpPr>
        <p:spPr>
          <a:xfrm flipV="1">
            <a:off x="6996066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B20066A3-8309-44EE-8DD0-FCA8B90C9A6B}"/>
              </a:ext>
            </a:extLst>
          </p:cNvPr>
          <p:cNvSpPr/>
          <p:nvPr/>
        </p:nvSpPr>
        <p:spPr>
          <a:xfrm flipV="1">
            <a:off x="7084457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08B9191E-673F-4C66-B192-69F35512F28A}"/>
              </a:ext>
            </a:extLst>
          </p:cNvPr>
          <p:cNvSpPr/>
          <p:nvPr/>
        </p:nvSpPr>
        <p:spPr>
          <a:xfrm flipV="1">
            <a:off x="7170182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A02BB5C7-1842-4000-9135-07B8CFF9151E}"/>
              </a:ext>
            </a:extLst>
          </p:cNvPr>
          <p:cNvSpPr/>
          <p:nvPr/>
        </p:nvSpPr>
        <p:spPr>
          <a:xfrm flipV="1">
            <a:off x="7251587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18889AC8-3E26-4160-A368-99054C2B68D0}"/>
              </a:ext>
            </a:extLst>
          </p:cNvPr>
          <p:cNvSpPr/>
          <p:nvPr/>
        </p:nvSpPr>
        <p:spPr>
          <a:xfrm flipV="1">
            <a:off x="7337312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73CDD7DC-6D99-47ED-A1F0-F83A12FC7867}"/>
              </a:ext>
            </a:extLst>
          </p:cNvPr>
          <p:cNvSpPr/>
          <p:nvPr/>
        </p:nvSpPr>
        <p:spPr>
          <a:xfrm flipV="1">
            <a:off x="7425703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6" name="Elipse 65">
            <a:extLst>
              <a:ext uri="{FF2B5EF4-FFF2-40B4-BE49-F238E27FC236}">
                <a16:creationId xmlns:a16="http://schemas.microsoft.com/office/drawing/2014/main" id="{1DBC5421-BF67-444B-89EA-F8A21EBD186B}"/>
              </a:ext>
            </a:extLst>
          </p:cNvPr>
          <p:cNvSpPr/>
          <p:nvPr/>
        </p:nvSpPr>
        <p:spPr>
          <a:xfrm flipV="1">
            <a:off x="7511428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6102D4B3-8982-494E-8383-5F9777D5E70C}"/>
              </a:ext>
            </a:extLst>
          </p:cNvPr>
          <p:cNvSpPr/>
          <p:nvPr/>
        </p:nvSpPr>
        <p:spPr>
          <a:xfrm flipV="1">
            <a:off x="7597153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3391CBD8-6681-4538-853D-D580AA06FDC6}"/>
              </a:ext>
            </a:extLst>
          </p:cNvPr>
          <p:cNvSpPr/>
          <p:nvPr/>
        </p:nvSpPr>
        <p:spPr>
          <a:xfrm flipV="1">
            <a:off x="7682878" y="294089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90" name="Elipse 389">
            <a:extLst>
              <a:ext uri="{FF2B5EF4-FFF2-40B4-BE49-F238E27FC236}">
                <a16:creationId xmlns:a16="http://schemas.microsoft.com/office/drawing/2014/main" id="{750E6D23-F61B-48B4-B5D2-E0D5539A9139}"/>
              </a:ext>
            </a:extLst>
          </p:cNvPr>
          <p:cNvSpPr/>
          <p:nvPr/>
        </p:nvSpPr>
        <p:spPr>
          <a:xfrm flipV="1">
            <a:off x="7766110" y="294160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57" name="Elipse 556">
            <a:extLst>
              <a:ext uri="{FF2B5EF4-FFF2-40B4-BE49-F238E27FC236}">
                <a16:creationId xmlns:a16="http://schemas.microsoft.com/office/drawing/2014/main" id="{1CAF28F5-6981-41CB-A7A2-37804D5FF0AC}"/>
              </a:ext>
            </a:extLst>
          </p:cNvPr>
          <p:cNvSpPr/>
          <p:nvPr/>
        </p:nvSpPr>
        <p:spPr>
          <a:xfrm flipV="1">
            <a:off x="5960026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58" name="Elipse 557">
            <a:extLst>
              <a:ext uri="{FF2B5EF4-FFF2-40B4-BE49-F238E27FC236}">
                <a16:creationId xmlns:a16="http://schemas.microsoft.com/office/drawing/2014/main" id="{03E028EC-E42F-48C6-8F8A-107FB2A41262}"/>
              </a:ext>
            </a:extLst>
          </p:cNvPr>
          <p:cNvSpPr/>
          <p:nvPr/>
        </p:nvSpPr>
        <p:spPr>
          <a:xfrm flipV="1">
            <a:off x="6048417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59" name="Elipse 558">
            <a:extLst>
              <a:ext uri="{FF2B5EF4-FFF2-40B4-BE49-F238E27FC236}">
                <a16:creationId xmlns:a16="http://schemas.microsoft.com/office/drawing/2014/main" id="{F0125833-1E59-4EF9-B54A-012A1D819281}"/>
              </a:ext>
            </a:extLst>
          </p:cNvPr>
          <p:cNvSpPr/>
          <p:nvPr/>
        </p:nvSpPr>
        <p:spPr>
          <a:xfrm flipV="1">
            <a:off x="6134142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0" name="Elipse 559">
            <a:extLst>
              <a:ext uri="{FF2B5EF4-FFF2-40B4-BE49-F238E27FC236}">
                <a16:creationId xmlns:a16="http://schemas.microsoft.com/office/drawing/2014/main" id="{CEEB2596-802F-4FE5-9302-D33F51434512}"/>
              </a:ext>
            </a:extLst>
          </p:cNvPr>
          <p:cNvSpPr/>
          <p:nvPr/>
        </p:nvSpPr>
        <p:spPr>
          <a:xfrm flipV="1">
            <a:off x="6219867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1" name="Elipse 560">
            <a:extLst>
              <a:ext uri="{FF2B5EF4-FFF2-40B4-BE49-F238E27FC236}">
                <a16:creationId xmlns:a16="http://schemas.microsoft.com/office/drawing/2014/main" id="{3CF2744D-5BCF-4B14-A423-FB306577C0B3}"/>
              </a:ext>
            </a:extLst>
          </p:cNvPr>
          <p:cNvSpPr/>
          <p:nvPr/>
        </p:nvSpPr>
        <p:spPr>
          <a:xfrm flipV="1">
            <a:off x="6305592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2" name="Elipse 561">
            <a:extLst>
              <a:ext uri="{FF2B5EF4-FFF2-40B4-BE49-F238E27FC236}">
                <a16:creationId xmlns:a16="http://schemas.microsoft.com/office/drawing/2014/main" id="{312752B8-AF25-43A0-A164-8C42CE2D54E1}"/>
              </a:ext>
            </a:extLst>
          </p:cNvPr>
          <p:cNvSpPr/>
          <p:nvPr/>
        </p:nvSpPr>
        <p:spPr>
          <a:xfrm flipV="1">
            <a:off x="6393983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3" name="Elipse 562">
            <a:extLst>
              <a:ext uri="{FF2B5EF4-FFF2-40B4-BE49-F238E27FC236}">
                <a16:creationId xmlns:a16="http://schemas.microsoft.com/office/drawing/2014/main" id="{205F7F88-4E6F-4BB5-ADB0-4B97A82FA927}"/>
              </a:ext>
            </a:extLst>
          </p:cNvPr>
          <p:cNvSpPr/>
          <p:nvPr/>
        </p:nvSpPr>
        <p:spPr>
          <a:xfrm flipV="1">
            <a:off x="6479708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4" name="Elipse 563">
            <a:extLst>
              <a:ext uri="{FF2B5EF4-FFF2-40B4-BE49-F238E27FC236}">
                <a16:creationId xmlns:a16="http://schemas.microsoft.com/office/drawing/2014/main" id="{7B0D67D6-56D1-46DE-ADED-FCBFF725FD81}"/>
              </a:ext>
            </a:extLst>
          </p:cNvPr>
          <p:cNvSpPr/>
          <p:nvPr/>
        </p:nvSpPr>
        <p:spPr>
          <a:xfrm flipV="1">
            <a:off x="6564775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5" name="Elipse 564">
            <a:extLst>
              <a:ext uri="{FF2B5EF4-FFF2-40B4-BE49-F238E27FC236}">
                <a16:creationId xmlns:a16="http://schemas.microsoft.com/office/drawing/2014/main" id="{7B7C2336-14A2-4AE5-9881-41476F13D0FF}"/>
              </a:ext>
            </a:extLst>
          </p:cNvPr>
          <p:cNvSpPr/>
          <p:nvPr/>
        </p:nvSpPr>
        <p:spPr>
          <a:xfrm flipV="1">
            <a:off x="6650500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6" name="Elipse 565">
            <a:extLst>
              <a:ext uri="{FF2B5EF4-FFF2-40B4-BE49-F238E27FC236}">
                <a16:creationId xmlns:a16="http://schemas.microsoft.com/office/drawing/2014/main" id="{DBCB40C7-561F-4F59-B663-F1FF6EB4F898}"/>
              </a:ext>
            </a:extLst>
          </p:cNvPr>
          <p:cNvSpPr/>
          <p:nvPr/>
        </p:nvSpPr>
        <p:spPr>
          <a:xfrm flipV="1">
            <a:off x="6738891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7" name="Elipse 566">
            <a:extLst>
              <a:ext uri="{FF2B5EF4-FFF2-40B4-BE49-F238E27FC236}">
                <a16:creationId xmlns:a16="http://schemas.microsoft.com/office/drawing/2014/main" id="{119DB694-C488-485B-875E-98FAC5781007}"/>
              </a:ext>
            </a:extLst>
          </p:cNvPr>
          <p:cNvSpPr/>
          <p:nvPr/>
        </p:nvSpPr>
        <p:spPr>
          <a:xfrm flipV="1">
            <a:off x="6824616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8" name="Elipse 567">
            <a:extLst>
              <a:ext uri="{FF2B5EF4-FFF2-40B4-BE49-F238E27FC236}">
                <a16:creationId xmlns:a16="http://schemas.microsoft.com/office/drawing/2014/main" id="{F9E4FC1D-101F-4C82-A6E3-AF75E5D49AE5}"/>
              </a:ext>
            </a:extLst>
          </p:cNvPr>
          <p:cNvSpPr/>
          <p:nvPr/>
        </p:nvSpPr>
        <p:spPr>
          <a:xfrm flipV="1">
            <a:off x="6910341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69" name="Elipse 568">
            <a:extLst>
              <a:ext uri="{FF2B5EF4-FFF2-40B4-BE49-F238E27FC236}">
                <a16:creationId xmlns:a16="http://schemas.microsoft.com/office/drawing/2014/main" id="{31973037-A639-401B-8099-8564F7330DC4}"/>
              </a:ext>
            </a:extLst>
          </p:cNvPr>
          <p:cNvSpPr/>
          <p:nvPr/>
        </p:nvSpPr>
        <p:spPr>
          <a:xfrm flipV="1">
            <a:off x="6996066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0" name="Elipse 569">
            <a:extLst>
              <a:ext uri="{FF2B5EF4-FFF2-40B4-BE49-F238E27FC236}">
                <a16:creationId xmlns:a16="http://schemas.microsoft.com/office/drawing/2014/main" id="{F523D724-B16E-4960-AEE0-0403DF72097C}"/>
              </a:ext>
            </a:extLst>
          </p:cNvPr>
          <p:cNvSpPr/>
          <p:nvPr/>
        </p:nvSpPr>
        <p:spPr>
          <a:xfrm flipV="1">
            <a:off x="7084457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1" name="Elipse 570">
            <a:extLst>
              <a:ext uri="{FF2B5EF4-FFF2-40B4-BE49-F238E27FC236}">
                <a16:creationId xmlns:a16="http://schemas.microsoft.com/office/drawing/2014/main" id="{ED592979-AC4D-4938-9D7D-5E6F036E5397}"/>
              </a:ext>
            </a:extLst>
          </p:cNvPr>
          <p:cNvSpPr/>
          <p:nvPr/>
        </p:nvSpPr>
        <p:spPr>
          <a:xfrm flipV="1">
            <a:off x="7170182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2" name="Elipse 571">
            <a:extLst>
              <a:ext uri="{FF2B5EF4-FFF2-40B4-BE49-F238E27FC236}">
                <a16:creationId xmlns:a16="http://schemas.microsoft.com/office/drawing/2014/main" id="{EE8474F2-1945-42A5-ABCA-25B6692179E9}"/>
              </a:ext>
            </a:extLst>
          </p:cNvPr>
          <p:cNvSpPr/>
          <p:nvPr/>
        </p:nvSpPr>
        <p:spPr>
          <a:xfrm flipV="1">
            <a:off x="7251587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3" name="Elipse 572">
            <a:extLst>
              <a:ext uri="{FF2B5EF4-FFF2-40B4-BE49-F238E27FC236}">
                <a16:creationId xmlns:a16="http://schemas.microsoft.com/office/drawing/2014/main" id="{6348BB05-AEE0-4F72-B380-F3CF7388C708}"/>
              </a:ext>
            </a:extLst>
          </p:cNvPr>
          <p:cNvSpPr/>
          <p:nvPr/>
        </p:nvSpPr>
        <p:spPr>
          <a:xfrm flipV="1">
            <a:off x="7337312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4" name="Elipse 573">
            <a:extLst>
              <a:ext uri="{FF2B5EF4-FFF2-40B4-BE49-F238E27FC236}">
                <a16:creationId xmlns:a16="http://schemas.microsoft.com/office/drawing/2014/main" id="{BB283B0C-F64E-48D0-9605-83FB70D5E39C}"/>
              </a:ext>
            </a:extLst>
          </p:cNvPr>
          <p:cNvSpPr/>
          <p:nvPr/>
        </p:nvSpPr>
        <p:spPr>
          <a:xfrm flipV="1">
            <a:off x="7425703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5" name="Elipse 574">
            <a:extLst>
              <a:ext uri="{FF2B5EF4-FFF2-40B4-BE49-F238E27FC236}">
                <a16:creationId xmlns:a16="http://schemas.microsoft.com/office/drawing/2014/main" id="{57FF8376-9EAF-4D05-A612-7F34C37173A5}"/>
              </a:ext>
            </a:extLst>
          </p:cNvPr>
          <p:cNvSpPr/>
          <p:nvPr/>
        </p:nvSpPr>
        <p:spPr>
          <a:xfrm flipV="1">
            <a:off x="7511428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6" name="Elipse 575">
            <a:extLst>
              <a:ext uri="{FF2B5EF4-FFF2-40B4-BE49-F238E27FC236}">
                <a16:creationId xmlns:a16="http://schemas.microsoft.com/office/drawing/2014/main" id="{4E3EE6DC-0233-44DE-9F49-104CB7616447}"/>
              </a:ext>
            </a:extLst>
          </p:cNvPr>
          <p:cNvSpPr/>
          <p:nvPr/>
        </p:nvSpPr>
        <p:spPr>
          <a:xfrm flipV="1">
            <a:off x="7597153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77" name="Elipse 576">
            <a:extLst>
              <a:ext uri="{FF2B5EF4-FFF2-40B4-BE49-F238E27FC236}">
                <a16:creationId xmlns:a16="http://schemas.microsoft.com/office/drawing/2014/main" id="{C94F72B1-AA20-4A7D-B727-9BD36495594D}"/>
              </a:ext>
            </a:extLst>
          </p:cNvPr>
          <p:cNvSpPr/>
          <p:nvPr/>
        </p:nvSpPr>
        <p:spPr>
          <a:xfrm flipV="1">
            <a:off x="7682878" y="28555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1" name="Elipse 580">
            <a:extLst>
              <a:ext uri="{FF2B5EF4-FFF2-40B4-BE49-F238E27FC236}">
                <a16:creationId xmlns:a16="http://schemas.microsoft.com/office/drawing/2014/main" id="{A78977D3-8600-4306-8365-EA3D3DE99C7B}"/>
              </a:ext>
            </a:extLst>
          </p:cNvPr>
          <p:cNvSpPr/>
          <p:nvPr/>
        </p:nvSpPr>
        <p:spPr>
          <a:xfrm flipV="1">
            <a:off x="6052054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2" name="Elipse 581">
            <a:extLst>
              <a:ext uri="{FF2B5EF4-FFF2-40B4-BE49-F238E27FC236}">
                <a16:creationId xmlns:a16="http://schemas.microsoft.com/office/drawing/2014/main" id="{282EF3B3-2D3D-4044-9FCD-738C9FC9DDC7}"/>
              </a:ext>
            </a:extLst>
          </p:cNvPr>
          <p:cNvSpPr/>
          <p:nvPr/>
        </p:nvSpPr>
        <p:spPr>
          <a:xfrm flipV="1">
            <a:off x="6137779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3" name="Elipse 582">
            <a:extLst>
              <a:ext uri="{FF2B5EF4-FFF2-40B4-BE49-F238E27FC236}">
                <a16:creationId xmlns:a16="http://schemas.microsoft.com/office/drawing/2014/main" id="{68E4D8BC-07AC-4CC5-9C65-E39B04C8355B}"/>
              </a:ext>
            </a:extLst>
          </p:cNvPr>
          <p:cNvSpPr/>
          <p:nvPr/>
        </p:nvSpPr>
        <p:spPr>
          <a:xfrm flipV="1">
            <a:off x="6223504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4" name="Elipse 583">
            <a:extLst>
              <a:ext uri="{FF2B5EF4-FFF2-40B4-BE49-F238E27FC236}">
                <a16:creationId xmlns:a16="http://schemas.microsoft.com/office/drawing/2014/main" id="{1CD38EC8-8A31-4F20-B95B-6096EE78E8D4}"/>
              </a:ext>
            </a:extLst>
          </p:cNvPr>
          <p:cNvSpPr/>
          <p:nvPr/>
        </p:nvSpPr>
        <p:spPr>
          <a:xfrm flipV="1">
            <a:off x="6309229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5" name="Elipse 584">
            <a:extLst>
              <a:ext uri="{FF2B5EF4-FFF2-40B4-BE49-F238E27FC236}">
                <a16:creationId xmlns:a16="http://schemas.microsoft.com/office/drawing/2014/main" id="{66445805-3D29-498D-B070-E309E9621EB6}"/>
              </a:ext>
            </a:extLst>
          </p:cNvPr>
          <p:cNvSpPr/>
          <p:nvPr/>
        </p:nvSpPr>
        <p:spPr>
          <a:xfrm flipV="1">
            <a:off x="6397620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6" name="Elipse 585">
            <a:extLst>
              <a:ext uri="{FF2B5EF4-FFF2-40B4-BE49-F238E27FC236}">
                <a16:creationId xmlns:a16="http://schemas.microsoft.com/office/drawing/2014/main" id="{2EF28949-5147-489E-AB6E-CC4B8C233EDD}"/>
              </a:ext>
            </a:extLst>
          </p:cNvPr>
          <p:cNvSpPr/>
          <p:nvPr/>
        </p:nvSpPr>
        <p:spPr>
          <a:xfrm flipV="1">
            <a:off x="6483345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7" name="Elipse 586">
            <a:extLst>
              <a:ext uri="{FF2B5EF4-FFF2-40B4-BE49-F238E27FC236}">
                <a16:creationId xmlns:a16="http://schemas.microsoft.com/office/drawing/2014/main" id="{ED29B35F-E40E-4F5A-9C8C-4BD06A2B4DFB}"/>
              </a:ext>
            </a:extLst>
          </p:cNvPr>
          <p:cNvSpPr/>
          <p:nvPr/>
        </p:nvSpPr>
        <p:spPr>
          <a:xfrm flipV="1">
            <a:off x="6568412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8" name="Elipse 587">
            <a:extLst>
              <a:ext uri="{FF2B5EF4-FFF2-40B4-BE49-F238E27FC236}">
                <a16:creationId xmlns:a16="http://schemas.microsoft.com/office/drawing/2014/main" id="{F2079474-0EDF-4CDF-BF31-F6D5B7B46A97}"/>
              </a:ext>
            </a:extLst>
          </p:cNvPr>
          <p:cNvSpPr/>
          <p:nvPr/>
        </p:nvSpPr>
        <p:spPr>
          <a:xfrm flipV="1">
            <a:off x="6654137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89" name="Elipse 588">
            <a:extLst>
              <a:ext uri="{FF2B5EF4-FFF2-40B4-BE49-F238E27FC236}">
                <a16:creationId xmlns:a16="http://schemas.microsoft.com/office/drawing/2014/main" id="{1A4405BF-6007-4FF9-A449-DD72D2204A99}"/>
              </a:ext>
            </a:extLst>
          </p:cNvPr>
          <p:cNvSpPr/>
          <p:nvPr/>
        </p:nvSpPr>
        <p:spPr>
          <a:xfrm flipV="1">
            <a:off x="6742528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0" name="Elipse 589">
            <a:extLst>
              <a:ext uri="{FF2B5EF4-FFF2-40B4-BE49-F238E27FC236}">
                <a16:creationId xmlns:a16="http://schemas.microsoft.com/office/drawing/2014/main" id="{2884EB75-669A-4A09-833D-CDE4B7D78376}"/>
              </a:ext>
            </a:extLst>
          </p:cNvPr>
          <p:cNvSpPr/>
          <p:nvPr/>
        </p:nvSpPr>
        <p:spPr>
          <a:xfrm flipV="1">
            <a:off x="6828253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1" name="Elipse 590">
            <a:extLst>
              <a:ext uri="{FF2B5EF4-FFF2-40B4-BE49-F238E27FC236}">
                <a16:creationId xmlns:a16="http://schemas.microsoft.com/office/drawing/2014/main" id="{95578D01-A845-494C-893F-153A2865A461}"/>
              </a:ext>
            </a:extLst>
          </p:cNvPr>
          <p:cNvSpPr/>
          <p:nvPr/>
        </p:nvSpPr>
        <p:spPr>
          <a:xfrm flipV="1">
            <a:off x="6913978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2" name="Elipse 591">
            <a:extLst>
              <a:ext uri="{FF2B5EF4-FFF2-40B4-BE49-F238E27FC236}">
                <a16:creationId xmlns:a16="http://schemas.microsoft.com/office/drawing/2014/main" id="{9B4FFCDE-EC40-4DEE-B162-54FD8376BDAA}"/>
              </a:ext>
            </a:extLst>
          </p:cNvPr>
          <p:cNvSpPr/>
          <p:nvPr/>
        </p:nvSpPr>
        <p:spPr>
          <a:xfrm flipV="1">
            <a:off x="6999703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3" name="Elipse 592">
            <a:extLst>
              <a:ext uri="{FF2B5EF4-FFF2-40B4-BE49-F238E27FC236}">
                <a16:creationId xmlns:a16="http://schemas.microsoft.com/office/drawing/2014/main" id="{438F7306-5357-425D-A8BA-A366D82C2138}"/>
              </a:ext>
            </a:extLst>
          </p:cNvPr>
          <p:cNvSpPr/>
          <p:nvPr/>
        </p:nvSpPr>
        <p:spPr>
          <a:xfrm flipV="1">
            <a:off x="7088094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4" name="Elipse 593">
            <a:extLst>
              <a:ext uri="{FF2B5EF4-FFF2-40B4-BE49-F238E27FC236}">
                <a16:creationId xmlns:a16="http://schemas.microsoft.com/office/drawing/2014/main" id="{7C31096A-0561-46BA-A99D-B20CFEA3DDF2}"/>
              </a:ext>
            </a:extLst>
          </p:cNvPr>
          <p:cNvSpPr/>
          <p:nvPr/>
        </p:nvSpPr>
        <p:spPr>
          <a:xfrm flipV="1">
            <a:off x="7173819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5" name="Elipse 594">
            <a:extLst>
              <a:ext uri="{FF2B5EF4-FFF2-40B4-BE49-F238E27FC236}">
                <a16:creationId xmlns:a16="http://schemas.microsoft.com/office/drawing/2014/main" id="{CA7BE102-3BF7-40C3-BC3E-2146F8FE2F60}"/>
              </a:ext>
            </a:extLst>
          </p:cNvPr>
          <p:cNvSpPr/>
          <p:nvPr/>
        </p:nvSpPr>
        <p:spPr>
          <a:xfrm flipV="1">
            <a:off x="7255224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6" name="Elipse 595">
            <a:extLst>
              <a:ext uri="{FF2B5EF4-FFF2-40B4-BE49-F238E27FC236}">
                <a16:creationId xmlns:a16="http://schemas.microsoft.com/office/drawing/2014/main" id="{225EF6AE-67B3-4B48-B063-699B59543838}"/>
              </a:ext>
            </a:extLst>
          </p:cNvPr>
          <p:cNvSpPr/>
          <p:nvPr/>
        </p:nvSpPr>
        <p:spPr>
          <a:xfrm flipV="1">
            <a:off x="7340949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7" name="Elipse 596">
            <a:extLst>
              <a:ext uri="{FF2B5EF4-FFF2-40B4-BE49-F238E27FC236}">
                <a16:creationId xmlns:a16="http://schemas.microsoft.com/office/drawing/2014/main" id="{CDC37FED-3070-4890-8897-A3E9DBACAD10}"/>
              </a:ext>
            </a:extLst>
          </p:cNvPr>
          <p:cNvSpPr/>
          <p:nvPr/>
        </p:nvSpPr>
        <p:spPr>
          <a:xfrm flipV="1">
            <a:off x="7429340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8" name="Elipse 597">
            <a:extLst>
              <a:ext uri="{FF2B5EF4-FFF2-40B4-BE49-F238E27FC236}">
                <a16:creationId xmlns:a16="http://schemas.microsoft.com/office/drawing/2014/main" id="{A6D88A9C-FE9A-4D01-B81B-68C3944BD0A9}"/>
              </a:ext>
            </a:extLst>
          </p:cNvPr>
          <p:cNvSpPr/>
          <p:nvPr/>
        </p:nvSpPr>
        <p:spPr>
          <a:xfrm flipV="1">
            <a:off x="7515065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99" name="Elipse 598">
            <a:extLst>
              <a:ext uri="{FF2B5EF4-FFF2-40B4-BE49-F238E27FC236}">
                <a16:creationId xmlns:a16="http://schemas.microsoft.com/office/drawing/2014/main" id="{A850528A-838F-4E45-BFB5-F7110B1603C7}"/>
              </a:ext>
            </a:extLst>
          </p:cNvPr>
          <p:cNvSpPr/>
          <p:nvPr/>
        </p:nvSpPr>
        <p:spPr>
          <a:xfrm flipV="1">
            <a:off x="7600790" y="277221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4" name="Elipse 603">
            <a:extLst>
              <a:ext uri="{FF2B5EF4-FFF2-40B4-BE49-F238E27FC236}">
                <a16:creationId xmlns:a16="http://schemas.microsoft.com/office/drawing/2014/main" id="{14CB8C64-562F-4A55-93B1-FAB78D2BC675}"/>
              </a:ext>
            </a:extLst>
          </p:cNvPr>
          <p:cNvSpPr/>
          <p:nvPr/>
        </p:nvSpPr>
        <p:spPr>
          <a:xfrm flipV="1">
            <a:off x="6141458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5" name="Elipse 604">
            <a:extLst>
              <a:ext uri="{FF2B5EF4-FFF2-40B4-BE49-F238E27FC236}">
                <a16:creationId xmlns:a16="http://schemas.microsoft.com/office/drawing/2014/main" id="{5488D6EA-05D3-4991-AB15-FEF77B93CEE9}"/>
              </a:ext>
            </a:extLst>
          </p:cNvPr>
          <p:cNvSpPr/>
          <p:nvPr/>
        </p:nvSpPr>
        <p:spPr>
          <a:xfrm flipV="1">
            <a:off x="6227183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6" name="Elipse 605">
            <a:extLst>
              <a:ext uri="{FF2B5EF4-FFF2-40B4-BE49-F238E27FC236}">
                <a16:creationId xmlns:a16="http://schemas.microsoft.com/office/drawing/2014/main" id="{7B69D818-54E6-47BB-8E74-60C784360D21}"/>
              </a:ext>
            </a:extLst>
          </p:cNvPr>
          <p:cNvSpPr/>
          <p:nvPr/>
        </p:nvSpPr>
        <p:spPr>
          <a:xfrm flipV="1">
            <a:off x="6312908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7" name="Elipse 606">
            <a:extLst>
              <a:ext uri="{FF2B5EF4-FFF2-40B4-BE49-F238E27FC236}">
                <a16:creationId xmlns:a16="http://schemas.microsoft.com/office/drawing/2014/main" id="{B890525B-BA07-48BD-944E-34C8C83794A7}"/>
              </a:ext>
            </a:extLst>
          </p:cNvPr>
          <p:cNvSpPr/>
          <p:nvPr/>
        </p:nvSpPr>
        <p:spPr>
          <a:xfrm flipV="1">
            <a:off x="6401299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8" name="Elipse 607">
            <a:extLst>
              <a:ext uri="{FF2B5EF4-FFF2-40B4-BE49-F238E27FC236}">
                <a16:creationId xmlns:a16="http://schemas.microsoft.com/office/drawing/2014/main" id="{BD6EDCCC-0733-4137-A248-F656D9995B49}"/>
              </a:ext>
            </a:extLst>
          </p:cNvPr>
          <p:cNvSpPr/>
          <p:nvPr/>
        </p:nvSpPr>
        <p:spPr>
          <a:xfrm flipV="1">
            <a:off x="6487024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09" name="Elipse 608">
            <a:extLst>
              <a:ext uri="{FF2B5EF4-FFF2-40B4-BE49-F238E27FC236}">
                <a16:creationId xmlns:a16="http://schemas.microsoft.com/office/drawing/2014/main" id="{3B4455C0-B1C4-4944-9F40-327A4DCAE08E}"/>
              </a:ext>
            </a:extLst>
          </p:cNvPr>
          <p:cNvSpPr/>
          <p:nvPr/>
        </p:nvSpPr>
        <p:spPr>
          <a:xfrm flipV="1">
            <a:off x="6572091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0" name="Elipse 609">
            <a:extLst>
              <a:ext uri="{FF2B5EF4-FFF2-40B4-BE49-F238E27FC236}">
                <a16:creationId xmlns:a16="http://schemas.microsoft.com/office/drawing/2014/main" id="{EF2EC751-831E-4926-B438-A4AE6493E4DF}"/>
              </a:ext>
            </a:extLst>
          </p:cNvPr>
          <p:cNvSpPr/>
          <p:nvPr/>
        </p:nvSpPr>
        <p:spPr>
          <a:xfrm flipV="1">
            <a:off x="6657816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1" name="Elipse 610">
            <a:extLst>
              <a:ext uri="{FF2B5EF4-FFF2-40B4-BE49-F238E27FC236}">
                <a16:creationId xmlns:a16="http://schemas.microsoft.com/office/drawing/2014/main" id="{D21373E3-B9BD-46DC-9410-AA490525B920}"/>
              </a:ext>
            </a:extLst>
          </p:cNvPr>
          <p:cNvSpPr/>
          <p:nvPr/>
        </p:nvSpPr>
        <p:spPr>
          <a:xfrm flipV="1">
            <a:off x="6746207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2" name="Elipse 611">
            <a:extLst>
              <a:ext uri="{FF2B5EF4-FFF2-40B4-BE49-F238E27FC236}">
                <a16:creationId xmlns:a16="http://schemas.microsoft.com/office/drawing/2014/main" id="{311D95AF-DA7D-4C86-B41F-E843D58DE9D7}"/>
              </a:ext>
            </a:extLst>
          </p:cNvPr>
          <p:cNvSpPr/>
          <p:nvPr/>
        </p:nvSpPr>
        <p:spPr>
          <a:xfrm flipV="1">
            <a:off x="6831932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3" name="Elipse 612">
            <a:extLst>
              <a:ext uri="{FF2B5EF4-FFF2-40B4-BE49-F238E27FC236}">
                <a16:creationId xmlns:a16="http://schemas.microsoft.com/office/drawing/2014/main" id="{441B711C-094D-4A05-AD01-94AAA5B10E62}"/>
              </a:ext>
            </a:extLst>
          </p:cNvPr>
          <p:cNvSpPr/>
          <p:nvPr/>
        </p:nvSpPr>
        <p:spPr>
          <a:xfrm flipV="1">
            <a:off x="6917657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4" name="Elipse 613">
            <a:extLst>
              <a:ext uri="{FF2B5EF4-FFF2-40B4-BE49-F238E27FC236}">
                <a16:creationId xmlns:a16="http://schemas.microsoft.com/office/drawing/2014/main" id="{481D2BDF-C307-44B4-BA91-E0A3C03912CE}"/>
              </a:ext>
            </a:extLst>
          </p:cNvPr>
          <p:cNvSpPr/>
          <p:nvPr/>
        </p:nvSpPr>
        <p:spPr>
          <a:xfrm flipV="1">
            <a:off x="7003382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5" name="Elipse 614">
            <a:extLst>
              <a:ext uri="{FF2B5EF4-FFF2-40B4-BE49-F238E27FC236}">
                <a16:creationId xmlns:a16="http://schemas.microsoft.com/office/drawing/2014/main" id="{E11946DE-9E5B-4A0D-A224-D3F196AF8D2B}"/>
              </a:ext>
            </a:extLst>
          </p:cNvPr>
          <p:cNvSpPr/>
          <p:nvPr/>
        </p:nvSpPr>
        <p:spPr>
          <a:xfrm flipV="1">
            <a:off x="7091773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6" name="Elipse 615">
            <a:extLst>
              <a:ext uri="{FF2B5EF4-FFF2-40B4-BE49-F238E27FC236}">
                <a16:creationId xmlns:a16="http://schemas.microsoft.com/office/drawing/2014/main" id="{BB108CE7-EF2D-43FC-827F-F113C78C21CF}"/>
              </a:ext>
            </a:extLst>
          </p:cNvPr>
          <p:cNvSpPr/>
          <p:nvPr/>
        </p:nvSpPr>
        <p:spPr>
          <a:xfrm flipV="1">
            <a:off x="7177498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7" name="Elipse 616">
            <a:extLst>
              <a:ext uri="{FF2B5EF4-FFF2-40B4-BE49-F238E27FC236}">
                <a16:creationId xmlns:a16="http://schemas.microsoft.com/office/drawing/2014/main" id="{165CFAFE-0BED-451D-81B5-989F1F5A8B09}"/>
              </a:ext>
            </a:extLst>
          </p:cNvPr>
          <p:cNvSpPr/>
          <p:nvPr/>
        </p:nvSpPr>
        <p:spPr>
          <a:xfrm flipV="1">
            <a:off x="7258903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8" name="Elipse 617">
            <a:extLst>
              <a:ext uri="{FF2B5EF4-FFF2-40B4-BE49-F238E27FC236}">
                <a16:creationId xmlns:a16="http://schemas.microsoft.com/office/drawing/2014/main" id="{2857110A-1614-4ED5-82E9-3289005A4551}"/>
              </a:ext>
            </a:extLst>
          </p:cNvPr>
          <p:cNvSpPr/>
          <p:nvPr/>
        </p:nvSpPr>
        <p:spPr>
          <a:xfrm flipV="1">
            <a:off x="7344628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19" name="Elipse 618">
            <a:extLst>
              <a:ext uri="{FF2B5EF4-FFF2-40B4-BE49-F238E27FC236}">
                <a16:creationId xmlns:a16="http://schemas.microsoft.com/office/drawing/2014/main" id="{4F49381E-569C-48D1-B716-4AC66383121E}"/>
              </a:ext>
            </a:extLst>
          </p:cNvPr>
          <p:cNvSpPr/>
          <p:nvPr/>
        </p:nvSpPr>
        <p:spPr>
          <a:xfrm flipV="1">
            <a:off x="7433019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20" name="Elipse 619">
            <a:extLst>
              <a:ext uri="{FF2B5EF4-FFF2-40B4-BE49-F238E27FC236}">
                <a16:creationId xmlns:a16="http://schemas.microsoft.com/office/drawing/2014/main" id="{4F5D948F-929F-4144-A265-87136DDC9AD1}"/>
              </a:ext>
            </a:extLst>
          </p:cNvPr>
          <p:cNvSpPr/>
          <p:nvPr/>
        </p:nvSpPr>
        <p:spPr>
          <a:xfrm flipV="1">
            <a:off x="7518744" y="26899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27" name="Elipse 626">
            <a:extLst>
              <a:ext uri="{FF2B5EF4-FFF2-40B4-BE49-F238E27FC236}">
                <a16:creationId xmlns:a16="http://schemas.microsoft.com/office/drawing/2014/main" id="{6968F353-4FD2-487B-88C0-440136020190}"/>
              </a:ext>
            </a:extLst>
          </p:cNvPr>
          <p:cNvSpPr/>
          <p:nvPr/>
        </p:nvSpPr>
        <p:spPr>
          <a:xfrm flipV="1">
            <a:off x="6230820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28" name="Elipse 627">
            <a:extLst>
              <a:ext uri="{FF2B5EF4-FFF2-40B4-BE49-F238E27FC236}">
                <a16:creationId xmlns:a16="http://schemas.microsoft.com/office/drawing/2014/main" id="{F9835B1C-5BC6-43F2-B0C4-5DC480851981}"/>
              </a:ext>
            </a:extLst>
          </p:cNvPr>
          <p:cNvSpPr/>
          <p:nvPr/>
        </p:nvSpPr>
        <p:spPr>
          <a:xfrm flipV="1">
            <a:off x="6316545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29" name="Elipse 628">
            <a:extLst>
              <a:ext uri="{FF2B5EF4-FFF2-40B4-BE49-F238E27FC236}">
                <a16:creationId xmlns:a16="http://schemas.microsoft.com/office/drawing/2014/main" id="{E0A8A275-0545-470F-9A05-9BE2B97BA4C3}"/>
              </a:ext>
            </a:extLst>
          </p:cNvPr>
          <p:cNvSpPr/>
          <p:nvPr/>
        </p:nvSpPr>
        <p:spPr>
          <a:xfrm flipV="1">
            <a:off x="6404936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0" name="Elipse 629">
            <a:extLst>
              <a:ext uri="{FF2B5EF4-FFF2-40B4-BE49-F238E27FC236}">
                <a16:creationId xmlns:a16="http://schemas.microsoft.com/office/drawing/2014/main" id="{D9988606-F615-441A-BC3A-997E9B36240D}"/>
              </a:ext>
            </a:extLst>
          </p:cNvPr>
          <p:cNvSpPr/>
          <p:nvPr/>
        </p:nvSpPr>
        <p:spPr>
          <a:xfrm flipV="1">
            <a:off x="6490661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1" name="Elipse 630">
            <a:extLst>
              <a:ext uri="{FF2B5EF4-FFF2-40B4-BE49-F238E27FC236}">
                <a16:creationId xmlns:a16="http://schemas.microsoft.com/office/drawing/2014/main" id="{AD5268EF-7332-41E2-A82D-E896F28DBF33}"/>
              </a:ext>
            </a:extLst>
          </p:cNvPr>
          <p:cNvSpPr/>
          <p:nvPr/>
        </p:nvSpPr>
        <p:spPr>
          <a:xfrm flipV="1">
            <a:off x="6575728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2" name="Elipse 631">
            <a:extLst>
              <a:ext uri="{FF2B5EF4-FFF2-40B4-BE49-F238E27FC236}">
                <a16:creationId xmlns:a16="http://schemas.microsoft.com/office/drawing/2014/main" id="{234034F2-09EC-42F0-94A8-A57BDAF6D83C}"/>
              </a:ext>
            </a:extLst>
          </p:cNvPr>
          <p:cNvSpPr/>
          <p:nvPr/>
        </p:nvSpPr>
        <p:spPr>
          <a:xfrm flipV="1">
            <a:off x="6661453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3" name="Elipse 632">
            <a:extLst>
              <a:ext uri="{FF2B5EF4-FFF2-40B4-BE49-F238E27FC236}">
                <a16:creationId xmlns:a16="http://schemas.microsoft.com/office/drawing/2014/main" id="{6CA80793-1D0D-4525-900D-D5164455BE7F}"/>
              </a:ext>
            </a:extLst>
          </p:cNvPr>
          <p:cNvSpPr/>
          <p:nvPr/>
        </p:nvSpPr>
        <p:spPr>
          <a:xfrm flipV="1">
            <a:off x="6749844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4" name="Elipse 633">
            <a:extLst>
              <a:ext uri="{FF2B5EF4-FFF2-40B4-BE49-F238E27FC236}">
                <a16:creationId xmlns:a16="http://schemas.microsoft.com/office/drawing/2014/main" id="{74D6775A-4264-4051-B741-7511500EA07B}"/>
              </a:ext>
            </a:extLst>
          </p:cNvPr>
          <p:cNvSpPr/>
          <p:nvPr/>
        </p:nvSpPr>
        <p:spPr>
          <a:xfrm flipV="1">
            <a:off x="6835569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5" name="Elipse 634">
            <a:extLst>
              <a:ext uri="{FF2B5EF4-FFF2-40B4-BE49-F238E27FC236}">
                <a16:creationId xmlns:a16="http://schemas.microsoft.com/office/drawing/2014/main" id="{0DB0E8BE-6084-4D87-99D1-FCDFAA2BEE46}"/>
              </a:ext>
            </a:extLst>
          </p:cNvPr>
          <p:cNvSpPr/>
          <p:nvPr/>
        </p:nvSpPr>
        <p:spPr>
          <a:xfrm flipV="1">
            <a:off x="6921294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6" name="Elipse 635">
            <a:extLst>
              <a:ext uri="{FF2B5EF4-FFF2-40B4-BE49-F238E27FC236}">
                <a16:creationId xmlns:a16="http://schemas.microsoft.com/office/drawing/2014/main" id="{5A1852E8-6659-46D9-B9D0-800DD79617D8}"/>
              </a:ext>
            </a:extLst>
          </p:cNvPr>
          <p:cNvSpPr/>
          <p:nvPr/>
        </p:nvSpPr>
        <p:spPr>
          <a:xfrm flipV="1">
            <a:off x="7007019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7" name="Elipse 636">
            <a:extLst>
              <a:ext uri="{FF2B5EF4-FFF2-40B4-BE49-F238E27FC236}">
                <a16:creationId xmlns:a16="http://schemas.microsoft.com/office/drawing/2014/main" id="{EE5AAD95-ABB3-4720-9F96-5A59CAE8AEAB}"/>
              </a:ext>
            </a:extLst>
          </p:cNvPr>
          <p:cNvSpPr/>
          <p:nvPr/>
        </p:nvSpPr>
        <p:spPr>
          <a:xfrm flipV="1">
            <a:off x="7095410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8" name="Elipse 637">
            <a:extLst>
              <a:ext uri="{FF2B5EF4-FFF2-40B4-BE49-F238E27FC236}">
                <a16:creationId xmlns:a16="http://schemas.microsoft.com/office/drawing/2014/main" id="{E0B3C354-8190-4FC1-B172-10E5E673FD9B}"/>
              </a:ext>
            </a:extLst>
          </p:cNvPr>
          <p:cNvSpPr/>
          <p:nvPr/>
        </p:nvSpPr>
        <p:spPr>
          <a:xfrm flipV="1">
            <a:off x="7181135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39" name="Elipse 638">
            <a:extLst>
              <a:ext uri="{FF2B5EF4-FFF2-40B4-BE49-F238E27FC236}">
                <a16:creationId xmlns:a16="http://schemas.microsoft.com/office/drawing/2014/main" id="{5799C7EB-91B6-4DC5-AACD-FE2C0AE44BFE}"/>
              </a:ext>
            </a:extLst>
          </p:cNvPr>
          <p:cNvSpPr/>
          <p:nvPr/>
        </p:nvSpPr>
        <p:spPr>
          <a:xfrm flipV="1">
            <a:off x="7262540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40" name="Elipse 639">
            <a:extLst>
              <a:ext uri="{FF2B5EF4-FFF2-40B4-BE49-F238E27FC236}">
                <a16:creationId xmlns:a16="http://schemas.microsoft.com/office/drawing/2014/main" id="{1A529733-1FB2-4668-A2E7-3ABDCC29A4D6}"/>
              </a:ext>
            </a:extLst>
          </p:cNvPr>
          <p:cNvSpPr/>
          <p:nvPr/>
        </p:nvSpPr>
        <p:spPr>
          <a:xfrm flipV="1">
            <a:off x="7348265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41" name="Elipse 640">
            <a:extLst>
              <a:ext uri="{FF2B5EF4-FFF2-40B4-BE49-F238E27FC236}">
                <a16:creationId xmlns:a16="http://schemas.microsoft.com/office/drawing/2014/main" id="{1F2AEFCD-D77F-4BC8-8725-B111056726FA}"/>
              </a:ext>
            </a:extLst>
          </p:cNvPr>
          <p:cNvSpPr/>
          <p:nvPr/>
        </p:nvSpPr>
        <p:spPr>
          <a:xfrm flipV="1">
            <a:off x="7436656" y="260662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0" name="Elipse 649">
            <a:extLst>
              <a:ext uri="{FF2B5EF4-FFF2-40B4-BE49-F238E27FC236}">
                <a16:creationId xmlns:a16="http://schemas.microsoft.com/office/drawing/2014/main" id="{0866FE32-4005-4E8D-AA80-353746E3237E}"/>
              </a:ext>
            </a:extLst>
          </p:cNvPr>
          <p:cNvSpPr/>
          <p:nvPr/>
        </p:nvSpPr>
        <p:spPr>
          <a:xfrm flipV="1">
            <a:off x="6312908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1" name="Elipse 650">
            <a:extLst>
              <a:ext uri="{FF2B5EF4-FFF2-40B4-BE49-F238E27FC236}">
                <a16:creationId xmlns:a16="http://schemas.microsoft.com/office/drawing/2014/main" id="{F8DEA517-2085-464D-9139-1F86800CB244}"/>
              </a:ext>
            </a:extLst>
          </p:cNvPr>
          <p:cNvSpPr/>
          <p:nvPr/>
        </p:nvSpPr>
        <p:spPr>
          <a:xfrm flipV="1">
            <a:off x="6401299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2" name="Elipse 651">
            <a:extLst>
              <a:ext uri="{FF2B5EF4-FFF2-40B4-BE49-F238E27FC236}">
                <a16:creationId xmlns:a16="http://schemas.microsoft.com/office/drawing/2014/main" id="{4FD4F9E4-0420-4B8C-93DA-DC1311445748}"/>
              </a:ext>
            </a:extLst>
          </p:cNvPr>
          <p:cNvSpPr/>
          <p:nvPr/>
        </p:nvSpPr>
        <p:spPr>
          <a:xfrm flipV="1">
            <a:off x="6487024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3" name="Elipse 652">
            <a:extLst>
              <a:ext uri="{FF2B5EF4-FFF2-40B4-BE49-F238E27FC236}">
                <a16:creationId xmlns:a16="http://schemas.microsoft.com/office/drawing/2014/main" id="{A3411E11-3C28-41F9-B22D-BA6ABBC16E85}"/>
              </a:ext>
            </a:extLst>
          </p:cNvPr>
          <p:cNvSpPr/>
          <p:nvPr/>
        </p:nvSpPr>
        <p:spPr>
          <a:xfrm flipV="1">
            <a:off x="6572091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4" name="Elipse 653">
            <a:extLst>
              <a:ext uri="{FF2B5EF4-FFF2-40B4-BE49-F238E27FC236}">
                <a16:creationId xmlns:a16="http://schemas.microsoft.com/office/drawing/2014/main" id="{82C71E05-2D6B-4B57-B130-9D26055934BD}"/>
              </a:ext>
            </a:extLst>
          </p:cNvPr>
          <p:cNvSpPr/>
          <p:nvPr/>
        </p:nvSpPr>
        <p:spPr>
          <a:xfrm flipV="1">
            <a:off x="6657816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5" name="Elipse 654">
            <a:extLst>
              <a:ext uri="{FF2B5EF4-FFF2-40B4-BE49-F238E27FC236}">
                <a16:creationId xmlns:a16="http://schemas.microsoft.com/office/drawing/2014/main" id="{6B76C70F-D58C-4BE0-BBAF-1A5DA2398A15}"/>
              </a:ext>
            </a:extLst>
          </p:cNvPr>
          <p:cNvSpPr/>
          <p:nvPr/>
        </p:nvSpPr>
        <p:spPr>
          <a:xfrm flipV="1">
            <a:off x="6746207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6" name="Elipse 655">
            <a:extLst>
              <a:ext uri="{FF2B5EF4-FFF2-40B4-BE49-F238E27FC236}">
                <a16:creationId xmlns:a16="http://schemas.microsoft.com/office/drawing/2014/main" id="{6B4C0D59-D15C-48BE-979E-3674FF846F56}"/>
              </a:ext>
            </a:extLst>
          </p:cNvPr>
          <p:cNvSpPr/>
          <p:nvPr/>
        </p:nvSpPr>
        <p:spPr>
          <a:xfrm flipV="1">
            <a:off x="6831932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7" name="Elipse 656">
            <a:extLst>
              <a:ext uri="{FF2B5EF4-FFF2-40B4-BE49-F238E27FC236}">
                <a16:creationId xmlns:a16="http://schemas.microsoft.com/office/drawing/2014/main" id="{126DB356-37ED-4112-A22C-96DEB9021F72}"/>
              </a:ext>
            </a:extLst>
          </p:cNvPr>
          <p:cNvSpPr/>
          <p:nvPr/>
        </p:nvSpPr>
        <p:spPr>
          <a:xfrm flipV="1">
            <a:off x="6917657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8" name="Elipse 657">
            <a:extLst>
              <a:ext uri="{FF2B5EF4-FFF2-40B4-BE49-F238E27FC236}">
                <a16:creationId xmlns:a16="http://schemas.microsoft.com/office/drawing/2014/main" id="{824F0301-EBF8-488D-B8A6-CBC7AC4DE79B}"/>
              </a:ext>
            </a:extLst>
          </p:cNvPr>
          <p:cNvSpPr/>
          <p:nvPr/>
        </p:nvSpPr>
        <p:spPr>
          <a:xfrm flipV="1">
            <a:off x="7003382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59" name="Elipse 658">
            <a:extLst>
              <a:ext uri="{FF2B5EF4-FFF2-40B4-BE49-F238E27FC236}">
                <a16:creationId xmlns:a16="http://schemas.microsoft.com/office/drawing/2014/main" id="{4E94C8E0-B925-4C9E-9BE0-D010890D63A4}"/>
              </a:ext>
            </a:extLst>
          </p:cNvPr>
          <p:cNvSpPr/>
          <p:nvPr/>
        </p:nvSpPr>
        <p:spPr>
          <a:xfrm flipV="1">
            <a:off x="7091773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60" name="Elipse 659">
            <a:extLst>
              <a:ext uri="{FF2B5EF4-FFF2-40B4-BE49-F238E27FC236}">
                <a16:creationId xmlns:a16="http://schemas.microsoft.com/office/drawing/2014/main" id="{A2BDD02E-E5D9-4635-B45A-DBA25A518C58}"/>
              </a:ext>
            </a:extLst>
          </p:cNvPr>
          <p:cNvSpPr/>
          <p:nvPr/>
        </p:nvSpPr>
        <p:spPr>
          <a:xfrm flipV="1">
            <a:off x="7177498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61" name="Elipse 660">
            <a:extLst>
              <a:ext uri="{FF2B5EF4-FFF2-40B4-BE49-F238E27FC236}">
                <a16:creationId xmlns:a16="http://schemas.microsoft.com/office/drawing/2014/main" id="{EAF93B89-6C10-44E9-9456-0E1B0A46D651}"/>
              </a:ext>
            </a:extLst>
          </p:cNvPr>
          <p:cNvSpPr/>
          <p:nvPr/>
        </p:nvSpPr>
        <p:spPr>
          <a:xfrm flipV="1">
            <a:off x="7258903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62" name="Elipse 661">
            <a:extLst>
              <a:ext uri="{FF2B5EF4-FFF2-40B4-BE49-F238E27FC236}">
                <a16:creationId xmlns:a16="http://schemas.microsoft.com/office/drawing/2014/main" id="{DE67B2B9-3232-447D-9065-FC987BBB5830}"/>
              </a:ext>
            </a:extLst>
          </p:cNvPr>
          <p:cNvSpPr/>
          <p:nvPr/>
        </p:nvSpPr>
        <p:spPr>
          <a:xfrm flipV="1">
            <a:off x="7344628" y="252603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3" name="Elipse 672">
            <a:extLst>
              <a:ext uri="{FF2B5EF4-FFF2-40B4-BE49-F238E27FC236}">
                <a16:creationId xmlns:a16="http://schemas.microsoft.com/office/drawing/2014/main" id="{A25036C5-6B9E-4373-AB7E-04D70F078D3E}"/>
              </a:ext>
            </a:extLst>
          </p:cNvPr>
          <p:cNvSpPr/>
          <p:nvPr/>
        </p:nvSpPr>
        <p:spPr>
          <a:xfrm flipV="1">
            <a:off x="6404936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4" name="Elipse 673">
            <a:extLst>
              <a:ext uri="{FF2B5EF4-FFF2-40B4-BE49-F238E27FC236}">
                <a16:creationId xmlns:a16="http://schemas.microsoft.com/office/drawing/2014/main" id="{938EBF0F-9FB8-4543-9372-C1C09698E11F}"/>
              </a:ext>
            </a:extLst>
          </p:cNvPr>
          <p:cNvSpPr/>
          <p:nvPr/>
        </p:nvSpPr>
        <p:spPr>
          <a:xfrm flipV="1">
            <a:off x="6490661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5" name="Elipse 674">
            <a:extLst>
              <a:ext uri="{FF2B5EF4-FFF2-40B4-BE49-F238E27FC236}">
                <a16:creationId xmlns:a16="http://schemas.microsoft.com/office/drawing/2014/main" id="{7F6D3E83-8493-44D9-96E3-277510B0EB9C}"/>
              </a:ext>
            </a:extLst>
          </p:cNvPr>
          <p:cNvSpPr/>
          <p:nvPr/>
        </p:nvSpPr>
        <p:spPr>
          <a:xfrm flipV="1">
            <a:off x="6575728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6" name="Elipse 675">
            <a:extLst>
              <a:ext uri="{FF2B5EF4-FFF2-40B4-BE49-F238E27FC236}">
                <a16:creationId xmlns:a16="http://schemas.microsoft.com/office/drawing/2014/main" id="{772B7D6B-DA9A-422A-9D02-66E81AB9A572}"/>
              </a:ext>
            </a:extLst>
          </p:cNvPr>
          <p:cNvSpPr/>
          <p:nvPr/>
        </p:nvSpPr>
        <p:spPr>
          <a:xfrm flipV="1">
            <a:off x="6661453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7" name="Elipse 676">
            <a:extLst>
              <a:ext uri="{FF2B5EF4-FFF2-40B4-BE49-F238E27FC236}">
                <a16:creationId xmlns:a16="http://schemas.microsoft.com/office/drawing/2014/main" id="{78F7B5EF-A028-4C20-A6AD-F63C3F824D6D}"/>
              </a:ext>
            </a:extLst>
          </p:cNvPr>
          <p:cNvSpPr/>
          <p:nvPr/>
        </p:nvSpPr>
        <p:spPr>
          <a:xfrm flipV="1">
            <a:off x="6749844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8" name="Elipse 677">
            <a:extLst>
              <a:ext uri="{FF2B5EF4-FFF2-40B4-BE49-F238E27FC236}">
                <a16:creationId xmlns:a16="http://schemas.microsoft.com/office/drawing/2014/main" id="{8515D419-AB85-49F8-B0D9-C5C148F635C3}"/>
              </a:ext>
            </a:extLst>
          </p:cNvPr>
          <p:cNvSpPr/>
          <p:nvPr/>
        </p:nvSpPr>
        <p:spPr>
          <a:xfrm flipV="1">
            <a:off x="6835569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79" name="Elipse 678">
            <a:extLst>
              <a:ext uri="{FF2B5EF4-FFF2-40B4-BE49-F238E27FC236}">
                <a16:creationId xmlns:a16="http://schemas.microsoft.com/office/drawing/2014/main" id="{A93818CE-2ECE-4B22-A07C-013B56FC58EA}"/>
              </a:ext>
            </a:extLst>
          </p:cNvPr>
          <p:cNvSpPr/>
          <p:nvPr/>
        </p:nvSpPr>
        <p:spPr>
          <a:xfrm flipV="1">
            <a:off x="6921294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80" name="Elipse 679">
            <a:extLst>
              <a:ext uri="{FF2B5EF4-FFF2-40B4-BE49-F238E27FC236}">
                <a16:creationId xmlns:a16="http://schemas.microsoft.com/office/drawing/2014/main" id="{30D65296-A595-4C1B-A26B-0BC7E789FE56}"/>
              </a:ext>
            </a:extLst>
          </p:cNvPr>
          <p:cNvSpPr/>
          <p:nvPr/>
        </p:nvSpPr>
        <p:spPr>
          <a:xfrm flipV="1">
            <a:off x="7007019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81" name="Elipse 680">
            <a:extLst>
              <a:ext uri="{FF2B5EF4-FFF2-40B4-BE49-F238E27FC236}">
                <a16:creationId xmlns:a16="http://schemas.microsoft.com/office/drawing/2014/main" id="{09EFCE72-D546-4A3D-B80A-8595324E0472}"/>
              </a:ext>
            </a:extLst>
          </p:cNvPr>
          <p:cNvSpPr/>
          <p:nvPr/>
        </p:nvSpPr>
        <p:spPr>
          <a:xfrm flipV="1">
            <a:off x="7095410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82" name="Elipse 681">
            <a:extLst>
              <a:ext uri="{FF2B5EF4-FFF2-40B4-BE49-F238E27FC236}">
                <a16:creationId xmlns:a16="http://schemas.microsoft.com/office/drawing/2014/main" id="{059A1E91-1C7B-4766-AAB4-EF77B6694718}"/>
              </a:ext>
            </a:extLst>
          </p:cNvPr>
          <p:cNvSpPr/>
          <p:nvPr/>
        </p:nvSpPr>
        <p:spPr>
          <a:xfrm flipV="1">
            <a:off x="7181135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83" name="Elipse 682">
            <a:extLst>
              <a:ext uri="{FF2B5EF4-FFF2-40B4-BE49-F238E27FC236}">
                <a16:creationId xmlns:a16="http://schemas.microsoft.com/office/drawing/2014/main" id="{892C23D0-A0CC-4C34-B249-1FB25EC0ADD5}"/>
              </a:ext>
            </a:extLst>
          </p:cNvPr>
          <p:cNvSpPr/>
          <p:nvPr/>
        </p:nvSpPr>
        <p:spPr>
          <a:xfrm flipV="1">
            <a:off x="7262540" y="244272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96" name="Elipse 695">
            <a:extLst>
              <a:ext uri="{FF2B5EF4-FFF2-40B4-BE49-F238E27FC236}">
                <a16:creationId xmlns:a16="http://schemas.microsoft.com/office/drawing/2014/main" id="{09AC0A2D-C46B-4C52-9C56-86AF3D4A67CB}"/>
              </a:ext>
            </a:extLst>
          </p:cNvPr>
          <p:cNvSpPr/>
          <p:nvPr/>
        </p:nvSpPr>
        <p:spPr>
          <a:xfrm flipV="1">
            <a:off x="6491554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97" name="Elipse 696">
            <a:extLst>
              <a:ext uri="{FF2B5EF4-FFF2-40B4-BE49-F238E27FC236}">
                <a16:creationId xmlns:a16="http://schemas.microsoft.com/office/drawing/2014/main" id="{4D4AB9C6-5722-4FA9-8115-063E2900EB0E}"/>
              </a:ext>
            </a:extLst>
          </p:cNvPr>
          <p:cNvSpPr/>
          <p:nvPr/>
        </p:nvSpPr>
        <p:spPr>
          <a:xfrm flipV="1">
            <a:off x="6576621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98" name="Elipse 697">
            <a:extLst>
              <a:ext uri="{FF2B5EF4-FFF2-40B4-BE49-F238E27FC236}">
                <a16:creationId xmlns:a16="http://schemas.microsoft.com/office/drawing/2014/main" id="{AC4A69F3-80DD-4B93-9A89-316C2B442239}"/>
              </a:ext>
            </a:extLst>
          </p:cNvPr>
          <p:cNvSpPr/>
          <p:nvPr/>
        </p:nvSpPr>
        <p:spPr>
          <a:xfrm flipV="1">
            <a:off x="6662346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99" name="Elipse 698">
            <a:extLst>
              <a:ext uri="{FF2B5EF4-FFF2-40B4-BE49-F238E27FC236}">
                <a16:creationId xmlns:a16="http://schemas.microsoft.com/office/drawing/2014/main" id="{E5E04172-3296-4CE0-BD74-C191650A602C}"/>
              </a:ext>
            </a:extLst>
          </p:cNvPr>
          <p:cNvSpPr/>
          <p:nvPr/>
        </p:nvSpPr>
        <p:spPr>
          <a:xfrm flipV="1">
            <a:off x="6750737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00" name="Elipse 699">
            <a:extLst>
              <a:ext uri="{FF2B5EF4-FFF2-40B4-BE49-F238E27FC236}">
                <a16:creationId xmlns:a16="http://schemas.microsoft.com/office/drawing/2014/main" id="{09442B20-9B1B-40E3-9410-F031C7884F07}"/>
              </a:ext>
            </a:extLst>
          </p:cNvPr>
          <p:cNvSpPr/>
          <p:nvPr/>
        </p:nvSpPr>
        <p:spPr>
          <a:xfrm flipV="1">
            <a:off x="6836462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01" name="Elipse 700">
            <a:extLst>
              <a:ext uri="{FF2B5EF4-FFF2-40B4-BE49-F238E27FC236}">
                <a16:creationId xmlns:a16="http://schemas.microsoft.com/office/drawing/2014/main" id="{720A6569-B035-430A-A026-67C34551CA79}"/>
              </a:ext>
            </a:extLst>
          </p:cNvPr>
          <p:cNvSpPr/>
          <p:nvPr/>
        </p:nvSpPr>
        <p:spPr>
          <a:xfrm flipV="1">
            <a:off x="6922187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02" name="Elipse 701">
            <a:extLst>
              <a:ext uri="{FF2B5EF4-FFF2-40B4-BE49-F238E27FC236}">
                <a16:creationId xmlns:a16="http://schemas.microsoft.com/office/drawing/2014/main" id="{30640675-840C-43F3-A05A-9D0742510DE5}"/>
              </a:ext>
            </a:extLst>
          </p:cNvPr>
          <p:cNvSpPr/>
          <p:nvPr/>
        </p:nvSpPr>
        <p:spPr>
          <a:xfrm flipV="1">
            <a:off x="7007912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03" name="Elipse 702">
            <a:extLst>
              <a:ext uri="{FF2B5EF4-FFF2-40B4-BE49-F238E27FC236}">
                <a16:creationId xmlns:a16="http://schemas.microsoft.com/office/drawing/2014/main" id="{80D45612-0BF4-424C-B137-74BA86F52459}"/>
              </a:ext>
            </a:extLst>
          </p:cNvPr>
          <p:cNvSpPr/>
          <p:nvPr/>
        </p:nvSpPr>
        <p:spPr>
          <a:xfrm flipV="1">
            <a:off x="7096303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04" name="Elipse 703">
            <a:extLst>
              <a:ext uri="{FF2B5EF4-FFF2-40B4-BE49-F238E27FC236}">
                <a16:creationId xmlns:a16="http://schemas.microsoft.com/office/drawing/2014/main" id="{08E7DA4C-224E-452B-BF8E-3C5BF0AEDF87}"/>
              </a:ext>
            </a:extLst>
          </p:cNvPr>
          <p:cNvSpPr/>
          <p:nvPr/>
        </p:nvSpPr>
        <p:spPr>
          <a:xfrm flipV="1">
            <a:off x="7182028" y="235551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19" name="Elipse 718">
            <a:extLst>
              <a:ext uri="{FF2B5EF4-FFF2-40B4-BE49-F238E27FC236}">
                <a16:creationId xmlns:a16="http://schemas.microsoft.com/office/drawing/2014/main" id="{4E1D2881-314C-4EF4-B0D6-2E5E6DA46DB3}"/>
              </a:ext>
            </a:extLst>
          </p:cNvPr>
          <p:cNvSpPr/>
          <p:nvPr/>
        </p:nvSpPr>
        <p:spPr>
          <a:xfrm flipV="1">
            <a:off x="6580258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0" name="Elipse 719">
            <a:extLst>
              <a:ext uri="{FF2B5EF4-FFF2-40B4-BE49-F238E27FC236}">
                <a16:creationId xmlns:a16="http://schemas.microsoft.com/office/drawing/2014/main" id="{32F8E99C-5E0D-45C7-A4E5-ADE48ACA8B71}"/>
              </a:ext>
            </a:extLst>
          </p:cNvPr>
          <p:cNvSpPr/>
          <p:nvPr/>
        </p:nvSpPr>
        <p:spPr>
          <a:xfrm flipV="1">
            <a:off x="6665983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1" name="Elipse 720">
            <a:extLst>
              <a:ext uri="{FF2B5EF4-FFF2-40B4-BE49-F238E27FC236}">
                <a16:creationId xmlns:a16="http://schemas.microsoft.com/office/drawing/2014/main" id="{16474743-7BA6-4F2E-9AB0-CF6B78BD30F4}"/>
              </a:ext>
            </a:extLst>
          </p:cNvPr>
          <p:cNvSpPr/>
          <p:nvPr/>
        </p:nvSpPr>
        <p:spPr>
          <a:xfrm flipV="1">
            <a:off x="6754374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2" name="Elipse 721">
            <a:extLst>
              <a:ext uri="{FF2B5EF4-FFF2-40B4-BE49-F238E27FC236}">
                <a16:creationId xmlns:a16="http://schemas.microsoft.com/office/drawing/2014/main" id="{6C3AC009-F7D6-45C0-AB30-5074C6E256CE}"/>
              </a:ext>
            </a:extLst>
          </p:cNvPr>
          <p:cNvSpPr/>
          <p:nvPr/>
        </p:nvSpPr>
        <p:spPr>
          <a:xfrm flipV="1">
            <a:off x="6840099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3" name="Elipse 722">
            <a:extLst>
              <a:ext uri="{FF2B5EF4-FFF2-40B4-BE49-F238E27FC236}">
                <a16:creationId xmlns:a16="http://schemas.microsoft.com/office/drawing/2014/main" id="{E9AAE3C0-B8FD-4D45-AA8C-A3D496B0A898}"/>
              </a:ext>
            </a:extLst>
          </p:cNvPr>
          <p:cNvSpPr/>
          <p:nvPr/>
        </p:nvSpPr>
        <p:spPr>
          <a:xfrm flipV="1">
            <a:off x="6925824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4" name="Elipse 723">
            <a:extLst>
              <a:ext uri="{FF2B5EF4-FFF2-40B4-BE49-F238E27FC236}">
                <a16:creationId xmlns:a16="http://schemas.microsoft.com/office/drawing/2014/main" id="{A81E02D0-5E15-4983-A02C-D55BF47A71B4}"/>
              </a:ext>
            </a:extLst>
          </p:cNvPr>
          <p:cNvSpPr/>
          <p:nvPr/>
        </p:nvSpPr>
        <p:spPr>
          <a:xfrm flipV="1">
            <a:off x="7011549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25" name="Elipse 724">
            <a:extLst>
              <a:ext uri="{FF2B5EF4-FFF2-40B4-BE49-F238E27FC236}">
                <a16:creationId xmlns:a16="http://schemas.microsoft.com/office/drawing/2014/main" id="{F4A76D3E-2EDF-4B39-86AE-8AC85BA1B06E}"/>
              </a:ext>
            </a:extLst>
          </p:cNvPr>
          <p:cNvSpPr/>
          <p:nvPr/>
        </p:nvSpPr>
        <p:spPr>
          <a:xfrm flipV="1">
            <a:off x="7099940" y="227220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42" name="Elipse 741">
            <a:extLst>
              <a:ext uri="{FF2B5EF4-FFF2-40B4-BE49-F238E27FC236}">
                <a16:creationId xmlns:a16="http://schemas.microsoft.com/office/drawing/2014/main" id="{B11D23F8-D3F6-4FBE-8F84-5215D5662785}"/>
              </a:ext>
            </a:extLst>
          </p:cNvPr>
          <p:cNvSpPr/>
          <p:nvPr/>
        </p:nvSpPr>
        <p:spPr>
          <a:xfrm flipV="1">
            <a:off x="6665625" y="21843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43" name="Elipse 742">
            <a:extLst>
              <a:ext uri="{FF2B5EF4-FFF2-40B4-BE49-F238E27FC236}">
                <a16:creationId xmlns:a16="http://schemas.microsoft.com/office/drawing/2014/main" id="{D600F0EF-1EFB-457E-B423-EC31C15428BB}"/>
              </a:ext>
            </a:extLst>
          </p:cNvPr>
          <p:cNvSpPr/>
          <p:nvPr/>
        </p:nvSpPr>
        <p:spPr>
          <a:xfrm flipV="1">
            <a:off x="6754016" y="21843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44" name="Elipse 743">
            <a:extLst>
              <a:ext uri="{FF2B5EF4-FFF2-40B4-BE49-F238E27FC236}">
                <a16:creationId xmlns:a16="http://schemas.microsoft.com/office/drawing/2014/main" id="{5BCE2548-7671-4D27-B0C2-C4AAC8625F37}"/>
              </a:ext>
            </a:extLst>
          </p:cNvPr>
          <p:cNvSpPr/>
          <p:nvPr/>
        </p:nvSpPr>
        <p:spPr>
          <a:xfrm flipV="1">
            <a:off x="6839741" y="21843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45" name="Elipse 744">
            <a:extLst>
              <a:ext uri="{FF2B5EF4-FFF2-40B4-BE49-F238E27FC236}">
                <a16:creationId xmlns:a16="http://schemas.microsoft.com/office/drawing/2014/main" id="{84267F17-229E-4C76-9C96-90312888194A}"/>
              </a:ext>
            </a:extLst>
          </p:cNvPr>
          <p:cNvSpPr/>
          <p:nvPr/>
        </p:nvSpPr>
        <p:spPr>
          <a:xfrm flipV="1">
            <a:off x="6925466" y="21843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46" name="Elipse 745">
            <a:extLst>
              <a:ext uri="{FF2B5EF4-FFF2-40B4-BE49-F238E27FC236}">
                <a16:creationId xmlns:a16="http://schemas.microsoft.com/office/drawing/2014/main" id="{6A739931-D014-4D2D-88E7-1860089D7434}"/>
              </a:ext>
            </a:extLst>
          </p:cNvPr>
          <p:cNvSpPr/>
          <p:nvPr/>
        </p:nvSpPr>
        <p:spPr>
          <a:xfrm flipV="1">
            <a:off x="7011191" y="21843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65" name="Elipse 764">
            <a:extLst>
              <a:ext uri="{FF2B5EF4-FFF2-40B4-BE49-F238E27FC236}">
                <a16:creationId xmlns:a16="http://schemas.microsoft.com/office/drawing/2014/main" id="{8E888C23-CE57-409E-8DE9-7A2BC7F82DDF}"/>
              </a:ext>
            </a:extLst>
          </p:cNvPr>
          <p:cNvSpPr/>
          <p:nvPr/>
        </p:nvSpPr>
        <p:spPr>
          <a:xfrm flipV="1">
            <a:off x="6757653" y="210107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66" name="Elipse 765">
            <a:extLst>
              <a:ext uri="{FF2B5EF4-FFF2-40B4-BE49-F238E27FC236}">
                <a16:creationId xmlns:a16="http://schemas.microsoft.com/office/drawing/2014/main" id="{9B452838-23AF-49AE-9152-6B00A9241DE5}"/>
              </a:ext>
            </a:extLst>
          </p:cNvPr>
          <p:cNvSpPr/>
          <p:nvPr/>
        </p:nvSpPr>
        <p:spPr>
          <a:xfrm flipV="1">
            <a:off x="6843378" y="210107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67" name="Elipse 766">
            <a:extLst>
              <a:ext uri="{FF2B5EF4-FFF2-40B4-BE49-F238E27FC236}">
                <a16:creationId xmlns:a16="http://schemas.microsoft.com/office/drawing/2014/main" id="{42CA6CD8-CFDC-450F-8E8C-B0AEC2812388}"/>
              </a:ext>
            </a:extLst>
          </p:cNvPr>
          <p:cNvSpPr/>
          <p:nvPr/>
        </p:nvSpPr>
        <p:spPr>
          <a:xfrm flipV="1">
            <a:off x="6929103" y="210107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88" name="Elipse 787">
            <a:extLst>
              <a:ext uri="{FF2B5EF4-FFF2-40B4-BE49-F238E27FC236}">
                <a16:creationId xmlns:a16="http://schemas.microsoft.com/office/drawing/2014/main" id="{020E5CAE-80F2-422C-948A-0B3096D666E6}"/>
              </a:ext>
            </a:extLst>
          </p:cNvPr>
          <p:cNvSpPr/>
          <p:nvPr/>
        </p:nvSpPr>
        <p:spPr>
          <a:xfrm flipV="1">
            <a:off x="6839741" y="2012673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75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16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1628869" y="1191102"/>
            <a:ext cx="1341051" cy="614099"/>
            <a:chOff x="5245188" y="1347973"/>
            <a:chExt cx="1341051" cy="614099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5245188" y="1654295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/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1000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3, 3, ..., 4 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/>
              <p:nvPr/>
            </p:nvSpPr>
            <p:spPr>
              <a:xfrm>
                <a:off x="3625546" y="2884173"/>
                <a:ext cx="101822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1000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3,58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884173"/>
                <a:ext cx="1018227" cy="215444"/>
              </a:xfrm>
              <a:prstGeom prst="rect">
                <a:avLst/>
              </a:prstGeom>
              <a:blipFill>
                <a:blip r:embed="rId3"/>
                <a:stretch>
                  <a:fillRect l="-1796" r="-2994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3, 6,…, 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3628091" y="1996657"/>
                <a:ext cx="79220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3,15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1996657"/>
                <a:ext cx="792205" cy="215444"/>
              </a:xfrm>
              <a:prstGeom prst="rect">
                <a:avLst/>
              </a:prstGeom>
              <a:blipFill>
                <a:blip r:embed="rId5"/>
                <a:stretch>
                  <a:fillRect l="-153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2, 1,…, 3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3,65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blipFill>
                <a:blip r:embed="rId7"/>
                <a:stretch>
                  <a:fillRect l="-1527" r="-458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5, 4,…, 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3625546" y="2540476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3,23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540476"/>
                <a:ext cx="796372" cy="215444"/>
              </a:xfrm>
              <a:prstGeom prst="rect">
                <a:avLst/>
              </a:prstGeom>
              <a:blipFill>
                <a:blip r:embed="rId9"/>
                <a:stretch>
                  <a:fillRect l="-230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/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ixaDeTexto 2">
            <a:extLst>
              <a:ext uri="{FF2B5EF4-FFF2-40B4-BE49-F238E27FC236}">
                <a16:creationId xmlns:a16="http://schemas.microsoft.com/office/drawing/2014/main" id="{062B060A-CBAB-4EC3-A862-E93909EDA9EA}"/>
              </a:ext>
            </a:extLst>
          </p:cNvPr>
          <p:cNvSpPr txBox="1"/>
          <p:nvPr/>
        </p:nvSpPr>
        <p:spPr>
          <a:xfrm>
            <a:off x="1628869" y="850392"/>
            <a:ext cx="4509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 agora jogarmos esse dado 30 vezes</a:t>
            </a:r>
          </a:p>
        </p:txBody>
      </p:sp>
    </p:spTree>
    <p:extLst>
      <p:ext uri="{BB962C8B-B14F-4D97-AF65-F5344CB8AC3E}">
        <p14:creationId xmlns:p14="http://schemas.microsoft.com/office/powerpoint/2010/main" val="2991577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17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2ED4713A-5521-4E1E-B691-3B6D7AAA78BA}"/>
              </a:ext>
            </a:extLst>
          </p:cNvPr>
          <p:cNvGrpSpPr/>
          <p:nvPr/>
        </p:nvGrpSpPr>
        <p:grpSpPr>
          <a:xfrm>
            <a:off x="1628869" y="1191102"/>
            <a:ext cx="1341051" cy="614099"/>
            <a:chOff x="5245188" y="1347973"/>
            <a:chExt cx="1341051" cy="614099"/>
          </a:xfrm>
        </p:grpSpPr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5A6F44C-B7B0-4D86-AE00-EAB07CBAF099}"/>
                </a:ext>
              </a:extLst>
            </p:cNvPr>
            <p:cNvSpPr txBox="1"/>
            <p:nvPr/>
          </p:nvSpPr>
          <p:spPr>
            <a:xfrm>
              <a:off x="5293898" y="1347973"/>
              <a:ext cx="12923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AMOSTRA</a:t>
              </a:r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7AD62273-B99B-4A15-BF6D-FAC9EDE26E8C}"/>
                </a:ext>
              </a:extLst>
            </p:cNvPr>
            <p:cNvSpPr txBox="1"/>
            <p:nvPr/>
          </p:nvSpPr>
          <p:spPr>
            <a:xfrm>
              <a:off x="5245188" y="1654295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3C78D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 n = </a:t>
              </a:r>
              <a:r>
                <a:rPr lang="pt-BR" dirty="0">
                  <a:solidFill>
                    <a:srgbClr val="00CEF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/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1000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...,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1" name="CaixaDeTexto 50">
                <a:extLst>
                  <a:ext uri="{FF2B5EF4-FFF2-40B4-BE49-F238E27FC236}">
                    <a16:creationId xmlns:a16="http://schemas.microsoft.com/office/drawing/2014/main" id="{240267DE-D39F-41DE-9E18-A4AECEDDF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3" y="2817983"/>
                <a:ext cx="1787833" cy="5182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/>
              <p:nvPr/>
            </p:nvSpPr>
            <p:spPr>
              <a:xfrm>
                <a:off x="3625546" y="2884173"/>
                <a:ext cx="101822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1000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58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DD6B8BEB-E834-4540-A325-DEE5819B2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884173"/>
                <a:ext cx="1018227" cy="215444"/>
              </a:xfrm>
              <a:prstGeom prst="rect">
                <a:avLst/>
              </a:prstGeom>
              <a:blipFill>
                <a:blip r:embed="rId3"/>
                <a:stretch>
                  <a:fillRect l="-1796" r="-2994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/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6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,…,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2" name="CaixaDeTexto 51">
                <a:extLst>
                  <a:ext uri="{FF2B5EF4-FFF2-40B4-BE49-F238E27FC236}">
                    <a16:creationId xmlns:a16="http://schemas.microsoft.com/office/drawing/2014/main" id="{9D62E62C-41AC-4AA0-9A55-BFD57F28E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9" y="1930467"/>
                <a:ext cx="1867604" cy="518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/>
              <p:nvPr/>
            </p:nvSpPr>
            <p:spPr>
              <a:xfrm>
                <a:off x="3628091" y="1996657"/>
                <a:ext cx="79220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15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B71CDE24-87F7-4AB1-9D5B-8057D98D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1996657"/>
                <a:ext cx="792205" cy="215444"/>
              </a:xfrm>
              <a:prstGeom prst="rect">
                <a:avLst/>
              </a:prstGeom>
              <a:blipFill>
                <a:blip r:embed="rId5"/>
                <a:stretch>
                  <a:fillRect l="-153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/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2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1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,…,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4" name="CaixaDeTexto 53">
                <a:extLst>
                  <a:ext uri="{FF2B5EF4-FFF2-40B4-BE49-F238E27FC236}">
                    <a16:creationId xmlns:a16="http://schemas.microsoft.com/office/drawing/2014/main" id="{50747522-418E-431A-9CFF-4CFE9EF29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78" y="2212101"/>
                <a:ext cx="1867603" cy="5182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/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65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EDA38807-70D5-4405-9D31-ACC16568E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91" y="2278291"/>
                <a:ext cx="796372" cy="215444"/>
              </a:xfrm>
              <a:prstGeom prst="rect">
                <a:avLst/>
              </a:prstGeom>
              <a:blipFill>
                <a:blip r:embed="rId7"/>
                <a:stretch>
                  <a:fillRect l="-1527" r="-4580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/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𝐴</m:t>
                        </m:r>
                      </m:e>
                      <m:sub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3</m:t>
                        </m:r>
                      </m:sub>
                    </m:sSub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5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,…, </m:t>
                        </m:r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4</m:t>
                        </m:r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 </m:t>
                        </m:r>
                      </m:e>
                    </m:d>
                    <m:r>
                      <a:rPr lang="pt-BR" b="0" i="1" smtClean="0">
                        <a:solidFill>
                          <a:srgbClr val="28324A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</m:oMath>
                </a14:m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	</a:t>
                </a:r>
                <a:endParaRPr lang="pt-BR" dirty="0">
                  <a:solidFill>
                    <a:srgbClr val="00CEF6"/>
                  </a:solidFill>
                </a:endParaRPr>
              </a:p>
            </p:txBody>
          </p:sp>
        </mc:Choice>
        <mc:Fallback xmlns="">
          <p:sp>
            <p:nvSpPr>
              <p:cNvPr id="56" name="CaixaDeTexto 55">
                <a:extLst>
                  <a:ext uri="{FF2B5EF4-FFF2-40B4-BE49-F238E27FC236}">
                    <a16:creationId xmlns:a16="http://schemas.microsoft.com/office/drawing/2014/main" id="{4B8BE5AA-EB98-4D02-8E09-D3E920BB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034" y="2474286"/>
                <a:ext cx="1867602" cy="5182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/>
              <p:nvPr/>
            </p:nvSpPr>
            <p:spPr>
              <a:xfrm>
                <a:off x="3625546" y="2540476"/>
                <a:ext cx="7963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</m:ctrlPr>
                            </m:sSubPr>
                            <m:e>
                              <m:r>
                                <a:rPr lang="pt-BR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ba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pt-BR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</a:rPr>
                        <m:t>23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7" name="CaixaDeTexto 56">
                <a:extLst>
                  <a:ext uri="{FF2B5EF4-FFF2-40B4-BE49-F238E27FC236}">
                    <a16:creationId xmlns:a16="http://schemas.microsoft.com/office/drawing/2014/main" id="{64E0D3F9-82DC-4662-8BBC-978B5B5A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546" y="2540476"/>
                <a:ext cx="796372" cy="215444"/>
              </a:xfrm>
              <a:prstGeom prst="rect">
                <a:avLst/>
              </a:prstGeom>
              <a:blipFill>
                <a:blip r:embed="rId9"/>
                <a:stretch>
                  <a:fillRect l="-2308" r="-4615" b="-1714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/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E509DBED-563C-46BD-979C-C60F17FB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06" y="2640078"/>
                <a:ext cx="184346" cy="2154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ixaDeTexto 2">
            <a:extLst>
              <a:ext uri="{FF2B5EF4-FFF2-40B4-BE49-F238E27FC236}">
                <a16:creationId xmlns:a16="http://schemas.microsoft.com/office/drawing/2014/main" id="{062B060A-CBAB-4EC3-A862-E93909EDA9EA}"/>
              </a:ext>
            </a:extLst>
          </p:cNvPr>
          <p:cNvSpPr txBox="1"/>
          <p:nvPr/>
        </p:nvSpPr>
        <p:spPr>
          <a:xfrm>
            <a:off x="1628869" y="850392"/>
            <a:ext cx="4509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 agora jogarmos esse dado 30 vezes</a:t>
            </a:r>
          </a:p>
        </p:txBody>
      </p:sp>
      <p:cxnSp>
        <p:nvCxnSpPr>
          <p:cNvPr id="166" name="Conector de Seta Reta 165">
            <a:extLst>
              <a:ext uri="{FF2B5EF4-FFF2-40B4-BE49-F238E27FC236}">
                <a16:creationId xmlns:a16="http://schemas.microsoft.com/office/drawing/2014/main" id="{058E6DFC-E98D-45A0-AAED-6315262AE0C5}"/>
              </a:ext>
            </a:extLst>
          </p:cNvPr>
          <p:cNvCxnSpPr>
            <a:cxnSpLocks/>
          </p:cNvCxnSpPr>
          <p:nvPr/>
        </p:nvCxnSpPr>
        <p:spPr>
          <a:xfrm>
            <a:off x="5283170" y="3016380"/>
            <a:ext cx="2751667" cy="0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de Seta Reta 166">
            <a:extLst>
              <a:ext uri="{FF2B5EF4-FFF2-40B4-BE49-F238E27FC236}">
                <a16:creationId xmlns:a16="http://schemas.microsoft.com/office/drawing/2014/main" id="{C8829450-84BD-41CE-8CA0-CE3641F4D7F0}"/>
              </a:ext>
            </a:extLst>
          </p:cNvPr>
          <p:cNvCxnSpPr>
            <a:cxnSpLocks/>
          </p:cNvCxnSpPr>
          <p:nvPr/>
        </p:nvCxnSpPr>
        <p:spPr>
          <a:xfrm flipV="1">
            <a:off x="5672636" y="1483913"/>
            <a:ext cx="0" cy="1947334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BBA50A41-FF9C-4478-B016-AAA4A20F630F}"/>
              </a:ext>
            </a:extLst>
          </p:cNvPr>
          <p:cNvSpPr txBox="1"/>
          <p:nvPr/>
        </p:nvSpPr>
        <p:spPr>
          <a:xfrm>
            <a:off x="7897620" y="300579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x</a:t>
            </a:r>
          </a:p>
        </p:txBody>
      </p:sp>
      <p:sp>
        <p:nvSpPr>
          <p:cNvPr id="169" name="CaixaDeTexto 168">
            <a:extLst>
              <a:ext uri="{FF2B5EF4-FFF2-40B4-BE49-F238E27FC236}">
                <a16:creationId xmlns:a16="http://schemas.microsoft.com/office/drawing/2014/main" id="{55903820-1415-4EE6-A403-539417FD7187}"/>
              </a:ext>
            </a:extLst>
          </p:cNvPr>
          <p:cNvSpPr txBox="1"/>
          <p:nvPr/>
        </p:nvSpPr>
        <p:spPr>
          <a:xfrm>
            <a:off x="5210650" y="1433112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F(x)</a:t>
            </a:r>
          </a:p>
        </p:txBody>
      </p:sp>
      <p:sp>
        <p:nvSpPr>
          <p:cNvPr id="170" name="CaixaDeTexto 169">
            <a:extLst>
              <a:ext uri="{FF2B5EF4-FFF2-40B4-BE49-F238E27FC236}">
                <a16:creationId xmlns:a16="http://schemas.microsoft.com/office/drawing/2014/main" id="{5DAE2BF8-82EA-4B2C-A161-C7FA3DE3C262}"/>
              </a:ext>
            </a:extLst>
          </p:cNvPr>
          <p:cNvSpPr txBox="1"/>
          <p:nvPr/>
        </p:nvSpPr>
        <p:spPr>
          <a:xfrm>
            <a:off x="6652801" y="2980046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CEF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3,5</a:t>
            </a:r>
          </a:p>
        </p:txBody>
      </p:sp>
      <p:sp>
        <p:nvSpPr>
          <p:cNvPr id="12" name="Forma Livre: Forma 11">
            <a:extLst>
              <a:ext uri="{FF2B5EF4-FFF2-40B4-BE49-F238E27FC236}">
                <a16:creationId xmlns:a16="http://schemas.microsoft.com/office/drawing/2014/main" id="{963E4B5D-1468-47C1-871F-AEBC3445BBC3}"/>
              </a:ext>
            </a:extLst>
          </p:cNvPr>
          <p:cNvSpPr/>
          <p:nvPr/>
        </p:nvSpPr>
        <p:spPr>
          <a:xfrm>
            <a:off x="6050799" y="1570866"/>
            <a:ext cx="1643063" cy="1435468"/>
          </a:xfrm>
          <a:custGeom>
            <a:avLst/>
            <a:gdLst>
              <a:gd name="connsiteX0" fmla="*/ 0 w 1643063"/>
              <a:gd name="connsiteY0" fmla="*/ 1430705 h 1435468"/>
              <a:gd name="connsiteX1" fmla="*/ 157163 w 1643063"/>
              <a:gd name="connsiteY1" fmla="*/ 1383080 h 1435468"/>
              <a:gd name="connsiteX2" fmla="*/ 314325 w 1643063"/>
              <a:gd name="connsiteY2" fmla="*/ 1211630 h 1435468"/>
              <a:gd name="connsiteX3" fmla="*/ 419100 w 1643063"/>
              <a:gd name="connsiteY3" fmla="*/ 854443 h 1435468"/>
              <a:gd name="connsiteX4" fmla="*/ 500063 w 1643063"/>
              <a:gd name="connsiteY4" fmla="*/ 382955 h 1435468"/>
              <a:gd name="connsiteX5" fmla="*/ 609600 w 1643063"/>
              <a:gd name="connsiteY5" fmla="*/ 111493 h 1435468"/>
              <a:gd name="connsiteX6" fmla="*/ 781050 w 1643063"/>
              <a:gd name="connsiteY6" fmla="*/ 1955 h 1435468"/>
              <a:gd name="connsiteX7" fmla="*/ 952500 w 1643063"/>
              <a:gd name="connsiteY7" fmla="*/ 73393 h 1435468"/>
              <a:gd name="connsiteX8" fmla="*/ 1114425 w 1643063"/>
              <a:gd name="connsiteY8" fmla="*/ 435343 h 1435468"/>
              <a:gd name="connsiteX9" fmla="*/ 1285875 w 1643063"/>
              <a:gd name="connsiteY9" fmla="*/ 1240205 h 1435468"/>
              <a:gd name="connsiteX10" fmla="*/ 1643063 w 1643063"/>
              <a:gd name="connsiteY10" fmla="*/ 1435468 h 1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43063" h="1435468">
                <a:moveTo>
                  <a:pt x="0" y="1430705"/>
                </a:moveTo>
                <a:cubicBezTo>
                  <a:pt x="52388" y="1425148"/>
                  <a:pt x="104776" y="1419592"/>
                  <a:pt x="157163" y="1383080"/>
                </a:cubicBezTo>
                <a:cubicBezTo>
                  <a:pt x="209550" y="1346568"/>
                  <a:pt x="270669" y="1299736"/>
                  <a:pt x="314325" y="1211630"/>
                </a:cubicBezTo>
                <a:cubicBezTo>
                  <a:pt x="357981" y="1123524"/>
                  <a:pt x="388144" y="992555"/>
                  <a:pt x="419100" y="854443"/>
                </a:cubicBezTo>
                <a:cubicBezTo>
                  <a:pt x="450056" y="716331"/>
                  <a:pt x="468313" y="506780"/>
                  <a:pt x="500063" y="382955"/>
                </a:cubicBezTo>
                <a:cubicBezTo>
                  <a:pt x="531813" y="259130"/>
                  <a:pt x="562769" y="174993"/>
                  <a:pt x="609600" y="111493"/>
                </a:cubicBezTo>
                <a:cubicBezTo>
                  <a:pt x="656431" y="47993"/>
                  <a:pt x="723900" y="8305"/>
                  <a:pt x="781050" y="1955"/>
                </a:cubicBezTo>
                <a:cubicBezTo>
                  <a:pt x="838200" y="-4395"/>
                  <a:pt x="896938" y="1162"/>
                  <a:pt x="952500" y="73393"/>
                </a:cubicBezTo>
                <a:cubicBezTo>
                  <a:pt x="1008062" y="145624"/>
                  <a:pt x="1058863" y="240874"/>
                  <a:pt x="1114425" y="435343"/>
                </a:cubicBezTo>
                <a:cubicBezTo>
                  <a:pt x="1169987" y="629812"/>
                  <a:pt x="1197769" y="1073518"/>
                  <a:pt x="1285875" y="1240205"/>
                </a:cubicBezTo>
                <a:cubicBezTo>
                  <a:pt x="1373981" y="1406892"/>
                  <a:pt x="1490663" y="1384668"/>
                  <a:pt x="1643063" y="143546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6814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18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970688"/>
            <a:ext cx="2492296" cy="2009579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118427"/>
              <a:ext cx="261766" cy="1242841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3089474"/>
              <a:ext cx="261766" cy="27179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3312584"/>
              <a:ext cx="261766" cy="4868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808132"/>
              <a:ext cx="261766" cy="55313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456083"/>
              <a:ext cx="261766" cy="90518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219502" cy="353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/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X Variável aleatória com qualquer distribuição que tenha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blipFill>
                <a:blip r:embed="rId2"/>
                <a:stretch>
                  <a:fillRect l="-733" t="-1653" r="-733" b="-743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6376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19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/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X Variável aleatória com qualquer distribuição que tenha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blipFill>
                <a:blip r:embed="rId2"/>
                <a:stretch>
                  <a:fillRect l="-733" t="-1653" r="-733" b="-743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79A3EC7E-74DE-4B7C-889F-177EC5960C57}"/>
              </a:ext>
            </a:extLst>
          </p:cNvPr>
          <p:cNvSpPr/>
          <p:nvPr/>
        </p:nvSpPr>
        <p:spPr>
          <a:xfrm>
            <a:off x="4208976" y="1856419"/>
            <a:ext cx="508000" cy="499134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/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Source Sans Pro" panose="020B0503030403020204" pitchFamily="34" charset="0"/>
                        </a:rPr>
                        <m:t>𝑛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blipFill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CaixaDeTexto 53">
            <a:extLst>
              <a:ext uri="{FF2B5EF4-FFF2-40B4-BE49-F238E27FC236}">
                <a16:creationId xmlns:a16="http://schemas.microsoft.com/office/drawing/2014/main" id="{9A6A30A5-2B86-4A35-9D39-5C1BD57F1991}"/>
              </a:ext>
            </a:extLst>
          </p:cNvPr>
          <p:cNvSpPr txBox="1"/>
          <p:nvPr/>
        </p:nvSpPr>
        <p:spPr>
          <a:xfrm>
            <a:off x="5917893" y="105022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b="1" dirty="0">
              <a:solidFill>
                <a:srgbClr val="3C78D8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996C281E-635F-4A79-B705-021983521861}"/>
              </a:ext>
            </a:extLst>
          </p:cNvPr>
          <p:cNvGrpSpPr/>
          <p:nvPr/>
        </p:nvGrpSpPr>
        <p:grpSpPr>
          <a:xfrm>
            <a:off x="1075850" y="970688"/>
            <a:ext cx="2492296" cy="2009579"/>
            <a:chOff x="1832480" y="1495621"/>
            <a:chExt cx="2961404" cy="2305913"/>
          </a:xfrm>
        </p:grpSpPr>
        <p:cxnSp>
          <p:nvCxnSpPr>
            <p:cNvPr id="23" name="Conector de Seta Reta 22">
              <a:extLst>
                <a:ext uri="{FF2B5EF4-FFF2-40B4-BE49-F238E27FC236}">
                  <a16:creationId xmlns:a16="http://schemas.microsoft.com/office/drawing/2014/main" id="{D67299C8-E55F-4595-9C84-EFC2D77F0605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>
              <a:extLst>
                <a:ext uri="{FF2B5EF4-FFF2-40B4-BE49-F238E27FC236}">
                  <a16:creationId xmlns:a16="http://schemas.microsoft.com/office/drawing/2014/main" id="{0C1391B2-0A72-48BB-9724-61386596B3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BD3021AE-EEA1-4423-A402-6ADC850C2CB5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509E3FAE-E4AB-4044-B20D-8FD7B825C090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14F66DAE-C3D3-46B3-8CF8-175786EBB00F}"/>
                </a:ext>
              </a:extLst>
            </p:cNvPr>
            <p:cNvSpPr/>
            <p:nvPr/>
          </p:nvSpPr>
          <p:spPr>
            <a:xfrm>
              <a:off x="2391833" y="2118427"/>
              <a:ext cx="261766" cy="1242841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5F31D337-0434-4E01-B5D7-421553FEE432}"/>
                </a:ext>
              </a:extLst>
            </p:cNvPr>
            <p:cNvSpPr/>
            <p:nvPr/>
          </p:nvSpPr>
          <p:spPr>
            <a:xfrm>
              <a:off x="2770015" y="3089474"/>
              <a:ext cx="261766" cy="27179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67CD7327-7FD5-4AB8-BB68-533451D063BC}"/>
                </a:ext>
              </a:extLst>
            </p:cNvPr>
            <p:cNvSpPr/>
            <p:nvPr/>
          </p:nvSpPr>
          <p:spPr>
            <a:xfrm>
              <a:off x="3531486" y="3312584"/>
              <a:ext cx="261766" cy="4868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9A0CFF63-92D3-4960-A4D6-2B42BF24E30D}"/>
                </a:ext>
              </a:extLst>
            </p:cNvPr>
            <p:cNvSpPr/>
            <p:nvPr/>
          </p:nvSpPr>
          <p:spPr>
            <a:xfrm>
              <a:off x="3915661" y="2808132"/>
              <a:ext cx="261766" cy="55313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2976F817-32F2-45F5-8DF2-11B445C2AAFA}"/>
                </a:ext>
              </a:extLst>
            </p:cNvPr>
            <p:cNvSpPr/>
            <p:nvPr/>
          </p:nvSpPr>
          <p:spPr>
            <a:xfrm>
              <a:off x="4299836" y="2456083"/>
              <a:ext cx="261766" cy="90518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E4C8220E-6A52-498B-9A04-95836F948A86}"/>
                </a:ext>
              </a:extLst>
            </p:cNvPr>
            <p:cNvSpPr txBox="1"/>
            <p:nvPr/>
          </p:nvSpPr>
          <p:spPr>
            <a:xfrm>
              <a:off x="3906357" y="3312584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FB66774-E0E7-461A-B7CA-326F693BC611}"/>
                </a:ext>
              </a:extLst>
            </p:cNvPr>
            <p:cNvSpPr txBox="1"/>
            <p:nvPr/>
          </p:nvSpPr>
          <p:spPr>
            <a:xfrm>
              <a:off x="2497990" y="1495621"/>
              <a:ext cx="219502" cy="353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796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5"/>
          <p:cNvSpPr txBox="1">
            <a:spLocks noGrp="1"/>
          </p:cNvSpPr>
          <p:nvPr>
            <p:ph type="ctrTitle" idx="4294967295"/>
          </p:nvPr>
        </p:nvSpPr>
        <p:spPr>
          <a:xfrm>
            <a:off x="568568" y="571500"/>
            <a:ext cx="40034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Integrantes</a:t>
            </a:r>
            <a:endParaRPr sz="6000" dirty="0"/>
          </a:p>
        </p:txBody>
      </p:sp>
      <p:sp>
        <p:nvSpPr>
          <p:cNvPr id="479" name="Google Shape;479;p15"/>
          <p:cNvSpPr txBox="1">
            <a:spLocks noGrp="1"/>
          </p:cNvSpPr>
          <p:nvPr>
            <p:ph type="subTitle" idx="4294967295"/>
          </p:nvPr>
        </p:nvSpPr>
        <p:spPr>
          <a:xfrm>
            <a:off x="693259" y="1731300"/>
            <a:ext cx="6593700" cy="16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pt-BR" sz="3600" b="1" dirty="0"/>
              <a:t>Breno Rios 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pt-BR" sz="3600" b="1" dirty="0"/>
              <a:t>Bruna Celestino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pt-BR" sz="3600" b="1" dirty="0"/>
              <a:t>Matheus Rodrigues</a:t>
            </a:r>
            <a:endParaRPr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3600" b="1" dirty="0"/>
          </a:p>
        </p:txBody>
      </p:sp>
      <p:sp>
        <p:nvSpPr>
          <p:cNvPr id="480" name="Google Shape;480;p1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20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970688"/>
            <a:ext cx="2492296" cy="2009579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118427"/>
              <a:ext cx="261766" cy="1242841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3089474"/>
              <a:ext cx="261766" cy="27179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3312584"/>
              <a:ext cx="261766" cy="4868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808132"/>
              <a:ext cx="261766" cy="55313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456083"/>
              <a:ext cx="261766" cy="90518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219502" cy="353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/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X Variável aleatória com qualquer distribuição que tenha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blipFill>
                <a:blip r:embed="rId2"/>
                <a:stretch>
                  <a:fillRect l="-733" t="-1653" r="-733" b="-743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79A3EC7E-74DE-4B7C-889F-177EC5960C57}"/>
              </a:ext>
            </a:extLst>
          </p:cNvPr>
          <p:cNvSpPr/>
          <p:nvPr/>
        </p:nvSpPr>
        <p:spPr>
          <a:xfrm>
            <a:off x="4208976" y="1856419"/>
            <a:ext cx="508000" cy="499134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/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Source Sans Pro" panose="020B0503030403020204" pitchFamily="34" charset="0"/>
                        </a:rPr>
                        <m:t>𝑛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blipFill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1213F864-B5C6-4BBF-9108-A87B765B8603}"/>
              </a:ext>
            </a:extLst>
          </p:cNvPr>
          <p:cNvCxnSpPr>
            <a:cxnSpLocks/>
          </p:cNvCxnSpPr>
          <p:nvPr/>
        </p:nvCxnSpPr>
        <p:spPr>
          <a:xfrm>
            <a:off x="5418837" y="2698255"/>
            <a:ext cx="2315783" cy="0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>
            <a:extLst>
              <a:ext uri="{FF2B5EF4-FFF2-40B4-BE49-F238E27FC236}">
                <a16:creationId xmlns:a16="http://schemas.microsoft.com/office/drawing/2014/main" id="{5317347A-6174-4471-8C37-0A59A66AE5C7}"/>
              </a:ext>
            </a:extLst>
          </p:cNvPr>
          <p:cNvCxnSpPr>
            <a:cxnSpLocks/>
          </p:cNvCxnSpPr>
          <p:nvPr/>
        </p:nvCxnSpPr>
        <p:spPr>
          <a:xfrm flipV="1">
            <a:off x="5746609" y="1362726"/>
            <a:ext cx="0" cy="1697081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ixaDeTexto 38">
                <a:extLst>
                  <a:ext uri="{FF2B5EF4-FFF2-40B4-BE49-F238E27FC236}">
                    <a16:creationId xmlns:a16="http://schemas.microsoft.com/office/drawing/2014/main" id="{8B0A6A6A-513E-4F31-802B-6C4FDBDBC851}"/>
                  </a:ext>
                </a:extLst>
              </p:cNvPr>
              <p:cNvSpPr txBox="1"/>
              <p:nvPr/>
            </p:nvSpPr>
            <p:spPr>
              <a:xfrm>
                <a:off x="5357805" y="1318453"/>
                <a:ext cx="4834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F(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bar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9" name="CaixaDeTexto 38">
                <a:extLst>
                  <a:ext uri="{FF2B5EF4-FFF2-40B4-BE49-F238E27FC236}">
                    <a16:creationId xmlns:a16="http://schemas.microsoft.com/office/drawing/2014/main" id="{8B0A6A6A-513E-4F31-802B-6C4FDBDBC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805" y="1318453"/>
                <a:ext cx="483466" cy="307777"/>
              </a:xfrm>
              <a:prstGeom prst="rect">
                <a:avLst/>
              </a:prstGeom>
              <a:blipFill>
                <a:blip r:embed="rId4"/>
                <a:stretch>
                  <a:fillRect l="-3797" t="-1961" r="-3797" b="-1960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aixaDeTexto 39">
            <a:extLst>
              <a:ext uri="{FF2B5EF4-FFF2-40B4-BE49-F238E27FC236}">
                <a16:creationId xmlns:a16="http://schemas.microsoft.com/office/drawing/2014/main" id="{DD658280-47AE-4CC5-BEB4-A36DE53F54DF}"/>
              </a:ext>
            </a:extLst>
          </p:cNvPr>
          <p:cNvSpPr txBox="1"/>
          <p:nvPr/>
        </p:nvSpPr>
        <p:spPr>
          <a:xfrm>
            <a:off x="7103165" y="2633692"/>
            <a:ext cx="155468" cy="268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Forma Livre: Forma 51">
            <a:extLst>
              <a:ext uri="{FF2B5EF4-FFF2-40B4-BE49-F238E27FC236}">
                <a16:creationId xmlns:a16="http://schemas.microsoft.com/office/drawing/2014/main" id="{7A6EB9AF-5B9E-4A7C-A2DF-AE62F89F1D43}"/>
              </a:ext>
            </a:extLst>
          </p:cNvPr>
          <p:cNvSpPr/>
          <p:nvPr/>
        </p:nvSpPr>
        <p:spPr>
          <a:xfrm>
            <a:off x="5743575" y="1946275"/>
            <a:ext cx="1933575" cy="746125"/>
          </a:xfrm>
          <a:custGeom>
            <a:avLst/>
            <a:gdLst>
              <a:gd name="connsiteX0" fmla="*/ 0 w 1933575"/>
              <a:gd name="connsiteY0" fmla="*/ 746125 h 746125"/>
              <a:gd name="connsiteX1" fmla="*/ 346075 w 1933575"/>
              <a:gd name="connsiteY1" fmla="*/ 600075 h 746125"/>
              <a:gd name="connsiteX2" fmla="*/ 654050 w 1933575"/>
              <a:gd name="connsiteY2" fmla="*/ 263525 h 746125"/>
              <a:gd name="connsiteX3" fmla="*/ 1003300 w 1933575"/>
              <a:gd name="connsiteY3" fmla="*/ 0 h 746125"/>
              <a:gd name="connsiteX4" fmla="*/ 1292225 w 1933575"/>
              <a:gd name="connsiteY4" fmla="*/ 263525 h 746125"/>
              <a:gd name="connsiteX5" fmla="*/ 1616075 w 1933575"/>
              <a:gd name="connsiteY5" fmla="*/ 600075 h 746125"/>
              <a:gd name="connsiteX6" fmla="*/ 1933575 w 1933575"/>
              <a:gd name="connsiteY6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5" h="746125">
                <a:moveTo>
                  <a:pt x="0" y="746125"/>
                </a:moveTo>
                <a:cubicBezTo>
                  <a:pt x="118533" y="713316"/>
                  <a:pt x="237067" y="680508"/>
                  <a:pt x="346075" y="600075"/>
                </a:cubicBezTo>
                <a:cubicBezTo>
                  <a:pt x="455083" y="519642"/>
                  <a:pt x="544513" y="363537"/>
                  <a:pt x="654050" y="263525"/>
                </a:cubicBezTo>
                <a:cubicBezTo>
                  <a:pt x="763587" y="163513"/>
                  <a:pt x="896938" y="0"/>
                  <a:pt x="1003300" y="0"/>
                </a:cubicBezTo>
                <a:cubicBezTo>
                  <a:pt x="1109662" y="0"/>
                  <a:pt x="1190096" y="163513"/>
                  <a:pt x="1292225" y="263525"/>
                </a:cubicBezTo>
                <a:cubicBezTo>
                  <a:pt x="1394354" y="363537"/>
                  <a:pt x="1509183" y="519642"/>
                  <a:pt x="1616075" y="600075"/>
                </a:cubicBezTo>
                <a:cubicBezTo>
                  <a:pt x="1722967" y="680508"/>
                  <a:pt x="1879071" y="698500"/>
                  <a:pt x="1933575" y="74612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C51E5CFF-FEE6-4A6F-AC59-0B468E076171}"/>
                  </a:ext>
                </a:extLst>
              </p:cNvPr>
              <p:cNvSpPr txBox="1"/>
              <p:nvPr/>
            </p:nvSpPr>
            <p:spPr>
              <a:xfrm>
                <a:off x="6576728" y="2633692"/>
                <a:ext cx="32156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5" name="CaixaDeTexto 54">
                <a:extLst>
                  <a:ext uri="{FF2B5EF4-FFF2-40B4-BE49-F238E27FC236}">
                    <a16:creationId xmlns:a16="http://schemas.microsoft.com/office/drawing/2014/main" id="{C51E5CFF-FEE6-4A6F-AC59-0B468E076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728" y="2633692"/>
                <a:ext cx="321562" cy="307777"/>
              </a:xfrm>
              <a:prstGeom prst="rect">
                <a:avLst/>
              </a:prstGeom>
              <a:blipFill>
                <a:blip r:embed="rId5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D9FDA7FF-8C89-442A-A807-D81EF0CE252D}"/>
              </a:ext>
            </a:extLst>
          </p:cNvPr>
          <p:cNvCxnSpPr>
            <a:cxnSpLocks/>
          </p:cNvCxnSpPr>
          <p:nvPr/>
        </p:nvCxnSpPr>
        <p:spPr>
          <a:xfrm>
            <a:off x="6746875" y="196294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8A70F482-32B6-404C-8CEC-44EF584CC849}"/>
              </a:ext>
            </a:extLst>
          </p:cNvPr>
          <p:cNvCxnSpPr/>
          <p:nvPr/>
        </p:nvCxnSpPr>
        <p:spPr>
          <a:xfrm>
            <a:off x="6746875" y="2064542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89F55401-1441-4B32-BACB-AECCC30739DA}"/>
              </a:ext>
            </a:extLst>
          </p:cNvPr>
          <p:cNvCxnSpPr/>
          <p:nvPr/>
        </p:nvCxnSpPr>
        <p:spPr>
          <a:xfrm>
            <a:off x="6747669" y="217078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F6AAD7F0-9D14-4A1E-BE13-6D03D204E52E}"/>
              </a:ext>
            </a:extLst>
          </p:cNvPr>
          <p:cNvCxnSpPr/>
          <p:nvPr/>
        </p:nvCxnSpPr>
        <p:spPr>
          <a:xfrm>
            <a:off x="6750050" y="228685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9343BD4D-B1BA-46CA-A1B4-59A1B734844E}"/>
              </a:ext>
            </a:extLst>
          </p:cNvPr>
          <p:cNvCxnSpPr/>
          <p:nvPr/>
        </p:nvCxnSpPr>
        <p:spPr>
          <a:xfrm>
            <a:off x="6750050" y="2395597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Conector reto 62">
            <a:extLst>
              <a:ext uri="{FF2B5EF4-FFF2-40B4-BE49-F238E27FC236}">
                <a16:creationId xmlns:a16="http://schemas.microsoft.com/office/drawing/2014/main" id="{8C66EBFD-7E50-4B2E-98F9-9DA96E478F2A}"/>
              </a:ext>
            </a:extLst>
          </p:cNvPr>
          <p:cNvCxnSpPr/>
          <p:nvPr/>
        </p:nvCxnSpPr>
        <p:spPr>
          <a:xfrm>
            <a:off x="6750844" y="2497075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Conector reto 63">
            <a:extLst>
              <a:ext uri="{FF2B5EF4-FFF2-40B4-BE49-F238E27FC236}">
                <a16:creationId xmlns:a16="http://schemas.microsoft.com/office/drawing/2014/main" id="{537B6889-A664-40B3-9103-CCC5024E6CA7}"/>
              </a:ext>
            </a:extLst>
          </p:cNvPr>
          <p:cNvCxnSpPr/>
          <p:nvPr/>
        </p:nvCxnSpPr>
        <p:spPr>
          <a:xfrm>
            <a:off x="6749256" y="2607111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690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21</a:t>
            </a:fld>
            <a:endParaRPr lang="pt-BR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970688"/>
            <a:ext cx="2492296" cy="2009579"/>
            <a:chOff x="1832480" y="1495621"/>
            <a:chExt cx="2961404" cy="2305913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118427"/>
              <a:ext cx="261766" cy="1242841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3089474"/>
              <a:ext cx="261766" cy="27179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3312584"/>
              <a:ext cx="261766" cy="48684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808132"/>
              <a:ext cx="261766" cy="55313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456083"/>
              <a:ext cx="261766" cy="905185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542AD268-E18B-48CA-92AD-E84D63233415}"/>
                </a:ext>
              </a:extLst>
            </p:cNvPr>
            <p:cNvSpPr txBox="1"/>
            <p:nvPr/>
          </p:nvSpPr>
          <p:spPr>
            <a:xfrm>
              <a:off x="2497990" y="1495621"/>
              <a:ext cx="219502" cy="353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t-BR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/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X Variável aleatória com qualquer distribuição que tenha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e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1699D386-AEF7-454B-B0F1-6BBB4A4DA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882" y="3193444"/>
                <a:ext cx="2492296" cy="738664"/>
              </a:xfrm>
              <a:prstGeom prst="rect">
                <a:avLst/>
              </a:prstGeom>
              <a:blipFill>
                <a:blip r:embed="rId2"/>
                <a:stretch>
                  <a:fillRect l="-733" t="-1653" r="-733" b="-743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79A3EC7E-74DE-4B7C-889F-177EC5960C57}"/>
              </a:ext>
            </a:extLst>
          </p:cNvPr>
          <p:cNvSpPr/>
          <p:nvPr/>
        </p:nvSpPr>
        <p:spPr>
          <a:xfrm>
            <a:off x="4208976" y="1856419"/>
            <a:ext cx="508000" cy="499134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/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Source Sans Pro" panose="020B0503030403020204" pitchFamily="34" charset="0"/>
                        </a:rPr>
                        <m:t>𝑛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pt-BR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1EB3E6FB-41FF-4C53-BB59-1C2D0923D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929" y="2386833"/>
                <a:ext cx="664093" cy="307777"/>
              </a:xfrm>
              <a:prstGeom prst="rect">
                <a:avLst/>
              </a:prstGeom>
              <a:blipFill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ector de Seta Reta 40">
            <a:extLst>
              <a:ext uri="{FF2B5EF4-FFF2-40B4-BE49-F238E27FC236}">
                <a16:creationId xmlns:a16="http://schemas.microsoft.com/office/drawing/2014/main" id="{CB20B1FE-5D45-4193-8CE7-1814DE433662}"/>
              </a:ext>
            </a:extLst>
          </p:cNvPr>
          <p:cNvCxnSpPr>
            <a:cxnSpLocks/>
          </p:cNvCxnSpPr>
          <p:nvPr/>
        </p:nvCxnSpPr>
        <p:spPr>
          <a:xfrm>
            <a:off x="5418837" y="2698255"/>
            <a:ext cx="2315783" cy="0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FF0FB225-A7B8-47DF-8B99-48065F861C5E}"/>
              </a:ext>
            </a:extLst>
          </p:cNvPr>
          <p:cNvCxnSpPr>
            <a:cxnSpLocks/>
          </p:cNvCxnSpPr>
          <p:nvPr/>
        </p:nvCxnSpPr>
        <p:spPr>
          <a:xfrm flipV="1">
            <a:off x="5746609" y="1362726"/>
            <a:ext cx="0" cy="1697081"/>
          </a:xfrm>
          <a:prstGeom prst="straightConnector1">
            <a:avLst/>
          </a:prstGeom>
          <a:ln>
            <a:solidFill>
              <a:srgbClr val="3C78D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ixaDeTexto 43">
                <a:extLst>
                  <a:ext uri="{FF2B5EF4-FFF2-40B4-BE49-F238E27FC236}">
                    <a16:creationId xmlns:a16="http://schemas.microsoft.com/office/drawing/2014/main" id="{E1E5DF62-F019-4DC5-9240-52D10C758EF4}"/>
                  </a:ext>
                </a:extLst>
              </p:cNvPr>
              <p:cNvSpPr txBox="1"/>
              <p:nvPr/>
            </p:nvSpPr>
            <p:spPr>
              <a:xfrm>
                <a:off x="7619139" y="2689032"/>
                <a:ext cx="3215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pt-BR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</m:ctrlPr>
                        </m:barPr>
                        <m:e>
                          <m:r>
                            <a:rPr lang="pt-BR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  <m:t>𝑥</m:t>
                          </m:r>
                        </m:e>
                      </m:bar>
                    </m:oMath>
                  </m:oMathPara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44" name="CaixaDeTexto 43">
                <a:extLst>
                  <a:ext uri="{FF2B5EF4-FFF2-40B4-BE49-F238E27FC236}">
                    <a16:creationId xmlns:a16="http://schemas.microsoft.com/office/drawing/2014/main" id="{E1E5DF62-F019-4DC5-9240-52D10C758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9139" y="2689032"/>
                <a:ext cx="321562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ixaDeTexto 46">
                <a:extLst>
                  <a:ext uri="{FF2B5EF4-FFF2-40B4-BE49-F238E27FC236}">
                    <a16:creationId xmlns:a16="http://schemas.microsoft.com/office/drawing/2014/main" id="{CD0B5A28-CD50-488E-9DB0-5223EACCD18A}"/>
                  </a:ext>
                </a:extLst>
              </p:cNvPr>
              <p:cNvSpPr txBox="1"/>
              <p:nvPr/>
            </p:nvSpPr>
            <p:spPr>
              <a:xfrm>
                <a:off x="5357805" y="1318453"/>
                <a:ext cx="4834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F(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barPr>
                      <m:e>
                        <m:r>
                          <a:rPr lang="pt-BR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7" name="CaixaDeTexto 46">
                <a:extLst>
                  <a:ext uri="{FF2B5EF4-FFF2-40B4-BE49-F238E27FC236}">
                    <a16:creationId xmlns:a16="http://schemas.microsoft.com/office/drawing/2014/main" id="{CD0B5A28-CD50-488E-9DB0-5223EACCD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805" y="1318453"/>
                <a:ext cx="483466" cy="307777"/>
              </a:xfrm>
              <a:prstGeom prst="rect">
                <a:avLst/>
              </a:prstGeom>
              <a:blipFill>
                <a:blip r:embed="rId5"/>
                <a:stretch>
                  <a:fillRect l="-3797" t="-1961" r="-3797" b="-1960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CaixaDeTexto 52">
            <a:extLst>
              <a:ext uri="{FF2B5EF4-FFF2-40B4-BE49-F238E27FC236}">
                <a16:creationId xmlns:a16="http://schemas.microsoft.com/office/drawing/2014/main" id="{8D5F849D-773F-4733-91BC-749D27A4EECC}"/>
              </a:ext>
            </a:extLst>
          </p:cNvPr>
          <p:cNvSpPr txBox="1"/>
          <p:nvPr/>
        </p:nvSpPr>
        <p:spPr>
          <a:xfrm>
            <a:off x="7103165" y="2633692"/>
            <a:ext cx="155468" cy="268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9A6A30A5-2B86-4A35-9D39-5C1BD57F1991}"/>
              </a:ext>
            </a:extLst>
          </p:cNvPr>
          <p:cNvSpPr txBox="1"/>
          <p:nvPr/>
        </p:nvSpPr>
        <p:spPr>
          <a:xfrm>
            <a:off x="5917893" y="105022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b="1" dirty="0">
              <a:solidFill>
                <a:srgbClr val="3C78D8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6D69E6CF-F202-4BA7-BCBB-841F01524D75}"/>
              </a:ext>
            </a:extLst>
          </p:cNvPr>
          <p:cNvSpPr/>
          <p:nvPr/>
        </p:nvSpPr>
        <p:spPr>
          <a:xfrm>
            <a:off x="5743575" y="1946275"/>
            <a:ext cx="1933575" cy="746125"/>
          </a:xfrm>
          <a:custGeom>
            <a:avLst/>
            <a:gdLst>
              <a:gd name="connsiteX0" fmla="*/ 0 w 1933575"/>
              <a:gd name="connsiteY0" fmla="*/ 746125 h 746125"/>
              <a:gd name="connsiteX1" fmla="*/ 346075 w 1933575"/>
              <a:gd name="connsiteY1" fmla="*/ 600075 h 746125"/>
              <a:gd name="connsiteX2" fmla="*/ 654050 w 1933575"/>
              <a:gd name="connsiteY2" fmla="*/ 263525 h 746125"/>
              <a:gd name="connsiteX3" fmla="*/ 1003300 w 1933575"/>
              <a:gd name="connsiteY3" fmla="*/ 0 h 746125"/>
              <a:gd name="connsiteX4" fmla="*/ 1292225 w 1933575"/>
              <a:gd name="connsiteY4" fmla="*/ 263525 h 746125"/>
              <a:gd name="connsiteX5" fmla="*/ 1616075 w 1933575"/>
              <a:gd name="connsiteY5" fmla="*/ 600075 h 746125"/>
              <a:gd name="connsiteX6" fmla="*/ 1933575 w 1933575"/>
              <a:gd name="connsiteY6" fmla="*/ 746125 h 74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5" h="746125">
                <a:moveTo>
                  <a:pt x="0" y="746125"/>
                </a:moveTo>
                <a:cubicBezTo>
                  <a:pt x="118533" y="713316"/>
                  <a:pt x="237067" y="680508"/>
                  <a:pt x="346075" y="600075"/>
                </a:cubicBezTo>
                <a:cubicBezTo>
                  <a:pt x="455083" y="519642"/>
                  <a:pt x="544513" y="363537"/>
                  <a:pt x="654050" y="263525"/>
                </a:cubicBezTo>
                <a:cubicBezTo>
                  <a:pt x="763587" y="163513"/>
                  <a:pt x="896938" y="0"/>
                  <a:pt x="1003300" y="0"/>
                </a:cubicBezTo>
                <a:cubicBezTo>
                  <a:pt x="1109662" y="0"/>
                  <a:pt x="1190096" y="163513"/>
                  <a:pt x="1292225" y="263525"/>
                </a:cubicBezTo>
                <a:cubicBezTo>
                  <a:pt x="1394354" y="363537"/>
                  <a:pt x="1509183" y="519642"/>
                  <a:pt x="1616075" y="600075"/>
                </a:cubicBezTo>
                <a:cubicBezTo>
                  <a:pt x="1722967" y="680508"/>
                  <a:pt x="1879071" y="698500"/>
                  <a:pt x="1933575" y="74612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DCABC540-281C-444D-BC80-60DD32BA6A50}"/>
                  </a:ext>
                </a:extLst>
              </p:cNvPr>
              <p:cNvSpPr txBox="1"/>
              <p:nvPr/>
            </p:nvSpPr>
            <p:spPr>
              <a:xfrm>
                <a:off x="6576728" y="2633692"/>
                <a:ext cx="32156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8" name="CaixaDeTexto 57">
                <a:extLst>
                  <a:ext uri="{FF2B5EF4-FFF2-40B4-BE49-F238E27FC236}">
                    <a16:creationId xmlns:a16="http://schemas.microsoft.com/office/drawing/2014/main" id="{DCABC540-281C-444D-BC80-60DD32BA6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728" y="2633692"/>
                <a:ext cx="321562" cy="307777"/>
              </a:xfrm>
              <a:prstGeom prst="rect">
                <a:avLst/>
              </a:prstGeom>
              <a:blipFill>
                <a:blip r:embed="rId5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FFD824B7-5151-4193-BDEE-7A4C0A092DB6}"/>
                  </a:ext>
                </a:extLst>
              </p:cNvPr>
              <p:cNvSpPr txBox="1"/>
              <p:nvPr/>
            </p:nvSpPr>
            <p:spPr>
              <a:xfrm>
                <a:off x="5702633" y="3363536"/>
                <a:ext cx="1608389" cy="334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solidFill>
                      <a:srgbClr val="00CEF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t-BR" i="1" dirty="0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pt-BR" b="0" i="1" dirty="0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pt-B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𝑁𝑂𝑅𝑀𝐴𝐿</m:t>
                    </m:r>
                    <m:r>
                      <a:rPr lang="pt-B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 </m:t>
                    </m:r>
                    <m:r>
                      <a:rPr lang="pt-BR" b="0" i="1" dirty="0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pt-B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pt-B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b="0" i="1" dirty="0" smtClean="0">
                                <a:solidFill>
                                  <a:srgbClr val="00CEF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b="0" i="1" dirty="0" smtClean="0">
                                <a:solidFill>
                                  <a:srgbClr val="00CEF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pt-BR" b="0" i="1" dirty="0" smtClean="0">
                                <a:solidFill>
                                  <a:srgbClr val="00CEF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t-BR" b="0" i="1" dirty="0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pt-B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FFD824B7-5151-4193-BDEE-7A4C0A092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633" y="3363536"/>
                <a:ext cx="1608389" cy="334835"/>
              </a:xfrm>
              <a:prstGeom prst="rect">
                <a:avLst/>
              </a:prstGeom>
              <a:blipFill>
                <a:blip r:embed="rId7"/>
                <a:stretch>
                  <a:fillRect l="-2652" r="-4545" b="-909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97C43731-63E9-447F-BB16-15E849EB3AF0}"/>
              </a:ext>
            </a:extLst>
          </p:cNvPr>
          <p:cNvCxnSpPr>
            <a:cxnSpLocks/>
          </p:cNvCxnSpPr>
          <p:nvPr/>
        </p:nvCxnSpPr>
        <p:spPr>
          <a:xfrm>
            <a:off x="6746875" y="196294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95227D26-B0B6-4438-9CA1-2741B2EC558A}"/>
              </a:ext>
            </a:extLst>
          </p:cNvPr>
          <p:cNvCxnSpPr/>
          <p:nvPr/>
        </p:nvCxnSpPr>
        <p:spPr>
          <a:xfrm>
            <a:off x="6746875" y="2064542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ector reto 54">
            <a:extLst>
              <a:ext uri="{FF2B5EF4-FFF2-40B4-BE49-F238E27FC236}">
                <a16:creationId xmlns:a16="http://schemas.microsoft.com/office/drawing/2014/main" id="{A49DCF47-5979-45F4-98F1-CBB97A7DB89C}"/>
              </a:ext>
            </a:extLst>
          </p:cNvPr>
          <p:cNvCxnSpPr/>
          <p:nvPr/>
        </p:nvCxnSpPr>
        <p:spPr>
          <a:xfrm>
            <a:off x="6747669" y="217078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4B092571-7251-4C4E-B57D-1F8C49E82887}"/>
              </a:ext>
            </a:extLst>
          </p:cNvPr>
          <p:cNvCxnSpPr/>
          <p:nvPr/>
        </p:nvCxnSpPr>
        <p:spPr>
          <a:xfrm>
            <a:off x="6750050" y="2286854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A38CFFE7-FF61-4425-8ED4-F0BCF90CC841}"/>
              </a:ext>
            </a:extLst>
          </p:cNvPr>
          <p:cNvCxnSpPr/>
          <p:nvPr/>
        </p:nvCxnSpPr>
        <p:spPr>
          <a:xfrm>
            <a:off x="6750050" y="2395597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25204AD5-ACE3-4047-A729-AAFC201F2192}"/>
              </a:ext>
            </a:extLst>
          </p:cNvPr>
          <p:cNvCxnSpPr/>
          <p:nvPr/>
        </p:nvCxnSpPr>
        <p:spPr>
          <a:xfrm>
            <a:off x="6750844" y="2497075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1A48F36D-1432-430B-A119-46B1420DC51F}"/>
              </a:ext>
            </a:extLst>
          </p:cNvPr>
          <p:cNvCxnSpPr/>
          <p:nvPr/>
        </p:nvCxnSpPr>
        <p:spPr>
          <a:xfrm>
            <a:off x="6749256" y="2607111"/>
            <a:ext cx="0" cy="82550"/>
          </a:xfrm>
          <a:prstGeom prst="line">
            <a:avLst/>
          </a:prstGeom>
          <a:ln>
            <a:solidFill>
              <a:srgbClr val="00CEF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347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8C284-9FE0-4917-81A9-44E232ED7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883" y="176925"/>
            <a:ext cx="6996600" cy="715800"/>
          </a:xfrm>
        </p:spPr>
        <p:txBody>
          <a:bodyPr/>
          <a:lstStyle/>
          <a:p>
            <a:r>
              <a:rPr lang="en" dirty="0"/>
              <a:t>Teorema do </a:t>
            </a:r>
            <a:r>
              <a:rPr lang="en" dirty="0">
                <a:solidFill>
                  <a:srgbClr val="3C78D8"/>
                </a:solidFill>
              </a:rPr>
              <a:t>limite Central</a:t>
            </a:r>
            <a:endParaRPr lang="pt-BR" dirty="0">
              <a:solidFill>
                <a:srgbClr val="3C78D8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ço Reservado para Texto 2">
                <a:extLst>
                  <a:ext uri="{FF2B5EF4-FFF2-40B4-BE49-F238E27FC236}">
                    <a16:creationId xmlns:a16="http://schemas.microsoft.com/office/drawing/2014/main" id="{69D89571-31C9-458D-B25E-28E71574F21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13883" y="955975"/>
                <a:ext cx="6996600" cy="1922100"/>
              </a:xfrm>
            </p:spPr>
            <p:txBody>
              <a:bodyPr/>
              <a:lstStyle/>
              <a:p>
                <a:pPr marL="101600" indent="0" algn="just">
                  <a:buNone/>
                </a:pPr>
                <a:r>
                  <a:rPr lang="pt-BR" sz="2000" b="1" dirty="0">
                    <a:solidFill>
                      <a:srgbClr val="00CEF6"/>
                    </a:solidFill>
                  </a:rPr>
                  <a:t>Definição: </a:t>
                </a:r>
                <a:r>
                  <a:rPr lang="pt-BR" sz="2000" dirty="0"/>
                  <a:t>Considere uma amostra aleatória simples de tamanho n extraída de uma população qualquer com média </a:t>
                </a:r>
                <a:r>
                  <a:rPr lang="pt-BR" sz="2000" dirty="0">
                    <a:solidFill>
                      <a:srgbClr val="00CEF6"/>
                    </a:solidFill>
                  </a:rPr>
                  <a:t>µ</a:t>
                </a:r>
                <a:r>
                  <a:rPr lang="pt-BR" sz="2000" dirty="0"/>
                  <a:t> e desvio padrão. Quando n é grande, a distribuição amostral da média </a:t>
                </a:r>
                <a:r>
                  <a:rPr lang="pt-BR" sz="2000" dirty="0">
                    <a:solidFill>
                      <a:srgbClr val="00CEF6"/>
                    </a:solidFill>
                  </a:rPr>
                  <a:t>𝑿̅</a:t>
                </a:r>
                <a:r>
                  <a:rPr lang="pt-BR" sz="2000" dirty="0"/>
                  <a:t> se aproxima da distribuição normal com média µ e desvio padrão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000" b="0" i="1" smtClean="0">
                            <a:solidFill>
                              <a:srgbClr val="28324A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000" i="1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sz="2000" b="0" i="1" smtClean="0">
                                <a:solidFill>
                                  <a:srgbClr val="00CEF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sz="2000" i="1">
                                <a:solidFill>
                                  <a:srgbClr val="00CEF6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pt-BR" sz="2000" dirty="0"/>
              </a:p>
              <a:p>
                <a:pPr marL="101600" indent="0">
                  <a:buNone/>
                </a:pPr>
                <a:endParaRPr lang="pt-BR" dirty="0"/>
              </a:p>
            </p:txBody>
          </p:sp>
        </mc:Choice>
        <mc:Fallback>
          <p:sp>
            <p:nvSpPr>
              <p:cNvPr id="3" name="Espaço Reservado para Texto 2">
                <a:extLst>
                  <a:ext uri="{FF2B5EF4-FFF2-40B4-BE49-F238E27FC236}">
                    <a16:creationId xmlns:a16="http://schemas.microsoft.com/office/drawing/2014/main" id="{69D89571-31C9-458D-B25E-28E71574F2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13883" y="955975"/>
                <a:ext cx="6996600" cy="1922100"/>
              </a:xfrm>
              <a:blipFill>
                <a:blip r:embed="rId2"/>
                <a:stretch>
                  <a:fillRect r="-174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B18600F-F110-4C94-9BA5-83424351AB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9496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1459494" y="3474035"/>
            <a:ext cx="6225011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Distribuição Amostral Da Média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3 </a:t>
            </a:r>
            <a:endParaRPr sz="12000" dirty="0">
              <a:solidFill>
                <a:schemeClr val="accent2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985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B256AA-8066-4A7B-BC7B-696A91F1A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700" y="168459"/>
            <a:ext cx="6996600" cy="715800"/>
          </a:xfrm>
        </p:spPr>
        <p:txBody>
          <a:bodyPr/>
          <a:lstStyle/>
          <a:p>
            <a:r>
              <a:rPr lang="pt-BR" dirty="0"/>
              <a:t>Distribuição </a:t>
            </a:r>
            <a:r>
              <a:rPr lang="pt-BR" dirty="0">
                <a:solidFill>
                  <a:srgbClr val="3C78D8"/>
                </a:solidFill>
              </a:rPr>
              <a:t>Amostral da Média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211627C8-95BB-471D-AB7E-B700E1B8C8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24</a:t>
            </a:fld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8FEAFD0-DF26-4496-BBCB-A815E8D68FD4}"/>
              </a:ext>
            </a:extLst>
          </p:cNvPr>
          <p:cNvSpPr txBox="1"/>
          <p:nvPr/>
        </p:nvSpPr>
        <p:spPr>
          <a:xfrm>
            <a:off x="965200" y="965908"/>
            <a:ext cx="7803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 valor esperado das médias amostrais  é igual a média da população: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A423AB7D-C992-43A3-8671-2D6E6B118887}"/>
                  </a:ext>
                </a:extLst>
              </p:cNvPr>
              <p:cNvSpPr txBox="1"/>
              <p:nvPr/>
            </p:nvSpPr>
            <p:spPr>
              <a:xfrm>
                <a:off x="1549400" y="1355334"/>
                <a:ext cx="90999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pt-BR" sz="1600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pt-BR" sz="1600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pt-BR" sz="1600" b="0" i="1" smtClean="0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bar>
                        </m:e>
                      </m:d>
                      <m:r>
                        <a:rPr lang="pt-BR" sz="1600" b="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pt-BR" sz="1600" b="0" i="1" smtClean="0">
                          <a:solidFill>
                            <a:srgbClr val="00CEF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pt-BR" sz="1800" dirty="0"/>
              </a:p>
            </p:txBody>
          </p:sp>
        </mc:Choice>
        <mc:Fallback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A423AB7D-C992-43A3-8671-2D6E6B118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400" y="1355334"/>
                <a:ext cx="909993" cy="246221"/>
              </a:xfrm>
              <a:prstGeom prst="rect">
                <a:avLst/>
              </a:prstGeom>
              <a:blipFill>
                <a:blip r:embed="rId2"/>
                <a:stretch>
                  <a:fillRect l="-4027" r="-4027" b="-2195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>
            <a:extLst>
              <a:ext uri="{FF2B5EF4-FFF2-40B4-BE49-F238E27FC236}">
                <a16:creationId xmlns:a16="http://schemas.microsoft.com/office/drawing/2014/main" id="{390C369F-8922-4B53-AC3D-361A39333262}"/>
              </a:ext>
            </a:extLst>
          </p:cNvPr>
          <p:cNvSpPr txBox="1"/>
          <p:nvPr/>
        </p:nvSpPr>
        <p:spPr>
          <a:xfrm>
            <a:off x="965200" y="1922641"/>
            <a:ext cx="7803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Variância das médias amostrais: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CD0E17C8-A0E2-494A-AC16-C94F1680AE8B}"/>
                  </a:ext>
                </a:extLst>
              </p:cNvPr>
              <p:cNvSpPr txBox="1"/>
              <p:nvPr/>
            </p:nvSpPr>
            <p:spPr>
              <a:xfrm>
                <a:off x="1549400" y="2195185"/>
                <a:ext cx="973215" cy="494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pt-BR" sz="1600" i="1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pt-BR" sz="1600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pt-BR" sz="1600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bar>
                        </m:e>
                      </m:d>
                      <m:r>
                        <a:rPr lang="pt-BR" sz="1600" b="0" i="0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1600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1600" b="0" i="1" smtClean="0">
                                  <a:solidFill>
                                    <a:srgbClr val="00CEF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sz="1600" b="0" i="1" smtClean="0">
                                  <a:solidFill>
                                    <a:srgbClr val="00CEF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pt-BR" sz="1600" b="0" i="1" smtClean="0">
                                  <a:solidFill>
                                    <a:srgbClr val="00CEF6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pt-BR" sz="1600" b="0" i="1" smtClean="0">
                              <a:solidFill>
                                <a:srgbClr val="00CEF6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pt-BR" sz="2000" dirty="0"/>
              </a:p>
            </p:txBody>
          </p:sp>
        </mc:Choice>
        <mc:Fallback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CD0E17C8-A0E2-494A-AC16-C94F1680A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400" y="2195185"/>
                <a:ext cx="973215" cy="494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ixaDeTexto 7">
            <a:extLst>
              <a:ext uri="{FF2B5EF4-FFF2-40B4-BE49-F238E27FC236}">
                <a16:creationId xmlns:a16="http://schemas.microsoft.com/office/drawing/2014/main" id="{2E40EF51-D276-45A5-9A99-1A1172A8936A}"/>
              </a:ext>
            </a:extLst>
          </p:cNvPr>
          <p:cNvSpPr txBox="1"/>
          <p:nvPr/>
        </p:nvSpPr>
        <p:spPr>
          <a:xfrm>
            <a:off x="965200" y="2807950"/>
            <a:ext cx="7803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Desvio padrão das médias amostrais (ou erro padrão):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C3279AB5-4A41-49A4-ACAE-B75297D2B807}"/>
                  </a:ext>
                </a:extLst>
              </p:cNvPr>
              <p:cNvSpPr txBox="1"/>
              <p:nvPr/>
            </p:nvSpPr>
            <p:spPr>
              <a:xfrm>
                <a:off x="1549400" y="3238188"/>
                <a:ext cx="991682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pt-BR" sz="1600" i="1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pt-BR" sz="1600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pt-BR" sz="1600" i="1">
                                  <a:solidFill>
                                    <a:srgbClr val="28324A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bar>
                        </m:e>
                      </m:d>
                      <m:r>
                        <a:rPr lang="pt-BR" sz="1600" b="0" i="0" smtClean="0">
                          <a:solidFill>
                            <a:srgbClr val="28324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1600" b="0" i="1" smtClean="0">
                              <a:solidFill>
                                <a:srgbClr val="28324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1600" i="1">
                              <a:solidFill>
                                <a:srgbClr val="00CEF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t-BR" sz="1600" b="0" i="1" smtClean="0">
                                  <a:solidFill>
                                    <a:srgbClr val="00CEF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BR" sz="1600" i="1">
                                  <a:solidFill>
                                    <a:srgbClr val="00CEF6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pt-BR" sz="2000" dirty="0"/>
              </a:p>
            </p:txBody>
          </p:sp>
        </mc:Choice>
        <mc:Fallback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C3279AB5-4A41-49A4-ACAE-B75297D2B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400" y="3238188"/>
                <a:ext cx="991682" cy="466090"/>
              </a:xfrm>
              <a:prstGeom prst="rect">
                <a:avLst/>
              </a:prstGeom>
              <a:blipFill>
                <a:blip r:embed="rId4"/>
                <a:stretch>
                  <a:fillRect l="-1840" r="-1840" b="-259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022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DBB0E8-8E30-4F4B-B96B-FBB3039F1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0" y="186817"/>
            <a:ext cx="6996600" cy="715800"/>
          </a:xfrm>
        </p:spPr>
        <p:txBody>
          <a:bodyPr/>
          <a:lstStyle/>
          <a:p>
            <a:r>
              <a:rPr lang="pt-BR" dirty="0"/>
              <a:t>Exemplo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8C56C15-9170-4D61-8E7D-F5B998B852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25</a:t>
            </a:fld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867D653-96A3-4B25-B069-0BC9D9373D89}"/>
              </a:ext>
            </a:extLst>
          </p:cNvPr>
          <p:cNvSpPr txBox="1"/>
          <p:nvPr/>
        </p:nvSpPr>
        <p:spPr>
          <a:xfrm>
            <a:off x="753533" y="1073573"/>
            <a:ext cx="7803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Seja uma população formada por 5 avenidas de uma cidade que apresentam os seguintes índices de congestionamento durante horários de pico: </a:t>
            </a:r>
          </a:p>
        </p:txBody>
      </p:sp>
      <p:graphicFrame>
        <p:nvGraphicFramePr>
          <p:cNvPr id="6" name="Google Shape;579;p25">
            <a:extLst>
              <a:ext uri="{FF2B5EF4-FFF2-40B4-BE49-F238E27FC236}">
                <a16:creationId xmlns:a16="http://schemas.microsoft.com/office/drawing/2014/main" id="{86C93896-2599-4AAB-9665-5E5B38EC7A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9580288"/>
              </p:ext>
            </p:extLst>
          </p:nvPr>
        </p:nvGraphicFramePr>
        <p:xfrm>
          <a:off x="1932108" y="1767749"/>
          <a:ext cx="5227884" cy="1038222"/>
        </p:xfrm>
        <a:graphic>
          <a:graphicData uri="http://schemas.openxmlformats.org/drawingml/2006/table">
            <a:tbl>
              <a:tblPr>
                <a:noFill/>
                <a:tableStyleId>{891A1956-3D7E-41C0-9DF7-105A978C6925}</a:tableStyleId>
              </a:tblPr>
              <a:tblGrid>
                <a:gridCol w="959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636559470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1040691503"/>
                    </a:ext>
                  </a:extLst>
                </a:gridCol>
              </a:tblGrid>
              <a:tr h="51911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Via</a:t>
                      </a:r>
                      <a:endParaRPr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11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Km/Config 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A62C532C-0E45-46C1-8AEE-0A6A3172BA5F}"/>
                  </a:ext>
                </a:extLst>
              </p:cNvPr>
              <p:cNvSpPr txBox="1"/>
              <p:nvPr/>
            </p:nvSpPr>
            <p:spPr>
              <a:xfrm>
                <a:off x="753533" y="3133375"/>
                <a:ext cx="78032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Vamos definir o tamanho amostral e determinar o valor esperado das médias amostrais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barPr>
                      <m:e>
                        <m:r>
                          <a:rPr lang="pt-BR" b="0" i="1" smtClean="0">
                            <a:solidFill>
                              <a:srgbClr val="00CEF6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de tamanho </a:t>
                </a:r>
                <a14:m>
                  <m:oMath xmlns:m="http://schemas.openxmlformats.org/officeDocument/2006/math"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𝑛</m:t>
                    </m:r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2</m:t>
                    </m:r>
                  </m:oMath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A62C532C-0E45-46C1-8AEE-0A6A3172B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33" y="3133375"/>
                <a:ext cx="7803242" cy="523220"/>
              </a:xfrm>
              <a:prstGeom prst="rect">
                <a:avLst/>
              </a:prstGeom>
              <a:blipFill>
                <a:blip r:embed="rId2"/>
                <a:stretch>
                  <a:fillRect l="-234" t="-232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0064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DBB0E8-8E30-4F4B-B96B-FBB3039F1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0" y="186817"/>
            <a:ext cx="6996600" cy="715800"/>
          </a:xfrm>
        </p:spPr>
        <p:txBody>
          <a:bodyPr/>
          <a:lstStyle/>
          <a:p>
            <a:r>
              <a:rPr lang="pt-BR" dirty="0"/>
              <a:t>Exemplo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8C56C15-9170-4D61-8E7D-F5B998B852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26</a:t>
            </a:fld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867D653-96A3-4B25-B069-0BC9D9373D89}"/>
              </a:ext>
            </a:extLst>
          </p:cNvPr>
          <p:cNvSpPr txBox="1"/>
          <p:nvPr/>
        </p:nvSpPr>
        <p:spPr>
          <a:xfrm>
            <a:off x="753533" y="1073573"/>
            <a:ext cx="7803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Seja uma população formada por 5 avenidas de uma cidade que apresentam os seguintes índices de congestionamento durante horários de pico: </a:t>
            </a:r>
          </a:p>
        </p:txBody>
      </p:sp>
      <p:graphicFrame>
        <p:nvGraphicFramePr>
          <p:cNvPr id="6" name="Google Shape;579;p25">
            <a:extLst>
              <a:ext uri="{FF2B5EF4-FFF2-40B4-BE49-F238E27FC236}">
                <a16:creationId xmlns:a16="http://schemas.microsoft.com/office/drawing/2014/main" id="{86C93896-2599-4AAB-9665-5E5B38EC7A87}"/>
              </a:ext>
            </a:extLst>
          </p:cNvPr>
          <p:cNvGraphicFramePr/>
          <p:nvPr/>
        </p:nvGraphicFramePr>
        <p:xfrm>
          <a:off x="1932108" y="1767749"/>
          <a:ext cx="5227884" cy="1038222"/>
        </p:xfrm>
        <a:graphic>
          <a:graphicData uri="http://schemas.openxmlformats.org/drawingml/2006/table">
            <a:tbl>
              <a:tblPr>
                <a:noFill/>
                <a:tableStyleId>{891A1956-3D7E-41C0-9DF7-105A978C6925}</a:tableStyleId>
              </a:tblPr>
              <a:tblGrid>
                <a:gridCol w="959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2636559470"/>
                    </a:ext>
                  </a:extLst>
                </a:gridCol>
                <a:gridCol w="871314">
                  <a:extLst>
                    <a:ext uri="{9D8B030D-6E8A-4147-A177-3AD203B41FA5}">
                      <a16:colId xmlns:a16="http://schemas.microsoft.com/office/drawing/2014/main" val="1040691503"/>
                    </a:ext>
                  </a:extLst>
                </a:gridCol>
              </a:tblGrid>
              <a:tr h="51911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Via</a:t>
                      </a:r>
                      <a:endParaRPr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11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Km/Config 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A62C532C-0E45-46C1-8AEE-0A6A3172BA5F}"/>
                  </a:ext>
                </a:extLst>
              </p:cNvPr>
              <p:cNvSpPr txBox="1"/>
              <p:nvPr/>
            </p:nvSpPr>
            <p:spPr>
              <a:xfrm>
                <a:off x="753533" y="3133375"/>
                <a:ext cx="780324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Média da População </a:t>
                </a:r>
                <a14:m>
                  <m:oMath xmlns:m="http://schemas.openxmlformats.org/officeDocument/2006/math">
                    <m:r>
                      <a:rPr lang="pt-BR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= 6</a:t>
                </a:r>
              </a:p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Tamanho amostral   </a:t>
                </a:r>
                <a14:m>
                  <m:oMath xmlns:m="http://schemas.openxmlformats.org/officeDocument/2006/math"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𝑛</m:t>
                    </m:r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r>
                      <a:rPr lang="pt-BR" b="0" i="1" smtClean="0">
                        <a:solidFill>
                          <a:srgbClr val="00CEF6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2</m:t>
                    </m:r>
                  </m:oMath>
                </a14:m>
                <a:endPara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  <a:p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Cada via tem </a:t>
                </a:r>
                <a:r>
                  <a:rPr lang="pt-BR" dirty="0">
                    <a:solidFill>
                      <a:srgbClr val="00CEF6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20%</a:t>
                </a:r>
                <a:r>
                  <a:rPr lang="pt-BR" dirty="0">
                    <a:solidFill>
                      <a:srgbClr val="28324A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de chances de ser retirada</a:t>
                </a:r>
              </a:p>
            </p:txBody>
          </p:sp>
        </mc:Choice>
        <mc:Fallback xmlns=""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A62C532C-0E45-46C1-8AEE-0A6A3172B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33" y="3133375"/>
                <a:ext cx="7803242" cy="738664"/>
              </a:xfrm>
              <a:prstGeom prst="rect">
                <a:avLst/>
              </a:prstGeom>
              <a:blipFill>
                <a:blip r:embed="rId2"/>
                <a:stretch>
                  <a:fillRect l="-234" t="-1653" b="-826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1930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DBB0E8-8E30-4F4B-B96B-FBB3039F1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883" y="0"/>
            <a:ext cx="6996600" cy="715800"/>
          </a:xfrm>
        </p:spPr>
        <p:txBody>
          <a:bodyPr/>
          <a:lstStyle/>
          <a:p>
            <a:r>
              <a:rPr lang="pt-BR" dirty="0"/>
              <a:t>Exemplo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8C56C15-9170-4D61-8E7D-F5B998B852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27</a:t>
            </a:fld>
            <a:endParaRPr lang="pt-BR"/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0C1CFE64-C75A-48E5-9E3E-9DECB53C6C02}"/>
              </a:ext>
            </a:extLst>
          </p:cNvPr>
          <p:cNvGrpSpPr/>
          <p:nvPr/>
        </p:nvGrpSpPr>
        <p:grpSpPr>
          <a:xfrm>
            <a:off x="260611" y="1073700"/>
            <a:ext cx="8570514" cy="1038222"/>
            <a:chOff x="492628" y="2606394"/>
            <a:chExt cx="8570514" cy="1038222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Google Shape;579;p25">
                  <a:extLst>
                    <a:ext uri="{FF2B5EF4-FFF2-40B4-BE49-F238E27FC236}">
                      <a16:creationId xmlns:a16="http://schemas.microsoft.com/office/drawing/2014/main" id="{9A8A4781-CB35-4EA0-81E5-49757CA0F636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338912387"/>
                    </p:ext>
                  </p:extLst>
                </p:nvPr>
              </p:nvGraphicFramePr>
              <p:xfrm>
                <a:off x="492628" y="2606394"/>
                <a:ext cx="4590529" cy="1038222"/>
              </p:xfrm>
              <a:graphic>
                <a:graphicData uri="http://schemas.openxmlformats.org/drawingml/2006/table">
                  <a:tbl>
                    <a:tblPr>
                      <a:noFill/>
                      <a:tableStyleId>{891A1956-3D7E-41C0-9DF7-105A978C6925}</a:tableStyleId>
                    </a:tblPr>
                    <a:tblGrid>
                      <a:gridCol w="842561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3808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343808">
                        <a:extLst>
                          <a:ext uri="{9D8B030D-6E8A-4147-A177-3AD203B41FA5}">
                            <a16:colId xmlns:a16="http://schemas.microsoft.com/office/drawing/2014/main" val="387679671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9203711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0003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635298376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636559470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580862837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1040691503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628418889"/>
                          </a:ext>
                        </a:extLst>
                      </a:gridCol>
                    </a:tblGrid>
                    <a:tr h="483459">
                      <a:tc>
                        <a:txBody>
                          <a:bodyPr/>
                          <a:lstStyle/>
                          <a:p>
                            <a:pPr marL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Via </a:t>
                            </a:r>
                            <a:endParaRPr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554763">
                      <a:tc>
                        <a:txBody>
                          <a:bodyPr/>
                          <a:lstStyle/>
                          <a:p>
                            <a:pPr marL="0" lvl="0" indent="0" algn="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dirty="0">
                                <a:solidFill>
                                  <a:srgbClr val="3C78D8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Média</a:t>
                            </a:r>
                            <a:r>
                              <a:rPr lang="en" sz="1100" baseline="0" dirty="0">
                                <a:solidFill>
                                  <a:srgbClr val="3C78D8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 </a:t>
                            </a:r>
                            <a14:m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" sz="1100" i="1" baseline="0" smtClean="0">
                                        <a:solidFill>
                                          <a:srgbClr val="3C78D8"/>
                                        </a:solidFill>
                                        <a:latin typeface="Cambria Math" panose="02040503050406030204" pitchFamily="18" charset="0"/>
                                        <a:ea typeface="Source Sans Pro"/>
                                        <a:sym typeface="Source Sans Pro"/>
                                      </a:rPr>
                                    </m:ctrlPr>
                                  </m:accPr>
                                  <m:e>
                                    <m:r>
                                      <a:rPr lang="pt-BR" sz="1100" b="0" i="1" baseline="0" smtClean="0">
                                        <a:solidFill>
                                          <a:srgbClr val="3C78D8"/>
                                        </a:solidFill>
                                        <a:latin typeface="Cambria Math" panose="02040503050406030204" pitchFamily="18" charset="0"/>
                                        <a:ea typeface="Source Sans Pro"/>
                                        <a:sym typeface="Source Sans Pro"/>
                                      </a:rPr>
                                      <m:t>𝑋</m:t>
                                    </m:r>
                                  </m:e>
                                </m:acc>
                              </m:oMath>
                            </a14:m>
                            <a:r>
                              <a:rPr lang="en" sz="1100" dirty="0">
                                <a:solidFill>
                                  <a:srgbClr val="3C78D8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 </a:t>
                            </a:r>
                            <a:endParaRPr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6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=3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8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=4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10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=5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12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=6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10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=5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9" name="Google Shape;579;p25">
                  <a:extLst>
                    <a:ext uri="{FF2B5EF4-FFF2-40B4-BE49-F238E27FC236}">
                      <a16:creationId xmlns:a16="http://schemas.microsoft.com/office/drawing/2014/main" id="{9A8A4781-CB35-4EA0-81E5-49757CA0F636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338912387"/>
                    </p:ext>
                  </p:extLst>
                </p:nvPr>
              </p:nvGraphicFramePr>
              <p:xfrm>
                <a:off x="492628" y="2606394"/>
                <a:ext cx="4590529" cy="1038222"/>
              </p:xfrm>
              <a:graphic>
                <a:graphicData uri="http://schemas.openxmlformats.org/drawingml/2006/table">
                  <a:tbl>
                    <a:tblPr>
                      <a:noFill/>
                      <a:tableStyleId>{891A1956-3D7E-41C0-9DF7-105A978C6925}</a:tableStyleId>
                    </a:tblPr>
                    <a:tblGrid>
                      <a:gridCol w="842561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3808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343808">
                        <a:extLst>
                          <a:ext uri="{9D8B030D-6E8A-4147-A177-3AD203B41FA5}">
                            <a16:colId xmlns:a16="http://schemas.microsoft.com/office/drawing/2014/main" val="387679671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9203711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0003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635298376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2636559470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580862837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1040691503"/>
                          </a:ext>
                        </a:extLst>
                      </a:gridCol>
                      <a:gridCol w="382544">
                        <a:extLst>
                          <a:ext uri="{9D8B030D-6E8A-4147-A177-3AD203B41FA5}">
                            <a16:colId xmlns:a16="http://schemas.microsoft.com/office/drawing/2014/main" val="628418889"/>
                          </a:ext>
                        </a:extLst>
                      </a:gridCol>
                    </a:tblGrid>
                    <a:tr h="483459">
                      <a:tc>
                        <a:txBody>
                          <a:bodyPr/>
                          <a:lstStyle/>
                          <a:p>
                            <a:pPr marL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Via </a:t>
                            </a:r>
                            <a:endParaRPr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2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554763">
                      <a:tc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2174" t="-91209" r="-451449" b="-6593"/>
                            </a:stretch>
                          </a:blipFill>
                        </a:tcPr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124779" t="-91209" r="-451327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201587" t="-91209" r="-304762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301587" t="-91209" r="-204762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404800" t="-91209" r="-106400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2"/>
                            <a:stretch>
                              <a:fillRect l="-500794" t="-91209" r="-5556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</a:tbl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Google Shape;579;p25">
                  <a:extLst>
                    <a:ext uri="{FF2B5EF4-FFF2-40B4-BE49-F238E27FC236}">
                      <a16:creationId xmlns:a16="http://schemas.microsoft.com/office/drawing/2014/main" id="{2C53225F-AFB5-4FB6-8CC1-E4B9E378E17B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575316968"/>
                    </p:ext>
                  </p:extLst>
                </p:nvPr>
              </p:nvGraphicFramePr>
              <p:xfrm>
                <a:off x="5080114" y="2606394"/>
                <a:ext cx="3983028" cy="1038222"/>
              </p:xfrm>
              <a:graphic>
                <a:graphicData uri="http://schemas.openxmlformats.org/drawingml/2006/table">
                  <a:tbl>
                    <a:tblPr>
                      <a:noFill/>
                      <a:tableStyleId>{891A1956-3D7E-41C0-9DF7-105A978C6925}</a:tableStyleId>
                    </a:tblPr>
                    <a:tblGrid>
                      <a:gridCol w="365370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365370">
                        <a:extLst>
                          <a:ext uri="{9D8B030D-6E8A-4147-A177-3AD203B41FA5}">
                            <a16:colId xmlns:a16="http://schemas.microsoft.com/office/drawing/2014/main" val="387679671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9203711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0003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635298376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636559470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580862837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1040691503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628418889"/>
                          </a:ext>
                        </a:extLst>
                      </a:gridCol>
                    </a:tblGrid>
                    <a:tr h="483459"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554763"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12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=6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14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=7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14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=7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16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=8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pt-BR" sz="140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Source Sans Pro" panose="020B0503030403020204" pitchFamily="34" charset="0"/>
                                        </a:rPr>
                                        <m:t>18</m:t>
                                      </m:r>
                                    </m:num>
                                    <m:den>
                                      <m:r>
                                        <a:rPr lang="pt-BR" sz="1400" b="0" i="1" smtClean="0">
                                          <a:solidFill>
                                            <a:srgbClr val="28324A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pt-BR" sz="1400" b="0" i="1" smtClean="0">
                                      <a:solidFill>
                                        <a:srgbClr val="28324A"/>
                                      </a:solidFill>
                                      <a:latin typeface="Cambria Math" panose="02040503050406030204" pitchFamily="18" charset="0"/>
                                      <a:ea typeface="Source Sans Pro" panose="020B0503030403020204" pitchFamily="34" charset="0"/>
                                    </a:rPr>
                                    <m:t>=9</m:t>
                                  </m:r>
                                </m:oMath>
                              </m:oMathPara>
                            </a14:m>
                            <a:endParaRPr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11" name="Google Shape;579;p25">
                  <a:extLst>
                    <a:ext uri="{FF2B5EF4-FFF2-40B4-BE49-F238E27FC236}">
                      <a16:creationId xmlns:a16="http://schemas.microsoft.com/office/drawing/2014/main" id="{2C53225F-AFB5-4FB6-8CC1-E4B9E378E17B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575316968"/>
                    </p:ext>
                  </p:extLst>
                </p:nvPr>
              </p:nvGraphicFramePr>
              <p:xfrm>
                <a:off x="5080114" y="2606394"/>
                <a:ext cx="3983028" cy="1038222"/>
              </p:xfrm>
              <a:graphic>
                <a:graphicData uri="http://schemas.openxmlformats.org/drawingml/2006/table">
                  <a:tbl>
                    <a:tblPr>
                      <a:noFill/>
                      <a:tableStyleId>{891A1956-3D7E-41C0-9DF7-105A978C6925}</a:tableStyleId>
                    </a:tblPr>
                    <a:tblGrid>
                      <a:gridCol w="365370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365370">
                        <a:extLst>
                          <a:ext uri="{9D8B030D-6E8A-4147-A177-3AD203B41FA5}">
                            <a16:colId xmlns:a16="http://schemas.microsoft.com/office/drawing/2014/main" val="387679671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9203711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0003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635298376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2636559470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580862837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1040691503"/>
                          </a:ext>
                        </a:extLst>
                      </a:gridCol>
                      <a:gridCol w="406536">
                        <a:extLst>
                          <a:ext uri="{9D8B030D-6E8A-4147-A177-3AD203B41FA5}">
                            <a16:colId xmlns:a16="http://schemas.microsoft.com/office/drawing/2014/main" val="628418889"/>
                          </a:ext>
                        </a:extLst>
                      </a:gridCol>
                    </a:tblGrid>
                    <a:tr h="483459"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4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en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6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8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lvl="0" indent="0" algn="ctr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lang="pt-BR" sz="1100" b="1" dirty="0">
                                <a:solidFill>
                                  <a:srgbClr val="FFFFFF"/>
                                </a:solidFill>
                                <a:latin typeface="Source Sans Pro"/>
                                <a:ea typeface="Source Sans Pro"/>
                                <a:cs typeface="Source Sans Pro"/>
                                <a:sym typeface="Source Sans Pro"/>
                              </a:rPr>
                              <a:t>10</a:t>
                            </a:r>
                            <a:endParaRPr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endParaRPr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solidFill>
                            <a:schemeClr val="accent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554763"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3"/>
                            <a:stretch>
                              <a:fillRect l="-2500" t="-91209" r="-450000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3"/>
                            <a:stretch>
                              <a:fillRect l="-92481" t="-91209" r="-306015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3"/>
                            <a:stretch>
                              <a:fillRect l="-191045" t="-91209" r="-203731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3"/>
                            <a:stretch>
                              <a:fillRect l="-293233" t="-91209" r="-105263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tc gridSpan="2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 marL="91425" marR="91425" marT="68575" marB="68575" anchor="ctr">
                          <a:lnL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L>
                          <a:lnR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R>
                          <a:lnT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T>
                          <a:lnB w="38100" cap="flat" cmpd="sng" algn="ctr">
                            <a:solidFill>
                              <a:schemeClr val="accent2"/>
                            </a:solidFill>
                            <a:prstDash val="solid"/>
                            <a:round/>
                            <a:headEnd type="none" w="sm" len="sm"/>
                            <a:tailEnd type="none" w="sm" len="sm"/>
                          </a:lnB>
                          <a:blipFill>
                            <a:blip r:embed="rId3"/>
                            <a:stretch>
                              <a:fillRect l="-390299" t="-91209" r="-4478" b="-6593"/>
                            </a:stretch>
                          </a:blipFill>
                        </a:tcPr>
                      </a:tc>
                      <a:tc hMerge="1">
                        <a:txBody>
                          <a:bodyPr/>
                          <a:lstStyle/>
                          <a:p>
                            <a:endParaRPr lang="pt-BR"/>
                          </a:p>
                        </a:txBody>
                        <a:tcPr/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</a:tbl>
                </a:graphicData>
              </a:graphic>
            </p:graphicFrame>
          </mc:Fallback>
        </mc:AlternateContent>
      </p:grpSp>
      <p:sp>
        <p:nvSpPr>
          <p:cNvPr id="13" name="Título 1">
            <a:extLst>
              <a:ext uri="{FF2B5EF4-FFF2-40B4-BE49-F238E27FC236}">
                <a16:creationId xmlns:a16="http://schemas.microsoft.com/office/drawing/2014/main" id="{2BF832C7-1B1D-4EC6-A027-37F9E615F42D}"/>
              </a:ext>
            </a:extLst>
          </p:cNvPr>
          <p:cNvSpPr txBox="1">
            <a:spLocks/>
          </p:cNvSpPr>
          <p:nvPr/>
        </p:nvSpPr>
        <p:spPr>
          <a:xfrm>
            <a:off x="-2263733" y="357900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dirty="0"/>
              <a:t>Tamanho </a:t>
            </a:r>
            <a:r>
              <a:rPr lang="pt-BR" dirty="0">
                <a:solidFill>
                  <a:srgbClr val="3C78D8"/>
                </a:solidFill>
              </a:rPr>
              <a:t>Amostral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Google Shape;579;p25">
                <a:extLst>
                  <a:ext uri="{FF2B5EF4-FFF2-40B4-BE49-F238E27FC236}">
                    <a16:creationId xmlns:a16="http://schemas.microsoft.com/office/drawing/2014/main" id="{67E36A96-87AB-4E10-A99C-D3164D7BF02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67713889"/>
                  </p:ext>
                </p:extLst>
              </p:nvPr>
            </p:nvGraphicFramePr>
            <p:xfrm>
              <a:off x="1568117" y="3048367"/>
              <a:ext cx="6559959" cy="1038222"/>
            </p:xfrm>
            <a:graphic>
              <a:graphicData uri="http://schemas.openxmlformats.org/drawingml/2006/table">
                <a:tbl>
                  <a:tblPr>
                    <a:noFill/>
                    <a:tableStyleId>{891A1956-3D7E-41C0-9DF7-105A978C6925}</a:tableStyleId>
                  </a:tblPr>
                  <a:tblGrid>
                    <a:gridCol w="10491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76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344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636559470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1040691503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29494596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1367212002"/>
                        </a:ext>
                      </a:extLst>
                    </a:gridCol>
                  </a:tblGrid>
                  <a:tr h="519111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400" dirty="0">
                              <a:solidFill>
                                <a:schemeClr val="bg1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Média</a:t>
                          </a:r>
                          <a:r>
                            <a:rPr lang="pt-BR" sz="1400" baseline="0" dirty="0">
                              <a:solidFill>
                                <a:schemeClr val="bg1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ar-AE" sz="1400" i="1" baseline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Source Sans Pro"/>
                                      <a:sym typeface="Source Sans Pro"/>
                                    </a:rPr>
                                  </m:ctrlPr>
                                </m:accPr>
                                <m:e>
                                  <m:r>
                                    <a:rPr lang="ar-AE" sz="1400" b="0" i="1" baseline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Source Sans Pro"/>
                                      <a:sym typeface="Source Sans Pro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ar-AE" sz="14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 </a:t>
                          </a: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4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5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6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7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8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9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9111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Frequência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kumimoji="0" lang="pt-BR" sz="14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28324A"/>
                              </a:solidFill>
                              <a:effectLst/>
                              <a:uLnTx/>
                              <a:uFillTx/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kumimoji="0" lang="pt-BR" sz="14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28324A"/>
                              </a:solidFill>
                              <a:effectLst/>
                              <a:uLnTx/>
                              <a:uFillTx/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Google Shape;579;p25">
                <a:extLst>
                  <a:ext uri="{FF2B5EF4-FFF2-40B4-BE49-F238E27FC236}">
                    <a16:creationId xmlns:a16="http://schemas.microsoft.com/office/drawing/2014/main" id="{67E36A96-87AB-4E10-A99C-D3164D7BF02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67713889"/>
                  </p:ext>
                </p:extLst>
              </p:nvPr>
            </p:nvGraphicFramePr>
            <p:xfrm>
              <a:off x="1568117" y="3048367"/>
              <a:ext cx="6559959" cy="1038222"/>
            </p:xfrm>
            <a:graphic>
              <a:graphicData uri="http://schemas.openxmlformats.org/drawingml/2006/table">
                <a:tbl>
                  <a:tblPr>
                    <a:noFill/>
                    <a:tableStyleId>{891A1956-3D7E-41C0-9DF7-105A978C6925}</a:tableStyleId>
                  </a:tblPr>
                  <a:tblGrid>
                    <a:gridCol w="10491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76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344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636559470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1040691503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229494596"/>
                        </a:ext>
                      </a:extLst>
                    </a:gridCol>
                    <a:gridCol w="819995">
                      <a:extLst>
                        <a:ext uri="{9D8B030D-6E8A-4147-A177-3AD203B41FA5}">
                          <a16:colId xmlns:a16="http://schemas.microsoft.com/office/drawing/2014/main" val="1367212002"/>
                        </a:ext>
                      </a:extLst>
                    </a:gridCol>
                  </a:tblGrid>
                  <a:tr h="519111">
                    <a:tc>
                      <a:txBody>
                        <a:bodyPr/>
                        <a:lstStyle/>
                        <a:p>
                          <a:endParaRPr lang="pt-BR"/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blipFill>
                          <a:blip r:embed="rId4"/>
                          <a:stretch>
                            <a:fillRect l="-1744" t="-4651" r="-529651" b="-1058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4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5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6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7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8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9</a:t>
                          </a:r>
                          <a:endParaRPr sz="11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9111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Frequência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kumimoji="0" lang="pt-BR" sz="14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28324A"/>
                              </a:solidFill>
                              <a:effectLst/>
                              <a:uLnTx/>
                              <a:uFillTx/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kumimoji="0" lang="pt-BR" sz="14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28324A"/>
                              </a:solidFill>
                              <a:effectLst/>
                              <a:uLnTx/>
                              <a:uFillTx/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10%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ítulo 1">
            <a:extLst>
              <a:ext uri="{FF2B5EF4-FFF2-40B4-BE49-F238E27FC236}">
                <a16:creationId xmlns:a16="http://schemas.microsoft.com/office/drawing/2014/main" id="{D81B1B5C-0AAB-4C60-B555-E2DB7B0DF0F4}"/>
              </a:ext>
            </a:extLst>
          </p:cNvPr>
          <p:cNvSpPr txBox="1">
            <a:spLocks/>
          </p:cNvSpPr>
          <p:nvPr/>
        </p:nvSpPr>
        <p:spPr>
          <a:xfrm>
            <a:off x="579283" y="2336289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dirty="0"/>
              <a:t>Distribuição de Frequência das </a:t>
            </a:r>
            <a:r>
              <a:rPr lang="pt-BR" dirty="0">
                <a:solidFill>
                  <a:srgbClr val="3C78D8"/>
                </a:solidFill>
              </a:rPr>
              <a:t>Médias Amostrais</a:t>
            </a:r>
          </a:p>
        </p:txBody>
      </p:sp>
    </p:spTree>
    <p:extLst>
      <p:ext uri="{BB962C8B-B14F-4D97-AF65-F5344CB8AC3E}">
        <p14:creationId xmlns:p14="http://schemas.microsoft.com/office/powerpoint/2010/main" val="98834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BB2516C-5E04-4DB3-B86F-6023F6083C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28</a:t>
            </a:fld>
            <a:endParaRPr lang="pt-BR"/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AFDBBA58-BD72-422E-9E14-40825337D7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746213"/>
              </p:ext>
            </p:extLst>
          </p:nvPr>
        </p:nvGraphicFramePr>
        <p:xfrm>
          <a:off x="1952740" y="495070"/>
          <a:ext cx="5238520" cy="3239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ED201C69-D38C-4B37-B006-678178DD8B48}"/>
              </a:ext>
            </a:extLst>
          </p:cNvPr>
          <p:cNvSpPr txBox="1"/>
          <p:nvPr/>
        </p:nvSpPr>
        <p:spPr>
          <a:xfrm>
            <a:off x="2482850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F878078-78EB-45AA-8FBD-A2DECB6119B1}"/>
              </a:ext>
            </a:extLst>
          </p:cNvPr>
          <p:cNvSpPr txBox="1"/>
          <p:nvPr/>
        </p:nvSpPr>
        <p:spPr>
          <a:xfrm>
            <a:off x="3162300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4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69AC2E6-DDCB-47C1-A451-D54A67ACE55B}"/>
              </a:ext>
            </a:extLst>
          </p:cNvPr>
          <p:cNvSpPr txBox="1"/>
          <p:nvPr/>
        </p:nvSpPr>
        <p:spPr>
          <a:xfrm>
            <a:off x="3841750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5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0BC5E3E-BB92-4BA2-865F-4B115E1440E8}"/>
              </a:ext>
            </a:extLst>
          </p:cNvPr>
          <p:cNvSpPr txBox="1"/>
          <p:nvPr/>
        </p:nvSpPr>
        <p:spPr>
          <a:xfrm>
            <a:off x="4521200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6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6295072-BD6E-4040-AD50-D29C58E8A132}"/>
              </a:ext>
            </a:extLst>
          </p:cNvPr>
          <p:cNvSpPr txBox="1"/>
          <p:nvPr/>
        </p:nvSpPr>
        <p:spPr>
          <a:xfrm>
            <a:off x="5214937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7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2FE458B-242D-48FF-8E05-9BCCBBECD382}"/>
              </a:ext>
            </a:extLst>
          </p:cNvPr>
          <p:cNvSpPr txBox="1"/>
          <p:nvPr/>
        </p:nvSpPr>
        <p:spPr>
          <a:xfrm>
            <a:off x="5908675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8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749C1C1-FFD8-498A-B7D2-5AF011777084}"/>
              </a:ext>
            </a:extLst>
          </p:cNvPr>
          <p:cNvSpPr txBox="1"/>
          <p:nvPr/>
        </p:nvSpPr>
        <p:spPr>
          <a:xfrm>
            <a:off x="6602413" y="3532018"/>
            <a:ext cx="2370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rgbClr val="3C78D8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241836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D7541A-03B3-4F8F-A4E3-D6972CB93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700" y="202325"/>
            <a:ext cx="6996600" cy="715800"/>
          </a:xfrm>
        </p:spPr>
        <p:txBody>
          <a:bodyPr/>
          <a:lstStyle/>
          <a:p>
            <a:r>
              <a:rPr lang="pt-BR" dirty="0"/>
              <a:t>Sugestão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94DCD1E-2146-4104-B62F-5B3248E18B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29</a:t>
            </a:fld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7EEE1D8-E442-4AC1-B8EB-F3E7C262A35B}"/>
              </a:ext>
            </a:extLst>
          </p:cNvPr>
          <p:cNvSpPr txBox="1"/>
          <p:nvPr/>
        </p:nvSpPr>
        <p:spPr>
          <a:xfrm>
            <a:off x="2051050" y="1480036"/>
            <a:ext cx="5041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http://onlinestatbook.com/stat_sim/sampling_dist/index.html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F87A710-21B4-4785-A703-8AA331A44FA5}"/>
              </a:ext>
            </a:extLst>
          </p:cNvPr>
          <p:cNvSpPr txBox="1">
            <a:spLocks/>
          </p:cNvSpPr>
          <p:nvPr/>
        </p:nvSpPr>
        <p:spPr>
          <a:xfrm>
            <a:off x="-814367" y="918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dirty="0">
                <a:solidFill>
                  <a:srgbClr val="3C78D8"/>
                </a:solidFill>
              </a:rPr>
              <a:t>Simulador</a:t>
            </a:r>
          </a:p>
        </p:txBody>
      </p:sp>
    </p:spTree>
    <p:extLst>
      <p:ext uri="{BB962C8B-B14F-4D97-AF65-F5344CB8AC3E}">
        <p14:creationId xmlns:p14="http://schemas.microsoft.com/office/powerpoint/2010/main" val="227467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889453" y="3453938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DISTRBUIÇÃO AMOSTRAL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1</a:t>
            </a:r>
            <a:endParaRPr sz="12000">
              <a:solidFill>
                <a:schemeClr val="accent2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6" name="Google Shape;1766;p5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CEF6"/>
                </a:solidFill>
              </a:rPr>
              <a:t>30</a:t>
            </a:fld>
            <a:endParaRPr>
              <a:solidFill>
                <a:srgbClr val="00CEF6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F326C6B-0E12-4346-9922-407FD2CD7473}"/>
              </a:ext>
            </a:extLst>
          </p:cNvPr>
          <p:cNvSpPr txBox="1"/>
          <p:nvPr/>
        </p:nvSpPr>
        <p:spPr>
          <a:xfrm>
            <a:off x="1325033" y="550333"/>
            <a:ext cx="64939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MUITO OBRIGADO PELA ATENÇÃO,</a:t>
            </a:r>
          </a:p>
          <a:p>
            <a:pPr algn="ctr"/>
            <a:r>
              <a:rPr lang="pt-BR" sz="6000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VAMOS PARA OS SCRIPTS.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DISTRIBUIÇÃO </a:t>
            </a:r>
            <a:r>
              <a:rPr lang="en" sz="3000" dirty="0">
                <a:solidFill>
                  <a:schemeClr val="accent2"/>
                </a:solidFill>
              </a:rPr>
              <a:t>AMOSTRAL</a:t>
            </a:r>
            <a:endParaRPr sz="3000" dirty="0">
              <a:solidFill>
                <a:schemeClr val="accent2"/>
              </a:solidFill>
            </a:endParaRPr>
          </a:p>
        </p:txBody>
      </p:sp>
      <p:sp>
        <p:nvSpPr>
          <p:cNvPr id="500" name="Google Shape;500;p18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 algn="just">
              <a:buNone/>
            </a:pPr>
            <a:r>
              <a:rPr lang="en" sz="2400" b="1" dirty="0"/>
              <a:t>Conce</a:t>
            </a:r>
            <a:r>
              <a:rPr lang="en" sz="2400" b="1" dirty="0">
                <a:solidFill>
                  <a:srgbClr val="28324A"/>
                </a:solidFill>
              </a:rPr>
              <a:t>ito</a:t>
            </a:r>
            <a:r>
              <a:rPr lang="en" sz="2400" dirty="0"/>
              <a:t>: É a distribuição de probabilidades associ</a:t>
            </a:r>
            <a:r>
              <a:rPr lang="en" sz="2400" dirty="0">
                <a:solidFill>
                  <a:srgbClr val="28324A"/>
                </a:solidFill>
              </a:rPr>
              <a:t>ad</a:t>
            </a:r>
            <a:r>
              <a:rPr lang="en" sz="2400" dirty="0"/>
              <a:t>a à estatística, considerando todas as amostras possíveis de mesmo tamanho da mesma população.</a:t>
            </a:r>
            <a:endParaRPr sz="2400" dirty="0"/>
          </a:p>
        </p:txBody>
      </p:sp>
      <p:sp>
        <p:nvSpPr>
          <p:cNvPr id="501" name="Google Shape;501;p1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0"/>
          <p:cNvSpPr txBox="1">
            <a:spLocks noGrp="1"/>
          </p:cNvSpPr>
          <p:nvPr>
            <p:ph type="body" idx="1"/>
          </p:nvPr>
        </p:nvSpPr>
        <p:spPr>
          <a:xfrm>
            <a:off x="1089625" y="816594"/>
            <a:ext cx="6912850" cy="33719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1. Por levantamentos amostrais:</a:t>
            </a:r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 a amostra é obtida de uma população bem definida, por meio de processos bem protocolados e controlados pelo pesquisador.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pt-BR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/>
              <a:sym typeface="Lato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 </a:t>
            </a:r>
            <a:r>
              <a:rPr lang="pt-BR" b="1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2. Planejando experimentos:</a:t>
            </a:r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 o objetivo é analisar o efeito de uma variável sobre outra. Requer interferência do pesquisador sobre as condições experimentais, bem como o controle de fatores externos, com o intuito de medir o efeito desejado.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pt-BR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/>
              <a:sym typeface="Lato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 3. Por estudos observacionais:</a:t>
            </a:r>
            <a:r>
              <a:rPr lang="pt-BR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 os dados são coletados sem que o pesquisador tenha controle sobre as informações obtidas, exceto sobre possíveis erros grosseiros. </a:t>
            </a:r>
          </a:p>
        </p:txBody>
      </p:sp>
      <p:sp>
        <p:nvSpPr>
          <p:cNvPr id="524" name="Google Shape;524;p20"/>
          <p:cNvSpPr txBox="1">
            <a:spLocks noGrp="1"/>
          </p:cNvSpPr>
          <p:nvPr>
            <p:ph type="title"/>
          </p:nvPr>
        </p:nvSpPr>
        <p:spPr>
          <a:xfrm>
            <a:off x="1047750" y="208950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Seleção das </a:t>
            </a:r>
            <a:r>
              <a:rPr lang="en" sz="3000" dirty="0">
                <a:solidFill>
                  <a:schemeClr val="accent2"/>
                </a:solidFill>
              </a:rPr>
              <a:t>Amostras</a:t>
            </a:r>
            <a:endParaRPr sz="3000" dirty="0"/>
          </a:p>
        </p:txBody>
      </p:sp>
      <p:sp>
        <p:nvSpPr>
          <p:cNvPr id="526" name="Google Shape;526;p2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2"/>
          <p:cNvSpPr txBox="1">
            <a:spLocks noGrp="1"/>
          </p:cNvSpPr>
          <p:nvPr>
            <p:ph type="title"/>
          </p:nvPr>
        </p:nvSpPr>
        <p:spPr>
          <a:xfrm>
            <a:off x="1075850" y="83519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Exemplo</a:t>
            </a:r>
            <a:endParaRPr sz="3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4" name="Google Shape;544;p2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FBC6049-1F4F-47C9-A9F0-6C8EEE052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521" y="533848"/>
            <a:ext cx="7929718" cy="1098307"/>
          </a:xfrm>
        </p:spPr>
        <p:txBody>
          <a:bodyPr/>
          <a:lstStyle/>
          <a:p>
            <a:pPr marL="101600" indent="0" algn="just">
              <a:buNone/>
            </a:pPr>
            <a:r>
              <a:rPr lang="en" sz="2000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Considerando um processo de amostragem com n = 2 em uma urna que contém três tipos de fichas (2, 4 e 6) na mesma quantidade:</a:t>
            </a:r>
            <a:endParaRPr lang="pt-BR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aphicFrame>
        <p:nvGraphicFramePr>
          <p:cNvPr id="11" name="Google Shape;579;p25">
            <a:extLst>
              <a:ext uri="{FF2B5EF4-FFF2-40B4-BE49-F238E27FC236}">
                <a16:creationId xmlns:a16="http://schemas.microsoft.com/office/drawing/2014/main" id="{9C0C4F7C-ACAC-43BC-A9B6-06D4A66B5A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4998319"/>
              </p:ext>
            </p:extLst>
          </p:nvPr>
        </p:nvGraphicFramePr>
        <p:xfrm>
          <a:off x="436527" y="1753143"/>
          <a:ext cx="1524004" cy="1402040"/>
        </p:xfrm>
        <a:graphic>
          <a:graphicData uri="http://schemas.openxmlformats.org/drawingml/2006/table">
            <a:tbl>
              <a:tblPr>
                <a:noFill/>
                <a:tableStyleId>{891A1956-3D7E-41C0-9DF7-105A978C6925}</a:tableStyleId>
              </a:tblPr>
              <a:tblGrid>
                <a:gridCol w="38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32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Espaço Reservado para Texto 4">
            <a:extLst>
              <a:ext uri="{FF2B5EF4-FFF2-40B4-BE49-F238E27FC236}">
                <a16:creationId xmlns:a16="http://schemas.microsoft.com/office/drawing/2014/main" id="{1E2D2EA5-D309-4830-BF70-01DEAE4C5158}"/>
              </a:ext>
            </a:extLst>
          </p:cNvPr>
          <p:cNvSpPr txBox="1">
            <a:spLocks/>
          </p:cNvSpPr>
          <p:nvPr/>
        </p:nvSpPr>
        <p:spPr>
          <a:xfrm>
            <a:off x="235774" y="1256328"/>
            <a:ext cx="1848994" cy="44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101600" indent="0" algn="just">
              <a:buFont typeface="Source Sans Pro"/>
              <a:buNone/>
            </a:pPr>
            <a:r>
              <a:rPr lang="en" sz="1200" dirty="0">
                <a:solidFill>
                  <a:srgbClr val="28324A"/>
                </a:solidFill>
                <a:latin typeface="Lato"/>
                <a:ea typeface="Lato"/>
                <a:cs typeface="Lato"/>
                <a:sym typeface="Lato"/>
              </a:rPr>
              <a:t>Combinações Possíveis</a:t>
            </a:r>
            <a:endParaRPr lang="pt-BR" sz="1200" dirty="0">
              <a:solidFill>
                <a:srgbClr val="28324A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Google Shape;579;p25">
                <a:extLst>
                  <a:ext uri="{FF2B5EF4-FFF2-40B4-BE49-F238E27FC236}">
                    <a16:creationId xmlns:a16="http://schemas.microsoft.com/office/drawing/2014/main" id="{E4C1976E-45ED-413E-8D3A-F9E6B2E497A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72978403"/>
                  </p:ext>
                </p:extLst>
              </p:nvPr>
            </p:nvGraphicFramePr>
            <p:xfrm>
              <a:off x="4230407" y="2168153"/>
              <a:ext cx="1264506" cy="2103060"/>
            </p:xfrm>
            <a:graphic>
              <a:graphicData uri="http://schemas.openxmlformats.org/drawingml/2006/table">
                <a:tbl>
                  <a:tblPr>
                    <a:noFill/>
                    <a:tableStyleId>{891A1956-3D7E-41C0-9DF7-105A978C6925}</a:tableStyleId>
                  </a:tblPr>
                  <a:tblGrid>
                    <a:gridCol w="63225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3225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32328">
                    <a:tc>
                      <a:txBody>
                        <a:bodyPr/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m</a:t>
                          </a:r>
                          <a:endParaRPr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BR" sz="1400" b="1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  <a:ea typeface="Source Sans Pro"/>
                                      <a:cs typeface="Source Sans Pro"/>
                                      <a:sym typeface="Source Sans Pro"/>
                                    </a:rPr>
                                  </m:ctrlPr>
                                </m:sSubPr>
                                <m:e>
                                  <m:r>
                                    <a:rPr lang="pt-BR" sz="1400" b="1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  <a:ea typeface="Source Sans Pro"/>
                                      <a:cs typeface="Source Sans Pro"/>
                                      <a:sym typeface="Source Sans Pro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pt-BR" sz="1400" b="1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  <a:ea typeface="Source Sans Pro"/>
                                      <a:cs typeface="Source Sans Pro"/>
                                      <a:sym typeface="Source Sans Pro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pt-BR" sz="1400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(m)</a:t>
                          </a:r>
                          <a:endParaRPr sz="1400"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2328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2328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2328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4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2328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5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7431438"/>
                      </a:ext>
                    </a:extLst>
                  </a:tr>
                  <a:tr h="332328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6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0384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Google Shape;579;p25">
                <a:extLst>
                  <a:ext uri="{FF2B5EF4-FFF2-40B4-BE49-F238E27FC236}">
                    <a16:creationId xmlns:a16="http://schemas.microsoft.com/office/drawing/2014/main" id="{E4C1976E-45ED-413E-8D3A-F9E6B2E497A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72978403"/>
                  </p:ext>
                </p:extLst>
              </p:nvPr>
            </p:nvGraphicFramePr>
            <p:xfrm>
              <a:off x="4230407" y="2168153"/>
              <a:ext cx="1264506" cy="2103060"/>
            </p:xfrm>
            <a:graphic>
              <a:graphicData uri="http://schemas.openxmlformats.org/drawingml/2006/table">
                <a:tbl>
                  <a:tblPr>
                    <a:noFill/>
                    <a:tableStyleId>{891A1956-3D7E-41C0-9DF7-105A978C6925}</a:tableStyleId>
                  </a:tblPr>
                  <a:tblGrid>
                    <a:gridCol w="63225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3225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50510">
                    <a:tc>
                      <a:txBody>
                        <a:bodyPr/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b="1" dirty="0">
                              <a:solidFill>
                                <a:srgbClr val="FFFFFF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m</a:t>
                          </a:r>
                          <a:endParaRPr b="1" dirty="0">
                            <a:solidFill>
                              <a:srgbClr val="FFFFFF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t-BR"/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  <a:blipFill>
                          <a:blip r:embed="rId3"/>
                          <a:stretch>
                            <a:fillRect l="-103846" t="-5172" r="-5769" b="-5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0510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0510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0510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4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en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3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0510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5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2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9525" cap="flat" cmpd="sng" algn="ctr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7431438"/>
                      </a:ext>
                    </a:extLst>
                  </a:tr>
                  <a:tr h="350510">
                    <a:tc>
                      <a:txBody>
                        <a:bodyPr/>
                        <a:lstStyle/>
                        <a:p>
                          <a:pPr marL="0" lvl="0" indent="0" algn="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sz="1100" dirty="0">
                              <a:solidFill>
                                <a:srgbClr val="3C78D8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6</a:t>
                          </a:r>
                          <a:endParaRPr sz="1100" dirty="0">
                            <a:solidFill>
                              <a:srgbClr val="3C78D8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lang="pt-BR" dirty="0">
                              <a:solidFill>
                                <a:srgbClr val="28324A"/>
                              </a:solidFill>
                              <a:latin typeface="Source Sans Pro"/>
                              <a:ea typeface="Source Sans Pro"/>
                              <a:cs typeface="Source Sans Pro"/>
                              <a:sym typeface="Source Sans Pro"/>
                            </a:rPr>
                            <a:t>1</a:t>
                          </a:r>
                          <a:endParaRPr dirty="0">
                            <a:solidFill>
                              <a:srgbClr val="28324A"/>
                            </a:solidFill>
                            <a:latin typeface="Source Sans Pro"/>
                            <a:ea typeface="Source Sans Pro"/>
                            <a:cs typeface="Source Sans Pro"/>
                            <a:sym typeface="Source Sans Pro"/>
                          </a:endParaRPr>
                        </a:p>
                      </a:txBody>
                      <a:tcPr marL="91425" marR="91425" marT="68575" marB="68575" anchor="ctr">
                        <a:lnL w="38100" cap="flat" cmpd="sng" algn="ctr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L>
                        <a:lnR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R>
                        <a:lnT w="9525" cap="flat" cmpd="sng">
                          <a:solidFill>
                            <a:schemeClr val="accent2"/>
                          </a:solidFill>
                          <a:prstDash val="dash"/>
                          <a:round/>
                          <a:headEnd type="none" w="sm" len="sm"/>
                          <a:tailEnd type="none" w="sm" len="sm"/>
                        </a:lnT>
                        <a:lnB w="38100" cap="flat" cmpd="sng">
                          <a:solidFill>
                            <a:schemeClr val="accent2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038489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9" name="Google Shape;579;p25">
            <a:extLst>
              <a:ext uri="{FF2B5EF4-FFF2-40B4-BE49-F238E27FC236}">
                <a16:creationId xmlns:a16="http://schemas.microsoft.com/office/drawing/2014/main" id="{D0B81E7C-EDBB-476E-A103-4729D4DF82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8179899"/>
              </p:ext>
            </p:extLst>
          </p:nvPr>
        </p:nvGraphicFramePr>
        <p:xfrm>
          <a:off x="2273007" y="2869173"/>
          <a:ext cx="1524004" cy="1402040"/>
        </p:xfrm>
        <a:graphic>
          <a:graphicData uri="http://schemas.openxmlformats.org/drawingml/2006/table">
            <a:tbl>
              <a:tblPr>
                <a:noFill/>
                <a:tableStyleId>{891A1956-3D7E-41C0-9DF7-105A978C6925}</a:tableStyleId>
              </a:tblPr>
              <a:tblGrid>
                <a:gridCol w="38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32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1100" b="1" dirty="0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328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1100" dirty="0">
                        <a:solidFill>
                          <a:srgbClr val="3C78D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dirty="0">
                        <a:solidFill>
                          <a:srgbClr val="28324A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Espaço Reservado para Texto 4">
            <a:extLst>
              <a:ext uri="{FF2B5EF4-FFF2-40B4-BE49-F238E27FC236}">
                <a16:creationId xmlns:a16="http://schemas.microsoft.com/office/drawing/2014/main" id="{BBE9C1D3-C4D2-42CB-88C0-99F119663A83}"/>
              </a:ext>
            </a:extLst>
          </p:cNvPr>
          <p:cNvSpPr txBox="1">
            <a:spLocks/>
          </p:cNvSpPr>
          <p:nvPr/>
        </p:nvSpPr>
        <p:spPr>
          <a:xfrm>
            <a:off x="2273007" y="2369876"/>
            <a:ext cx="1445522" cy="44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101600" indent="0" algn="just">
              <a:buFont typeface="Source Sans Pro"/>
              <a:buNone/>
            </a:pPr>
            <a:r>
              <a:rPr lang="en" sz="1200" dirty="0">
                <a:solidFill>
                  <a:srgbClr val="28324A"/>
                </a:solidFill>
                <a:latin typeface="Lato"/>
                <a:ea typeface="Lato"/>
                <a:cs typeface="Lato"/>
                <a:sym typeface="Lato"/>
              </a:rPr>
              <a:t>Médias Possíveis</a:t>
            </a:r>
            <a:endParaRPr lang="pt-BR" sz="1200" dirty="0">
              <a:solidFill>
                <a:srgbClr val="28324A"/>
              </a:solidFill>
            </a:endParaRPr>
          </a:p>
        </p:txBody>
      </p:sp>
      <p:sp>
        <p:nvSpPr>
          <p:cNvPr id="21" name="Espaço Reservado para Texto 4">
            <a:extLst>
              <a:ext uri="{FF2B5EF4-FFF2-40B4-BE49-F238E27FC236}">
                <a16:creationId xmlns:a16="http://schemas.microsoft.com/office/drawing/2014/main" id="{A0B9FFF7-ED0D-478C-BD11-400AC7326863}"/>
              </a:ext>
            </a:extLst>
          </p:cNvPr>
          <p:cNvSpPr txBox="1">
            <a:spLocks/>
          </p:cNvSpPr>
          <p:nvPr/>
        </p:nvSpPr>
        <p:spPr>
          <a:xfrm>
            <a:off x="3953491" y="1727657"/>
            <a:ext cx="1749447" cy="44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101600" indent="0" algn="just">
              <a:buFont typeface="Source Sans Pro"/>
              <a:buNone/>
            </a:pPr>
            <a:r>
              <a:rPr lang="en" sz="1200" dirty="0">
                <a:solidFill>
                  <a:srgbClr val="28324A"/>
                </a:solidFill>
                <a:latin typeface="Lato"/>
                <a:ea typeface="Lato"/>
                <a:cs typeface="Lato"/>
                <a:sym typeface="Lato"/>
              </a:rPr>
              <a:t>Frequência da Média</a:t>
            </a:r>
            <a:endParaRPr lang="pt-BR" sz="1200" dirty="0">
              <a:solidFill>
                <a:srgbClr val="28324A"/>
              </a:solidFill>
            </a:endParaRPr>
          </a:p>
        </p:txBody>
      </p:sp>
      <p:grpSp>
        <p:nvGrpSpPr>
          <p:cNvPr id="514" name="Agrupar 513">
            <a:extLst>
              <a:ext uri="{FF2B5EF4-FFF2-40B4-BE49-F238E27FC236}">
                <a16:creationId xmlns:a16="http://schemas.microsoft.com/office/drawing/2014/main" id="{84052F93-6FF3-4231-8C71-DF29AB87E495}"/>
              </a:ext>
            </a:extLst>
          </p:cNvPr>
          <p:cNvGrpSpPr/>
          <p:nvPr/>
        </p:nvGrpSpPr>
        <p:grpSpPr>
          <a:xfrm>
            <a:off x="6372277" y="1811209"/>
            <a:ext cx="2542280" cy="1556574"/>
            <a:chOff x="6372277" y="1811209"/>
            <a:chExt cx="2542280" cy="1556574"/>
          </a:xfrm>
        </p:grpSpPr>
        <p:sp>
          <p:nvSpPr>
            <p:cNvPr id="53" name="Google Shape;628;p30">
              <a:extLst>
                <a:ext uri="{FF2B5EF4-FFF2-40B4-BE49-F238E27FC236}">
                  <a16:creationId xmlns:a16="http://schemas.microsoft.com/office/drawing/2014/main" id="{07045ACF-2ABA-4C91-9FEB-A41947D97807}"/>
                </a:ext>
              </a:extLst>
            </p:cNvPr>
            <p:cNvSpPr txBox="1">
              <a:spLocks/>
            </p:cNvSpPr>
            <p:nvPr/>
          </p:nvSpPr>
          <p:spPr>
            <a:xfrm>
              <a:off x="6373256" y="2657041"/>
              <a:ext cx="274066" cy="306662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  <a:endParaRPr lang="en-US" sz="10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4" name="Google Shape;628;p30">
              <a:extLst>
                <a:ext uri="{FF2B5EF4-FFF2-40B4-BE49-F238E27FC236}">
                  <a16:creationId xmlns:a16="http://schemas.microsoft.com/office/drawing/2014/main" id="{02C108F6-AF9E-4BA7-B90A-AAC998DA23DC}"/>
                </a:ext>
              </a:extLst>
            </p:cNvPr>
            <p:cNvSpPr txBox="1">
              <a:spLocks/>
            </p:cNvSpPr>
            <p:nvPr/>
          </p:nvSpPr>
          <p:spPr>
            <a:xfrm>
              <a:off x="6381023" y="2368969"/>
              <a:ext cx="258532" cy="306662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  <a:endParaRPr lang="en-US" sz="10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5" name="Google Shape;628;p30">
              <a:extLst>
                <a:ext uri="{FF2B5EF4-FFF2-40B4-BE49-F238E27FC236}">
                  <a16:creationId xmlns:a16="http://schemas.microsoft.com/office/drawing/2014/main" id="{537E2716-376F-4BEC-8E27-73F733D28B05}"/>
                </a:ext>
              </a:extLst>
            </p:cNvPr>
            <p:cNvSpPr txBox="1">
              <a:spLocks/>
            </p:cNvSpPr>
            <p:nvPr/>
          </p:nvSpPr>
          <p:spPr>
            <a:xfrm>
              <a:off x="6386179" y="2096885"/>
              <a:ext cx="258532" cy="306662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  <a:endParaRPr lang="en-US" sz="10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6" name="Google Shape;628;p30">
              <a:extLst>
                <a:ext uri="{FF2B5EF4-FFF2-40B4-BE49-F238E27FC236}">
                  <a16:creationId xmlns:a16="http://schemas.microsoft.com/office/drawing/2014/main" id="{74A2FDB0-3FB8-476F-95E3-4D48ED38235F}"/>
                </a:ext>
              </a:extLst>
            </p:cNvPr>
            <p:cNvSpPr txBox="1">
              <a:spLocks/>
            </p:cNvSpPr>
            <p:nvPr/>
          </p:nvSpPr>
          <p:spPr>
            <a:xfrm>
              <a:off x="6372277" y="1811209"/>
              <a:ext cx="258532" cy="306662"/>
            </a:xfrm>
            <a:prstGeom prst="rect">
              <a:avLst/>
            </a:prstGeom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  <a:endParaRPr lang="en-US" sz="10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grpSp>
          <p:nvGrpSpPr>
            <p:cNvPr id="513" name="Agrupar 512">
              <a:extLst>
                <a:ext uri="{FF2B5EF4-FFF2-40B4-BE49-F238E27FC236}">
                  <a16:creationId xmlns:a16="http://schemas.microsoft.com/office/drawing/2014/main" id="{50CDBDC8-1F5B-46E0-9658-7DD657F1D0B3}"/>
                </a:ext>
              </a:extLst>
            </p:cNvPr>
            <p:cNvGrpSpPr/>
            <p:nvPr/>
          </p:nvGrpSpPr>
          <p:grpSpPr>
            <a:xfrm>
              <a:off x="6459422" y="2056561"/>
              <a:ext cx="2455135" cy="1311222"/>
              <a:chOff x="6650340" y="2034346"/>
              <a:chExt cx="2455135" cy="1311222"/>
            </a:xfrm>
          </p:grpSpPr>
          <p:cxnSp>
            <p:nvCxnSpPr>
              <p:cNvPr id="57" name="Google Shape;661;p31">
                <a:extLst>
                  <a:ext uri="{FF2B5EF4-FFF2-40B4-BE49-F238E27FC236}">
                    <a16:creationId xmlns:a16="http://schemas.microsoft.com/office/drawing/2014/main" id="{60624A48-D917-4D30-BF25-2FE2DDDE32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3901" y="2053353"/>
                <a:ext cx="2236991" cy="0"/>
              </a:xfrm>
              <a:prstGeom prst="straightConnector1">
                <a:avLst/>
              </a:prstGeom>
              <a:ln>
                <a:solidFill>
                  <a:srgbClr val="3C78D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Google Shape;662;p31">
                <a:extLst>
                  <a:ext uri="{FF2B5EF4-FFF2-40B4-BE49-F238E27FC236}">
                    <a16:creationId xmlns:a16="http://schemas.microsoft.com/office/drawing/2014/main" id="{DBD245AC-3297-4811-8A99-E84BFD982A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3901" y="2331127"/>
                <a:ext cx="2236991" cy="102"/>
              </a:xfrm>
              <a:prstGeom prst="straightConnector1">
                <a:avLst/>
              </a:prstGeom>
              <a:ln>
                <a:solidFill>
                  <a:srgbClr val="3C78D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Google Shape;663;p31">
                <a:extLst>
                  <a:ext uri="{FF2B5EF4-FFF2-40B4-BE49-F238E27FC236}">
                    <a16:creationId xmlns:a16="http://schemas.microsoft.com/office/drawing/2014/main" id="{15564FC3-B52E-4DA0-9C0E-2D54C5F3E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3901" y="2608984"/>
                <a:ext cx="2236991" cy="0"/>
              </a:xfrm>
              <a:prstGeom prst="straightConnector1">
                <a:avLst/>
              </a:prstGeom>
              <a:ln>
                <a:solidFill>
                  <a:srgbClr val="3C78D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Google Shape;664;p31">
                <a:extLst>
                  <a:ext uri="{FF2B5EF4-FFF2-40B4-BE49-F238E27FC236}">
                    <a16:creationId xmlns:a16="http://schemas.microsoft.com/office/drawing/2014/main" id="{6DAE74E9-861B-4B58-9703-CEADCF5C44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3901" y="2886751"/>
                <a:ext cx="2236991" cy="0"/>
              </a:xfrm>
              <a:prstGeom prst="straightConnector1">
                <a:avLst/>
              </a:prstGeom>
              <a:ln>
                <a:solidFill>
                  <a:srgbClr val="3C78D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Google Shape;665;p31">
                <a:extLst>
                  <a:ext uri="{FF2B5EF4-FFF2-40B4-BE49-F238E27FC236}">
                    <a16:creationId xmlns:a16="http://schemas.microsoft.com/office/drawing/2014/main" id="{39F6F2A0-2ACF-47C5-8228-18BFA02D84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1912" y="3173023"/>
                <a:ext cx="2188980" cy="0"/>
              </a:xfrm>
              <a:prstGeom prst="straightConnector1">
                <a:avLst/>
              </a:prstGeom>
              <a:ln>
                <a:solidFill>
                  <a:srgbClr val="3C78D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Google Shape;674;p31">
                <a:extLst>
                  <a:ext uri="{FF2B5EF4-FFF2-40B4-BE49-F238E27FC236}">
                    <a16:creationId xmlns:a16="http://schemas.microsoft.com/office/drawing/2014/main" id="{3A69F9E2-D048-4645-AD31-68908F2D24F6}"/>
                  </a:ext>
                </a:extLst>
              </p:cNvPr>
              <p:cNvSpPr/>
              <p:nvPr/>
            </p:nvSpPr>
            <p:spPr>
              <a:xfrm>
                <a:off x="7784319" y="2331229"/>
                <a:ext cx="188022" cy="841870"/>
              </a:xfrm>
              <a:prstGeom prst="rect">
                <a:avLst/>
              </a:prstGeom>
              <a:solidFill>
                <a:srgbClr val="00CEF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74;p31">
                <a:extLst>
                  <a:ext uri="{FF2B5EF4-FFF2-40B4-BE49-F238E27FC236}">
                    <a16:creationId xmlns:a16="http://schemas.microsoft.com/office/drawing/2014/main" id="{CF152AFD-BB79-487C-B329-546648D4FB48}"/>
                  </a:ext>
                </a:extLst>
              </p:cNvPr>
              <p:cNvSpPr/>
              <p:nvPr/>
            </p:nvSpPr>
            <p:spPr>
              <a:xfrm>
                <a:off x="7510600" y="2608984"/>
                <a:ext cx="188022" cy="564142"/>
              </a:xfrm>
              <a:prstGeom prst="rect">
                <a:avLst/>
              </a:prstGeom>
              <a:solidFill>
                <a:srgbClr val="00CEF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74;p31">
                <a:extLst>
                  <a:ext uri="{FF2B5EF4-FFF2-40B4-BE49-F238E27FC236}">
                    <a16:creationId xmlns:a16="http://schemas.microsoft.com/office/drawing/2014/main" id="{8DA2FA20-F9B4-4449-A3B3-28841D00F089}"/>
                  </a:ext>
                </a:extLst>
              </p:cNvPr>
              <p:cNvSpPr/>
              <p:nvPr/>
            </p:nvSpPr>
            <p:spPr>
              <a:xfrm>
                <a:off x="8058037" y="2608984"/>
                <a:ext cx="188022" cy="564068"/>
              </a:xfrm>
              <a:prstGeom prst="rect">
                <a:avLst/>
              </a:prstGeom>
              <a:solidFill>
                <a:srgbClr val="00CEF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74;p31">
                <a:extLst>
                  <a:ext uri="{FF2B5EF4-FFF2-40B4-BE49-F238E27FC236}">
                    <a16:creationId xmlns:a16="http://schemas.microsoft.com/office/drawing/2014/main" id="{1DC4FA19-6616-4993-9EC3-2D43BCD3B20E}"/>
                  </a:ext>
                </a:extLst>
              </p:cNvPr>
              <p:cNvSpPr/>
              <p:nvPr/>
            </p:nvSpPr>
            <p:spPr>
              <a:xfrm>
                <a:off x="7236882" y="2888305"/>
                <a:ext cx="188022" cy="284025"/>
              </a:xfrm>
              <a:prstGeom prst="rect">
                <a:avLst/>
              </a:prstGeom>
              <a:solidFill>
                <a:srgbClr val="00CEF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74;p31">
                <a:extLst>
                  <a:ext uri="{FF2B5EF4-FFF2-40B4-BE49-F238E27FC236}">
                    <a16:creationId xmlns:a16="http://schemas.microsoft.com/office/drawing/2014/main" id="{73D4878D-443C-44ED-AF23-95C1C90A67BD}"/>
                  </a:ext>
                </a:extLst>
              </p:cNvPr>
              <p:cNvSpPr/>
              <p:nvPr/>
            </p:nvSpPr>
            <p:spPr>
              <a:xfrm>
                <a:off x="8332259" y="2886751"/>
                <a:ext cx="188022" cy="286376"/>
              </a:xfrm>
              <a:prstGeom prst="rect">
                <a:avLst/>
              </a:prstGeom>
              <a:solidFill>
                <a:srgbClr val="00CEF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7" name="Conector reto 66">
                <a:extLst>
                  <a:ext uri="{FF2B5EF4-FFF2-40B4-BE49-F238E27FC236}">
                    <a16:creationId xmlns:a16="http://schemas.microsoft.com/office/drawing/2014/main" id="{00F4E6F1-D64F-44A7-ADEE-A89219F442A9}"/>
                  </a:ext>
                </a:extLst>
              </p:cNvPr>
              <p:cNvCxnSpPr>
                <a:stCxn id="65" idx="2"/>
              </p:cNvCxnSpPr>
              <p:nvPr/>
            </p:nvCxnSpPr>
            <p:spPr>
              <a:xfrm>
                <a:off x="7330893" y="3172330"/>
                <a:ext cx="17" cy="38730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Conector reto 67">
                <a:extLst>
                  <a:ext uri="{FF2B5EF4-FFF2-40B4-BE49-F238E27FC236}">
                    <a16:creationId xmlns:a16="http://schemas.microsoft.com/office/drawing/2014/main" id="{6F897695-E504-4AEA-9574-751101690954}"/>
                  </a:ext>
                </a:extLst>
              </p:cNvPr>
              <p:cNvCxnSpPr>
                <a:stCxn id="63" idx="2"/>
              </p:cNvCxnSpPr>
              <p:nvPr/>
            </p:nvCxnSpPr>
            <p:spPr>
              <a:xfrm>
                <a:off x="7604611" y="3173126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Conector reto 68">
                <a:extLst>
                  <a:ext uri="{FF2B5EF4-FFF2-40B4-BE49-F238E27FC236}">
                    <a16:creationId xmlns:a16="http://schemas.microsoft.com/office/drawing/2014/main" id="{34B8B356-C895-4E93-8130-F468712A26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8100" y="3173398"/>
                <a:ext cx="17" cy="38730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Conector reto 69">
                <a:extLst>
                  <a:ext uri="{FF2B5EF4-FFF2-40B4-BE49-F238E27FC236}">
                    <a16:creationId xmlns:a16="http://schemas.microsoft.com/office/drawing/2014/main" id="{0C8B9FE9-B4D4-4701-8448-0152070E27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1819" y="3173262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Conector reto 70">
                <a:extLst>
                  <a:ext uri="{FF2B5EF4-FFF2-40B4-BE49-F238E27FC236}">
                    <a16:creationId xmlns:a16="http://schemas.microsoft.com/office/drawing/2014/main" id="{8EA2837B-AEA5-4039-A5B5-1597F9EA75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4843" y="3175262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Conector reto 71">
                <a:extLst>
                  <a:ext uri="{FF2B5EF4-FFF2-40B4-BE49-F238E27FC236}">
                    <a16:creationId xmlns:a16="http://schemas.microsoft.com/office/drawing/2014/main" id="{201AE897-9076-4338-9C79-53B04A18F2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6682" y="3171048"/>
                <a:ext cx="17" cy="38730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Conector reto 72">
                <a:extLst>
                  <a:ext uri="{FF2B5EF4-FFF2-40B4-BE49-F238E27FC236}">
                    <a16:creationId xmlns:a16="http://schemas.microsoft.com/office/drawing/2014/main" id="{B07EC3AC-1FE9-4A23-AAF7-1FEA36E78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0401" y="3171845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Conector reto 73">
                <a:extLst>
                  <a:ext uri="{FF2B5EF4-FFF2-40B4-BE49-F238E27FC236}">
                    <a16:creationId xmlns:a16="http://schemas.microsoft.com/office/drawing/2014/main" id="{4C1B4CFB-7A18-40B5-BDD4-C0DFBBBC74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1912" y="3171048"/>
                <a:ext cx="17" cy="38730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Conector reto 74">
                <a:extLst>
                  <a:ext uri="{FF2B5EF4-FFF2-40B4-BE49-F238E27FC236}">
                    <a16:creationId xmlns:a16="http://schemas.microsoft.com/office/drawing/2014/main" id="{C1E54FB0-B1EB-4DEC-83AC-EC50620747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7868" y="3171670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Conector reto 75">
                <a:extLst>
                  <a:ext uri="{FF2B5EF4-FFF2-40B4-BE49-F238E27FC236}">
                    <a16:creationId xmlns:a16="http://schemas.microsoft.com/office/drawing/2014/main" id="{C189BF2F-FFB1-46B7-A1D3-74F35B9D92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7868" y="3171534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Conector reto 76">
                <a:extLst>
                  <a:ext uri="{FF2B5EF4-FFF2-40B4-BE49-F238E27FC236}">
                    <a16:creationId xmlns:a16="http://schemas.microsoft.com/office/drawing/2014/main" id="{23F17253-1FFF-46A0-BD33-2D268B6FB2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0892" y="3167941"/>
                <a:ext cx="481" cy="38245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Google Shape;628;p30">
                <a:extLst>
                  <a:ext uri="{FF2B5EF4-FFF2-40B4-BE49-F238E27FC236}">
                    <a16:creationId xmlns:a16="http://schemas.microsoft.com/office/drawing/2014/main" id="{006A8E31-96F6-4B48-9583-54120EE3FC1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0340" y="3033732"/>
                <a:ext cx="274066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0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4" name="Google Shape;628;p30">
                <a:extLst>
                  <a:ext uri="{FF2B5EF4-FFF2-40B4-BE49-F238E27FC236}">
                    <a16:creationId xmlns:a16="http://schemas.microsoft.com/office/drawing/2014/main" id="{DE81BAA8-BA7C-40AB-870D-FF7A8DD51A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22010" y="3038906"/>
                <a:ext cx="274066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1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5" name="Google Shape;628;p30">
                <a:extLst>
                  <a:ext uri="{FF2B5EF4-FFF2-40B4-BE49-F238E27FC236}">
                    <a16:creationId xmlns:a16="http://schemas.microsoft.com/office/drawing/2014/main" id="{555A36B7-7788-4DA4-9010-0FDD01FBDD3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14868" y="3029940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6" name="Google Shape;628;p30">
                <a:extLst>
                  <a:ext uri="{FF2B5EF4-FFF2-40B4-BE49-F238E27FC236}">
                    <a16:creationId xmlns:a16="http://schemas.microsoft.com/office/drawing/2014/main" id="{EB750622-5EAE-427A-A563-544AE540A4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87651" y="3029940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3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Google Shape;628;p30">
                <a:extLst>
                  <a:ext uri="{FF2B5EF4-FFF2-40B4-BE49-F238E27FC236}">
                    <a16:creationId xmlns:a16="http://schemas.microsoft.com/office/drawing/2014/main" id="{7A9FA74D-7147-4A60-98EC-C873896055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52380" y="3023926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4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8" name="Google Shape;628;p30">
                <a:extLst>
                  <a:ext uri="{FF2B5EF4-FFF2-40B4-BE49-F238E27FC236}">
                    <a16:creationId xmlns:a16="http://schemas.microsoft.com/office/drawing/2014/main" id="{6F57B7A7-F132-4857-B9BF-E6840E7B09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33218" y="3019827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5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9" name="Google Shape;628;p30">
                <a:extLst>
                  <a:ext uri="{FF2B5EF4-FFF2-40B4-BE49-F238E27FC236}">
                    <a16:creationId xmlns:a16="http://schemas.microsoft.com/office/drawing/2014/main" id="{17425A0C-8577-431A-9C53-9ADC616035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99884" y="3018203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6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0" name="Google Shape;628;p30">
                <a:extLst>
                  <a:ext uri="{FF2B5EF4-FFF2-40B4-BE49-F238E27FC236}">
                    <a16:creationId xmlns:a16="http://schemas.microsoft.com/office/drawing/2014/main" id="{5BF67FEF-6408-41AF-9A68-21EB4365D3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81965" y="3018203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7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1" name="Google Shape;628;p30">
                <a:extLst>
                  <a:ext uri="{FF2B5EF4-FFF2-40B4-BE49-F238E27FC236}">
                    <a16:creationId xmlns:a16="http://schemas.microsoft.com/office/drawing/2014/main" id="{870106E7-1900-4A2D-8328-16586671E7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46943" y="3020565"/>
                <a:ext cx="258532" cy="30666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sz="1000" b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8</a:t>
                </a:r>
                <a:endParaRPr lang="en-US" sz="1000" dirty="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cxnSp>
            <p:nvCxnSpPr>
              <p:cNvPr id="52" name="Conector reto 51">
                <a:extLst>
                  <a:ext uri="{FF2B5EF4-FFF2-40B4-BE49-F238E27FC236}">
                    <a16:creationId xmlns:a16="http://schemas.microsoft.com/office/drawing/2014/main" id="{77EE0B16-1CAB-43A3-B144-F64993DC2A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81912" y="2034346"/>
                <a:ext cx="0" cy="1133596"/>
              </a:xfrm>
              <a:prstGeom prst="line">
                <a:avLst/>
              </a:prstGeom>
              <a:ln>
                <a:solidFill>
                  <a:srgbClr val="3C78D8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Conector: Curvo 33">
                <a:extLst>
                  <a:ext uri="{FF2B5EF4-FFF2-40B4-BE49-F238E27FC236}">
                    <a16:creationId xmlns:a16="http://schemas.microsoft.com/office/drawing/2014/main" id="{99D049BF-38A7-4F80-9BA0-4228FCA9EDF5}"/>
                  </a:ext>
                </a:extLst>
              </p:cNvPr>
              <p:cNvCxnSpPr/>
              <p:nvPr/>
            </p:nvCxnSpPr>
            <p:spPr>
              <a:xfrm rot="5400000" flipH="1" flipV="1">
                <a:off x="6775895" y="3161200"/>
                <a:ext cx="12759" cy="725"/>
              </a:xfrm>
              <a:prstGeom prst="curved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: Curvo 35">
                <a:extLst>
                  <a:ext uri="{FF2B5EF4-FFF2-40B4-BE49-F238E27FC236}">
                    <a16:creationId xmlns:a16="http://schemas.microsoft.com/office/drawing/2014/main" id="{4F8E7E67-442A-4CBA-B2AB-D401F91CCA06}"/>
                  </a:ext>
                </a:extLst>
              </p:cNvPr>
              <p:cNvCxnSpPr/>
              <p:nvPr/>
            </p:nvCxnSpPr>
            <p:spPr>
              <a:xfrm>
                <a:off x="6781912" y="3175262"/>
                <a:ext cx="725" cy="17"/>
              </a:xfrm>
              <a:prstGeom prst="curvedConnector3">
                <a:avLst>
                  <a:gd name="adj1" fmla="val 107967834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2" name="Forma Livre: Forma 511">
                <a:extLst>
                  <a:ext uri="{FF2B5EF4-FFF2-40B4-BE49-F238E27FC236}">
                    <a16:creationId xmlns:a16="http://schemas.microsoft.com/office/drawing/2014/main" id="{A48C9941-B609-4A96-83C9-B67D8F822EC3}"/>
                  </a:ext>
                </a:extLst>
              </p:cNvPr>
              <p:cNvSpPr/>
              <p:nvPr/>
            </p:nvSpPr>
            <p:spPr>
              <a:xfrm>
                <a:off x="6781800" y="2330450"/>
                <a:ext cx="2190750" cy="841375"/>
              </a:xfrm>
              <a:custGeom>
                <a:avLst/>
                <a:gdLst>
                  <a:gd name="connsiteX0" fmla="*/ 0 w 2190750"/>
                  <a:gd name="connsiteY0" fmla="*/ 841375 h 841375"/>
                  <a:gd name="connsiteX1" fmla="*/ 542925 w 2190750"/>
                  <a:gd name="connsiteY1" fmla="*/ 555625 h 841375"/>
                  <a:gd name="connsiteX2" fmla="*/ 825500 w 2190750"/>
                  <a:gd name="connsiteY2" fmla="*/ 279400 h 841375"/>
                  <a:gd name="connsiteX3" fmla="*/ 1095375 w 2190750"/>
                  <a:gd name="connsiteY3" fmla="*/ 0 h 841375"/>
                  <a:gd name="connsiteX4" fmla="*/ 1368425 w 2190750"/>
                  <a:gd name="connsiteY4" fmla="*/ 279400 h 841375"/>
                  <a:gd name="connsiteX5" fmla="*/ 1647825 w 2190750"/>
                  <a:gd name="connsiteY5" fmla="*/ 555625 h 841375"/>
                  <a:gd name="connsiteX6" fmla="*/ 2190750 w 2190750"/>
                  <a:gd name="connsiteY6" fmla="*/ 841375 h 84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0750" h="841375">
                    <a:moveTo>
                      <a:pt x="0" y="841375"/>
                    </a:moveTo>
                    <a:cubicBezTo>
                      <a:pt x="202671" y="745331"/>
                      <a:pt x="405342" y="649288"/>
                      <a:pt x="542925" y="555625"/>
                    </a:cubicBezTo>
                    <a:cubicBezTo>
                      <a:pt x="680508" y="461962"/>
                      <a:pt x="733425" y="372004"/>
                      <a:pt x="825500" y="279400"/>
                    </a:cubicBezTo>
                    <a:cubicBezTo>
                      <a:pt x="917575" y="186796"/>
                      <a:pt x="1004888" y="0"/>
                      <a:pt x="1095375" y="0"/>
                    </a:cubicBezTo>
                    <a:cubicBezTo>
                      <a:pt x="1185862" y="0"/>
                      <a:pt x="1276350" y="186796"/>
                      <a:pt x="1368425" y="279400"/>
                    </a:cubicBezTo>
                    <a:cubicBezTo>
                      <a:pt x="1460500" y="372004"/>
                      <a:pt x="1510771" y="461962"/>
                      <a:pt x="1647825" y="555625"/>
                    </a:cubicBezTo>
                    <a:cubicBezTo>
                      <a:pt x="1784879" y="649288"/>
                      <a:pt x="2190750" y="841375"/>
                      <a:pt x="2190750" y="8413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83" name="Espaço Reservado para Texto 4">
            <a:extLst>
              <a:ext uri="{FF2B5EF4-FFF2-40B4-BE49-F238E27FC236}">
                <a16:creationId xmlns:a16="http://schemas.microsoft.com/office/drawing/2014/main" id="{E9ECF054-3316-4A38-BC7B-49DF8357CF15}"/>
              </a:ext>
            </a:extLst>
          </p:cNvPr>
          <p:cNvSpPr txBox="1">
            <a:spLocks/>
          </p:cNvSpPr>
          <p:nvPr/>
        </p:nvSpPr>
        <p:spPr>
          <a:xfrm rot="16200000">
            <a:off x="5955105" y="2484566"/>
            <a:ext cx="587774" cy="302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101600" indent="0" algn="just">
              <a:buFont typeface="Source Sans Pro"/>
              <a:buNone/>
            </a:pPr>
            <a:r>
              <a:rPr lang="pt-BR" sz="1000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F</a:t>
            </a:r>
            <a:r>
              <a:rPr lang="en" sz="1000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(m)</a:t>
            </a:r>
            <a:endParaRPr lang="pt-BR" sz="1000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4" name="Espaço Reservado para Texto 4">
            <a:extLst>
              <a:ext uri="{FF2B5EF4-FFF2-40B4-BE49-F238E27FC236}">
                <a16:creationId xmlns:a16="http://schemas.microsoft.com/office/drawing/2014/main" id="{D5F8B560-2FE1-4441-B5AF-BD177153EF43}"/>
              </a:ext>
            </a:extLst>
          </p:cNvPr>
          <p:cNvSpPr txBox="1">
            <a:spLocks/>
          </p:cNvSpPr>
          <p:nvPr/>
        </p:nvSpPr>
        <p:spPr>
          <a:xfrm>
            <a:off x="7446549" y="3203220"/>
            <a:ext cx="428989" cy="302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101600" indent="0" algn="just">
              <a:buFont typeface="Source Sans Pro"/>
              <a:buNone/>
            </a:pPr>
            <a:r>
              <a:rPr lang="en" sz="1000" dirty="0">
                <a:solidFill>
                  <a:srgbClr val="28324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/>
                <a:sym typeface="Lato"/>
              </a:rPr>
              <a:t>m</a:t>
            </a:r>
            <a:endParaRPr lang="pt-BR" sz="1000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577954" y="3463986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Teorema do Limite Central </a:t>
            </a:r>
            <a:endParaRPr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416725" y="3661925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2 </a:t>
            </a:r>
            <a:endParaRPr sz="12000" dirty="0">
              <a:solidFill>
                <a:schemeClr val="accent2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6692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TEOREMA DO LIMITE </a:t>
            </a:r>
            <a:r>
              <a:rPr lang="en" sz="3000" dirty="0">
                <a:solidFill>
                  <a:schemeClr val="accent2"/>
                </a:solidFill>
              </a:rPr>
              <a:t>CENTRAL</a:t>
            </a:r>
            <a:endParaRPr sz="3000" dirty="0">
              <a:solidFill>
                <a:schemeClr val="accent2"/>
              </a:solidFill>
            </a:endParaRPr>
          </a:p>
        </p:txBody>
      </p:sp>
      <p:sp>
        <p:nvSpPr>
          <p:cNvPr id="500" name="Google Shape;500;p18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 algn="just">
              <a:buNone/>
            </a:pPr>
            <a:r>
              <a:rPr lang="pt-BR" sz="2200" b="0" i="0" dirty="0">
                <a:solidFill>
                  <a:srgbClr val="28324A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 teorema descreve a distribuição da média de uma amostra aleatória de uma população com variância finita. Quando o tamanho amostral é suficientemente grande, a distribuição da média é uma distribuição aproximadamente normal.</a:t>
            </a:r>
            <a:endParaRPr sz="2200" dirty="0">
              <a:solidFill>
                <a:srgbClr val="28324A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1" name="Google Shape;501;p1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9351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6601D93-5EE5-4CB8-8478-2EA3EBCC16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mtClean="0"/>
              <a:t>9</a:t>
            </a:fld>
            <a:endParaRPr lang="pt-BR" dirty="0"/>
          </a:p>
        </p:txBody>
      </p:sp>
      <p:sp>
        <p:nvSpPr>
          <p:cNvPr id="7" name="Google Shape;499;p18">
            <a:extLst>
              <a:ext uri="{FF2B5EF4-FFF2-40B4-BE49-F238E27FC236}">
                <a16:creationId xmlns:a16="http://schemas.microsoft.com/office/drawing/2014/main" id="{BD8922CA-266E-4EE7-A449-B5A23948E60A}"/>
              </a:ext>
            </a:extLst>
          </p:cNvPr>
          <p:cNvSpPr txBox="1">
            <a:spLocks/>
          </p:cNvSpPr>
          <p:nvPr/>
        </p:nvSpPr>
        <p:spPr>
          <a:xfrm>
            <a:off x="1075850" y="134592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 i="0" u="none" strike="noStrike" cap="non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pt-BR" sz="3000" dirty="0"/>
              <a:t>TEOREMA DO LIMITE </a:t>
            </a:r>
            <a:r>
              <a:rPr lang="pt-BR" sz="3000" dirty="0">
                <a:solidFill>
                  <a:schemeClr val="accent2"/>
                </a:solidFill>
              </a:rPr>
              <a:t>CENTRAL</a:t>
            </a:r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3FC3DCA-6353-4E5E-808E-2CC14009CD60}"/>
              </a:ext>
            </a:extLst>
          </p:cNvPr>
          <p:cNvGrpSpPr/>
          <p:nvPr/>
        </p:nvGrpSpPr>
        <p:grpSpPr>
          <a:xfrm>
            <a:off x="1075850" y="1473199"/>
            <a:ext cx="2961404" cy="1998135"/>
            <a:chOff x="1832480" y="1803399"/>
            <a:chExt cx="2961404" cy="1998135"/>
          </a:xfrm>
        </p:grpSpPr>
        <p:cxnSp>
          <p:nvCxnSpPr>
            <p:cNvPr id="20" name="Conector de Seta Reta 19">
              <a:extLst>
                <a:ext uri="{FF2B5EF4-FFF2-40B4-BE49-F238E27FC236}">
                  <a16:creationId xmlns:a16="http://schemas.microsoft.com/office/drawing/2014/main" id="{D92C9802-3732-45E3-9298-689C564E69DA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3386667"/>
              <a:ext cx="2751667" cy="0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>
              <a:extLst>
                <a:ext uri="{FF2B5EF4-FFF2-40B4-BE49-F238E27FC236}">
                  <a16:creationId xmlns:a16="http://schemas.microsoft.com/office/drawing/2014/main" id="{67FFE98F-967F-497C-9F50-E9182BC4F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4466" y="1854200"/>
              <a:ext cx="0" cy="1947334"/>
            </a:xfrm>
            <a:prstGeom prst="straightConnector1">
              <a:avLst/>
            </a:prstGeom>
            <a:ln>
              <a:solidFill>
                <a:srgbClr val="3C78D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687750D5-C324-4178-8D2A-6789A7B70A99}"/>
                </a:ext>
              </a:extLst>
            </p:cNvPr>
            <p:cNvSpPr txBox="1"/>
            <p:nvPr/>
          </p:nvSpPr>
          <p:spPr>
            <a:xfrm>
              <a:off x="4519450" y="33760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x</a:t>
              </a:r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CC58515-4566-4640-8742-75D9F2E22FB4}"/>
                </a:ext>
              </a:extLst>
            </p:cNvPr>
            <p:cNvSpPr txBox="1"/>
            <p:nvPr/>
          </p:nvSpPr>
          <p:spPr>
            <a:xfrm>
              <a:off x="1832480" y="1803399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F(x)</a:t>
              </a:r>
            </a:p>
          </p:txBody>
        </p: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8E7D638A-ED7C-4EC4-A639-682BBC107B2D}"/>
                </a:ext>
              </a:extLst>
            </p:cNvPr>
            <p:cNvSpPr txBox="1"/>
            <p:nvPr/>
          </p:nvSpPr>
          <p:spPr>
            <a:xfrm>
              <a:off x="1850113" y="2571750"/>
              <a:ext cx="426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1/6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BBACAF4E-1086-46B9-AB00-B53D28D13B95}"/>
                </a:ext>
              </a:extLst>
            </p:cNvPr>
            <p:cNvSpPr/>
            <p:nvPr/>
          </p:nvSpPr>
          <p:spPr>
            <a:xfrm>
              <a:off x="2391833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D8F31D03-90B8-4DA8-9C10-53CB0C40C6C3}"/>
                </a:ext>
              </a:extLst>
            </p:cNvPr>
            <p:cNvSpPr/>
            <p:nvPr/>
          </p:nvSpPr>
          <p:spPr>
            <a:xfrm>
              <a:off x="2770015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6D2F2C3-1812-4949-BF07-82F9D58448B9}"/>
                </a:ext>
              </a:extLst>
            </p:cNvPr>
            <p:cNvSpPr/>
            <p:nvPr/>
          </p:nvSpPr>
          <p:spPr>
            <a:xfrm>
              <a:off x="314731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84E90B93-701E-4345-9B72-B9219C7CEE9F}"/>
                </a:ext>
              </a:extLst>
            </p:cNvPr>
            <p:cNvSpPr/>
            <p:nvPr/>
          </p:nvSpPr>
          <p:spPr>
            <a:xfrm>
              <a:off x="353148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B652D9B0-7368-4B40-96BA-C9185DA14526}"/>
                </a:ext>
              </a:extLst>
            </p:cNvPr>
            <p:cNvSpPr/>
            <p:nvPr/>
          </p:nvSpPr>
          <p:spPr>
            <a:xfrm>
              <a:off x="3915661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2AA5941B-95B2-4717-8396-7C2114647736}"/>
                </a:ext>
              </a:extLst>
            </p:cNvPr>
            <p:cNvSpPr/>
            <p:nvPr/>
          </p:nvSpPr>
          <p:spPr>
            <a:xfrm>
              <a:off x="4299836" y="2645482"/>
              <a:ext cx="261766" cy="715786"/>
            </a:xfrm>
            <a:prstGeom prst="rect">
              <a:avLst/>
            </a:prstGeom>
            <a:ln>
              <a:solidFill>
                <a:srgbClr val="00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CaixaDeTexto 38">
              <a:extLst>
                <a:ext uri="{FF2B5EF4-FFF2-40B4-BE49-F238E27FC236}">
                  <a16:creationId xmlns:a16="http://schemas.microsoft.com/office/drawing/2014/main" id="{F3794178-A35C-4BE7-8387-CFE85516F9D5}"/>
                </a:ext>
              </a:extLst>
            </p:cNvPr>
            <p:cNvSpPr txBox="1"/>
            <p:nvPr/>
          </p:nvSpPr>
          <p:spPr>
            <a:xfrm>
              <a:off x="238549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1</a:t>
              </a:r>
            </a:p>
          </p:txBody>
        </p:sp>
        <p:sp>
          <p:nvSpPr>
            <p:cNvPr id="40" name="CaixaDeTexto 39">
              <a:extLst>
                <a:ext uri="{FF2B5EF4-FFF2-40B4-BE49-F238E27FC236}">
                  <a16:creationId xmlns:a16="http://schemas.microsoft.com/office/drawing/2014/main" id="{FC86A2C8-6325-4D24-AA24-87FC54FD37D7}"/>
                </a:ext>
              </a:extLst>
            </p:cNvPr>
            <p:cNvSpPr txBox="1"/>
            <p:nvPr/>
          </p:nvSpPr>
          <p:spPr>
            <a:xfrm>
              <a:off x="2765080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2</a:t>
              </a: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89DFA0D0-10A4-4822-BDC1-0DB68B305ECC}"/>
                </a:ext>
              </a:extLst>
            </p:cNvPr>
            <p:cNvSpPr txBox="1"/>
            <p:nvPr/>
          </p:nvSpPr>
          <p:spPr>
            <a:xfrm>
              <a:off x="3147868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</a:t>
              </a:r>
            </a:p>
          </p:txBody>
        </p:sp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B37D02AB-2BFA-4D5D-AA89-23E54FA72287}"/>
                </a:ext>
              </a:extLst>
            </p:cNvPr>
            <p:cNvSpPr txBox="1"/>
            <p:nvPr/>
          </p:nvSpPr>
          <p:spPr>
            <a:xfrm>
              <a:off x="3527449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4</a:t>
              </a: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B5162CF5-16D4-4FD4-B6D9-E6012134C6DD}"/>
                </a:ext>
              </a:extLst>
            </p:cNvPr>
            <p:cNvSpPr txBox="1"/>
            <p:nvPr/>
          </p:nvSpPr>
          <p:spPr>
            <a:xfrm>
              <a:off x="3906357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5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05F520F6-BB1C-441B-BE9A-25333AA88E7C}"/>
                </a:ext>
              </a:extLst>
            </p:cNvPr>
            <p:cNvSpPr txBox="1"/>
            <p:nvPr/>
          </p:nvSpPr>
          <p:spPr>
            <a:xfrm>
              <a:off x="4290532" y="331258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rgbClr val="28324A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6</a:t>
              </a:r>
            </a:p>
          </p:txBody>
        </p:sp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1917B48-D187-41C5-B4F0-0255C555F927}"/>
              </a:ext>
            </a:extLst>
          </p:cNvPr>
          <p:cNvSpPr txBox="1"/>
          <p:nvPr/>
        </p:nvSpPr>
        <p:spPr>
          <a:xfrm>
            <a:off x="1741360" y="1165421"/>
            <a:ext cx="19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3C78D8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Lançamento de Dados</a:t>
            </a:r>
          </a:p>
        </p:txBody>
      </p:sp>
    </p:spTree>
    <p:extLst>
      <p:ext uri="{BB962C8B-B14F-4D97-AF65-F5344CB8AC3E}">
        <p14:creationId xmlns:p14="http://schemas.microsoft.com/office/powerpoint/2010/main" val="2685476130"/>
      </p:ext>
    </p:extLst>
  </p:cSld>
  <p:clrMapOvr>
    <a:masterClrMapping/>
  </p:clrMapOvr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1153</Words>
  <Application>Microsoft Office PowerPoint</Application>
  <PresentationFormat>Apresentação na tela (16:9)</PresentationFormat>
  <Paragraphs>392</Paragraphs>
  <Slides>30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6" baseType="lpstr">
      <vt:lpstr>Lato</vt:lpstr>
      <vt:lpstr>Arial</vt:lpstr>
      <vt:lpstr>Source Sans Pro</vt:lpstr>
      <vt:lpstr>Cambria Math</vt:lpstr>
      <vt:lpstr>Oswald</vt:lpstr>
      <vt:lpstr>Quince template</vt:lpstr>
      <vt:lpstr>DISTRIBUIÇÃO AMOSTRAL DA MÉDIA</vt:lpstr>
      <vt:lpstr>Integrantes</vt:lpstr>
      <vt:lpstr>DISTRBUIÇÃO AMOSTRAL</vt:lpstr>
      <vt:lpstr>DISTRIBUIÇÃO AMOSTRAL</vt:lpstr>
      <vt:lpstr>Seleção das Amostras</vt:lpstr>
      <vt:lpstr>Exemplo</vt:lpstr>
      <vt:lpstr>Teorema do Limite Central </vt:lpstr>
      <vt:lpstr>TEOREMA DO LIMITE CENTRAL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Teorema do limite Central</vt:lpstr>
      <vt:lpstr>Distribuição Amostral Da Média</vt:lpstr>
      <vt:lpstr>Distribuição Amostral da Média</vt:lpstr>
      <vt:lpstr>Exemplo</vt:lpstr>
      <vt:lpstr>Exemplo</vt:lpstr>
      <vt:lpstr>Exemplo</vt:lpstr>
      <vt:lpstr>Apresentação do PowerPoint</vt:lpstr>
      <vt:lpstr>Sugestão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DISTRIBUIÇÃO AMOSTRAL DA MÉDIA</dc:title>
  <cp:lastModifiedBy>Matheus</cp:lastModifiedBy>
  <cp:revision>18</cp:revision>
  <dcterms:modified xsi:type="dcterms:W3CDTF">2021-12-10T17:48:10Z</dcterms:modified>
</cp:coreProperties>
</file>