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7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6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21.png" ContentType="image/png"/>
  <Override PartName="/ppt/media/image6.jpeg" ContentType="image/jpeg"/>
  <Override PartName="/ppt/media/image5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48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9B49632D-713F-4C73-9D4B-ED6B7E509E44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52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53" name="Google Shape;86;p1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016E265-115E-4D06-942E-F4278608BDAB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73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457200" indent="-297720">
              <a:lnSpc>
                <a:spcPct val="100000"/>
              </a:lnSpc>
              <a:buClr>
                <a:srgbClr val="6076b4"/>
              </a:buClr>
              <a:buFont typeface="Times"/>
              <a:buChar char="•"/>
            </a:pPr>
            <a:r>
              <a:rPr b="0" lang="en-US" sz="1100" spc="-1" strike="noStrike">
                <a:solidFill>
                  <a:srgbClr val="000000"/>
                </a:solidFill>
                <a:highlight>
                  <a:srgbClr val="000000"/>
                </a:highlight>
                <a:latin typeface="Times New Roman"/>
                <a:ea typeface="Times New Roman"/>
              </a:rPr>
              <a:t>Conhecendo uma população de n elementos, a sua média populacional (μ) e a variância populacional (σ²) selecionamos amostras e calculamos suas respectivas médias amostrais. </a:t>
            </a:r>
            <a:endParaRPr b="0" lang="pt-BR" sz="1100" spc="-1" strike="noStrike">
              <a:latin typeface="Arial"/>
            </a:endParaRPr>
          </a:p>
          <a:p>
            <a:pPr marL="457200" indent="-297720">
              <a:lnSpc>
                <a:spcPct val="100000"/>
              </a:lnSpc>
              <a:buClr>
                <a:srgbClr val="6076b4"/>
              </a:buClr>
              <a:buFont typeface="Times"/>
              <a:buChar char="•"/>
            </a:pPr>
            <a:r>
              <a:rPr b="0" lang="en-US" sz="1100" spc="-1" strike="noStrike">
                <a:solidFill>
                  <a:srgbClr val="000000"/>
                </a:solidFill>
                <a:highlight>
                  <a:srgbClr val="000000"/>
                </a:highlight>
                <a:latin typeface="Times New Roman"/>
                <a:ea typeface="Times New Roman"/>
              </a:rPr>
              <a:t>As médias amostrais seguem alguma distribuição?</a:t>
            </a:r>
            <a:endParaRPr b="0" lang="pt-BR" sz="1100" spc="-1" strike="noStrike">
              <a:latin typeface="Arial"/>
            </a:endParaRPr>
          </a:p>
        </p:txBody>
      </p:sp>
      <p:sp>
        <p:nvSpPr>
          <p:cNvPr id="274" name="Google Shape;210;p4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9695D40-FB19-4E08-AB79-734CBB6218F4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76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77" name="Google Shape;220;g1036e930883_0_364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BBB11F42-EEDF-4ABE-9DAC-5961427AA3F2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80" name="Google Shape;229;g1036e930883_0_374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61E04059-C834-4F5E-BCB4-E6E43081F28B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82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83" name="Google Shape;240;g1036e930883_0_386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CF9E394-FCE1-407F-A1F6-0B3AEF933914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sldImg"/>
          </p:nvPr>
        </p:nvSpPr>
        <p:spPr>
          <a:xfrm>
            <a:off x="381240" y="685800"/>
            <a:ext cx="6095160" cy="3428280"/>
          </a:xfrm>
          <a:prstGeom prst="rect">
            <a:avLst/>
          </a:prstGeom>
        </p:spPr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rIns="0" tIns="91440" bIns="91440">
            <a:noAutofit/>
          </a:bodyPr>
          <a:p>
            <a:pPr marL="216000" indent="-216000">
              <a:lnSpc>
                <a:spcPct val="120000"/>
              </a:lnSpc>
              <a:tabLst>
                <a:tab algn="l" pos="0"/>
              </a:tabLst>
            </a:pP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Quando uma população não é normalmente distribuída, a distribuição amostral de  </a:t>
            </a:r>
            <a:r>
              <a:rPr b="0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x</a:t>
            </a: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 depende do tamanho da amostra.</a:t>
            </a:r>
            <a:endParaRPr b="0" lang="pt-BR" sz="1050" spc="-1" strike="noStrike">
              <a:latin typeface="Arial"/>
            </a:endParaRPr>
          </a:p>
          <a:p>
            <a:pPr marL="216000" indent="-216000">
              <a:lnSpc>
                <a:spcPct val="120000"/>
              </a:lnSpc>
              <a:tabLst>
                <a:tab algn="l" pos="0"/>
              </a:tabLst>
            </a:pP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Para amostras menores </a:t>
            </a:r>
            <a:r>
              <a:rPr b="0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(n&lt;30)</a:t>
            </a: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, o formato da distribuição amostral da média amostral </a:t>
            </a:r>
            <a:r>
              <a:rPr b="0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X</a:t>
            </a:r>
            <a:endParaRPr b="0" lang="pt-BR" sz="1250" spc="-1" strike="noStrike">
              <a:latin typeface="Arial"/>
            </a:endParaRPr>
          </a:p>
          <a:p>
            <a:pPr marL="216000" indent="-216000">
              <a:lnSpc>
                <a:spcPct val="120000"/>
              </a:lnSpc>
              <a:tabLst>
                <a:tab algn="l" pos="0"/>
              </a:tabLst>
            </a:pP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 </a:t>
            </a: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corresponderá ao formato da população parental, mas estará mais próximo da normal que a população parental.</a:t>
            </a:r>
            <a:endParaRPr b="0" lang="pt-BR" sz="1050" spc="-1" strike="noStrike">
              <a:latin typeface="Arial"/>
            </a:endParaRPr>
          </a:p>
          <a:p>
            <a:pPr marL="216000" indent="-216000">
              <a:lnSpc>
                <a:spcPct val="120000"/>
              </a:lnSpc>
              <a:tabLst>
                <a:tab algn="l" pos="0"/>
              </a:tabLst>
            </a:pP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Para amostras maiores </a:t>
            </a:r>
            <a:r>
              <a:rPr b="0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 (</a:t>
            </a:r>
            <a:r>
              <a:rPr b="0" i="1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n</a:t>
            </a:r>
            <a:r>
              <a:rPr b="0" lang="en-US" sz="1250" spc="-1" strike="noStrike">
                <a:solidFill>
                  <a:srgbClr val="444444"/>
                </a:solidFill>
                <a:highlight>
                  <a:srgbClr val="ffffff"/>
                </a:highlight>
                <a:latin typeface="Times New Roman"/>
                <a:ea typeface="Times New Roman"/>
              </a:rPr>
              <a:t>≥30)</a:t>
            </a:r>
            <a:r>
              <a:rPr b="0" lang="en-US" sz="1050" spc="-1" strike="noStrike">
                <a:solidFill>
                  <a:srgbClr val="444444"/>
                </a:solidFill>
                <a:highlight>
                  <a:srgbClr val="ffffff"/>
                </a:highlight>
                <a:latin typeface="Lato"/>
                <a:ea typeface="Lato"/>
              </a:rPr>
              <a:t>, o teorema central do limite nos diz que a distribuição amostral da média amostra será aproximadamente normal, independentemente do formato da população parental.</a:t>
            </a:r>
            <a:endParaRPr b="0" lang="pt-BR" sz="105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55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56" name="Google Shape;108;p3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0829FB9-14C9-4094-B8F2-D6AA537E596E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58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Arial"/>
              </a:rPr>
              <a:t>A distribuuião de amostragem de uma proporção amostral  ^p é aproximadamente normal se o número esperado de sucessos e fracassos forem ambos de pelo menos 10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59" name="Google Shape;121;g102796aa83b_0_12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F1499C7-12CE-49CD-80A7-263229BA0886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61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62" name="Google Shape;138;g102796aa83b_0_33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CB7EDE1-199E-49F0-8006-B8E3FFC086A2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64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65" name="Google Shape;175;p6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DB43537-D695-4D6D-826F-4D9BD3C0DE8E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68" name="Google Shape;183;p7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DCCC484-E4E5-4D36-BC4B-FED4C49E4A85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sldImg"/>
          </p:nvPr>
        </p:nvSpPr>
        <p:spPr>
          <a:xfrm>
            <a:off x="380880" y="685800"/>
            <a:ext cx="6095160" cy="3428280"/>
          </a:xfrm>
          <a:prstGeom prst="rect">
            <a:avLst/>
          </a:prstGeom>
        </p:spPr>
      </p:sp>
      <p:sp>
        <p:nvSpPr>
          <p:cNvPr id="270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71" name="Google Shape;190;p8:notes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60B95813-4E34-43B9-9917-A9307BDDA237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6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3" name="PlaceHolder 5"/>
          <p:cNvSpPr>
            <a:spLocks noGrp="1"/>
          </p:cNvSpPr>
          <p:nvPr>
            <p:ph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4" name="PlaceHolder 6"/>
          <p:cNvSpPr>
            <a:spLocks noGrp="1"/>
          </p:cNvSpPr>
          <p:nvPr>
            <p:ph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5" name="PlaceHolder 7"/>
          <p:cNvSpPr>
            <a:spLocks noGrp="1"/>
          </p:cNvSpPr>
          <p:nvPr>
            <p:ph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d8d8d8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Google Shape;12;p12"/>
          <p:cNvSpPr/>
          <p:nvPr/>
        </p:nvSpPr>
        <p:spPr>
          <a:xfrm>
            <a:off x="8458200" y="0"/>
            <a:ext cx="685080" cy="5142960"/>
          </a:xfrm>
          <a:prstGeom prst="rect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Google Shape;13;p12"/>
          <p:cNvSpPr/>
          <p:nvPr/>
        </p:nvSpPr>
        <p:spPr>
          <a:xfrm>
            <a:off x="8458200" y="4419720"/>
            <a:ext cx="685080" cy="51372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Google Shape;15;p12" descr="D:\Hélder\Dropbox\Estudo\1 - Graduação\Brasão UESC.gif"/>
          <p:cNvPicPr/>
          <p:nvPr/>
        </p:nvPicPr>
        <p:blipFill>
          <a:blip r:embed="rId2"/>
          <a:stretch/>
        </p:blipFill>
        <p:spPr>
          <a:xfrm>
            <a:off x="8596800" y="283680"/>
            <a:ext cx="305640" cy="389160"/>
          </a:xfrm>
          <a:prstGeom prst="rect">
            <a:avLst/>
          </a:prstGeom>
          <a:ln w="0">
            <a:noFill/>
          </a:ln>
        </p:spPr>
      </p:pic>
      <p:sp>
        <p:nvSpPr>
          <p:cNvPr id="3" name="Google Shape;16;p12"/>
          <p:cNvSpPr/>
          <p:nvPr/>
        </p:nvSpPr>
        <p:spPr>
          <a:xfrm rot="16200000">
            <a:off x="7119000" y="2311560"/>
            <a:ext cx="3372840" cy="55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ffffff"/>
                </a:solidFill>
                <a:latin typeface="Calibri"/>
                <a:ea typeface="Calibri"/>
              </a:rPr>
              <a:t>DAM -  2021 CET173</a:t>
            </a:r>
            <a:endParaRPr b="0" lang="pt-BR" sz="1100" spc="-1" strike="noStrike">
              <a:latin typeface="Arial"/>
            </a:endParaRPr>
          </a:p>
        </p:txBody>
      </p:sp>
      <p:pic>
        <p:nvPicPr>
          <p:cNvPr id="4" name="Google Shape;18;p13" descr="D:\Hélder\Dropbox\Estudo\1 - Graduação\Brasão UESC.gif"/>
          <p:cNvPicPr/>
          <p:nvPr/>
        </p:nvPicPr>
        <p:blipFill>
          <a:blip r:embed="rId3"/>
          <a:stretch/>
        </p:blipFill>
        <p:spPr>
          <a:xfrm>
            <a:off x="6732360" y="3114720"/>
            <a:ext cx="1079280" cy="1374480"/>
          </a:xfrm>
          <a:prstGeom prst="rect">
            <a:avLst/>
          </a:prstGeom>
          <a:ln w="0">
            <a:noFill/>
          </a:ln>
        </p:spPr>
      </p:pic>
      <p:sp>
        <p:nvSpPr>
          <p:cNvPr id="5" name="Google Shape;24;p13"/>
          <p:cNvSpPr/>
          <p:nvPr/>
        </p:nvSpPr>
        <p:spPr>
          <a:xfrm>
            <a:off x="8460360" y="0"/>
            <a:ext cx="685080" cy="5142960"/>
          </a:xfrm>
          <a:prstGeom prst="rect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303920" y="598680"/>
            <a:ext cx="3429720" cy="1989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latin typeface="Arial"/>
              </a:rPr>
              <a:t>Clique para editar o formato do texto do título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 fontScale="8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d8d8d8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12;p12"/>
          <p:cNvSpPr/>
          <p:nvPr/>
        </p:nvSpPr>
        <p:spPr>
          <a:xfrm>
            <a:off x="8458200" y="0"/>
            <a:ext cx="685080" cy="5142960"/>
          </a:xfrm>
          <a:prstGeom prst="rect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Google Shape;13;p12"/>
          <p:cNvSpPr/>
          <p:nvPr/>
        </p:nvSpPr>
        <p:spPr>
          <a:xfrm>
            <a:off x="8458200" y="4419720"/>
            <a:ext cx="685080" cy="51372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6" name="Google Shape;15;p12" descr="D:\Hélder\Dropbox\Estudo\1 - Graduação\Brasão UESC.gif"/>
          <p:cNvPicPr/>
          <p:nvPr/>
        </p:nvPicPr>
        <p:blipFill>
          <a:blip r:embed="rId2"/>
          <a:stretch/>
        </p:blipFill>
        <p:spPr>
          <a:xfrm>
            <a:off x="8596800" y="283680"/>
            <a:ext cx="305640" cy="389160"/>
          </a:xfrm>
          <a:prstGeom prst="rect">
            <a:avLst/>
          </a:prstGeom>
          <a:ln w="0">
            <a:noFill/>
          </a:ln>
        </p:spPr>
      </p:pic>
      <p:sp>
        <p:nvSpPr>
          <p:cNvPr id="47" name="Google Shape;16;p12"/>
          <p:cNvSpPr/>
          <p:nvPr/>
        </p:nvSpPr>
        <p:spPr>
          <a:xfrm rot="16200000">
            <a:off x="7119000" y="2311560"/>
            <a:ext cx="3372840" cy="55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ffffff"/>
                </a:solidFill>
                <a:latin typeface="Calibri"/>
                <a:ea typeface="Calibri"/>
              </a:rPr>
              <a:t>DAM -  2021 CET173</a:t>
            </a:r>
            <a:endParaRPr b="0" lang="pt-BR" sz="1100" spc="-1" strike="noStrike">
              <a:latin typeface="Arial"/>
            </a:endParaRPr>
          </a:p>
        </p:txBody>
      </p:sp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d8d8d8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12;p12"/>
          <p:cNvSpPr/>
          <p:nvPr/>
        </p:nvSpPr>
        <p:spPr>
          <a:xfrm>
            <a:off x="8458200" y="0"/>
            <a:ext cx="685080" cy="5142960"/>
          </a:xfrm>
          <a:prstGeom prst="rect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Google Shape;13;p12"/>
          <p:cNvSpPr/>
          <p:nvPr/>
        </p:nvSpPr>
        <p:spPr>
          <a:xfrm>
            <a:off x="8458200" y="4419720"/>
            <a:ext cx="685080" cy="51372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8" name="Google Shape;15;p12" descr="D:\Hélder\Dropbox\Estudo\1 - Graduação\Brasão UESC.gif"/>
          <p:cNvPicPr/>
          <p:nvPr/>
        </p:nvPicPr>
        <p:blipFill>
          <a:blip r:embed="rId2"/>
          <a:stretch/>
        </p:blipFill>
        <p:spPr>
          <a:xfrm>
            <a:off x="8596800" y="283680"/>
            <a:ext cx="305640" cy="389160"/>
          </a:xfrm>
          <a:prstGeom prst="rect">
            <a:avLst/>
          </a:prstGeom>
          <a:ln w="0">
            <a:noFill/>
          </a:ln>
        </p:spPr>
      </p:pic>
      <p:sp>
        <p:nvSpPr>
          <p:cNvPr id="89" name="Google Shape;16;p12"/>
          <p:cNvSpPr/>
          <p:nvPr/>
        </p:nvSpPr>
        <p:spPr>
          <a:xfrm rot="16200000">
            <a:off x="7119000" y="2311560"/>
            <a:ext cx="3372840" cy="55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ffffff"/>
                </a:solidFill>
                <a:latin typeface="Calibri"/>
                <a:ea typeface="Calibri"/>
              </a:rPr>
              <a:t>DAM -  2021 CET173</a:t>
            </a:r>
            <a:endParaRPr b="0" lang="pt-BR" sz="1100" spc="-1" strike="noStrike">
              <a:latin typeface="Arial"/>
            </a:endParaRPr>
          </a:p>
        </p:txBody>
      </p:sp>
      <p:grpSp>
        <p:nvGrpSpPr>
          <p:cNvPr id="90" name="Google Shape;69;g1026f6672db_1_284"/>
          <p:cNvGrpSpPr/>
          <p:nvPr/>
        </p:nvGrpSpPr>
        <p:grpSpPr>
          <a:xfrm>
            <a:off x="626040" y="299880"/>
            <a:ext cx="998640" cy="998640"/>
            <a:chOff x="626040" y="299880"/>
            <a:chExt cx="998640" cy="998640"/>
          </a:xfrm>
        </p:grpSpPr>
        <p:sp>
          <p:nvSpPr>
            <p:cNvPr id="91" name="Google Shape;70;g1026f6672db_1_284"/>
            <p:cNvSpPr/>
            <p:nvPr/>
          </p:nvSpPr>
          <p:spPr>
            <a:xfrm rot="16200000">
              <a:off x="828720" y="502920"/>
              <a:ext cx="593280" cy="59328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2" name="Google Shape;71;g1026f6672db_1_284"/>
            <p:cNvSpPr/>
            <p:nvPr/>
          </p:nvSpPr>
          <p:spPr>
            <a:xfrm rot="16200000">
              <a:off x="626040" y="299880"/>
              <a:ext cx="998640" cy="99864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ff"/>
            </a:gs>
            <a:gs pos="100000">
              <a:srgbClr val="d8d8d8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2;p12"/>
          <p:cNvSpPr/>
          <p:nvPr/>
        </p:nvSpPr>
        <p:spPr>
          <a:xfrm>
            <a:off x="8458200" y="0"/>
            <a:ext cx="685080" cy="5142960"/>
          </a:xfrm>
          <a:prstGeom prst="rect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Google Shape;13;p12"/>
          <p:cNvSpPr/>
          <p:nvPr/>
        </p:nvSpPr>
        <p:spPr>
          <a:xfrm>
            <a:off x="8458200" y="4419720"/>
            <a:ext cx="685080" cy="513720"/>
          </a:xfrm>
          <a:prstGeom prst="rect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Google Shape;15;p12" descr="D:\Hélder\Dropbox\Estudo\1 - Graduação\Brasão UESC.gif"/>
          <p:cNvPicPr/>
          <p:nvPr/>
        </p:nvPicPr>
        <p:blipFill>
          <a:blip r:embed="rId2"/>
          <a:stretch/>
        </p:blipFill>
        <p:spPr>
          <a:xfrm>
            <a:off x="8596800" y="283680"/>
            <a:ext cx="305640" cy="389160"/>
          </a:xfrm>
          <a:prstGeom prst="rect">
            <a:avLst/>
          </a:prstGeom>
          <a:ln w="0">
            <a:noFill/>
          </a:ln>
        </p:spPr>
      </p:pic>
      <p:sp>
        <p:nvSpPr>
          <p:cNvPr id="134" name="Google Shape;16;p12"/>
          <p:cNvSpPr/>
          <p:nvPr/>
        </p:nvSpPr>
        <p:spPr>
          <a:xfrm rot="16200000">
            <a:off x="7119000" y="2311560"/>
            <a:ext cx="3372840" cy="55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ffffff"/>
                </a:solidFill>
                <a:latin typeface="Calibri"/>
                <a:ea typeface="Calibri"/>
              </a:rPr>
              <a:t>DAM -  2021 CET173</a:t>
            </a:r>
            <a:endParaRPr b="0" lang="pt-BR" sz="1100" spc="-1" strike="noStrike">
              <a:latin typeface="Arial"/>
            </a:endParaRPr>
          </a:p>
        </p:txBody>
      </p:sp>
      <p:grpSp>
        <p:nvGrpSpPr>
          <p:cNvPr id="135" name="Google Shape;76;g1036e930883_0_302"/>
          <p:cNvGrpSpPr/>
          <p:nvPr/>
        </p:nvGrpSpPr>
        <p:grpSpPr>
          <a:xfrm>
            <a:off x="626040" y="299880"/>
            <a:ext cx="998640" cy="998640"/>
            <a:chOff x="626040" y="299880"/>
            <a:chExt cx="998640" cy="998640"/>
          </a:xfrm>
        </p:grpSpPr>
        <p:sp>
          <p:nvSpPr>
            <p:cNvPr id="136" name="Google Shape;77;g1036e930883_0_302"/>
            <p:cNvSpPr/>
            <p:nvPr/>
          </p:nvSpPr>
          <p:spPr>
            <a:xfrm rot="16200000">
              <a:off x="828720" y="502920"/>
              <a:ext cx="593280" cy="59328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7" name="Google Shape;78;g1036e930883_0_302"/>
            <p:cNvSpPr/>
            <p:nvPr/>
          </p:nvSpPr>
          <p:spPr>
            <a:xfrm rot="16200000">
              <a:off x="626040" y="299880"/>
              <a:ext cx="998640" cy="99864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000"/>
              </a:schemeClr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>
            <a:normAutofit fontScale="88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slideLayout" Target="../slideLayouts/slideLayout13.xml"/><Relationship Id="rId7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slideLayout" Target="../slideLayouts/slideLayout37.xml"/><Relationship Id="rId7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openxmlformats.org/officeDocument/2006/relationships/image" Target="../media/image17.png"/><Relationship Id="rId12" Type="http://schemas.openxmlformats.org/officeDocument/2006/relationships/slideLayout" Target="../slideLayouts/slideLayout25.xml"/><Relationship Id="rId1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9" Type="http://schemas.openxmlformats.org/officeDocument/2006/relationships/slideLayout" Target="../slideLayouts/slideLayout25.xml"/><Relationship Id="rId10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88;p1"/>
          <p:cNvSpPr/>
          <p:nvPr/>
        </p:nvSpPr>
        <p:spPr>
          <a:xfrm>
            <a:off x="324000" y="756000"/>
            <a:ext cx="7761600" cy="140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3600" spc="-1" strike="noStrike">
                <a:solidFill>
                  <a:srgbClr val="212121"/>
                </a:solidFill>
                <a:latin typeface="Times New Roman"/>
                <a:ea typeface="Times New Roman"/>
              </a:rPr>
              <a:t>Distribuição amostral da média e da proporção</a:t>
            </a:r>
            <a:endParaRPr b="0" lang="pt-BR" sz="3600" spc="-1" strike="noStrike">
              <a:latin typeface="Arial"/>
            </a:endParaRPr>
          </a:p>
        </p:txBody>
      </p:sp>
      <p:sp>
        <p:nvSpPr>
          <p:cNvPr id="183" name="Google Shape;89;p1"/>
          <p:cNvSpPr/>
          <p:nvPr/>
        </p:nvSpPr>
        <p:spPr>
          <a:xfrm>
            <a:off x="720000" y="2734920"/>
            <a:ext cx="4139640" cy="2124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CET173 – Probabilidade e Estatística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Engenharia Elétrica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Alunos: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 </a:t>
            </a: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- Sarah modesto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 </a:t>
            </a: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- Kevin Moura 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888888"/>
                </a:solidFill>
                <a:latin typeface="Calibri"/>
                <a:ea typeface="Calibri"/>
              </a:rPr>
              <a:t>2021.2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05;g1036e930883_0_7" descr=""/>
          <p:cNvPicPr/>
          <p:nvPr/>
        </p:nvPicPr>
        <p:blipFill>
          <a:blip r:embed="rId1"/>
          <a:stretch/>
        </p:blipFill>
        <p:spPr>
          <a:xfrm>
            <a:off x="376200" y="114480"/>
            <a:ext cx="7808760" cy="4914000"/>
          </a:xfrm>
          <a:prstGeom prst="rect">
            <a:avLst/>
          </a:prstGeom>
          <a:ln w="0">
            <a:noFill/>
          </a:ln>
        </p:spPr>
      </p:pic>
      <p:pic>
        <p:nvPicPr>
          <p:cNvPr id="221" name="Google Shape;206;g1036e930883_0_7" descr=""/>
          <p:cNvPicPr/>
          <p:nvPr/>
        </p:nvPicPr>
        <p:blipFill>
          <a:blip r:embed="rId2"/>
          <a:srcRect l="8109" t="0" r="-8091" b="0"/>
          <a:stretch/>
        </p:blipFill>
        <p:spPr>
          <a:xfrm>
            <a:off x="3457080" y="531360"/>
            <a:ext cx="2094840" cy="1009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12;p4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030F3B7E-EF73-41D4-BB7E-AF97BAFE9590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23" name="Google Shape;213;p4" descr=""/>
          <p:cNvPicPr/>
          <p:nvPr/>
        </p:nvPicPr>
        <p:blipFill>
          <a:blip r:embed="rId1"/>
          <a:stretch/>
        </p:blipFill>
        <p:spPr>
          <a:xfrm>
            <a:off x="1560600" y="500400"/>
            <a:ext cx="5838120" cy="456480"/>
          </a:xfrm>
          <a:prstGeom prst="rect">
            <a:avLst/>
          </a:prstGeom>
          <a:ln w="0">
            <a:noFill/>
          </a:ln>
        </p:spPr>
      </p:pic>
      <p:pic>
        <p:nvPicPr>
          <p:cNvPr id="224" name="Google Shape;214;p4" descr=""/>
          <p:cNvPicPr/>
          <p:nvPr/>
        </p:nvPicPr>
        <p:blipFill>
          <a:blip r:embed="rId2"/>
          <a:stretch/>
        </p:blipFill>
        <p:spPr>
          <a:xfrm>
            <a:off x="1098000" y="1152000"/>
            <a:ext cx="6600240" cy="1837440"/>
          </a:xfrm>
          <a:prstGeom prst="rect">
            <a:avLst/>
          </a:prstGeom>
          <a:ln w="0">
            <a:noFill/>
          </a:ln>
        </p:spPr>
      </p:pic>
      <p:sp>
        <p:nvSpPr>
          <p:cNvPr id="225" name="Google Shape;215;p4"/>
          <p:cNvSpPr/>
          <p:nvPr/>
        </p:nvSpPr>
        <p:spPr>
          <a:xfrm>
            <a:off x="3315960" y="2171520"/>
            <a:ext cx="3814560" cy="39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  <a:ea typeface="Calibri"/>
              </a:rPr>
              <a:t>n = 100</a:t>
            </a:r>
            <a:endParaRPr b="0" lang="pt-BR" sz="1400" spc="-1" strike="noStrike">
              <a:latin typeface="Arial"/>
            </a:endParaRPr>
          </a:p>
        </p:txBody>
      </p:sp>
      <p:pic>
        <p:nvPicPr>
          <p:cNvPr id="226" name="Google Shape;216;p4" descr=""/>
          <p:cNvPicPr/>
          <p:nvPr/>
        </p:nvPicPr>
        <p:blipFill>
          <a:blip r:embed="rId3"/>
          <a:stretch/>
        </p:blipFill>
        <p:spPr>
          <a:xfrm>
            <a:off x="1024920" y="3242160"/>
            <a:ext cx="6780960" cy="1170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2;g1036e930883_0_364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17DED6F4-1C89-4686-8F89-718AD4A24946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28" name="Google Shape;223;g1036e930883_0_364" descr=""/>
          <p:cNvPicPr/>
          <p:nvPr/>
        </p:nvPicPr>
        <p:blipFill>
          <a:blip r:embed="rId1"/>
          <a:stretch/>
        </p:blipFill>
        <p:spPr>
          <a:xfrm>
            <a:off x="1049040" y="162360"/>
            <a:ext cx="6381000" cy="1256760"/>
          </a:xfrm>
          <a:prstGeom prst="rect">
            <a:avLst/>
          </a:prstGeom>
          <a:ln w="0">
            <a:noFill/>
          </a:ln>
        </p:spPr>
      </p:pic>
      <p:pic>
        <p:nvPicPr>
          <p:cNvPr id="229" name="Google Shape;224;g1036e930883_0_364" descr=""/>
          <p:cNvPicPr/>
          <p:nvPr/>
        </p:nvPicPr>
        <p:blipFill>
          <a:blip r:embed="rId2"/>
          <a:stretch/>
        </p:blipFill>
        <p:spPr>
          <a:xfrm>
            <a:off x="1049040" y="1541160"/>
            <a:ext cx="6330960" cy="2148840"/>
          </a:xfrm>
          <a:prstGeom prst="rect">
            <a:avLst/>
          </a:prstGeom>
          <a:ln w="0">
            <a:noFill/>
          </a:ln>
        </p:spPr>
      </p:pic>
      <p:pic>
        <p:nvPicPr>
          <p:cNvPr id="230" name="Google Shape;225;g1036e930883_0_364" descr=""/>
          <p:cNvPicPr/>
          <p:nvPr/>
        </p:nvPicPr>
        <p:blipFill>
          <a:blip r:embed="rId3"/>
          <a:stretch/>
        </p:blipFill>
        <p:spPr>
          <a:xfrm>
            <a:off x="1049040" y="3874320"/>
            <a:ext cx="6419160" cy="942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036e930883_0_374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B2398968-A963-4882-AB35-3DF77A77214C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32" name="Google Shape;232;g1036e930883_0_374" descr=""/>
          <p:cNvPicPr/>
          <p:nvPr/>
        </p:nvPicPr>
        <p:blipFill>
          <a:blip r:embed="rId1"/>
          <a:stretch/>
        </p:blipFill>
        <p:spPr>
          <a:xfrm>
            <a:off x="1011240" y="192240"/>
            <a:ext cx="6676200" cy="675720"/>
          </a:xfrm>
          <a:prstGeom prst="rect">
            <a:avLst/>
          </a:prstGeom>
          <a:ln w="0">
            <a:noFill/>
          </a:ln>
        </p:spPr>
      </p:pic>
      <p:pic>
        <p:nvPicPr>
          <p:cNvPr id="233" name="Google Shape;233;g1036e930883_0_374" descr=""/>
          <p:cNvPicPr/>
          <p:nvPr/>
        </p:nvPicPr>
        <p:blipFill>
          <a:blip r:embed="rId2"/>
          <a:stretch/>
        </p:blipFill>
        <p:spPr>
          <a:xfrm>
            <a:off x="1011240" y="921240"/>
            <a:ext cx="4704480" cy="518760"/>
          </a:xfrm>
          <a:prstGeom prst="rect">
            <a:avLst/>
          </a:prstGeom>
          <a:ln w="0">
            <a:noFill/>
          </a:ln>
        </p:spPr>
      </p:pic>
      <p:pic>
        <p:nvPicPr>
          <p:cNvPr id="234" name="Google Shape;234;g1036e930883_0_374" descr=""/>
          <p:cNvPicPr/>
          <p:nvPr/>
        </p:nvPicPr>
        <p:blipFill>
          <a:blip r:embed="rId3"/>
          <a:stretch/>
        </p:blipFill>
        <p:spPr>
          <a:xfrm>
            <a:off x="1011240" y="1482840"/>
            <a:ext cx="5533200" cy="894600"/>
          </a:xfrm>
          <a:prstGeom prst="rect">
            <a:avLst/>
          </a:prstGeom>
          <a:ln w="0">
            <a:noFill/>
          </a:ln>
        </p:spPr>
      </p:pic>
      <p:pic>
        <p:nvPicPr>
          <p:cNvPr id="235" name="Google Shape;235;g1036e930883_0_374" descr=""/>
          <p:cNvPicPr/>
          <p:nvPr/>
        </p:nvPicPr>
        <p:blipFill>
          <a:blip r:embed="rId4"/>
          <a:stretch/>
        </p:blipFill>
        <p:spPr>
          <a:xfrm>
            <a:off x="1011240" y="2482560"/>
            <a:ext cx="5323680" cy="561240"/>
          </a:xfrm>
          <a:prstGeom prst="rect">
            <a:avLst/>
          </a:prstGeom>
          <a:ln w="0">
            <a:noFill/>
          </a:ln>
        </p:spPr>
      </p:pic>
      <p:pic>
        <p:nvPicPr>
          <p:cNvPr id="236" name="Google Shape;236;g1036e930883_0_374" descr=""/>
          <p:cNvPicPr/>
          <p:nvPr/>
        </p:nvPicPr>
        <p:blipFill>
          <a:blip r:embed="rId5"/>
          <a:stretch/>
        </p:blipFill>
        <p:spPr>
          <a:xfrm>
            <a:off x="1011240" y="3147120"/>
            <a:ext cx="6162120" cy="1590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" dur="indefinite" restart="never" nodeType="tmRoot">
          <p:childTnLst>
            <p:seq>
              <p:cTn id="9" dur="indefinite" nodeType="mainSeq">
                <p:childTnLst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42;g1036e930883_0_386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5D2EEA38-AD1B-44D7-961C-6A343F8C42FF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38" name="Google Shape;243;g1036e930883_0_386" descr=""/>
          <p:cNvPicPr/>
          <p:nvPr/>
        </p:nvPicPr>
        <p:blipFill>
          <a:blip r:embed="rId1"/>
          <a:stretch/>
        </p:blipFill>
        <p:spPr>
          <a:xfrm>
            <a:off x="1190520" y="138960"/>
            <a:ext cx="5109480" cy="674280"/>
          </a:xfrm>
          <a:prstGeom prst="rect">
            <a:avLst/>
          </a:prstGeom>
          <a:ln w="0">
            <a:noFill/>
          </a:ln>
        </p:spPr>
      </p:pic>
      <p:pic>
        <p:nvPicPr>
          <p:cNvPr id="239" name="Google Shape;244;g1036e930883_0_386" descr=""/>
          <p:cNvPicPr/>
          <p:nvPr/>
        </p:nvPicPr>
        <p:blipFill>
          <a:blip r:embed="rId2"/>
          <a:stretch/>
        </p:blipFill>
        <p:spPr>
          <a:xfrm>
            <a:off x="1190520" y="2090880"/>
            <a:ext cx="6549480" cy="961200"/>
          </a:xfrm>
          <a:prstGeom prst="rect">
            <a:avLst/>
          </a:prstGeom>
          <a:ln w="0">
            <a:noFill/>
          </a:ln>
        </p:spPr>
      </p:pic>
      <p:pic>
        <p:nvPicPr>
          <p:cNvPr id="240" name="Google Shape;245;g1036e930883_0_386" descr=""/>
          <p:cNvPicPr/>
          <p:nvPr/>
        </p:nvPicPr>
        <p:blipFill>
          <a:blip r:embed="rId3"/>
          <a:srcRect l="5427" t="10832" r="11539" b="0"/>
          <a:stretch/>
        </p:blipFill>
        <p:spPr>
          <a:xfrm>
            <a:off x="3060000" y="3142440"/>
            <a:ext cx="2546640" cy="1897200"/>
          </a:xfrm>
          <a:prstGeom prst="rect">
            <a:avLst/>
          </a:prstGeom>
          <a:ln w="0">
            <a:noFill/>
          </a:ln>
        </p:spPr>
      </p:pic>
      <p:pic>
        <p:nvPicPr>
          <p:cNvPr id="241" name="Google Shape;246;g1036e930883_0_386" descr=""/>
          <p:cNvPicPr/>
          <p:nvPr/>
        </p:nvPicPr>
        <p:blipFill>
          <a:blip r:embed="rId4"/>
          <a:srcRect l="0" t="0" r="0" b="16097"/>
          <a:stretch/>
        </p:blipFill>
        <p:spPr>
          <a:xfrm>
            <a:off x="1190520" y="872280"/>
            <a:ext cx="6549480" cy="1174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51;g1036e930883_0_17" descr=""/>
          <p:cNvPicPr/>
          <p:nvPr/>
        </p:nvPicPr>
        <p:blipFill>
          <a:blip r:embed="rId1"/>
          <a:srcRect l="0" t="0" r="0" b="18206"/>
          <a:stretch/>
        </p:blipFill>
        <p:spPr>
          <a:xfrm>
            <a:off x="1171080" y="362160"/>
            <a:ext cx="6695280" cy="3458160"/>
          </a:xfrm>
          <a:prstGeom prst="rect">
            <a:avLst/>
          </a:prstGeom>
          <a:ln w="0">
            <a:noFill/>
          </a:ln>
        </p:spPr>
      </p:pic>
      <p:sp>
        <p:nvSpPr>
          <p:cNvPr id="243" name="Google Shape;252;g1036e930883_0_17"/>
          <p:cNvSpPr/>
          <p:nvPr/>
        </p:nvSpPr>
        <p:spPr>
          <a:xfrm>
            <a:off x="1436760" y="3779640"/>
            <a:ext cx="6860880" cy="39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  <a:ea typeface="Calibri"/>
              </a:rPr>
              <a:t>suponha que seleccionamos amostras de n = 30.</a:t>
            </a: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57;g1036e930883_0_22" descr=""/>
          <p:cNvPicPr/>
          <p:nvPr/>
        </p:nvPicPr>
        <p:blipFill>
          <a:blip r:embed="rId1"/>
          <a:stretch/>
        </p:blipFill>
        <p:spPr>
          <a:xfrm>
            <a:off x="1960200" y="176400"/>
            <a:ext cx="4933080" cy="294480"/>
          </a:xfrm>
          <a:prstGeom prst="rect">
            <a:avLst/>
          </a:prstGeom>
          <a:ln w="0">
            <a:noFill/>
          </a:ln>
        </p:spPr>
      </p:pic>
      <p:pic>
        <p:nvPicPr>
          <p:cNvPr id="245" name="Google Shape;258;g1036e930883_0_22" descr=""/>
          <p:cNvPicPr/>
          <p:nvPr/>
        </p:nvPicPr>
        <p:blipFill>
          <a:blip r:embed="rId2"/>
          <a:stretch/>
        </p:blipFill>
        <p:spPr>
          <a:xfrm>
            <a:off x="1523160" y="548280"/>
            <a:ext cx="2485440" cy="2247120"/>
          </a:xfrm>
          <a:prstGeom prst="rect">
            <a:avLst/>
          </a:prstGeom>
          <a:ln w="0">
            <a:noFill/>
          </a:ln>
        </p:spPr>
      </p:pic>
      <p:pic>
        <p:nvPicPr>
          <p:cNvPr id="246" name="Google Shape;259;g1036e930883_0_22" descr=""/>
          <p:cNvPicPr/>
          <p:nvPr/>
        </p:nvPicPr>
        <p:blipFill>
          <a:blip r:embed="rId3"/>
          <a:stretch/>
        </p:blipFill>
        <p:spPr>
          <a:xfrm>
            <a:off x="5487120" y="548280"/>
            <a:ext cx="2432880" cy="2331720"/>
          </a:xfrm>
          <a:prstGeom prst="rect">
            <a:avLst/>
          </a:prstGeom>
          <a:ln w="0">
            <a:noFill/>
          </a:ln>
        </p:spPr>
      </p:pic>
      <p:pic>
        <p:nvPicPr>
          <p:cNvPr id="247" name="Google Shape;260;g1036e930883_0_22" descr=""/>
          <p:cNvPicPr/>
          <p:nvPr/>
        </p:nvPicPr>
        <p:blipFill>
          <a:blip r:embed="rId4"/>
          <a:stretch/>
        </p:blipFill>
        <p:spPr>
          <a:xfrm>
            <a:off x="1518120" y="2832120"/>
            <a:ext cx="2544840" cy="2103120"/>
          </a:xfrm>
          <a:prstGeom prst="rect">
            <a:avLst/>
          </a:prstGeom>
          <a:ln w="0">
            <a:noFill/>
          </a:ln>
        </p:spPr>
      </p:pic>
      <p:pic>
        <p:nvPicPr>
          <p:cNvPr id="248" name="Google Shape;261;g1036e930883_0_22" descr=""/>
          <p:cNvPicPr/>
          <p:nvPr/>
        </p:nvPicPr>
        <p:blipFill>
          <a:blip r:embed="rId5"/>
          <a:stretch/>
        </p:blipFill>
        <p:spPr>
          <a:xfrm>
            <a:off x="5495040" y="2960640"/>
            <a:ext cx="2424960" cy="1918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68;g1055e7ae572_0_11"/>
          <p:cNvSpPr/>
          <p:nvPr/>
        </p:nvSpPr>
        <p:spPr>
          <a:xfrm>
            <a:off x="1280160" y="765720"/>
            <a:ext cx="6582960" cy="76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Arial"/>
              </a:rPr>
              <a:t>Simulador: http://onlinestatbook.com/stat_sim/sampling_dist/index.html</a:t>
            </a:r>
            <a:endParaRPr b="0" lang="pt-BR" sz="1400" spc="-1" strike="noStrike">
              <a:latin typeface="Arial"/>
            </a:endParaRPr>
          </a:p>
        </p:txBody>
      </p:sp>
      <p:pic>
        <p:nvPicPr>
          <p:cNvPr id="250" name="" descr=""/>
          <p:cNvPicPr/>
          <p:nvPr/>
        </p:nvPicPr>
        <p:blipFill>
          <a:blip r:embed="rId1"/>
          <a:stretch/>
        </p:blipFill>
        <p:spPr>
          <a:xfrm>
            <a:off x="1944000" y="1224000"/>
            <a:ext cx="4680000" cy="370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10;p3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9807E1FA-064D-4869-9109-B6D88FA9F4E9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185" name="Google Shape;111;p3" descr=""/>
          <p:cNvPicPr/>
          <p:nvPr/>
        </p:nvPicPr>
        <p:blipFill>
          <a:blip r:embed="rId1"/>
          <a:stretch/>
        </p:blipFill>
        <p:spPr>
          <a:xfrm>
            <a:off x="0" y="0"/>
            <a:ext cx="8440200" cy="514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16;g102796aa83b_0_0"/>
          <p:cNvSpPr/>
          <p:nvPr/>
        </p:nvSpPr>
        <p:spPr>
          <a:xfrm>
            <a:off x="1275840" y="512640"/>
            <a:ext cx="7143840" cy="128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2f5897"/>
                </a:solidFill>
                <a:latin typeface="Lato"/>
                <a:ea typeface="Lato"/>
              </a:rPr>
              <a:t>Exemplo: </a:t>
            </a:r>
            <a:r>
              <a:rPr b="0" lang="en-US" sz="1500" spc="-1" strike="noStrike">
                <a:solidFill>
                  <a:srgbClr val="21242c"/>
                </a:solidFill>
                <a:latin typeface="Arial"/>
                <a:ea typeface="Arial"/>
              </a:rPr>
              <a:t>De acordo com pesquisa sobre a comunidade americana realizada pelo instituto de Censo dos Estados Unidos, 87% dos americanos com mais de 25 anos conquistaram um diploma do Ensino Médio. Suponha que vamos pegar uma amostra aleatória de 200 americanos nessa faixa etária e calcular a proporção da amostra com diploma do Ensino Médio.</a:t>
            </a:r>
            <a:endParaRPr b="0" lang="pt-BR" sz="1500" spc="-1" strike="noStrike">
              <a:latin typeface="Arial"/>
            </a:endParaRPr>
          </a:p>
        </p:txBody>
      </p:sp>
      <p:sp>
        <p:nvSpPr>
          <p:cNvPr id="187" name="Google Shape;117;g102796aa83b_0_0"/>
          <p:cNvSpPr/>
          <p:nvPr/>
        </p:nvSpPr>
        <p:spPr>
          <a:xfrm>
            <a:off x="732600" y="2054520"/>
            <a:ext cx="7143840" cy="1188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marL="457200" indent="457200">
              <a:lnSpc>
                <a:spcPct val="100000"/>
              </a:lnSpc>
              <a:tabLst>
                <a:tab algn="l" pos="0"/>
              </a:tabLst>
            </a:pPr>
            <a:r>
              <a:rPr b="1" lang="en-US" sz="2200" spc="-1" strike="noStrike">
                <a:solidFill>
                  <a:srgbClr val="21242c"/>
                </a:solidFill>
                <a:latin typeface="Arial"/>
                <a:ea typeface="Arial"/>
              </a:rPr>
              <a:t>Qual é a probabilidade da proporção de pessoas com diploma do Ensino Médio na amostra ser menor que 85%?</a:t>
            </a:r>
            <a:endParaRPr b="0" lang="pt-BR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23;g102796aa83b_0_12"/>
          <p:cNvSpPr/>
          <p:nvPr/>
        </p:nvSpPr>
        <p:spPr>
          <a:xfrm>
            <a:off x="8451000" y="4736880"/>
            <a:ext cx="547920" cy="39276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85065EE-ECA9-4221-9015-FBF828D62B8D}" type="slidenum">
              <a:rPr b="0" lang="en-US" sz="900" spc="-1" strike="noStrike">
                <a:solidFill>
                  <a:srgbClr val="2f5897"/>
                </a:solidFill>
                <a:latin typeface="Nunito"/>
                <a:ea typeface="Nunito"/>
              </a:rPr>
              <a:t>&lt;número&gt;</a:t>
            </a:fld>
            <a:endParaRPr b="0" lang="pt-BR" sz="900" spc="-1" strike="noStrike">
              <a:latin typeface="Arial"/>
            </a:endParaRPr>
          </a:p>
        </p:txBody>
      </p:sp>
      <p:pic>
        <p:nvPicPr>
          <p:cNvPr id="189" name="Google Shape;124;g102796aa83b_0_12" descr=""/>
          <p:cNvPicPr/>
          <p:nvPr/>
        </p:nvPicPr>
        <p:blipFill>
          <a:blip r:embed="rId1"/>
          <a:stretch/>
        </p:blipFill>
        <p:spPr>
          <a:xfrm>
            <a:off x="1951920" y="152280"/>
            <a:ext cx="3876120" cy="370800"/>
          </a:xfrm>
          <a:prstGeom prst="rect">
            <a:avLst/>
          </a:prstGeom>
          <a:ln w="0">
            <a:noFill/>
          </a:ln>
        </p:spPr>
      </p:pic>
      <p:pic>
        <p:nvPicPr>
          <p:cNvPr id="190" name="Google Shape;125;g102796aa83b_0_12" descr=""/>
          <p:cNvPicPr/>
          <p:nvPr/>
        </p:nvPicPr>
        <p:blipFill>
          <a:blip r:embed="rId2"/>
          <a:stretch/>
        </p:blipFill>
        <p:spPr>
          <a:xfrm>
            <a:off x="582120" y="654480"/>
            <a:ext cx="6743160" cy="723240"/>
          </a:xfrm>
          <a:prstGeom prst="rect">
            <a:avLst/>
          </a:prstGeom>
          <a:ln w="0">
            <a:noFill/>
          </a:ln>
        </p:spPr>
      </p:pic>
      <p:pic>
        <p:nvPicPr>
          <p:cNvPr id="191" name="Google Shape;126;g102796aa83b_0_12" descr=""/>
          <p:cNvPicPr/>
          <p:nvPr/>
        </p:nvPicPr>
        <p:blipFill>
          <a:blip r:embed="rId3"/>
          <a:srcRect l="0" t="20370" r="14384" b="37423"/>
          <a:stretch/>
        </p:blipFill>
        <p:spPr>
          <a:xfrm>
            <a:off x="1307520" y="998640"/>
            <a:ext cx="2103120" cy="195840"/>
          </a:xfrm>
          <a:prstGeom prst="rect">
            <a:avLst/>
          </a:prstGeom>
          <a:ln w="0">
            <a:noFill/>
          </a:ln>
        </p:spPr>
      </p:pic>
      <p:pic>
        <p:nvPicPr>
          <p:cNvPr id="192" name="Google Shape;127;g102796aa83b_0_12" descr=""/>
          <p:cNvPicPr/>
          <p:nvPr/>
        </p:nvPicPr>
        <p:blipFill>
          <a:blip r:embed="rId4"/>
          <a:stretch/>
        </p:blipFill>
        <p:spPr>
          <a:xfrm>
            <a:off x="582120" y="1508760"/>
            <a:ext cx="6314400" cy="932760"/>
          </a:xfrm>
          <a:prstGeom prst="rect">
            <a:avLst/>
          </a:prstGeom>
          <a:ln w="0">
            <a:noFill/>
          </a:ln>
        </p:spPr>
      </p:pic>
      <p:pic>
        <p:nvPicPr>
          <p:cNvPr id="193" name="Google Shape;128;g102796aa83b_0_12" descr=""/>
          <p:cNvPicPr/>
          <p:nvPr/>
        </p:nvPicPr>
        <p:blipFill>
          <a:blip r:embed="rId5"/>
          <a:stretch/>
        </p:blipFill>
        <p:spPr>
          <a:xfrm>
            <a:off x="1401480" y="1896120"/>
            <a:ext cx="2285280" cy="408960"/>
          </a:xfrm>
          <a:prstGeom prst="rect">
            <a:avLst/>
          </a:prstGeom>
          <a:ln w="0">
            <a:noFill/>
          </a:ln>
        </p:spPr>
      </p:pic>
      <p:pic>
        <p:nvPicPr>
          <p:cNvPr id="194" name="Google Shape;129;g102796aa83b_0_12" descr=""/>
          <p:cNvPicPr/>
          <p:nvPr/>
        </p:nvPicPr>
        <p:blipFill>
          <a:blip r:embed="rId6"/>
          <a:stretch/>
        </p:blipFill>
        <p:spPr>
          <a:xfrm>
            <a:off x="3687480" y="1877040"/>
            <a:ext cx="1227960" cy="447120"/>
          </a:xfrm>
          <a:prstGeom prst="rect">
            <a:avLst/>
          </a:prstGeom>
          <a:ln w="0">
            <a:noFill/>
          </a:ln>
        </p:spPr>
      </p:pic>
      <p:pic>
        <p:nvPicPr>
          <p:cNvPr id="195" name="Google Shape;130;g102796aa83b_0_12" descr=""/>
          <p:cNvPicPr/>
          <p:nvPr/>
        </p:nvPicPr>
        <p:blipFill>
          <a:blip r:embed="rId7"/>
          <a:stretch/>
        </p:blipFill>
        <p:spPr>
          <a:xfrm>
            <a:off x="4916160" y="1924920"/>
            <a:ext cx="542160" cy="351720"/>
          </a:xfrm>
          <a:prstGeom prst="rect">
            <a:avLst/>
          </a:prstGeom>
          <a:ln w="0">
            <a:noFill/>
          </a:ln>
        </p:spPr>
      </p:pic>
      <p:pic>
        <p:nvPicPr>
          <p:cNvPr id="196" name="Google Shape;131;g102796aa83b_0_12" descr=""/>
          <p:cNvPicPr/>
          <p:nvPr/>
        </p:nvPicPr>
        <p:blipFill>
          <a:blip r:embed="rId8"/>
          <a:stretch/>
        </p:blipFill>
        <p:spPr>
          <a:xfrm>
            <a:off x="582120" y="2396880"/>
            <a:ext cx="5666760" cy="551880"/>
          </a:xfrm>
          <a:prstGeom prst="rect">
            <a:avLst/>
          </a:prstGeom>
          <a:ln w="0">
            <a:noFill/>
          </a:ln>
        </p:spPr>
      </p:pic>
      <p:pic>
        <p:nvPicPr>
          <p:cNvPr id="197" name="Google Shape;132;g102796aa83b_0_12" descr=""/>
          <p:cNvPicPr/>
          <p:nvPr/>
        </p:nvPicPr>
        <p:blipFill>
          <a:blip r:embed="rId9"/>
          <a:stretch/>
        </p:blipFill>
        <p:spPr>
          <a:xfrm>
            <a:off x="582120" y="2755440"/>
            <a:ext cx="5933520" cy="342360"/>
          </a:xfrm>
          <a:prstGeom prst="rect">
            <a:avLst/>
          </a:prstGeom>
          <a:ln w="0">
            <a:noFill/>
          </a:ln>
        </p:spPr>
      </p:pic>
      <p:pic>
        <p:nvPicPr>
          <p:cNvPr id="198" name="Google Shape;133;g102796aa83b_0_12" descr=""/>
          <p:cNvPicPr/>
          <p:nvPr/>
        </p:nvPicPr>
        <p:blipFill>
          <a:blip r:embed="rId10"/>
          <a:stretch/>
        </p:blipFill>
        <p:spPr>
          <a:xfrm>
            <a:off x="582120" y="3098520"/>
            <a:ext cx="5828760" cy="399240"/>
          </a:xfrm>
          <a:prstGeom prst="rect">
            <a:avLst/>
          </a:prstGeom>
          <a:ln w="0">
            <a:noFill/>
          </a:ln>
        </p:spPr>
      </p:pic>
      <p:pic>
        <p:nvPicPr>
          <p:cNvPr id="199" name="Google Shape;134;g102796aa83b_0_12" descr=""/>
          <p:cNvPicPr/>
          <p:nvPr/>
        </p:nvPicPr>
        <p:blipFill>
          <a:blip r:embed="rId11"/>
          <a:stretch/>
        </p:blipFill>
        <p:spPr>
          <a:xfrm>
            <a:off x="582120" y="3764160"/>
            <a:ext cx="6038280" cy="923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140;g102796aa83b_0_33"/>
          <p:cNvSpPr/>
          <p:nvPr/>
        </p:nvSpPr>
        <p:spPr>
          <a:xfrm>
            <a:off x="8451000" y="4736880"/>
            <a:ext cx="547920" cy="39276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23011791-E3D3-4DE1-968E-5F9BAC7E3589}" type="slidenum">
              <a:rPr b="0" lang="en-US" sz="900" spc="-1" strike="noStrike">
                <a:solidFill>
                  <a:srgbClr val="2f5897"/>
                </a:solidFill>
                <a:latin typeface="Nunito"/>
                <a:ea typeface="Nunito"/>
              </a:rPr>
              <a:t>&lt;número&gt;</a:t>
            </a:fld>
            <a:endParaRPr b="0" lang="pt-BR" sz="900" spc="-1" strike="noStrike">
              <a:latin typeface="Arial"/>
            </a:endParaRPr>
          </a:p>
        </p:txBody>
      </p:sp>
      <p:pic>
        <p:nvPicPr>
          <p:cNvPr id="201" name="Google Shape;141;g102796aa83b_0_33" descr=""/>
          <p:cNvPicPr/>
          <p:nvPr/>
        </p:nvPicPr>
        <p:blipFill>
          <a:blip r:embed="rId1"/>
          <a:stretch/>
        </p:blipFill>
        <p:spPr>
          <a:xfrm>
            <a:off x="1119240" y="205560"/>
            <a:ext cx="6466680" cy="761400"/>
          </a:xfrm>
          <a:prstGeom prst="rect">
            <a:avLst/>
          </a:prstGeom>
          <a:ln w="0">
            <a:noFill/>
          </a:ln>
        </p:spPr>
      </p:pic>
      <p:pic>
        <p:nvPicPr>
          <p:cNvPr id="202" name="Google Shape;142;g102796aa83b_0_33" descr=""/>
          <p:cNvPicPr/>
          <p:nvPr/>
        </p:nvPicPr>
        <p:blipFill>
          <a:blip r:embed="rId2"/>
          <a:stretch/>
        </p:blipFill>
        <p:spPr>
          <a:xfrm>
            <a:off x="1293840" y="1039680"/>
            <a:ext cx="4609440" cy="294480"/>
          </a:xfrm>
          <a:prstGeom prst="rect">
            <a:avLst/>
          </a:prstGeom>
          <a:ln w="0">
            <a:noFill/>
          </a:ln>
        </p:spPr>
      </p:pic>
      <p:pic>
        <p:nvPicPr>
          <p:cNvPr id="203" name="Google Shape;143;g102796aa83b_0_33" descr=""/>
          <p:cNvPicPr/>
          <p:nvPr/>
        </p:nvPicPr>
        <p:blipFill>
          <a:blip r:embed="rId3"/>
          <a:stretch/>
        </p:blipFill>
        <p:spPr>
          <a:xfrm>
            <a:off x="1293840" y="1415520"/>
            <a:ext cx="5742720" cy="304200"/>
          </a:xfrm>
          <a:prstGeom prst="rect">
            <a:avLst/>
          </a:prstGeom>
          <a:ln w="0">
            <a:noFill/>
          </a:ln>
        </p:spPr>
      </p:pic>
      <p:pic>
        <p:nvPicPr>
          <p:cNvPr id="204" name="Google Shape;144;g102796aa83b_0_33" descr=""/>
          <p:cNvPicPr/>
          <p:nvPr/>
        </p:nvPicPr>
        <p:blipFill>
          <a:blip r:embed="rId4"/>
          <a:stretch/>
        </p:blipFill>
        <p:spPr>
          <a:xfrm>
            <a:off x="3214440" y="1683720"/>
            <a:ext cx="1218600" cy="256320"/>
          </a:xfrm>
          <a:prstGeom prst="rect">
            <a:avLst/>
          </a:prstGeom>
          <a:ln w="0">
            <a:noFill/>
          </a:ln>
        </p:spPr>
      </p:pic>
      <p:pic>
        <p:nvPicPr>
          <p:cNvPr id="205" name="Google Shape;145;g102796aa83b_0_33" descr=""/>
          <p:cNvPicPr/>
          <p:nvPr/>
        </p:nvPicPr>
        <p:blipFill>
          <a:blip r:embed="rId5"/>
          <a:stretch/>
        </p:blipFill>
        <p:spPr>
          <a:xfrm>
            <a:off x="1439280" y="1976760"/>
            <a:ext cx="5142960" cy="389880"/>
          </a:xfrm>
          <a:prstGeom prst="rect">
            <a:avLst/>
          </a:prstGeom>
          <a:ln w="0">
            <a:noFill/>
          </a:ln>
        </p:spPr>
      </p:pic>
      <p:pic>
        <p:nvPicPr>
          <p:cNvPr id="206" name="Google Shape;146;g102796aa83b_0_33" descr=""/>
          <p:cNvPicPr/>
          <p:nvPr/>
        </p:nvPicPr>
        <p:blipFill>
          <a:blip r:embed="rId6"/>
          <a:stretch/>
        </p:blipFill>
        <p:spPr>
          <a:xfrm>
            <a:off x="1439280" y="2298240"/>
            <a:ext cx="1581480" cy="2831760"/>
          </a:xfrm>
          <a:prstGeom prst="rect">
            <a:avLst/>
          </a:prstGeom>
          <a:ln w="0">
            <a:noFill/>
          </a:ln>
        </p:spPr>
      </p:pic>
      <p:pic>
        <p:nvPicPr>
          <p:cNvPr id="207" name="Google Shape;147;g102796aa83b_0_33" descr=""/>
          <p:cNvPicPr/>
          <p:nvPr/>
        </p:nvPicPr>
        <p:blipFill>
          <a:blip r:embed="rId7"/>
          <a:stretch/>
        </p:blipFill>
        <p:spPr>
          <a:xfrm>
            <a:off x="3302280" y="2400840"/>
            <a:ext cx="5028120" cy="505800"/>
          </a:xfrm>
          <a:prstGeom prst="rect">
            <a:avLst/>
          </a:prstGeom>
          <a:ln w="0">
            <a:noFill/>
          </a:ln>
        </p:spPr>
      </p:pic>
      <p:pic>
        <p:nvPicPr>
          <p:cNvPr id="208" name="Google Shape;148;g102796aa83b_0_33" descr=""/>
          <p:cNvPicPr/>
          <p:nvPr/>
        </p:nvPicPr>
        <p:blipFill>
          <a:blip r:embed="rId8"/>
          <a:srcRect l="0" t="4281" r="0" b="-4281"/>
          <a:stretch/>
        </p:blipFill>
        <p:spPr>
          <a:xfrm>
            <a:off x="6120000" y="3214080"/>
            <a:ext cx="1923480" cy="1857240"/>
          </a:xfrm>
          <a:prstGeom prst="rect">
            <a:avLst/>
          </a:prstGeom>
          <a:ln w="0">
            <a:noFill/>
          </a:ln>
        </p:spPr>
      </p:pic>
      <p:sp>
        <p:nvSpPr>
          <p:cNvPr id="209" name="Google Shape;149;g102796aa83b_0_33"/>
          <p:cNvSpPr/>
          <p:nvPr/>
        </p:nvSpPr>
        <p:spPr>
          <a:xfrm>
            <a:off x="3217680" y="2799360"/>
            <a:ext cx="4107960" cy="82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  <a:ea typeface="Calibri"/>
              </a:rPr>
              <a:t>normalcdf(0, 0.85, 0.87, 0.024) == 0.20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  <a:ea typeface="Calibri"/>
              </a:rPr>
              <a:t>pnorm(0.85, 0.87, 0.024) == 0.20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154;g1026f6672db_1_10" descr=""/>
          <p:cNvPicPr/>
          <p:nvPr/>
        </p:nvPicPr>
        <p:blipFill>
          <a:blip r:embed="rId1"/>
          <a:stretch/>
        </p:blipFill>
        <p:spPr>
          <a:xfrm>
            <a:off x="1271160" y="1519560"/>
            <a:ext cx="6720840" cy="2872440"/>
          </a:xfrm>
          <a:prstGeom prst="rect">
            <a:avLst/>
          </a:prstGeom>
          <a:ln w="0">
            <a:noFill/>
          </a:ln>
        </p:spPr>
      </p:pic>
      <p:sp>
        <p:nvSpPr>
          <p:cNvPr id="211" name="Google Shape;155;g1026f6672db_1_10"/>
          <p:cNvSpPr/>
          <p:nvPr/>
        </p:nvSpPr>
        <p:spPr>
          <a:xfrm>
            <a:off x="1171800" y="512640"/>
            <a:ext cx="7108200" cy="903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2f5897"/>
                </a:solidFill>
                <a:latin typeface="Lato"/>
                <a:ea typeface="Lato"/>
              </a:rPr>
              <a:t>Exemplo:</a:t>
            </a:r>
            <a:r>
              <a:rPr b="0" lang="en-US" sz="1600" spc="-1" strike="noStrike">
                <a:solidFill>
                  <a:srgbClr val="2f5897"/>
                </a:solidFill>
                <a:latin typeface="Lato"/>
                <a:ea typeface="Lato"/>
              </a:rPr>
              <a:t> Consideremos um processo de amostragem com n = 2 em uma urna que contém três tipos de fichas (2, 4 e 6) na mesma quantidade:</a:t>
            </a:r>
            <a:endParaRPr b="0" lang="pt-BR" sz="1600" spc="-1" strike="noStrike">
              <a:latin typeface="Arial"/>
            </a:endParaRPr>
          </a:p>
        </p:txBody>
      </p:sp>
      <p:sp>
        <p:nvSpPr>
          <p:cNvPr id="212" name="Google Shape;156;g1026f6672db_1_10"/>
          <p:cNvSpPr/>
          <p:nvPr/>
        </p:nvSpPr>
        <p:spPr>
          <a:xfrm>
            <a:off x="732600" y="4716360"/>
            <a:ext cx="6935400" cy="52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15000"/>
              </a:lnSpc>
              <a:spcAft>
                <a:spcPts val="1599"/>
              </a:spcAft>
              <a:tabLst>
                <a:tab algn="l" pos="0"/>
              </a:tabLst>
            </a:pPr>
            <a:r>
              <a:rPr b="0" lang="en-US" sz="1000" spc="-1" strike="noStrike">
                <a:solidFill>
                  <a:srgbClr val="000000"/>
                </a:solidFill>
                <a:latin typeface="Calibri"/>
                <a:ea typeface="Calibri"/>
              </a:rPr>
              <a:t>JANIO DE JESUS CARVALHO JR 2018.1</a:t>
            </a:r>
            <a:endParaRPr b="0" lang="pt-B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177;p6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95BA09C8-D0B8-4056-8CC8-E6AE6AA4FA46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14" name="Google Shape;178;p6" descr=""/>
          <p:cNvPicPr/>
          <p:nvPr/>
        </p:nvPicPr>
        <p:blipFill>
          <a:blip r:embed="rId1"/>
          <a:stretch/>
        </p:blipFill>
        <p:spPr>
          <a:xfrm>
            <a:off x="2634480" y="541080"/>
            <a:ext cx="3305520" cy="2520720"/>
          </a:xfrm>
          <a:prstGeom prst="rect">
            <a:avLst/>
          </a:prstGeom>
          <a:ln w="0">
            <a:noFill/>
          </a:ln>
        </p:spPr>
      </p:pic>
      <p:sp>
        <p:nvSpPr>
          <p:cNvPr id="215" name="Google Shape;179;p6"/>
          <p:cNvSpPr/>
          <p:nvPr/>
        </p:nvSpPr>
        <p:spPr>
          <a:xfrm>
            <a:off x="344880" y="3289320"/>
            <a:ext cx="7916760" cy="146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just">
              <a:lnSpc>
                <a:spcPct val="115000"/>
              </a:lnSpc>
              <a:tabLst>
                <a:tab algn="l" pos="0"/>
              </a:tabLst>
            </a:pPr>
            <a:r>
              <a:rPr b="1" lang="en-US" sz="1600" spc="-1" strike="noStrike">
                <a:solidFill>
                  <a:srgbClr val="424242"/>
                </a:solidFill>
                <a:latin typeface="Calibri"/>
                <a:ea typeface="Calibri"/>
              </a:rPr>
              <a:t>Definição: </a:t>
            </a:r>
            <a:r>
              <a:rPr b="0" lang="en-US" sz="1600" spc="-1" strike="noStrike">
                <a:solidFill>
                  <a:srgbClr val="424242"/>
                </a:solidFill>
                <a:latin typeface="Calibri"/>
                <a:ea typeface="Calibri"/>
              </a:rPr>
              <a:t>Considere uma amostra aleatória simples de tamanho n extraída de uma população qualquer com média µ e desvio padrão. Quando n é grande, a distribuição amostral da média 𝑿̅ se aproxima da distribuição normal com média µ e desvio padrão 𝝈⁄√𝒏. </a:t>
            </a:r>
            <a:endParaRPr b="0" lang="pt-BR" sz="1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  <a:tabLst>
                <a:tab algn="l" pos="0"/>
              </a:tabLst>
            </a:pPr>
            <a:endParaRPr b="0" lang="pt-B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185;p7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0F6DC340-82A6-4FD2-8349-8C9939A8D388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17" name="Google Shape;186;p7" descr=""/>
          <p:cNvPicPr/>
          <p:nvPr/>
        </p:nvPicPr>
        <p:blipFill>
          <a:blip r:embed="rId1"/>
          <a:stretch/>
        </p:blipFill>
        <p:spPr>
          <a:xfrm>
            <a:off x="947160" y="524160"/>
            <a:ext cx="6763320" cy="3566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192;p8"/>
          <p:cNvSpPr/>
          <p:nvPr/>
        </p:nvSpPr>
        <p:spPr>
          <a:xfrm>
            <a:off x="8531280" y="4541040"/>
            <a:ext cx="548640" cy="297000"/>
          </a:xfrm>
          <a:prstGeom prst="rect">
            <a:avLst/>
          </a:prstGeom>
          <a:noFill/>
          <a:ln w="1908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645270D7-171E-4C80-B855-E0DBD3732EA8}" type="slidenum">
              <a:rPr b="0" lang="en-US" sz="1800" spc="-1" strike="noStrike">
                <a:solidFill>
                  <a:srgbClr val="ffffff"/>
                </a:solidFill>
                <a:latin typeface="Calibri"/>
                <a:ea typeface="Calibri"/>
              </a:rPr>
              <a:t>&lt;número&gt;</a:t>
            </a:fld>
            <a:endParaRPr b="0" lang="pt-BR" sz="1800" spc="-1" strike="noStrike">
              <a:latin typeface="Arial"/>
            </a:endParaRPr>
          </a:p>
        </p:txBody>
      </p:sp>
      <p:pic>
        <p:nvPicPr>
          <p:cNvPr id="219" name="Google Shape;193;p8" descr=""/>
          <p:cNvPicPr/>
          <p:nvPr/>
        </p:nvPicPr>
        <p:blipFill>
          <a:blip r:embed="rId1"/>
          <a:stretch/>
        </p:blipFill>
        <p:spPr>
          <a:xfrm>
            <a:off x="1697400" y="178200"/>
            <a:ext cx="4786200" cy="4786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Application>LibreOffice/7.1.5.2$Windows_X86_64 LibreOffice_project/85f04e9f809797b8199d13c421bd8a2b025d52b5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dcterms:modified xsi:type="dcterms:W3CDTF">2021-12-09T16:36:36Z</dcterms:modified>
  <cp:revision>9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