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70" r:id="rId4"/>
    <p:sldId id="258" r:id="rId5"/>
    <p:sldId id="259" r:id="rId6"/>
    <p:sldId id="318" r:id="rId7"/>
    <p:sldId id="271" r:id="rId8"/>
    <p:sldId id="260" r:id="rId9"/>
    <p:sldId id="261" r:id="rId10"/>
    <p:sldId id="319" r:id="rId11"/>
    <p:sldId id="320" r:id="rId12"/>
    <p:sldId id="262" r:id="rId13"/>
    <p:sldId id="263" r:id="rId14"/>
    <p:sldId id="321" r:id="rId15"/>
    <p:sldId id="264" r:id="rId16"/>
    <p:sldId id="265" r:id="rId17"/>
    <p:sldId id="322" r:id="rId18"/>
    <p:sldId id="266" r:id="rId19"/>
    <p:sldId id="267" r:id="rId20"/>
    <p:sldId id="268" r:id="rId21"/>
    <p:sldId id="269" r:id="rId22"/>
    <p:sldId id="326" r:id="rId23"/>
    <p:sldId id="293" r:id="rId24"/>
    <p:sldId id="294" r:id="rId25"/>
    <p:sldId id="323" r:id="rId26"/>
    <p:sldId id="272" r:id="rId27"/>
    <p:sldId id="273" r:id="rId28"/>
    <p:sldId id="274" r:id="rId29"/>
    <p:sldId id="275" r:id="rId30"/>
    <p:sldId id="324" r:id="rId31"/>
    <p:sldId id="276" r:id="rId32"/>
    <p:sldId id="277" r:id="rId33"/>
    <p:sldId id="325" r:id="rId34"/>
    <p:sldId id="279" r:id="rId35"/>
    <p:sldId id="280" r:id="rId36"/>
    <p:sldId id="282" r:id="rId37"/>
    <p:sldId id="283" r:id="rId38"/>
    <p:sldId id="284" r:id="rId39"/>
    <p:sldId id="281" r:id="rId40"/>
    <p:sldId id="327" r:id="rId41"/>
    <p:sldId id="278" r:id="rId42"/>
    <p:sldId id="285" r:id="rId43"/>
    <p:sldId id="328" r:id="rId44"/>
    <p:sldId id="286" r:id="rId45"/>
    <p:sldId id="290" r:id="rId46"/>
    <p:sldId id="287" r:id="rId47"/>
    <p:sldId id="329" r:id="rId48"/>
    <p:sldId id="288" r:id="rId49"/>
    <p:sldId id="289" r:id="rId50"/>
    <p:sldId id="291" r:id="rId51"/>
    <p:sldId id="292" r:id="rId52"/>
    <p:sldId id="295" r:id="rId53"/>
    <p:sldId id="298" r:id="rId54"/>
    <p:sldId id="299" r:id="rId55"/>
    <p:sldId id="300" r:id="rId56"/>
    <p:sldId id="330" r:id="rId57"/>
    <p:sldId id="301" r:id="rId58"/>
    <p:sldId id="302" r:id="rId59"/>
    <p:sldId id="303" r:id="rId60"/>
    <p:sldId id="331" r:id="rId61"/>
    <p:sldId id="304" r:id="rId62"/>
    <p:sldId id="305" r:id="rId63"/>
    <p:sldId id="306" r:id="rId64"/>
    <p:sldId id="307" r:id="rId65"/>
    <p:sldId id="308" r:id="rId66"/>
    <p:sldId id="332" r:id="rId67"/>
    <p:sldId id="309" r:id="rId68"/>
    <p:sldId id="310" r:id="rId69"/>
    <p:sldId id="333" r:id="rId70"/>
    <p:sldId id="311" r:id="rId71"/>
    <p:sldId id="312" r:id="rId72"/>
    <p:sldId id="313" r:id="rId73"/>
    <p:sldId id="316" r:id="rId74"/>
    <p:sldId id="334" r:id="rId75"/>
    <p:sldId id="314" r:id="rId76"/>
    <p:sldId id="317" r:id="rId77"/>
    <p:sldId id="335" r:id="rId78"/>
    <p:sldId id="296" r:id="rId79"/>
    <p:sldId id="315" r:id="rId80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F0"/>
    <a:srgbClr val="6F6F74"/>
    <a:srgbClr val="EE12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tableStyles" Target="tableStyle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418320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pt-BR" smtClean="0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fld id="{CEFE327C-A84B-4FA2-9998-80B12655BE11}" type="datetimeFigureOut">
              <a:rPr lang="pt-BR" smtClean="0"/>
              <a:t>04/07/2019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fld id="{A9C3780C-44E7-44ED-91B9-037360324FCA}" type="slidenum">
              <a:rPr lang="pt-BR" smtClean="0"/>
              <a:t>‹nº›</a:t>
            </a:fld>
            <a:endParaRPr lang="pt-BR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8090457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E327C-A84B-4FA2-9998-80B12655BE11}" type="datetimeFigureOut">
              <a:rPr lang="pt-BR" smtClean="0"/>
              <a:t>04/07/2019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3780C-44E7-44ED-91B9-037360324FC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97151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E327C-A84B-4FA2-9998-80B12655BE11}" type="datetimeFigureOut">
              <a:rPr lang="pt-BR" smtClean="0"/>
              <a:t>04/07/2019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3780C-44E7-44ED-91B9-037360324FC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941845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E327C-A84B-4FA2-9998-80B12655BE11}" type="datetimeFigureOut">
              <a:rPr lang="pt-BR" smtClean="0"/>
              <a:t>04/07/2019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3780C-44E7-44ED-91B9-037360324FC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17615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E327C-A84B-4FA2-9998-80B12655BE11}" type="datetimeFigureOut">
              <a:rPr lang="pt-BR" smtClean="0"/>
              <a:t>04/07/2019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3780C-44E7-44ED-91B9-037360324FCA}" type="slidenum">
              <a:rPr lang="pt-BR" smtClean="0"/>
              <a:t>‹nº›</a:t>
            </a:fld>
            <a:endParaRPr lang="pt-BR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9026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E327C-A84B-4FA2-9998-80B12655BE11}" type="datetimeFigureOut">
              <a:rPr lang="pt-BR" smtClean="0"/>
              <a:t>04/07/2019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3780C-44E7-44ED-91B9-037360324FC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51422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pt-BR" smtClean="0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E327C-A84B-4FA2-9998-80B12655BE11}" type="datetimeFigureOut">
              <a:rPr lang="pt-BR" smtClean="0"/>
              <a:t>04/07/2019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3780C-44E7-44ED-91B9-037360324FC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418198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E327C-A84B-4FA2-9998-80B12655BE11}" type="datetimeFigureOut">
              <a:rPr lang="pt-BR" smtClean="0"/>
              <a:t>04/07/2019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3780C-44E7-44ED-91B9-037360324FC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53199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E327C-A84B-4FA2-9998-80B12655BE11}" type="datetimeFigureOut">
              <a:rPr lang="pt-BR" smtClean="0"/>
              <a:t>04/07/2019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3780C-44E7-44ED-91B9-037360324FC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18919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3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E327C-A84B-4FA2-9998-80B12655BE11}" type="datetimeFigureOut">
              <a:rPr lang="pt-BR" smtClean="0"/>
              <a:t>04/07/2019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3780C-44E7-44ED-91B9-037360324FC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72790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  <a:blipFill>
            <a:blip r:embed="rId2"/>
            <a:stretch>
              <a:fillRect/>
            </a:stretch>
          </a:blipFill>
        </p:spPr>
        <p:txBody>
          <a:bodyPr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3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E327C-A84B-4FA2-9998-80B12655BE11}" type="datetimeFigureOut">
              <a:rPr lang="pt-BR" smtClean="0"/>
              <a:t>04/07/2019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3780C-44E7-44ED-91B9-037360324FC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73974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CEFE327C-A84B-4FA2-9998-80B12655BE11}" type="datetimeFigureOut">
              <a:rPr lang="pt-BR" smtClean="0"/>
              <a:t>04/07/2019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A9C3780C-44E7-44ED-91B9-037360324FC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29787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1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4.wmf"/><Relationship Id="rId4" Type="http://schemas.openxmlformats.org/officeDocument/2006/relationships/oleObject" Target="../embeddings/oleObject1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5.wmf"/><Relationship Id="rId4" Type="http://schemas.openxmlformats.org/officeDocument/2006/relationships/oleObject" Target="../embeddings/oleObject2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0.png"/><Relationship Id="rId4" Type="http://schemas.openxmlformats.org/officeDocument/2006/relationships/image" Target="../media/image16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8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4.png"/><Relationship Id="rId2" Type="http://schemas.openxmlformats.org/officeDocument/2006/relationships/image" Target="../media/image30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9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3.png"/><Relationship Id="rId2" Type="http://schemas.openxmlformats.org/officeDocument/2006/relationships/image" Target="../media/image37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8.png"/><Relationship Id="rId2" Type="http://schemas.openxmlformats.org/officeDocument/2006/relationships/image" Target="../media/image4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57.png"/><Relationship Id="rId4" Type="http://schemas.openxmlformats.org/officeDocument/2006/relationships/image" Target="../media/image46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1.png"/><Relationship Id="rId7" Type="http://schemas.openxmlformats.org/officeDocument/2006/relationships/image" Target="../media/image54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Relationship Id="rId9" Type="http://schemas.openxmlformats.org/officeDocument/2006/relationships/image" Target="../media/image56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71.png"/><Relationship Id="rId7" Type="http://schemas.openxmlformats.org/officeDocument/2006/relationships/image" Target="../media/image75.png"/><Relationship Id="rId2" Type="http://schemas.openxmlformats.org/officeDocument/2006/relationships/image" Target="../media/image58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10" Type="http://schemas.openxmlformats.org/officeDocument/2006/relationships/image" Target="../media/image77.png"/><Relationship Id="rId4" Type="http://schemas.openxmlformats.org/officeDocument/2006/relationships/image" Target="../media/image72.png"/><Relationship Id="rId9" Type="http://schemas.openxmlformats.org/officeDocument/2006/relationships/image" Target="../media/image70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80.png"/><Relationship Id="rId7" Type="http://schemas.openxmlformats.org/officeDocument/2006/relationships/image" Target="../media/image84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87.png"/><Relationship Id="rId7" Type="http://schemas.openxmlformats.org/officeDocument/2006/relationships/image" Target="../media/image88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0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Relationship Id="rId9" Type="http://schemas.openxmlformats.org/officeDocument/2006/relationships/image" Target="../media/image85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89.png"/><Relationship Id="rId7" Type="http://schemas.openxmlformats.org/officeDocument/2006/relationships/image" Target="../media/image84.png"/><Relationship Id="rId2" Type="http://schemas.openxmlformats.org/officeDocument/2006/relationships/image" Target="../media/image88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0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0.png"/><Relationship Id="rId2" Type="http://schemas.openxmlformats.org/officeDocument/2006/relationships/image" Target="../media/image58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3.png"/><Relationship Id="rId4" Type="http://schemas.openxmlformats.org/officeDocument/2006/relationships/image" Target="../media/image91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png"/><Relationship Id="rId3" Type="http://schemas.openxmlformats.org/officeDocument/2006/relationships/image" Target="../media/image100.png"/><Relationship Id="rId7" Type="http://schemas.openxmlformats.org/officeDocument/2006/relationships/image" Target="../media/image104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png"/><Relationship Id="rId5" Type="http://schemas.openxmlformats.org/officeDocument/2006/relationships/image" Target="../media/image102.png"/><Relationship Id="rId10" Type="http://schemas.openxmlformats.org/officeDocument/2006/relationships/image" Target="../media/image106.png"/><Relationship Id="rId4" Type="http://schemas.openxmlformats.org/officeDocument/2006/relationships/image" Target="../media/image99.png"/><Relationship Id="rId9" Type="http://schemas.openxmlformats.org/officeDocument/2006/relationships/image" Target="../media/image105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3" Type="http://schemas.openxmlformats.org/officeDocument/2006/relationships/image" Target="../media/image108.png"/><Relationship Id="rId7" Type="http://schemas.openxmlformats.org/officeDocument/2006/relationships/image" Target="../media/image112.png"/><Relationship Id="rId2" Type="http://schemas.openxmlformats.org/officeDocument/2006/relationships/image" Target="../media/image107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0.png"/><Relationship Id="rId5" Type="http://schemas.openxmlformats.org/officeDocument/2006/relationships/image" Target="../media/image111.png"/><Relationship Id="rId4" Type="http://schemas.openxmlformats.org/officeDocument/2006/relationships/image" Target="../media/image109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0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3.png"/><Relationship Id="rId4" Type="http://schemas.openxmlformats.org/officeDocument/2006/relationships/image" Target="../media/image118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1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png"/><Relationship Id="rId3" Type="http://schemas.openxmlformats.org/officeDocument/2006/relationships/image" Target="../media/image1200.png"/><Relationship Id="rId7" Type="http://schemas.openxmlformats.org/officeDocument/2006/relationships/image" Target="../media/image1230.png"/><Relationship Id="rId2" Type="http://schemas.openxmlformats.org/officeDocument/2006/relationships/image" Target="../media/image119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3.png"/><Relationship Id="rId5" Type="http://schemas.openxmlformats.org/officeDocument/2006/relationships/image" Target="../media/image1220.png"/><Relationship Id="rId4" Type="http://schemas.openxmlformats.org/officeDocument/2006/relationships/image" Target="../media/image1210.png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png"/><Relationship Id="rId3" Type="http://schemas.openxmlformats.org/officeDocument/2006/relationships/image" Target="../media/image126.png"/><Relationship Id="rId7" Type="http://schemas.openxmlformats.org/officeDocument/2006/relationships/image" Target="../media/image130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9.png"/><Relationship Id="rId5" Type="http://schemas.openxmlformats.org/officeDocument/2006/relationships/image" Target="../media/image128.png"/><Relationship Id="rId4" Type="http://schemas.openxmlformats.org/officeDocument/2006/relationships/image" Target="../media/image127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hyperlink" Target="http://nbcgib.uesc.br/lec/download/faria/apostilas/CET018_10ed_1pf.pdf" TargetMode="External"/><Relationship Id="rId2" Type="http://schemas.openxmlformats.org/officeDocument/2006/relationships/hyperlink" Target="https://www.youtube.com/user/Zuzinhah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t.wikipedia.org/wiki/M%C3%A9dia_harm%C3%B4nica" TargetMode="External"/><Relationship Id="rId5" Type="http://schemas.openxmlformats.org/officeDocument/2006/relationships/hyperlink" Target="https://pt.wikipedia.org/wiki/M%C3%A9dia_geom%C3%A9trica" TargetMode="External"/><Relationship Id="rId4" Type="http://schemas.openxmlformats.org/officeDocument/2006/relationships/hyperlink" Target="https://pt.wikipedia.org/wiki/M%C3%A9dia_aritm%C3%A9tica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9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261871" y="193184"/>
            <a:ext cx="10290477" cy="3760630"/>
          </a:xfrm>
        </p:spPr>
        <p:txBody>
          <a:bodyPr>
            <a:normAutofit/>
          </a:bodyPr>
          <a:lstStyle/>
          <a:p>
            <a:pPr algn="ctr"/>
            <a:r>
              <a:rPr lang="pt-BR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CET797</a:t>
            </a:r>
            <a:br>
              <a:rPr lang="pt-BR" sz="32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Elementos de Estatística</a:t>
            </a:r>
            <a:r>
              <a:rPr lang="pt-BR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lang="pt-BR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niversidade </a:t>
            </a:r>
            <a: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pt-BR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stadual de Santa </a:t>
            </a:r>
            <a: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pt-BR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ruz</a:t>
            </a:r>
            <a:r>
              <a:rPr lang="pt-BR" sz="33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33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33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dirty="0" smtClean="0"/>
              <a:t/>
            </a:r>
            <a:br>
              <a:rPr lang="pt-BR" dirty="0" smtClean="0"/>
            </a:br>
            <a:r>
              <a:rPr lang="pt-BR" dirty="0" smtClean="0"/>
              <a:t>Medidas </a:t>
            </a:r>
            <a:r>
              <a:rPr lang="pt-BR" dirty="0"/>
              <a:t>Estatísticas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28800" y="4507605"/>
            <a:ext cx="8851392" cy="2139179"/>
          </a:xfrm>
        </p:spPr>
        <p:txBody>
          <a:bodyPr>
            <a:noAutofit/>
          </a:bodyPr>
          <a:lstStyle/>
          <a:p>
            <a:r>
              <a:rPr lang="pt-BR" dirty="0" err="1" smtClean="0"/>
              <a:t>Kaique</a:t>
            </a:r>
            <a:r>
              <a:rPr lang="pt-BR" dirty="0" smtClean="0"/>
              <a:t> Brandão Macêdo da Silva</a:t>
            </a:r>
          </a:p>
          <a:p>
            <a:r>
              <a:rPr lang="pt-BR" dirty="0" smtClean="0"/>
              <a:t>Adaptação dos </a:t>
            </a:r>
            <a:r>
              <a:rPr lang="pt-BR" dirty="0"/>
              <a:t>s</a:t>
            </a:r>
            <a:r>
              <a:rPr lang="pt-BR" dirty="0" smtClean="0"/>
              <a:t>lides </a:t>
            </a:r>
            <a:r>
              <a:rPr lang="pt-BR" dirty="0"/>
              <a:t>a</a:t>
            </a:r>
            <a:r>
              <a:rPr lang="pt-BR" dirty="0" smtClean="0"/>
              <a:t>nteriores (Nilo Fernandes Varela e Ellison W. M. Guimarães)</a:t>
            </a:r>
          </a:p>
          <a:p>
            <a:pPr algn="ctr"/>
            <a:r>
              <a:rPr lang="pt-BR" sz="2000" dirty="0" smtClean="0"/>
              <a:t>Ilhéus – BA</a:t>
            </a:r>
            <a:endParaRPr lang="pt-BR" sz="2000" dirty="0"/>
          </a:p>
          <a:p>
            <a:pPr algn="ctr"/>
            <a:r>
              <a:rPr lang="pt-BR" sz="2000" dirty="0"/>
              <a:t>2019</a:t>
            </a:r>
          </a:p>
          <a:p>
            <a:pPr algn="ctr"/>
            <a:endParaRPr lang="pt-BR" sz="2400" dirty="0"/>
          </a:p>
          <a:p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3500623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 rot="21361940">
            <a:off x="722715" y="3735370"/>
            <a:ext cx="9847550" cy="21485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800"/>
          </a:p>
        </p:txBody>
      </p:sp>
      <p:sp>
        <p:nvSpPr>
          <p:cNvPr id="18" name="Título 12"/>
          <p:cNvSpPr txBox="1">
            <a:spLocks/>
          </p:cNvSpPr>
          <p:nvPr/>
        </p:nvSpPr>
        <p:spPr>
          <a:xfrm>
            <a:off x="839417" y="2084294"/>
            <a:ext cx="10360501" cy="1312957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>
            <a:lvl1pPr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2000" dirty="0"/>
              <a:t>A função </a:t>
            </a:r>
            <a:r>
              <a:rPr lang="pt-BR" sz="2000" dirty="0" err="1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table</a:t>
            </a:r>
            <a:r>
              <a:rPr lang="pt-BR" sz="2000" dirty="0" smtClean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  <a:r>
              <a:rPr lang="pt-BR" sz="2000" dirty="0" smtClean="0"/>
              <a:t>fornece </a:t>
            </a:r>
            <a:r>
              <a:rPr lang="pt-BR" sz="2000" dirty="0"/>
              <a:t>uma matriz. Sendo que a primeira linha contém os elementos sem repetição, e na segunda linha contém a frequência dos respectivos valores acima.</a:t>
            </a:r>
            <a:endParaRPr lang="en-US" sz="2000" dirty="0"/>
          </a:p>
        </p:txBody>
      </p:sp>
      <p:pic>
        <p:nvPicPr>
          <p:cNvPr id="12" name="Picture 2" descr="Resultado de imagem para 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847" y="868214"/>
            <a:ext cx="1351619" cy="1048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3"/>
          <a:srcRect l="745" t="69686" r="38378" b="6689"/>
          <a:stretch/>
        </p:blipFill>
        <p:spPr>
          <a:xfrm>
            <a:off x="839417" y="3760832"/>
            <a:ext cx="9614146" cy="2097632"/>
          </a:xfrm>
          <a:prstGeom prst="rect">
            <a:avLst/>
          </a:prstGeom>
        </p:spPr>
      </p:pic>
      <p:sp>
        <p:nvSpPr>
          <p:cNvPr id="9" name="Título 1"/>
          <p:cNvSpPr>
            <a:spLocks noGrp="1"/>
          </p:cNvSpPr>
          <p:nvPr>
            <p:ph type="title"/>
          </p:nvPr>
        </p:nvSpPr>
        <p:spPr>
          <a:xfrm>
            <a:off x="1490040" y="715623"/>
            <a:ext cx="9867534" cy="2010180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</a:pPr>
            <a:r>
              <a:rPr lang="pt-BR" sz="4000" b="1" dirty="0"/>
              <a:t>Média </a:t>
            </a:r>
            <a:r>
              <a:rPr lang="pt-BR" sz="4000" b="1" dirty="0" smtClean="0"/>
              <a:t>Aritmética com R: </a:t>
            </a:r>
            <a:r>
              <a:rPr lang="pt-BR" sz="4000" b="1" dirty="0" err="1" smtClean="0"/>
              <a:t>Ex</a:t>
            </a:r>
            <a:r>
              <a:rPr lang="pt-BR" sz="4000" b="1" dirty="0" smtClean="0"/>
              <a:t> 1</a:t>
            </a:r>
            <a:r>
              <a:rPr lang="pt-BR" sz="4000" b="1" dirty="0"/>
              <a:t/>
            </a:r>
            <a:br>
              <a:rPr lang="pt-BR" sz="4000" b="1" dirty="0"/>
            </a:br>
            <a:r>
              <a:rPr lang="pt-BR" sz="4000" dirty="0"/>
              <a:t>	</a:t>
            </a:r>
            <a:r>
              <a:rPr lang="pt-BR" sz="3200" dirty="0" smtClean="0">
                <a:solidFill>
                  <a:srgbClr val="002060"/>
                </a:solidFill>
              </a:rPr>
              <a:t>Dados Agrupados (</a:t>
            </a:r>
            <a:r>
              <a:rPr lang="pt-BR" sz="2400" dirty="0">
                <a:solidFill>
                  <a:srgbClr val="C00000"/>
                </a:solidFill>
              </a:rPr>
              <a:t>SEM INVERVALO</a:t>
            </a:r>
            <a:r>
              <a:rPr lang="pt-BR" sz="3200" dirty="0" smtClean="0">
                <a:solidFill>
                  <a:srgbClr val="002060"/>
                </a:solidFill>
              </a:rPr>
              <a:t>)</a:t>
            </a:r>
            <a:r>
              <a:rPr lang="pt-BR" dirty="0">
                <a:solidFill>
                  <a:srgbClr val="002060"/>
                </a:solidFill>
              </a:rPr>
              <a:t/>
            </a:r>
            <a:br>
              <a:rPr lang="pt-BR" dirty="0">
                <a:solidFill>
                  <a:srgbClr val="002060"/>
                </a:solidFill>
              </a:rPr>
            </a:b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686172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 rot="21340973">
            <a:off x="3103016" y="3584397"/>
            <a:ext cx="5513264" cy="25728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800"/>
          </a:p>
        </p:txBody>
      </p:sp>
      <p:sp>
        <p:nvSpPr>
          <p:cNvPr id="18" name="Título 12"/>
          <p:cNvSpPr txBox="1">
            <a:spLocks/>
          </p:cNvSpPr>
          <p:nvPr/>
        </p:nvSpPr>
        <p:spPr>
          <a:xfrm>
            <a:off x="972847" y="1955806"/>
            <a:ext cx="10360501" cy="1223963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>
            <a:lvl1pPr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2000" dirty="0"/>
              <a:t>A função </a:t>
            </a:r>
            <a:r>
              <a:rPr lang="pt-BR" sz="2000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sum()</a:t>
            </a:r>
            <a:r>
              <a:rPr lang="pt-BR" sz="2000" dirty="0"/>
              <a:t>soma todos os elementos de um vetor. </a:t>
            </a:r>
          </a:p>
          <a:p>
            <a:pPr algn="ctr"/>
            <a:r>
              <a:rPr lang="pt-BR" sz="2000" dirty="0"/>
              <a:t>A multiplicação de vetores acontece com o operador de multiplicação.</a:t>
            </a:r>
            <a:endParaRPr lang="en-US" sz="2000" dirty="0"/>
          </a:p>
        </p:txBody>
      </p:sp>
      <p:pic>
        <p:nvPicPr>
          <p:cNvPr id="12" name="Picture 2" descr="Resultado de imagem para 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847" y="868214"/>
            <a:ext cx="1351619" cy="1048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3"/>
          <a:srcRect l="744" t="65751" r="66049" b="6688"/>
          <a:stretch/>
        </p:blipFill>
        <p:spPr>
          <a:xfrm>
            <a:off x="3215680" y="3636974"/>
            <a:ext cx="5287936" cy="2467703"/>
          </a:xfrm>
          <a:prstGeom prst="rect">
            <a:avLst/>
          </a:prstGeom>
        </p:spPr>
      </p:pic>
      <p:sp>
        <p:nvSpPr>
          <p:cNvPr id="9" name="Título 1"/>
          <p:cNvSpPr>
            <a:spLocks noGrp="1"/>
          </p:cNvSpPr>
          <p:nvPr>
            <p:ph type="title"/>
          </p:nvPr>
        </p:nvSpPr>
        <p:spPr>
          <a:xfrm>
            <a:off x="1490040" y="715623"/>
            <a:ext cx="9867534" cy="2010180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</a:pPr>
            <a:r>
              <a:rPr lang="pt-BR" sz="4000" b="1" dirty="0"/>
              <a:t>Média </a:t>
            </a:r>
            <a:r>
              <a:rPr lang="pt-BR" sz="4000" b="1" dirty="0" smtClean="0"/>
              <a:t>Aritmética com R: </a:t>
            </a:r>
            <a:r>
              <a:rPr lang="pt-BR" sz="4000" b="1" dirty="0" err="1" smtClean="0"/>
              <a:t>Ex</a:t>
            </a:r>
            <a:r>
              <a:rPr lang="pt-BR" sz="4000" b="1" dirty="0" smtClean="0"/>
              <a:t> 2</a:t>
            </a:r>
            <a:r>
              <a:rPr lang="pt-BR" sz="4000" b="1" dirty="0"/>
              <a:t/>
            </a:r>
            <a:br>
              <a:rPr lang="pt-BR" sz="4000" b="1" dirty="0"/>
            </a:br>
            <a:r>
              <a:rPr lang="pt-BR" sz="4000" dirty="0"/>
              <a:t>	</a:t>
            </a:r>
            <a:r>
              <a:rPr lang="pt-BR" sz="3200" dirty="0" smtClean="0">
                <a:solidFill>
                  <a:srgbClr val="002060"/>
                </a:solidFill>
              </a:rPr>
              <a:t>Dados Agrupados (</a:t>
            </a:r>
            <a:r>
              <a:rPr lang="pt-BR" sz="2400" dirty="0">
                <a:solidFill>
                  <a:srgbClr val="C00000"/>
                </a:solidFill>
              </a:rPr>
              <a:t>SEM INVERVALO</a:t>
            </a:r>
            <a:r>
              <a:rPr lang="pt-BR" sz="3200" dirty="0" smtClean="0">
                <a:solidFill>
                  <a:srgbClr val="002060"/>
                </a:solidFill>
              </a:rPr>
              <a:t>)</a:t>
            </a:r>
            <a:r>
              <a:rPr lang="pt-BR" dirty="0">
                <a:solidFill>
                  <a:srgbClr val="002060"/>
                </a:solidFill>
              </a:rPr>
              <a:t/>
            </a:r>
            <a:br>
              <a:rPr lang="pt-BR" dirty="0">
                <a:solidFill>
                  <a:srgbClr val="002060"/>
                </a:solidFill>
              </a:rPr>
            </a:b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85247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584443" y="747705"/>
            <a:ext cx="9692640" cy="18288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pt-BR" sz="4000" b="1" dirty="0"/>
              <a:t>Média Aritmética</a:t>
            </a:r>
            <a:br>
              <a:rPr lang="pt-BR" sz="4000" b="1" dirty="0"/>
            </a:br>
            <a:r>
              <a:rPr lang="pt-BR" sz="4000" dirty="0"/>
              <a:t>	</a:t>
            </a:r>
            <a:r>
              <a:rPr lang="pt-BR" sz="3200" dirty="0" smtClean="0">
                <a:solidFill>
                  <a:srgbClr val="002060"/>
                </a:solidFill>
              </a:rPr>
              <a:t>Dados Agrupados (</a:t>
            </a:r>
            <a:r>
              <a:rPr lang="pt-BR" sz="2400" dirty="0" smtClean="0">
                <a:solidFill>
                  <a:srgbClr val="00B050"/>
                </a:solidFill>
              </a:rPr>
              <a:t>COM </a:t>
            </a:r>
            <a:r>
              <a:rPr lang="pt-BR" sz="2400" dirty="0">
                <a:solidFill>
                  <a:srgbClr val="00B050"/>
                </a:solidFill>
              </a:rPr>
              <a:t>INVERVALO</a:t>
            </a:r>
            <a:r>
              <a:rPr lang="pt-BR" sz="3200" dirty="0" smtClean="0">
                <a:solidFill>
                  <a:srgbClr val="002060"/>
                </a:solidFill>
              </a:rPr>
              <a:t>)</a:t>
            </a:r>
            <a:r>
              <a:rPr lang="pt-BR" dirty="0">
                <a:solidFill>
                  <a:srgbClr val="002060"/>
                </a:solidFill>
              </a:rPr>
              <a:t/>
            </a:r>
            <a:br>
              <a:rPr lang="pt-BR" dirty="0">
                <a:solidFill>
                  <a:srgbClr val="002060"/>
                </a:solidFill>
              </a:rPr>
            </a:br>
            <a:endParaRPr lang="pt-BR" dirty="0"/>
          </a:p>
        </p:txBody>
      </p:sp>
      <p:sp>
        <p:nvSpPr>
          <p:cNvPr id="5" name="Shape 118"/>
          <p:cNvSpPr txBox="1">
            <a:spLocks/>
          </p:cNvSpPr>
          <p:nvPr/>
        </p:nvSpPr>
        <p:spPr>
          <a:xfrm>
            <a:off x="584443" y="2795445"/>
            <a:ext cx="3496614" cy="968287"/>
          </a:xfrm>
          <a:prstGeom prst="rect">
            <a:avLst/>
          </a:prstGeom>
        </p:spPr>
        <p:txBody>
          <a:bodyPr vert="horz" lIns="91425" tIns="91425" rIns="91425" bIns="91425" rtlCol="0" anchor="t" anchorCtr="0">
            <a:noAutofit/>
          </a:bodyPr>
          <a:lstStyle>
            <a:lvl1pPr marL="182880" indent="-182880" algn="l" defTabSz="914400" rtl="0" eaLnBrk="1" latinLnBrk="0" hangingPunct="1">
              <a:lnSpc>
                <a:spcPct val="95000"/>
              </a:lnSpc>
              <a:spcBef>
                <a:spcPts val="1400"/>
              </a:spcBef>
              <a:spcAft>
                <a:spcPts val="20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defRPr sz="1800" kern="1200" spc="1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Font typeface="Arial" pitchFamily="34" charset="0"/>
              <a:buNone/>
            </a:pPr>
            <a:r>
              <a:rPr lang="pt-BR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Exemplo:</a:t>
            </a:r>
          </a:p>
          <a:p>
            <a:pPr marL="1371600" indent="0">
              <a:spcBef>
                <a:spcPts val="0"/>
              </a:spcBef>
              <a:buFont typeface="Arial" pitchFamily="34" charset="0"/>
              <a:buNone/>
            </a:pPr>
            <a:endParaRPr lang="pt-BR" dirty="0" smtClean="0"/>
          </a:p>
          <a:p>
            <a:pPr marL="1371600" indent="0">
              <a:spcBef>
                <a:spcPts val="0"/>
              </a:spcBef>
              <a:buFont typeface="Arial" pitchFamily="34" charset="0"/>
              <a:buNone/>
            </a:pPr>
            <a:endParaRPr lang="pt-BR" dirty="0" smtClean="0"/>
          </a:p>
          <a:p>
            <a:pPr>
              <a:spcBef>
                <a:spcPts val="0"/>
              </a:spcBef>
              <a:buFont typeface="Arial" pitchFamily="34" charset="0"/>
              <a:buNone/>
            </a:pPr>
            <a:endParaRPr lang="pt-BR" sz="2400" dirty="0" smtClean="0"/>
          </a:p>
          <a:p>
            <a:pPr>
              <a:spcBef>
                <a:spcPts val="0"/>
              </a:spcBef>
              <a:buFont typeface="Arial" pitchFamily="34" charset="0"/>
              <a:buNone/>
            </a:pPr>
            <a:endParaRPr lang="pt-BR" dirty="0" smtClean="0"/>
          </a:p>
          <a:p>
            <a:pPr>
              <a:spcBef>
                <a:spcPts val="0"/>
              </a:spcBef>
              <a:buFont typeface="Arial" pitchFamily="34" charset="0"/>
              <a:buNone/>
            </a:pPr>
            <a:endParaRPr lang="pt-BR" dirty="0" smtClean="0"/>
          </a:p>
          <a:p>
            <a:pPr>
              <a:spcBef>
                <a:spcPts val="0"/>
              </a:spcBef>
              <a:buFont typeface="Arial" pitchFamily="34" charset="0"/>
              <a:buNone/>
            </a:pPr>
            <a:endParaRPr lang="pt-BR" dirty="0" smtClean="0"/>
          </a:p>
          <a:p>
            <a:pPr>
              <a:spcBef>
                <a:spcPts val="0"/>
              </a:spcBef>
              <a:buFont typeface="Arial" pitchFamily="34" charset="0"/>
              <a:buNone/>
            </a:pPr>
            <a:endParaRPr lang="pt-BR" dirty="0" smtClean="0"/>
          </a:p>
          <a:p>
            <a:pPr>
              <a:spcBef>
                <a:spcPts val="0"/>
              </a:spcBef>
              <a:buFont typeface="Arial" pitchFamily="34" charset="0"/>
              <a:buNone/>
            </a:pPr>
            <a:endParaRPr lang="pt-BR" dirty="0" smtClean="0"/>
          </a:p>
          <a:p>
            <a:pPr>
              <a:spcBef>
                <a:spcPts val="0"/>
              </a:spcBef>
              <a:buFont typeface="Arial" pitchFamily="34" charset="0"/>
              <a:buNone/>
            </a:pPr>
            <a:endParaRPr lang="pt-BR" dirty="0" smtClean="0"/>
          </a:p>
          <a:p>
            <a:pPr>
              <a:spcBef>
                <a:spcPts val="0"/>
              </a:spcBef>
              <a:buFont typeface="Arial" pitchFamily="34" charset="0"/>
              <a:buNone/>
            </a:pPr>
            <a:endParaRPr lang="pt-BR" sz="2400" dirty="0"/>
          </a:p>
        </p:txBody>
      </p:sp>
      <p:sp>
        <p:nvSpPr>
          <p:cNvPr id="6" name="Título 12"/>
          <p:cNvSpPr txBox="1">
            <a:spLocks/>
          </p:cNvSpPr>
          <p:nvPr/>
        </p:nvSpPr>
        <p:spPr>
          <a:xfrm>
            <a:off x="753413" y="3544792"/>
            <a:ext cx="9860770" cy="810292"/>
          </a:xfrm>
          <a:prstGeom prst="rect">
            <a:avLst/>
          </a:prstGeom>
        </p:spPr>
        <p:txBody>
          <a:bodyPr vert="horz" lIns="121899" tIns="60949" rIns="121899" bIns="60949" rtlCol="0" anchor="b">
            <a:noAutofit/>
          </a:bodyPr>
          <a:lstStyle>
            <a:lvl1pPr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BR" sz="2500" dirty="0"/>
          </a:p>
          <a:p>
            <a:r>
              <a:rPr lang="pt-BR" sz="2400" dirty="0"/>
              <a:t>Dadas as seguintes idades de pessoas que foram em um determinado consultório médico, determine a média amostral: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5870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hape 129"/>
          <p:cNvGraphicFramePr/>
          <p:nvPr>
            <p:extLst>
              <p:ext uri="{D42A27DB-BD31-4B8C-83A1-F6EECF244321}">
                <p14:modId xmlns:p14="http://schemas.microsoft.com/office/powerpoint/2010/main" val="299166648"/>
              </p:ext>
            </p:extLst>
          </p:nvPr>
        </p:nvGraphicFramePr>
        <p:xfrm>
          <a:off x="1193212" y="320895"/>
          <a:ext cx="8311396" cy="4792969"/>
        </p:xfrm>
        <a:graphic>
          <a:graphicData uri="http://schemas.openxmlformats.org/drawingml/2006/table">
            <a:tbl>
              <a:tblPr>
                <a:tableStyleId>{9D7B26C5-4107-4FEC-AEDC-1716B250A1EF}</a:tableStyleId>
              </a:tblPr>
              <a:tblGrid>
                <a:gridCol w="2077849"/>
                <a:gridCol w="2077849"/>
                <a:gridCol w="2077849"/>
                <a:gridCol w="2077849"/>
              </a:tblGrid>
              <a:tr h="474545">
                <a:tc>
                  <a:txBody>
                    <a:bodyPr/>
                    <a:lstStyle/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/>
                        <a:t>Idade</a:t>
                      </a:r>
                      <a:endParaRPr lang="pt-BR" b="1" dirty="0"/>
                    </a:p>
                  </a:txBody>
                  <a:tcPr marL="91425" marR="91425" marT="91425" marB="9142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err="1"/>
                        <a:t>Fi</a:t>
                      </a:r>
                      <a:endParaRPr lang="pt-BR" b="1" dirty="0"/>
                    </a:p>
                  </a:txBody>
                  <a:tcPr marL="91425" marR="91425" marT="91425" marB="9142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/>
                        <a:t>Y</a:t>
                      </a:r>
                      <a:endParaRPr lang="pt-BR" b="1" dirty="0"/>
                    </a:p>
                  </a:txBody>
                  <a:tcPr marL="91425" marR="91425" marT="91425" marB="9142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/>
                        <a:t>Y*</a:t>
                      </a:r>
                      <a:r>
                        <a:rPr lang="pt-BR" dirty="0" err="1"/>
                        <a:t>Fi</a:t>
                      </a:r>
                      <a:endParaRPr lang="pt-BR" b="1" dirty="0"/>
                    </a:p>
                  </a:txBody>
                  <a:tcPr marL="91425" marR="91425" marT="91425" marB="9142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039">
                <a:tc>
                  <a:txBody>
                    <a:bodyPr/>
                    <a:lstStyle/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  0 </a:t>
                      </a:r>
                      <a:r>
                        <a:rPr lang="pt-BR" dirty="0"/>
                        <a:t>⊦ </a:t>
                      </a:r>
                      <a:r>
                        <a:rPr lang="pt-BR" dirty="0" smtClean="0"/>
                        <a:t>10</a:t>
                      </a:r>
                      <a:endParaRPr lang="pt-BR" dirty="0"/>
                    </a:p>
                  </a:txBody>
                  <a:tcPr marL="91425" marR="91425" marT="91425" marB="9142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70</a:t>
                      </a:r>
                      <a:endParaRPr lang="pt-BR" dirty="0"/>
                    </a:p>
                  </a:txBody>
                  <a:tcPr marL="91425" marR="91425" marT="91425" marB="9142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/>
                        <a:t>5</a:t>
                      </a:r>
                    </a:p>
                  </a:txBody>
                  <a:tcPr marL="91425" marR="91425" marT="91425" marB="9142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350</a:t>
                      </a:r>
                      <a:endParaRPr lang="pt-BR" dirty="0"/>
                    </a:p>
                  </a:txBody>
                  <a:tcPr marL="91425" marR="91425" marT="91425" marB="9142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91111">
                <a:tc>
                  <a:txBody>
                    <a:bodyPr/>
                    <a:lstStyle/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10 </a:t>
                      </a:r>
                      <a:r>
                        <a:rPr lang="pt-BR" dirty="0"/>
                        <a:t>⊦ </a:t>
                      </a:r>
                      <a:r>
                        <a:rPr lang="pt-BR" dirty="0" smtClean="0"/>
                        <a:t>20</a:t>
                      </a:r>
                      <a:endParaRPr lang="pt-BR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20</a:t>
                      </a:r>
                      <a:endParaRPr lang="pt-BR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15</a:t>
                      </a:r>
                      <a:endParaRPr lang="pt-BR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300</a:t>
                      </a:r>
                      <a:endParaRPr lang="pt-BR" dirty="0"/>
                    </a:p>
                  </a:txBody>
                  <a:tcPr marL="91425" marR="91425" marT="91425" marB="91425"/>
                </a:tc>
              </a:tr>
              <a:tr h="515469">
                <a:tc>
                  <a:txBody>
                    <a:bodyPr/>
                    <a:lstStyle/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20 </a:t>
                      </a:r>
                      <a:r>
                        <a:rPr lang="pt-BR" dirty="0"/>
                        <a:t>⊦ </a:t>
                      </a:r>
                      <a:r>
                        <a:rPr lang="pt-BR" dirty="0" smtClean="0"/>
                        <a:t>30</a:t>
                      </a:r>
                      <a:endParaRPr lang="pt-BR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15</a:t>
                      </a:r>
                      <a:endParaRPr lang="pt-BR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25</a:t>
                      </a:r>
                      <a:endParaRPr lang="pt-BR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375</a:t>
                      </a:r>
                      <a:endParaRPr lang="pt-BR" dirty="0"/>
                    </a:p>
                  </a:txBody>
                  <a:tcPr marL="91425" marR="91425" marT="91425" marB="91425"/>
                </a:tc>
              </a:tr>
              <a:tr h="476490">
                <a:tc>
                  <a:txBody>
                    <a:bodyPr/>
                    <a:lstStyle/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30 </a:t>
                      </a:r>
                      <a:r>
                        <a:rPr lang="pt-BR" dirty="0"/>
                        <a:t>⊦ </a:t>
                      </a:r>
                      <a:r>
                        <a:rPr lang="pt-BR" dirty="0" smtClean="0"/>
                        <a:t>40</a:t>
                      </a:r>
                      <a:endParaRPr lang="pt-BR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15</a:t>
                      </a:r>
                      <a:endParaRPr lang="pt-BR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35</a:t>
                      </a:r>
                      <a:endParaRPr lang="pt-BR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525</a:t>
                      </a:r>
                      <a:endParaRPr lang="pt-BR" dirty="0"/>
                    </a:p>
                  </a:txBody>
                  <a:tcPr marL="91425" marR="91425" marT="91425" marB="91425"/>
                </a:tc>
              </a:tr>
              <a:tr h="1660393">
                <a:tc>
                  <a:txBody>
                    <a:bodyPr/>
                    <a:lstStyle/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40 </a:t>
                      </a:r>
                      <a:r>
                        <a:rPr lang="pt-BR" dirty="0"/>
                        <a:t>⊦ </a:t>
                      </a:r>
                      <a:r>
                        <a:rPr lang="pt-BR" dirty="0" smtClean="0"/>
                        <a:t>50</a:t>
                      </a:r>
                    </a:p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endParaRPr lang="pt-BR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dirty="0" smtClean="0"/>
                        <a:t>50 ⊦ 60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BR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dirty="0" smtClean="0"/>
                        <a:t>60 ⊦ 70</a:t>
                      </a:r>
                    </a:p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endParaRPr lang="pt-BR" dirty="0"/>
                    </a:p>
                  </a:txBody>
                  <a:tcPr marL="91425" marR="91425" marT="91425" marB="9142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12</a:t>
                      </a:r>
                    </a:p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endParaRPr lang="pt-BR" dirty="0" smtClean="0"/>
                    </a:p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18</a:t>
                      </a:r>
                    </a:p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endParaRPr lang="pt-BR" dirty="0" smtClean="0"/>
                    </a:p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50</a:t>
                      </a:r>
                    </a:p>
                  </a:txBody>
                  <a:tcPr marL="91425" marR="91425" marT="91425" marB="9142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45</a:t>
                      </a:r>
                    </a:p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endParaRPr lang="pt-BR" dirty="0" smtClean="0"/>
                    </a:p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55</a:t>
                      </a:r>
                    </a:p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endParaRPr lang="pt-BR" dirty="0" smtClean="0"/>
                    </a:p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65</a:t>
                      </a:r>
                      <a:endParaRPr lang="pt-BR" dirty="0"/>
                    </a:p>
                  </a:txBody>
                  <a:tcPr marL="91425" marR="91425" marT="91425" marB="9142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540</a:t>
                      </a:r>
                    </a:p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endParaRPr lang="pt-BR" dirty="0" smtClean="0"/>
                    </a:p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990</a:t>
                      </a:r>
                    </a:p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endParaRPr lang="pt-BR" dirty="0" smtClean="0"/>
                    </a:p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3250</a:t>
                      </a:r>
                    </a:p>
                  </a:txBody>
                  <a:tcPr marL="91425" marR="91425" marT="91425" marB="9142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4545">
                <a:tc>
                  <a:txBody>
                    <a:bodyPr/>
                    <a:lstStyle/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/>
                        <a:t>Σ</a:t>
                      </a:r>
                      <a:endParaRPr lang="pt-BR" b="1" dirty="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b="0" dirty="0" smtClean="0"/>
                        <a:t>200</a:t>
                      </a:r>
                      <a:endParaRPr lang="pt-BR" b="1" dirty="0"/>
                    </a:p>
                  </a:txBody>
                  <a:tcPr marL="91425" marR="91425" marT="91425" marB="9142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/>
                    </a:p>
                  </a:txBody>
                  <a:tcPr marL="91425" marR="91425" marT="91425" marB="9142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6330</a:t>
                      </a:r>
                      <a:endParaRPr lang="pt-BR" dirty="0"/>
                    </a:p>
                  </a:txBody>
                  <a:tcPr marL="91425" marR="91425" marT="91425" marB="9142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" name="CaixaDeTexto 5"/>
              <p:cNvSpPr txBox="1"/>
              <p:nvPr/>
            </p:nvSpPr>
            <p:spPr>
              <a:xfrm>
                <a:off x="385798" y="5336677"/>
                <a:ext cx="10864863" cy="135389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pt-BR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𝑚</m:t>
                    </m:r>
                    <m:r>
                      <a:rPr lang="pt-BR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pt-BR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BR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∑</m:t>
                        </m:r>
                        <m:r>
                          <m:rPr>
                            <m:nor/>
                          </m:rPr>
                          <a:rPr lang="pt-BR" sz="28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y</m:t>
                        </m:r>
                        <m:r>
                          <a:rPr lang="pt-BR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.</m:t>
                        </m:r>
                        <m:r>
                          <m:rPr>
                            <m:nor/>
                          </m:rPr>
                          <a:rPr lang="pt-BR" sz="28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F</m:t>
                        </m:r>
                        <m:r>
                          <m:rPr>
                            <m:nor/>
                          </m:rPr>
                          <a:rPr lang="pt-BR" sz="28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 </m:t>
                        </m:r>
                      </m:num>
                      <m:den>
                        <m:r>
                          <a:rPr lang="pt-BR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∑</m:t>
                        </m:r>
                        <m:r>
                          <a:rPr lang="pt-BR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𝐹</m:t>
                        </m:r>
                      </m:den>
                    </m:f>
                  </m:oMath>
                </a14:m>
                <a:r>
                  <a:rPr lang="pt-BR" sz="2800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pt-BR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pt-BR" sz="28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pt-BR" sz="2800" b="0" i="1" smtClean="0">
                                <a:latin typeface="Cambria Math" panose="02040503050406030204" pitchFamily="18" charset="0"/>
                              </a:rPr>
                              <m:t>5 ×</m:t>
                            </m:r>
                            <m:r>
                              <a:rPr lang="pt-BR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70</m:t>
                            </m:r>
                          </m:e>
                        </m:d>
                        <m:r>
                          <a:rPr lang="pt-BR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d>
                          <m:dPr>
                            <m:ctrlPr>
                              <a:rPr lang="pt-BR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pt-BR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15</m:t>
                            </m:r>
                            <m:r>
                              <a:rPr lang="pt-BR" sz="28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pt-BR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</m:t>
                            </m:r>
                            <m:r>
                              <a:rPr lang="pt-BR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20</m:t>
                            </m:r>
                          </m:e>
                        </m:d>
                        <m:r>
                          <a:rPr lang="pt-BR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d>
                          <m:dPr>
                            <m:ctrlPr>
                              <a:rPr lang="pt-BR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pt-BR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25</m:t>
                            </m:r>
                            <m:r>
                              <a:rPr lang="pt-BR" sz="28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pt-BR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</m:t>
                            </m:r>
                            <m:r>
                              <a:rPr lang="pt-BR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15</m:t>
                            </m:r>
                          </m:e>
                        </m:d>
                        <m:r>
                          <a:rPr lang="pt-BR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d>
                          <m:dPr>
                            <m:ctrlPr>
                              <a:rPr lang="pt-BR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pt-BR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35</m:t>
                            </m:r>
                            <m:r>
                              <a:rPr lang="pt-BR" sz="28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pt-BR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</m:t>
                            </m:r>
                            <m:r>
                              <a:rPr lang="pt-BR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15</m:t>
                            </m:r>
                          </m:e>
                        </m:d>
                        <m:r>
                          <a:rPr lang="pt-BR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d>
                          <m:dPr>
                            <m:ctrlPr>
                              <a:rPr lang="pt-BR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pt-BR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45</m:t>
                            </m:r>
                            <m:r>
                              <a:rPr lang="pt-BR" sz="28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pt-BR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</m:t>
                            </m:r>
                            <m:r>
                              <a:rPr lang="pt-BR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12</m:t>
                            </m:r>
                          </m:e>
                        </m:d>
                        <m:r>
                          <a:rPr lang="pt-BR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d>
                          <m:dPr>
                            <m:ctrlPr>
                              <a:rPr lang="pt-BR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pt-BR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55</m:t>
                            </m:r>
                            <m:r>
                              <a:rPr lang="pt-BR" sz="28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pt-BR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</m:t>
                            </m:r>
                            <m:r>
                              <a:rPr lang="pt-BR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18</m:t>
                            </m:r>
                          </m:e>
                        </m:d>
                        <m:r>
                          <a:rPr lang="pt-BR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+(65</m:t>
                        </m:r>
                        <m:r>
                          <a:rPr lang="pt-BR" sz="28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pt-BR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pt-BR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50)</m:t>
                        </m:r>
                      </m:num>
                      <m:den>
                        <m:r>
                          <a:rPr lang="pt-BR" sz="2800" b="0" i="1" smtClean="0">
                            <a:latin typeface="Cambria Math" panose="02040503050406030204" pitchFamily="18" charset="0"/>
                          </a:rPr>
                          <m:t>70+20+15+15+12+18+50</m:t>
                        </m:r>
                      </m:den>
                    </m:f>
                  </m:oMath>
                </a14:m>
                <a:r>
                  <a:rPr lang="pt-BR" sz="2800" dirty="0" smtClean="0"/>
                  <a:t> </a:t>
                </a:r>
              </a:p>
              <a:p>
                <a:r>
                  <a:rPr lang="pt-BR" sz="2800" dirty="0" smtClean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pt-BR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BR" sz="2800" b="0" i="1" smtClean="0">
                            <a:latin typeface="Cambria Math" panose="02040503050406030204" pitchFamily="18" charset="0"/>
                          </a:rPr>
                          <m:t>6330</m:t>
                        </m:r>
                      </m:num>
                      <m:den>
                        <m:r>
                          <a:rPr lang="pt-BR" sz="2800" b="0" i="1" smtClean="0">
                            <a:latin typeface="Cambria Math" panose="02040503050406030204" pitchFamily="18" charset="0"/>
                          </a:rPr>
                          <m:t>200</m:t>
                        </m:r>
                      </m:den>
                    </m:f>
                  </m:oMath>
                </a14:m>
                <a:r>
                  <a:rPr lang="pt-BR" sz="2800" dirty="0" smtClean="0">
                    <a:solidFill>
                      <a:srgbClr val="FF0000"/>
                    </a:solidFill>
                  </a:rPr>
                  <a:t> = </a:t>
                </a:r>
                <a:r>
                  <a:rPr lang="pt-BR" sz="2800" dirty="0" smtClean="0"/>
                  <a:t>31,65</a:t>
                </a:r>
                <a:endParaRPr lang="pt-BR" sz="2800" dirty="0"/>
              </a:p>
            </p:txBody>
          </p:sp>
        </mc:Choice>
        <mc:Fallback xmlns="">
          <p:sp>
            <p:nvSpPr>
              <p:cNvPr id="6" name="CaixaDeTexto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798" y="5336677"/>
                <a:ext cx="10864863" cy="1353897"/>
              </a:xfrm>
              <a:prstGeom prst="rect">
                <a:avLst/>
              </a:prstGeom>
              <a:blipFill rotWithShape="0">
                <a:blip r:embed="rId2"/>
                <a:stretch>
                  <a:fillRect l="-1963" b="-7175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Image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0971" y="6013625"/>
            <a:ext cx="507106" cy="507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87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 rot="21394294">
            <a:off x="2228701" y="3584090"/>
            <a:ext cx="6747620" cy="26199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800"/>
          </a:p>
        </p:txBody>
      </p:sp>
      <p:sp>
        <p:nvSpPr>
          <p:cNvPr id="18" name="Título 12"/>
          <p:cNvSpPr txBox="1">
            <a:spLocks/>
          </p:cNvSpPr>
          <p:nvPr/>
        </p:nvSpPr>
        <p:spPr>
          <a:xfrm>
            <a:off x="549237" y="1966151"/>
            <a:ext cx="10360501" cy="1223963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>
            <a:lvl1pPr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2000" dirty="0"/>
              <a:t>A função </a:t>
            </a:r>
            <a:r>
              <a:rPr lang="pt-BR" sz="2000" dirty="0" err="1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mean</a:t>
            </a:r>
            <a:r>
              <a:rPr lang="pt-BR" sz="2000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  <a:r>
              <a:rPr lang="pt-BR" sz="2000" dirty="0">
                <a:solidFill>
                  <a:srgbClr val="C00000"/>
                </a:solidFill>
              </a:rPr>
              <a:t> </a:t>
            </a:r>
            <a:r>
              <a:rPr lang="pt-BR" sz="2000" dirty="0"/>
              <a:t>suporta uma tabela de distribuição de frequência (FDT) como argumento:</a:t>
            </a:r>
            <a:endParaRPr lang="en-US" sz="2000" dirty="0"/>
          </a:p>
        </p:txBody>
      </p:sp>
      <p:pic>
        <p:nvPicPr>
          <p:cNvPr id="12" name="Picture 2" descr="Resultado de imagem para 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847" y="505600"/>
            <a:ext cx="1351619" cy="1048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3"/>
          <a:srcRect l="-363" t="64765" r="58855" b="6689"/>
          <a:stretch/>
        </p:blipFill>
        <p:spPr>
          <a:xfrm>
            <a:off x="2324465" y="3631803"/>
            <a:ext cx="6528972" cy="2524536"/>
          </a:xfrm>
          <a:prstGeom prst="rect">
            <a:avLst/>
          </a:prstGeom>
        </p:spPr>
      </p:pic>
      <p:sp>
        <p:nvSpPr>
          <p:cNvPr id="9" name="Título 1"/>
          <p:cNvSpPr>
            <a:spLocks noGrp="1"/>
          </p:cNvSpPr>
          <p:nvPr>
            <p:ph type="title"/>
          </p:nvPr>
        </p:nvSpPr>
        <p:spPr>
          <a:xfrm>
            <a:off x="2324465" y="765039"/>
            <a:ext cx="8585273" cy="18288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pt-BR" sz="4000" b="1" dirty="0"/>
              <a:t>Média </a:t>
            </a:r>
            <a:r>
              <a:rPr lang="pt-BR" sz="4000" b="1" dirty="0" smtClean="0"/>
              <a:t>Aritmética com R</a:t>
            </a:r>
            <a:r>
              <a:rPr lang="pt-BR" sz="4000" b="1" dirty="0"/>
              <a:t/>
            </a:r>
            <a:br>
              <a:rPr lang="pt-BR" sz="4000" b="1" dirty="0"/>
            </a:br>
            <a:r>
              <a:rPr lang="pt-BR" sz="4000" dirty="0"/>
              <a:t>	</a:t>
            </a:r>
            <a:r>
              <a:rPr lang="pt-BR" sz="3200" dirty="0" smtClean="0">
                <a:solidFill>
                  <a:srgbClr val="002060"/>
                </a:solidFill>
              </a:rPr>
              <a:t>Dados Agrupados (</a:t>
            </a:r>
            <a:r>
              <a:rPr lang="pt-BR" sz="2400" dirty="0" smtClean="0">
                <a:solidFill>
                  <a:srgbClr val="00B050"/>
                </a:solidFill>
              </a:rPr>
              <a:t>COM </a:t>
            </a:r>
            <a:r>
              <a:rPr lang="pt-BR" sz="2400" dirty="0">
                <a:solidFill>
                  <a:srgbClr val="00B050"/>
                </a:solidFill>
              </a:rPr>
              <a:t>INVERVALO</a:t>
            </a:r>
            <a:r>
              <a:rPr lang="pt-BR" sz="3200" dirty="0" smtClean="0">
                <a:solidFill>
                  <a:srgbClr val="002060"/>
                </a:solidFill>
              </a:rPr>
              <a:t>)</a:t>
            </a:r>
            <a:r>
              <a:rPr lang="pt-BR" dirty="0">
                <a:solidFill>
                  <a:srgbClr val="002060"/>
                </a:solidFill>
              </a:rPr>
              <a:t/>
            </a:r>
            <a:br>
              <a:rPr lang="pt-BR" dirty="0">
                <a:solidFill>
                  <a:srgbClr val="002060"/>
                </a:solidFill>
              </a:rPr>
            </a:b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311521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704256" y="305929"/>
            <a:ext cx="9692640" cy="953037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pt-BR" sz="4000" b="1" dirty="0"/>
              <a:t>Média </a:t>
            </a:r>
            <a:r>
              <a:rPr lang="pt-BR" sz="4000" b="1" dirty="0" smtClean="0"/>
              <a:t>Geral</a:t>
            </a:r>
            <a:endParaRPr lang="pt-BR" dirty="0"/>
          </a:p>
        </p:txBody>
      </p:sp>
      <p:sp>
        <p:nvSpPr>
          <p:cNvPr id="5" name="Espaço Reservado para Conteúdo 13"/>
          <p:cNvSpPr>
            <a:spLocks noGrp="1"/>
          </p:cNvSpPr>
          <p:nvPr>
            <p:ph idx="1"/>
          </p:nvPr>
        </p:nvSpPr>
        <p:spPr>
          <a:xfrm>
            <a:off x="987594" y="1912495"/>
            <a:ext cx="4048048" cy="727674"/>
          </a:xfrm>
        </p:spPr>
        <p:txBody>
          <a:bodyPr rtlCol="0">
            <a:normAutofit/>
          </a:bodyPr>
          <a:lstStyle/>
          <a:p>
            <a:pPr marL="0" indent="0" algn="just">
              <a:buNone/>
            </a:pPr>
            <a:r>
              <a:rPr lang="pt-BR" sz="3500" dirty="0"/>
              <a:t>K</a:t>
            </a:r>
            <a:r>
              <a:rPr lang="pt-BR" sz="3500" dirty="0" smtClean="0"/>
              <a:t> = (y , y , ... , y )</a:t>
            </a:r>
          </a:p>
        </p:txBody>
      </p:sp>
      <p:sp>
        <p:nvSpPr>
          <p:cNvPr id="6" name="Espaço Reservado para Conteúdo 13"/>
          <p:cNvSpPr txBox="1">
            <a:spLocks/>
          </p:cNvSpPr>
          <p:nvPr/>
        </p:nvSpPr>
        <p:spPr>
          <a:xfrm>
            <a:off x="5968116" y="1912495"/>
            <a:ext cx="4371864" cy="851624"/>
          </a:xfrm>
          <a:prstGeom prst="rect">
            <a:avLst/>
          </a:prstGeom>
        </p:spPr>
        <p:txBody>
          <a:bodyPr vert="horz" lIns="121899" tIns="60949" rIns="121899" bIns="60949" rtlCol="0">
            <a:no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itchFamily="34" charset="0"/>
              <a:buNone/>
            </a:pPr>
            <a:r>
              <a:rPr lang="pt-BR" sz="3500" dirty="0" smtClean="0"/>
              <a:t>N  = (n , n , ... , n  )</a:t>
            </a:r>
          </a:p>
        </p:txBody>
      </p:sp>
      <p:grpSp>
        <p:nvGrpSpPr>
          <p:cNvPr id="7" name="Agrupar 1"/>
          <p:cNvGrpSpPr/>
          <p:nvPr/>
        </p:nvGrpSpPr>
        <p:grpSpPr>
          <a:xfrm>
            <a:off x="2147680" y="2283158"/>
            <a:ext cx="2553112" cy="596237"/>
            <a:chOff x="2205981" y="3645024"/>
            <a:chExt cx="2232247" cy="432048"/>
          </a:xfrm>
        </p:grpSpPr>
        <p:sp>
          <p:nvSpPr>
            <p:cNvPr id="8" name="Subtítulo 4"/>
            <p:cNvSpPr txBox="1">
              <a:spLocks/>
            </p:cNvSpPr>
            <p:nvPr/>
          </p:nvSpPr>
          <p:spPr>
            <a:xfrm>
              <a:off x="2205981" y="3645024"/>
              <a:ext cx="504055" cy="432048"/>
            </a:xfrm>
            <a:prstGeom prst="rect">
              <a:avLst/>
            </a:prstGeom>
          </p:spPr>
          <p:txBody>
            <a:bodyPr vert="horz" lIns="121899" tIns="60949" rIns="121899" bIns="60949" rtlCol="0">
              <a:normAutofit/>
            </a:bodyPr>
            <a:lstStyle>
              <a:lvl1pPr marL="304747" indent="-304747" algn="l" defTabSz="1218987" rtl="0" eaLnBrk="1" latinLnBrk="0" hangingPunct="1">
                <a:lnSpc>
                  <a:spcPct val="90000"/>
                </a:lnSpc>
                <a:spcBef>
                  <a:spcPts val="16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49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4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18987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2373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2848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133227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3797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272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buNone/>
              </a:pPr>
              <a:r>
                <a:rPr lang="pt-BR" sz="2000" b="1" dirty="0" smtClean="0">
                  <a:solidFill>
                    <a:srgbClr val="FF0000"/>
                  </a:solidFill>
                </a:rPr>
                <a:t>1</a:t>
              </a:r>
              <a:endParaRPr lang="pt-BR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9" name="Subtítulo 4"/>
            <p:cNvSpPr txBox="1">
              <a:spLocks/>
            </p:cNvSpPr>
            <p:nvPr/>
          </p:nvSpPr>
          <p:spPr>
            <a:xfrm>
              <a:off x="2710037" y="3645024"/>
              <a:ext cx="504055" cy="432048"/>
            </a:xfrm>
            <a:prstGeom prst="rect">
              <a:avLst/>
            </a:prstGeom>
          </p:spPr>
          <p:txBody>
            <a:bodyPr vert="horz" lIns="121899" tIns="60949" rIns="121899" bIns="60949" rtlCol="0">
              <a:normAutofit/>
            </a:bodyPr>
            <a:lstStyle>
              <a:lvl1pPr marL="304747" indent="-304747" algn="l" defTabSz="1218987" rtl="0" eaLnBrk="1" latinLnBrk="0" hangingPunct="1">
                <a:lnSpc>
                  <a:spcPct val="90000"/>
                </a:lnSpc>
                <a:spcBef>
                  <a:spcPts val="16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49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4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18987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2373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2848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133227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3797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272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buNone/>
              </a:pPr>
              <a:r>
                <a:rPr lang="pt-BR" sz="2000" b="1" dirty="0">
                  <a:solidFill>
                    <a:srgbClr val="FF0000"/>
                  </a:solidFill>
                </a:rPr>
                <a:t>2</a:t>
              </a:r>
            </a:p>
          </p:txBody>
        </p:sp>
        <p:sp>
          <p:nvSpPr>
            <p:cNvPr id="10" name="Subtítulo 4"/>
            <p:cNvSpPr txBox="1">
              <a:spLocks/>
            </p:cNvSpPr>
            <p:nvPr/>
          </p:nvSpPr>
          <p:spPr>
            <a:xfrm>
              <a:off x="3934173" y="3645024"/>
              <a:ext cx="504055" cy="432048"/>
            </a:xfrm>
            <a:prstGeom prst="rect">
              <a:avLst/>
            </a:prstGeom>
          </p:spPr>
          <p:txBody>
            <a:bodyPr vert="horz" lIns="121899" tIns="60949" rIns="121899" bIns="60949" rtlCol="0">
              <a:normAutofit/>
            </a:bodyPr>
            <a:lstStyle>
              <a:lvl1pPr marL="304747" indent="-304747" algn="l" defTabSz="1218987" rtl="0" eaLnBrk="1" latinLnBrk="0" hangingPunct="1">
                <a:lnSpc>
                  <a:spcPct val="90000"/>
                </a:lnSpc>
                <a:spcBef>
                  <a:spcPts val="16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49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4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18987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2373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2848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133227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3797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272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buNone/>
              </a:pPr>
              <a:r>
                <a:rPr lang="pt-BR" sz="2000" b="1" dirty="0">
                  <a:solidFill>
                    <a:srgbClr val="FF0000"/>
                  </a:solidFill>
                </a:rPr>
                <a:t>k</a:t>
              </a:r>
            </a:p>
          </p:txBody>
        </p:sp>
      </p:grpSp>
      <p:sp>
        <p:nvSpPr>
          <p:cNvPr id="11" name="Espaço Reservado para Conteúdo 13"/>
          <p:cNvSpPr txBox="1">
            <a:spLocks/>
          </p:cNvSpPr>
          <p:nvPr/>
        </p:nvSpPr>
        <p:spPr>
          <a:xfrm>
            <a:off x="961995" y="3154489"/>
            <a:ext cx="8784976" cy="171572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itchFamily="34" charset="0"/>
              <a:buNone/>
            </a:pPr>
            <a:r>
              <a:rPr lang="pt-BR" sz="2400" b="1" dirty="0">
                <a:solidFill>
                  <a:srgbClr val="FF0000"/>
                </a:solidFill>
              </a:rPr>
              <a:t>K</a:t>
            </a:r>
            <a:r>
              <a:rPr lang="pt-BR" sz="2400" dirty="0" smtClean="0"/>
              <a:t> sendo as estimativas das médias aritméticas de k series.</a:t>
            </a:r>
          </a:p>
          <a:p>
            <a:pPr marL="0" indent="0" algn="just">
              <a:buFont typeface="Arial" pitchFamily="34" charset="0"/>
              <a:buNone/>
            </a:pPr>
            <a:r>
              <a:rPr lang="pt-BR" sz="2400" b="1" dirty="0">
                <a:solidFill>
                  <a:srgbClr val="FF0000"/>
                </a:solidFill>
              </a:rPr>
              <a:t>N</a:t>
            </a:r>
            <a:r>
              <a:rPr lang="pt-BR" sz="2400" dirty="0" smtClean="0"/>
              <a:t> sendo o número de termos de cada estimativa de uma série K</a:t>
            </a:r>
          </a:p>
        </p:txBody>
      </p:sp>
      <p:sp>
        <p:nvSpPr>
          <p:cNvPr id="12" name="Espaço Reservado para Conteúdo 13"/>
          <p:cNvSpPr txBox="1">
            <a:spLocks/>
          </p:cNvSpPr>
          <p:nvPr/>
        </p:nvSpPr>
        <p:spPr>
          <a:xfrm>
            <a:off x="704256" y="4870209"/>
            <a:ext cx="2879771" cy="1130047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pt-BR" sz="2400" dirty="0" smtClean="0"/>
              <a:t>O cálculo é dado por: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CaixaDeTexto 12"/>
              <p:cNvSpPr txBox="1"/>
              <p:nvPr/>
            </p:nvSpPr>
            <p:spPr>
              <a:xfrm>
                <a:off x="1167706" y="5384529"/>
                <a:ext cx="2519045" cy="8908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8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𝑚</m:t>
                      </m:r>
                      <m:r>
                        <a:rPr lang="pt-BR" sz="2800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pt-BR" sz="28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8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∑</m:t>
                          </m:r>
                          <m:r>
                            <m:rPr>
                              <m:nor/>
                            </m:rPr>
                            <a:rPr lang="pt-BR" sz="2800" b="0" i="0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n</m:t>
                          </m:r>
                          <m:r>
                            <a:rPr lang="pt-BR" sz="28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.</m:t>
                          </m:r>
                          <m:r>
                            <m:rPr>
                              <m:nor/>
                            </m:rPr>
                            <a:rPr lang="pt-BR" sz="2800" b="0" i="0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y</m:t>
                          </m:r>
                          <m:r>
                            <m:rPr>
                              <m:nor/>
                            </m:rPr>
                            <a:rPr lang="pt-BR" sz="2800" b="0" i="0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pt-BR" sz="2800" dirty="0">
                              <a:solidFill>
                                <a:srgbClr val="002060"/>
                              </a:solidFill>
                            </a:rPr>
                            <m:t> </m:t>
                          </m:r>
                        </m:num>
                        <m:den>
                          <m:r>
                            <a:rPr lang="pt-BR" sz="28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∑</m:t>
                          </m:r>
                          <m:r>
                            <a:rPr lang="pt-BR" sz="28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</m:oMath>
                  </m:oMathPara>
                </a14:m>
                <a:endParaRPr lang="pt-BR" sz="2800" dirty="0"/>
              </a:p>
            </p:txBody>
          </p:sp>
        </mc:Choice>
        <mc:Fallback xmlns="">
          <p:sp>
            <p:nvSpPr>
              <p:cNvPr id="13" name="CaixaDeTexto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7706" y="5384529"/>
                <a:ext cx="2519045" cy="890821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" name="Agrupar 23"/>
          <p:cNvGrpSpPr/>
          <p:nvPr/>
        </p:nvGrpSpPr>
        <p:grpSpPr>
          <a:xfrm>
            <a:off x="7375019" y="2231539"/>
            <a:ext cx="2631867" cy="532580"/>
            <a:chOff x="2399197" y="3645024"/>
            <a:chExt cx="2304255" cy="432048"/>
          </a:xfrm>
        </p:grpSpPr>
        <p:sp>
          <p:nvSpPr>
            <p:cNvPr id="15" name="Subtítulo 4"/>
            <p:cNvSpPr txBox="1">
              <a:spLocks/>
            </p:cNvSpPr>
            <p:nvPr/>
          </p:nvSpPr>
          <p:spPr>
            <a:xfrm>
              <a:off x="2399197" y="3645024"/>
              <a:ext cx="504055" cy="432048"/>
            </a:xfrm>
            <a:prstGeom prst="rect">
              <a:avLst/>
            </a:prstGeom>
          </p:spPr>
          <p:txBody>
            <a:bodyPr vert="horz" lIns="121899" tIns="60949" rIns="121899" bIns="60949" rtlCol="0">
              <a:normAutofit/>
            </a:bodyPr>
            <a:lstStyle>
              <a:lvl1pPr marL="304747" indent="-304747" algn="l" defTabSz="1218987" rtl="0" eaLnBrk="1" latinLnBrk="0" hangingPunct="1">
                <a:lnSpc>
                  <a:spcPct val="90000"/>
                </a:lnSpc>
                <a:spcBef>
                  <a:spcPts val="16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49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4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18987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2373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2848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133227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3797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272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buNone/>
              </a:pPr>
              <a:r>
                <a:rPr lang="pt-BR" sz="2000" b="1" dirty="0" smtClean="0">
                  <a:solidFill>
                    <a:srgbClr val="FF0000"/>
                  </a:solidFill>
                </a:rPr>
                <a:t>1</a:t>
              </a:r>
              <a:endParaRPr lang="pt-BR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16" name="Subtítulo 4"/>
            <p:cNvSpPr txBox="1">
              <a:spLocks/>
            </p:cNvSpPr>
            <p:nvPr/>
          </p:nvSpPr>
          <p:spPr>
            <a:xfrm>
              <a:off x="2975262" y="3645024"/>
              <a:ext cx="504055" cy="432048"/>
            </a:xfrm>
            <a:prstGeom prst="rect">
              <a:avLst/>
            </a:prstGeom>
          </p:spPr>
          <p:txBody>
            <a:bodyPr vert="horz" lIns="121899" tIns="60949" rIns="121899" bIns="60949" rtlCol="0">
              <a:normAutofit/>
            </a:bodyPr>
            <a:lstStyle>
              <a:lvl1pPr marL="304747" indent="-304747" algn="l" defTabSz="1218987" rtl="0" eaLnBrk="1" latinLnBrk="0" hangingPunct="1">
                <a:lnSpc>
                  <a:spcPct val="90000"/>
                </a:lnSpc>
                <a:spcBef>
                  <a:spcPts val="16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49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4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18987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2373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2848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133227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3797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272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buNone/>
              </a:pPr>
              <a:r>
                <a:rPr lang="pt-BR" sz="2000" b="1" dirty="0">
                  <a:solidFill>
                    <a:srgbClr val="FF0000"/>
                  </a:solidFill>
                </a:rPr>
                <a:t>2</a:t>
              </a:r>
            </a:p>
          </p:txBody>
        </p:sp>
        <p:sp>
          <p:nvSpPr>
            <p:cNvPr id="17" name="Subtítulo 4"/>
            <p:cNvSpPr txBox="1">
              <a:spLocks/>
            </p:cNvSpPr>
            <p:nvPr/>
          </p:nvSpPr>
          <p:spPr>
            <a:xfrm>
              <a:off x="4199397" y="3645024"/>
              <a:ext cx="504055" cy="432048"/>
            </a:xfrm>
            <a:prstGeom prst="rect">
              <a:avLst/>
            </a:prstGeom>
          </p:spPr>
          <p:txBody>
            <a:bodyPr vert="horz" lIns="121899" tIns="60949" rIns="121899" bIns="60949" rtlCol="0">
              <a:normAutofit/>
            </a:bodyPr>
            <a:lstStyle>
              <a:lvl1pPr marL="304747" indent="-304747" algn="l" defTabSz="1218987" rtl="0" eaLnBrk="1" latinLnBrk="0" hangingPunct="1">
                <a:lnSpc>
                  <a:spcPct val="90000"/>
                </a:lnSpc>
                <a:spcBef>
                  <a:spcPts val="16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49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4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18987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2373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2848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133227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3797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272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buNone/>
              </a:pPr>
              <a:r>
                <a:rPr lang="pt-BR" sz="2000" b="1" dirty="0" smtClean="0">
                  <a:solidFill>
                    <a:srgbClr val="FF0000"/>
                  </a:solidFill>
                </a:rPr>
                <a:t>k</a:t>
              </a:r>
              <a:endParaRPr lang="pt-BR" sz="20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8" name="Subtítulo 4"/>
          <p:cNvSpPr txBox="1">
            <a:spLocks/>
          </p:cNvSpPr>
          <p:nvPr/>
        </p:nvSpPr>
        <p:spPr>
          <a:xfrm>
            <a:off x="6319088" y="2208121"/>
            <a:ext cx="504055" cy="432048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pt-BR" sz="2000" b="1" dirty="0">
                <a:solidFill>
                  <a:srgbClr val="FF0000"/>
                </a:solidFill>
              </a:rPr>
              <a:t>K</a:t>
            </a:r>
          </a:p>
        </p:txBody>
      </p:sp>
      <p:graphicFrame>
        <p:nvGraphicFramePr>
          <p:cNvPr id="19" name="Objeto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444221"/>
              </p:ext>
            </p:extLst>
          </p:nvPr>
        </p:nvGraphicFramePr>
        <p:xfrm>
          <a:off x="4835255" y="4994926"/>
          <a:ext cx="5001304" cy="11021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1" name="Image" r:id="rId4" imgW="9968040" imgH="2196720" progId="Photoshop.Image.12">
                  <p:embed/>
                </p:oleObj>
              </mc:Choice>
              <mc:Fallback>
                <p:oleObj name="Image" r:id="rId4" imgW="9968040" imgH="2196720" progId="Photoshop.Image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835255" y="4994926"/>
                        <a:ext cx="5001304" cy="11021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45219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704256" y="305929"/>
            <a:ext cx="9692640" cy="953037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pt-BR" sz="4000" b="1" dirty="0"/>
              <a:t>Média </a:t>
            </a:r>
            <a:r>
              <a:rPr lang="pt-BR" sz="4000" b="1" dirty="0" smtClean="0"/>
              <a:t>Geral</a:t>
            </a:r>
            <a:endParaRPr lang="pt-BR" dirty="0"/>
          </a:p>
        </p:txBody>
      </p:sp>
      <p:sp>
        <p:nvSpPr>
          <p:cNvPr id="5" name="Espaço Reservado para Conteúdo 13"/>
          <p:cNvSpPr txBox="1">
            <a:spLocks/>
          </p:cNvSpPr>
          <p:nvPr/>
        </p:nvSpPr>
        <p:spPr>
          <a:xfrm>
            <a:off x="704256" y="1744938"/>
            <a:ext cx="9160961" cy="2053138"/>
          </a:xfrm>
          <a:prstGeom prst="rect">
            <a:avLst/>
          </a:prstGeom>
        </p:spPr>
        <p:txBody>
          <a:bodyPr vert="horz" lIns="121899" tIns="60949" rIns="121899" bIns="60949" rtlCol="0">
            <a:normAutofit fontScale="92500"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itchFamily="34" charset="0"/>
              <a:buNone/>
            </a:pPr>
            <a:r>
              <a:rPr lang="pt-BR" sz="3600" dirty="0" smtClean="0">
                <a:solidFill>
                  <a:srgbClr val="002060"/>
                </a:solidFill>
              </a:rPr>
              <a:t>1)</a:t>
            </a:r>
            <a:r>
              <a:rPr lang="pt-BR" sz="3600" dirty="0" smtClean="0">
                <a:solidFill>
                  <a:schemeClr val="accent1"/>
                </a:solidFill>
              </a:rPr>
              <a:t> </a:t>
            </a:r>
            <a:r>
              <a:rPr lang="pt-BR" sz="3600" dirty="0" smtClean="0"/>
              <a:t>(4, 5, 6, 7, 8)		</a:t>
            </a:r>
            <a:r>
              <a:rPr lang="pt-BR" sz="3600" dirty="0" smtClean="0">
                <a:solidFill>
                  <a:srgbClr val="00B050"/>
                </a:solidFill>
              </a:rPr>
              <a:t>n1</a:t>
            </a:r>
            <a:r>
              <a:rPr lang="pt-BR" sz="36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pt-BR" sz="3600" dirty="0" smtClean="0">
                <a:solidFill>
                  <a:srgbClr val="FF0000"/>
                </a:solidFill>
              </a:rPr>
              <a:t>=</a:t>
            </a:r>
            <a:r>
              <a:rPr lang="pt-BR" sz="3600" dirty="0" smtClean="0"/>
              <a:t> </a:t>
            </a:r>
            <a:r>
              <a:rPr lang="pt-BR" sz="3600" dirty="0" smtClean="0">
                <a:solidFill>
                  <a:srgbClr val="00B050"/>
                </a:solidFill>
              </a:rPr>
              <a:t>5</a:t>
            </a:r>
            <a:r>
              <a:rPr lang="pt-BR" sz="3600" dirty="0" smtClean="0"/>
              <a:t>     </a:t>
            </a:r>
            <a:r>
              <a:rPr lang="pt-BR" sz="3600" dirty="0" smtClean="0">
                <a:solidFill>
                  <a:srgbClr val="00B0F0"/>
                </a:solidFill>
              </a:rPr>
              <a:t>y1</a:t>
            </a:r>
            <a:r>
              <a:rPr lang="pt-BR" sz="3600" dirty="0" smtClean="0">
                <a:solidFill>
                  <a:schemeClr val="accent2"/>
                </a:solidFill>
              </a:rPr>
              <a:t> </a:t>
            </a:r>
            <a:r>
              <a:rPr lang="pt-BR" sz="3600" dirty="0" smtClean="0">
                <a:solidFill>
                  <a:srgbClr val="FF0000"/>
                </a:solidFill>
              </a:rPr>
              <a:t>=</a:t>
            </a:r>
            <a:r>
              <a:rPr lang="pt-BR" sz="3600" dirty="0" smtClean="0">
                <a:solidFill>
                  <a:schemeClr val="accent2"/>
                </a:solidFill>
              </a:rPr>
              <a:t> </a:t>
            </a:r>
            <a:r>
              <a:rPr lang="pt-BR" sz="3600" dirty="0" smtClean="0">
                <a:solidFill>
                  <a:srgbClr val="00B0F0"/>
                </a:solidFill>
              </a:rPr>
              <a:t>6</a:t>
            </a:r>
          </a:p>
          <a:p>
            <a:pPr marL="0" indent="0" algn="just">
              <a:buFont typeface="Arial" pitchFamily="34" charset="0"/>
              <a:buNone/>
            </a:pPr>
            <a:r>
              <a:rPr lang="pt-BR" sz="3600" dirty="0" smtClean="0">
                <a:solidFill>
                  <a:srgbClr val="002060"/>
                </a:solidFill>
              </a:rPr>
              <a:t>2) </a:t>
            </a:r>
            <a:r>
              <a:rPr lang="pt-BR" sz="3600" dirty="0" smtClean="0"/>
              <a:t>(1, 2, 3)			</a:t>
            </a:r>
            <a:r>
              <a:rPr lang="pt-BR" sz="3600" dirty="0" smtClean="0">
                <a:solidFill>
                  <a:srgbClr val="00B050"/>
                </a:solidFill>
              </a:rPr>
              <a:t>n2</a:t>
            </a:r>
            <a:r>
              <a:rPr lang="pt-BR" sz="36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pt-BR" sz="3600" dirty="0" smtClean="0">
                <a:solidFill>
                  <a:srgbClr val="FF0000"/>
                </a:solidFill>
              </a:rPr>
              <a:t>=</a:t>
            </a:r>
            <a:r>
              <a:rPr lang="pt-BR" sz="36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pt-BR" sz="3600" dirty="0" smtClean="0">
                <a:solidFill>
                  <a:srgbClr val="00B050"/>
                </a:solidFill>
              </a:rPr>
              <a:t>3</a:t>
            </a:r>
            <a:r>
              <a:rPr lang="pt-BR" sz="3600" dirty="0" smtClean="0"/>
              <a:t>	     </a:t>
            </a:r>
            <a:r>
              <a:rPr lang="pt-BR" sz="3600" dirty="0" smtClean="0">
                <a:solidFill>
                  <a:srgbClr val="00B0F0"/>
                </a:solidFill>
              </a:rPr>
              <a:t>y2</a:t>
            </a:r>
            <a:r>
              <a:rPr lang="pt-BR" sz="3600" dirty="0" smtClean="0">
                <a:solidFill>
                  <a:schemeClr val="accent2"/>
                </a:solidFill>
              </a:rPr>
              <a:t> </a:t>
            </a:r>
            <a:r>
              <a:rPr lang="pt-BR" sz="3600" dirty="0" smtClean="0">
                <a:solidFill>
                  <a:srgbClr val="FF0000"/>
                </a:solidFill>
              </a:rPr>
              <a:t>=</a:t>
            </a:r>
            <a:r>
              <a:rPr lang="pt-BR" sz="3600" dirty="0" smtClean="0">
                <a:solidFill>
                  <a:schemeClr val="accent2"/>
                </a:solidFill>
              </a:rPr>
              <a:t> </a:t>
            </a:r>
            <a:r>
              <a:rPr lang="pt-BR" sz="3600" dirty="0" smtClean="0">
                <a:solidFill>
                  <a:srgbClr val="00B0F0"/>
                </a:solidFill>
              </a:rPr>
              <a:t>2</a:t>
            </a:r>
          </a:p>
          <a:p>
            <a:pPr marL="0" indent="0" algn="just">
              <a:buFont typeface="Arial" pitchFamily="34" charset="0"/>
              <a:buNone/>
            </a:pPr>
            <a:r>
              <a:rPr lang="pt-BR" sz="3600" dirty="0" smtClean="0">
                <a:solidFill>
                  <a:srgbClr val="002060"/>
                </a:solidFill>
              </a:rPr>
              <a:t>3) </a:t>
            </a:r>
            <a:r>
              <a:rPr lang="pt-BR" sz="3600" dirty="0" smtClean="0"/>
              <a:t>(9, 10, 11, 12, 13)	</a:t>
            </a:r>
            <a:r>
              <a:rPr lang="pt-BR" sz="3600" dirty="0" smtClean="0">
                <a:solidFill>
                  <a:srgbClr val="00B050"/>
                </a:solidFill>
              </a:rPr>
              <a:t>n3</a:t>
            </a:r>
            <a:r>
              <a:rPr lang="pt-BR" sz="36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pt-BR" sz="3600" dirty="0" smtClean="0">
                <a:solidFill>
                  <a:srgbClr val="FF0000"/>
                </a:solidFill>
              </a:rPr>
              <a:t>=</a:t>
            </a:r>
            <a:r>
              <a:rPr lang="pt-BR" sz="36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pt-BR" sz="3600" dirty="0" smtClean="0">
                <a:solidFill>
                  <a:srgbClr val="00B050"/>
                </a:solidFill>
              </a:rPr>
              <a:t>5	     </a:t>
            </a:r>
            <a:r>
              <a:rPr lang="pt-BR" sz="3600" dirty="0" smtClean="0">
                <a:solidFill>
                  <a:srgbClr val="00B0F0"/>
                </a:solidFill>
              </a:rPr>
              <a:t>y3</a:t>
            </a:r>
            <a:r>
              <a:rPr lang="pt-BR" sz="3600" dirty="0" smtClean="0">
                <a:solidFill>
                  <a:schemeClr val="accent2"/>
                </a:solidFill>
              </a:rPr>
              <a:t> </a:t>
            </a:r>
            <a:r>
              <a:rPr lang="pt-BR" sz="3600" dirty="0" smtClean="0">
                <a:solidFill>
                  <a:srgbClr val="FF0000"/>
                </a:solidFill>
              </a:rPr>
              <a:t>=</a:t>
            </a:r>
            <a:r>
              <a:rPr lang="pt-BR" sz="3600" dirty="0" smtClean="0">
                <a:solidFill>
                  <a:schemeClr val="accent2"/>
                </a:solidFill>
              </a:rPr>
              <a:t> </a:t>
            </a:r>
            <a:r>
              <a:rPr lang="pt-BR" sz="3600" dirty="0" smtClean="0">
                <a:solidFill>
                  <a:srgbClr val="00B0F0"/>
                </a:solidFill>
              </a:rPr>
              <a:t>11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aixaDeTexto 5"/>
              <p:cNvSpPr txBox="1"/>
              <p:nvPr/>
            </p:nvSpPr>
            <p:spPr>
              <a:xfrm>
                <a:off x="1216283" y="4239121"/>
                <a:ext cx="8136904" cy="88171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pt-BR" sz="3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𝑚</m:t>
                    </m:r>
                    <m:r>
                      <a:rPr lang="pt-BR" sz="3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pt-BR" sz="3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BR" sz="3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∑</m:t>
                        </m:r>
                        <m:r>
                          <m:rPr>
                            <m:nor/>
                          </m:rPr>
                          <a:rPr lang="pt-BR" sz="36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n</m:t>
                        </m:r>
                        <m:r>
                          <a:rPr lang="pt-BR" sz="3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.</m:t>
                        </m:r>
                        <m:r>
                          <m:rPr>
                            <m:nor/>
                          </m:rPr>
                          <a:rPr lang="pt-BR" sz="36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y</m:t>
                        </m:r>
                        <m:r>
                          <m:rPr>
                            <m:nor/>
                          </m:rPr>
                          <a:rPr lang="pt-BR" sz="36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pt-BR" sz="3600" dirty="0"/>
                          <m:t> </m:t>
                        </m:r>
                      </m:num>
                      <m:den>
                        <m:r>
                          <a:rPr lang="pt-BR" sz="3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∑</m:t>
                        </m:r>
                        <m:r>
                          <a:rPr lang="pt-BR" sz="3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pt-BR" sz="3600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pt-BR" sz="36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pt-BR" sz="3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pt-BR" sz="3600" i="1">
                                <a:latin typeface="Cambria Math" panose="02040503050406030204" pitchFamily="18" charset="0"/>
                              </a:rPr>
                              <m:t>5 </m:t>
                            </m:r>
                            <m:r>
                              <a:rPr lang="pt-BR" sz="3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</m:t>
                            </m:r>
                            <m:r>
                              <a:rPr lang="pt-BR" sz="3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pt-BR" sz="3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6</m:t>
                            </m:r>
                          </m:e>
                        </m:d>
                        <m:r>
                          <a:rPr lang="pt-BR" sz="36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d>
                          <m:dPr>
                            <m:ctrlPr>
                              <a:rPr lang="pt-BR" sz="3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pt-BR" sz="36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pt-BR" sz="36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pt-BR" sz="3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</m:t>
                            </m:r>
                            <m:r>
                              <a:rPr lang="pt-BR" sz="3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2</m:t>
                            </m:r>
                          </m:e>
                        </m:d>
                        <m:r>
                          <a:rPr lang="pt-BR" sz="36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pt-BR" sz="3600" i="1">
                            <a:latin typeface="Cambria Math" panose="02040503050406030204" pitchFamily="18" charset="0"/>
                          </a:rPr>
                          <m:t>(5 </m:t>
                        </m:r>
                        <m:r>
                          <a:rPr lang="pt-BR" sz="3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pt-BR" sz="3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11</m:t>
                        </m:r>
                        <m:r>
                          <a:rPr lang="pt-BR" sz="3600" i="1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pt-BR" sz="3600" b="0" i="1" smtClean="0">
                            <a:latin typeface="Cambria Math" panose="02040503050406030204" pitchFamily="18" charset="0"/>
                          </a:rPr>
                          <m:t>5+3+5</m:t>
                        </m:r>
                      </m:den>
                    </m:f>
                  </m:oMath>
                </a14:m>
                <a:r>
                  <a:rPr lang="pt-BR" sz="3600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pt-BR" sz="36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BR" sz="3600" b="0" i="1" smtClean="0">
                            <a:latin typeface="Cambria Math" panose="02040503050406030204" pitchFamily="18" charset="0"/>
                          </a:rPr>
                          <m:t>91</m:t>
                        </m:r>
                      </m:num>
                      <m:den>
                        <m:r>
                          <a:rPr lang="pt-BR" sz="3600" b="0" i="1" smtClean="0">
                            <a:latin typeface="Cambria Math" panose="02040503050406030204" pitchFamily="1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pt-BR" sz="3600" dirty="0" smtClean="0"/>
                  <a:t> = 7</a:t>
                </a:r>
                <a:endParaRPr lang="pt-BR" sz="3600" dirty="0"/>
              </a:p>
            </p:txBody>
          </p:sp>
        </mc:Choice>
        <mc:Fallback xmlns="">
          <p:sp>
            <p:nvSpPr>
              <p:cNvPr id="6" name="CaixaDeTexto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6283" y="4239121"/>
                <a:ext cx="8136904" cy="881716"/>
              </a:xfrm>
              <a:prstGeom prst="rect">
                <a:avLst/>
              </a:prstGeom>
              <a:blipFill rotWithShape="0">
                <a:blip r:embed="rId3"/>
                <a:stretch>
                  <a:fillRect t="-1379" r="-2624" b="-8276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" name="Objeto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0612350"/>
              </p:ext>
            </p:extLst>
          </p:nvPr>
        </p:nvGraphicFramePr>
        <p:xfrm>
          <a:off x="1824611" y="5578037"/>
          <a:ext cx="6778476" cy="9726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5" name="Image" r:id="rId4" imgW="14869800" imgH="2133000" progId="Photoshop.Image.12">
                  <p:embed/>
                </p:oleObj>
              </mc:Choice>
              <mc:Fallback>
                <p:oleObj name="Image" r:id="rId4" imgW="14869800" imgH="2133000" progId="Photoshop.Image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24611" y="5578037"/>
                        <a:ext cx="6778476" cy="9726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80670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 rot="21359612">
            <a:off x="2252457" y="2753702"/>
            <a:ext cx="7083904" cy="26784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800"/>
          </a:p>
        </p:txBody>
      </p:sp>
      <p:pic>
        <p:nvPicPr>
          <p:cNvPr id="12" name="Picture 2" descr="Resultado de imagem para 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847" y="868214"/>
            <a:ext cx="1351619" cy="1048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3"/>
          <a:srcRect l="744" t="60828" r="53321" b="8656"/>
          <a:stretch/>
        </p:blipFill>
        <p:spPr>
          <a:xfrm>
            <a:off x="2324465" y="2780928"/>
            <a:ext cx="6940642" cy="2592288"/>
          </a:xfrm>
          <a:prstGeom prst="rect">
            <a:avLst/>
          </a:prstGeom>
        </p:spPr>
      </p:pic>
      <p:sp>
        <p:nvSpPr>
          <p:cNvPr id="7" name="Título 1"/>
          <p:cNvSpPr>
            <a:spLocks noGrp="1"/>
          </p:cNvSpPr>
          <p:nvPr>
            <p:ph type="title"/>
          </p:nvPr>
        </p:nvSpPr>
        <p:spPr>
          <a:xfrm>
            <a:off x="2499360" y="963796"/>
            <a:ext cx="6014019" cy="953037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pt-BR" sz="4000" b="1" dirty="0"/>
              <a:t>Média </a:t>
            </a:r>
            <a:r>
              <a:rPr lang="pt-BR" sz="4000" b="1" dirty="0" smtClean="0"/>
              <a:t>Geral com R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111206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704256" y="305929"/>
            <a:ext cx="9692640" cy="953037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pt-BR" sz="4000" b="1" dirty="0"/>
              <a:t>Média </a:t>
            </a:r>
            <a:r>
              <a:rPr lang="pt-BR" sz="4000" b="1" dirty="0" smtClean="0"/>
              <a:t>Geométrica</a:t>
            </a:r>
            <a:endParaRPr lang="pt-BR" dirty="0"/>
          </a:p>
        </p:txBody>
      </p:sp>
      <p:sp>
        <p:nvSpPr>
          <p:cNvPr id="3" name="Espaço Reservado para Conteúdo 13"/>
          <p:cNvSpPr txBox="1">
            <a:spLocks/>
          </p:cNvSpPr>
          <p:nvPr/>
        </p:nvSpPr>
        <p:spPr>
          <a:xfrm>
            <a:off x="912855" y="1784277"/>
            <a:ext cx="9484041" cy="2561246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0070C0"/>
              </a:buClr>
            </a:pPr>
            <a:r>
              <a:rPr lang="pt-BR" sz="2400" dirty="0"/>
              <a:t>Usada para </a:t>
            </a:r>
            <a:r>
              <a:rPr lang="pt-BR" sz="2400" dirty="0" smtClean="0"/>
              <a:t>medidas </a:t>
            </a:r>
            <a:r>
              <a:rPr lang="pt-BR" sz="2400" dirty="0"/>
              <a:t>proporcionais de crescimento quando uma medida subsequente depende de </a:t>
            </a:r>
            <a:r>
              <a:rPr lang="pt-BR" sz="2400" dirty="0" smtClean="0"/>
              <a:t>medidas </a:t>
            </a:r>
            <a:r>
              <a:rPr lang="pt-BR" sz="2400" dirty="0"/>
              <a:t>prévias</a:t>
            </a:r>
            <a:r>
              <a:rPr lang="pt-BR" sz="2400" dirty="0" smtClean="0"/>
              <a:t>.</a:t>
            </a:r>
          </a:p>
          <a:p>
            <a:pPr algn="just">
              <a:buClr>
                <a:srgbClr val="0070C0"/>
              </a:buClr>
            </a:pPr>
            <a:r>
              <a:rPr lang="pt-BR" sz="2400" dirty="0"/>
              <a:t>A média geométrica pode ser entendida em termos da geometria. A média geométrica de dois números, </a:t>
            </a:r>
            <a:r>
              <a:rPr lang="pt-BR" sz="2400" dirty="0" smtClean="0">
                <a:solidFill>
                  <a:srgbClr val="C00000"/>
                </a:solidFill>
              </a:rPr>
              <a:t>a</a:t>
            </a:r>
            <a:r>
              <a:rPr lang="pt-BR" sz="2400" dirty="0" smtClean="0"/>
              <a:t> </a:t>
            </a:r>
            <a:r>
              <a:rPr lang="pt-BR" sz="2400" dirty="0"/>
              <a:t>e </a:t>
            </a:r>
            <a:r>
              <a:rPr lang="pt-BR" sz="2400" dirty="0" smtClean="0">
                <a:solidFill>
                  <a:srgbClr val="C00000"/>
                </a:solidFill>
              </a:rPr>
              <a:t>b</a:t>
            </a:r>
            <a:r>
              <a:rPr lang="pt-BR" sz="2400" dirty="0"/>
              <a:t>, é o tamanho do lado de um quadrado cuja área é igual à área de um retângulo com lados de </a:t>
            </a:r>
            <a:r>
              <a:rPr lang="pt-BR" sz="2400" dirty="0" smtClean="0"/>
              <a:t>tamanho </a:t>
            </a:r>
            <a:r>
              <a:rPr lang="pt-BR" sz="2400" dirty="0" smtClean="0">
                <a:solidFill>
                  <a:srgbClr val="C00000"/>
                </a:solidFill>
              </a:rPr>
              <a:t>a</a:t>
            </a:r>
            <a:r>
              <a:rPr lang="pt-BR" sz="2400" dirty="0" smtClean="0"/>
              <a:t> </a:t>
            </a:r>
            <a:r>
              <a:rPr lang="pt-BR" sz="2400" dirty="0"/>
              <a:t>e</a:t>
            </a:r>
            <a:r>
              <a:rPr lang="pt-BR" sz="2400" dirty="0">
                <a:solidFill>
                  <a:srgbClr val="C00000"/>
                </a:solidFill>
              </a:rPr>
              <a:t> </a:t>
            </a:r>
            <a:r>
              <a:rPr lang="pt-BR" sz="2400" dirty="0" smtClean="0">
                <a:solidFill>
                  <a:srgbClr val="C00000"/>
                </a:solidFill>
              </a:rPr>
              <a:t>b</a:t>
            </a:r>
            <a:r>
              <a:rPr lang="pt-BR" sz="2400" dirty="0" smtClean="0"/>
              <a:t>.</a:t>
            </a:r>
          </a:p>
        </p:txBody>
      </p:sp>
      <p:sp>
        <p:nvSpPr>
          <p:cNvPr id="5" name="Espaço Reservado para Conteúdo 13"/>
          <p:cNvSpPr>
            <a:spLocks noGrp="1"/>
          </p:cNvSpPr>
          <p:nvPr>
            <p:ph idx="1"/>
          </p:nvPr>
        </p:nvSpPr>
        <p:spPr>
          <a:xfrm>
            <a:off x="1065039" y="5079953"/>
            <a:ext cx="3579385" cy="851624"/>
          </a:xfrm>
        </p:spPr>
        <p:txBody>
          <a:bodyPr rtlCol="0">
            <a:normAutofit fontScale="92500"/>
          </a:bodyPr>
          <a:lstStyle/>
          <a:p>
            <a:pPr marL="0" indent="0" algn="just">
              <a:buNone/>
            </a:pPr>
            <a:r>
              <a:rPr lang="pt-BR" sz="3600" dirty="0" smtClean="0"/>
              <a:t>Y = (y , y , ... , y  )</a:t>
            </a:r>
          </a:p>
        </p:txBody>
      </p:sp>
      <p:grpSp>
        <p:nvGrpSpPr>
          <p:cNvPr id="6" name="Agrupar 15"/>
          <p:cNvGrpSpPr/>
          <p:nvPr/>
        </p:nvGrpSpPr>
        <p:grpSpPr>
          <a:xfrm>
            <a:off x="2141133" y="5381501"/>
            <a:ext cx="2232247" cy="432048"/>
            <a:chOff x="2205981" y="3645024"/>
            <a:chExt cx="2232247" cy="432048"/>
          </a:xfrm>
        </p:grpSpPr>
        <p:sp>
          <p:nvSpPr>
            <p:cNvPr id="7" name="Subtítulo 4"/>
            <p:cNvSpPr txBox="1">
              <a:spLocks/>
            </p:cNvSpPr>
            <p:nvPr/>
          </p:nvSpPr>
          <p:spPr>
            <a:xfrm>
              <a:off x="2205981" y="3645024"/>
              <a:ext cx="504055" cy="432048"/>
            </a:xfrm>
            <a:prstGeom prst="rect">
              <a:avLst/>
            </a:prstGeom>
          </p:spPr>
          <p:txBody>
            <a:bodyPr vert="horz" lIns="121899" tIns="60949" rIns="121899" bIns="60949" rtlCol="0">
              <a:normAutofit/>
            </a:bodyPr>
            <a:lstStyle>
              <a:lvl1pPr marL="304747" indent="-304747" algn="l" defTabSz="1218987" rtl="0" eaLnBrk="1" latinLnBrk="0" hangingPunct="1">
                <a:lnSpc>
                  <a:spcPct val="90000"/>
                </a:lnSpc>
                <a:spcBef>
                  <a:spcPts val="16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49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4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18987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2373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2848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133227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3797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272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buNone/>
              </a:pPr>
              <a:r>
                <a:rPr lang="pt-BR" sz="2000" b="1" dirty="0" smtClean="0">
                  <a:solidFill>
                    <a:srgbClr val="0070C0"/>
                  </a:solidFill>
                </a:rPr>
                <a:t>1</a:t>
              </a:r>
              <a:endParaRPr lang="pt-BR" sz="2000" b="1" dirty="0">
                <a:solidFill>
                  <a:srgbClr val="0070C0"/>
                </a:solidFill>
              </a:endParaRPr>
            </a:p>
          </p:txBody>
        </p:sp>
        <p:sp>
          <p:nvSpPr>
            <p:cNvPr id="8" name="Subtítulo 4"/>
            <p:cNvSpPr txBox="1">
              <a:spLocks/>
            </p:cNvSpPr>
            <p:nvPr/>
          </p:nvSpPr>
          <p:spPr>
            <a:xfrm>
              <a:off x="2710037" y="3645024"/>
              <a:ext cx="504055" cy="432048"/>
            </a:xfrm>
            <a:prstGeom prst="rect">
              <a:avLst/>
            </a:prstGeom>
          </p:spPr>
          <p:txBody>
            <a:bodyPr vert="horz" lIns="121899" tIns="60949" rIns="121899" bIns="60949" rtlCol="0">
              <a:normAutofit/>
            </a:bodyPr>
            <a:lstStyle>
              <a:lvl1pPr marL="304747" indent="-304747" algn="l" defTabSz="1218987" rtl="0" eaLnBrk="1" latinLnBrk="0" hangingPunct="1">
                <a:lnSpc>
                  <a:spcPct val="90000"/>
                </a:lnSpc>
                <a:spcBef>
                  <a:spcPts val="16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49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4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18987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2373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2848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133227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3797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272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buNone/>
              </a:pPr>
              <a:r>
                <a:rPr lang="pt-BR" sz="2000" b="1" dirty="0" smtClean="0">
                  <a:solidFill>
                    <a:schemeClr val="accent1"/>
                  </a:solidFill>
                </a:rPr>
                <a:t> </a:t>
              </a:r>
              <a:r>
                <a:rPr lang="pt-BR" sz="2000" b="1" dirty="0" smtClean="0">
                  <a:solidFill>
                    <a:srgbClr val="0070C0"/>
                  </a:solidFill>
                </a:rPr>
                <a:t>2</a:t>
              </a:r>
              <a:r>
                <a:rPr lang="pt-BR" sz="2000" b="1" dirty="0" smtClean="0">
                  <a:solidFill>
                    <a:schemeClr val="accent1"/>
                  </a:solidFill>
                </a:rPr>
                <a:t> </a:t>
              </a:r>
              <a:endParaRPr lang="pt-BR"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9" name="Subtítulo 4"/>
            <p:cNvSpPr txBox="1">
              <a:spLocks/>
            </p:cNvSpPr>
            <p:nvPr/>
          </p:nvSpPr>
          <p:spPr>
            <a:xfrm>
              <a:off x="3934173" y="3645024"/>
              <a:ext cx="504055" cy="432048"/>
            </a:xfrm>
            <a:prstGeom prst="rect">
              <a:avLst/>
            </a:prstGeom>
          </p:spPr>
          <p:txBody>
            <a:bodyPr vert="horz" lIns="121899" tIns="60949" rIns="121899" bIns="60949" rtlCol="0">
              <a:normAutofit/>
            </a:bodyPr>
            <a:lstStyle>
              <a:lvl1pPr marL="304747" indent="-304747" algn="l" defTabSz="1218987" rtl="0" eaLnBrk="1" latinLnBrk="0" hangingPunct="1">
                <a:lnSpc>
                  <a:spcPct val="90000"/>
                </a:lnSpc>
                <a:spcBef>
                  <a:spcPts val="16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49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4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18987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2373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2848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133227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3797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272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buNone/>
              </a:pPr>
              <a:r>
                <a:rPr lang="pt-BR" sz="2000" b="1" dirty="0" smtClean="0">
                  <a:solidFill>
                    <a:schemeClr val="accent1"/>
                  </a:solidFill>
                </a:rPr>
                <a:t> </a:t>
              </a:r>
              <a:r>
                <a:rPr lang="pt-BR" sz="2000" b="1" dirty="0" smtClean="0">
                  <a:solidFill>
                    <a:srgbClr val="0070C0"/>
                  </a:solidFill>
                </a:rPr>
                <a:t>n</a:t>
              </a:r>
              <a:endParaRPr lang="pt-BR" sz="2000" b="1" dirty="0">
                <a:solidFill>
                  <a:srgbClr val="0070C0"/>
                </a:solidFill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aixaDeTexto 9"/>
              <p:cNvSpPr txBox="1"/>
              <p:nvPr/>
            </p:nvSpPr>
            <p:spPr>
              <a:xfrm>
                <a:off x="6289113" y="5289073"/>
                <a:ext cx="5411387" cy="44364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pt-BR" sz="2800" dirty="0" smtClean="0">
                    <a:solidFill>
                      <a:srgbClr val="002060"/>
                    </a:solidFill>
                    <a:ea typeface="Cambria Math" panose="02040503050406030204" pitchFamily="18" charset="0"/>
                  </a:rPr>
                  <a:t>mg</a:t>
                </a:r>
                <a:r>
                  <a:rPr lang="pt-BR" sz="2800" dirty="0" smtClean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pt-BR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pt-BR" sz="2800" dirty="0" smtClean="0"/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pt-BR" sz="2800" i="1" dirty="0" smtClean="0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pt-BR" sz="2800" b="0" i="1" dirty="0" smtClean="0">
                            <a:latin typeface="Cambria Math" panose="02040503050406030204" pitchFamily="18" charset="0"/>
                          </a:rPr>
                          <m:t>𝑛</m:t>
                        </m:r>
                      </m:deg>
                      <m:e>
                        <m:r>
                          <a:rPr lang="pt-BR" sz="2800" b="0" i="1" dirty="0" smtClean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pt-BR" sz="2800" b="0" i="1" dirty="0" smtClean="0">
                            <a:latin typeface="Cambria Math" panose="02040503050406030204" pitchFamily="18" charset="0"/>
                          </a:rPr>
                          <m:t>  ∗  </m:t>
                        </m:r>
                        <m:r>
                          <a:rPr lang="pt-BR" sz="2800" b="0" i="1" dirty="0" smtClean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pt-BR" sz="2800" b="0" i="1" dirty="0" smtClean="0">
                            <a:latin typeface="Cambria Math" panose="02040503050406030204" pitchFamily="18" charset="0"/>
                          </a:rPr>
                          <m:t>  ∗ …  ∗  </m:t>
                        </m:r>
                        <m:r>
                          <a:rPr lang="pt-BR" sz="2800" b="0" i="1" dirty="0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rad>
                  </m:oMath>
                </a14:m>
                <a:endParaRPr lang="pt-BR" sz="2800" dirty="0"/>
              </a:p>
            </p:txBody>
          </p:sp>
        </mc:Choice>
        <mc:Fallback xmlns="">
          <p:sp>
            <p:nvSpPr>
              <p:cNvPr id="10" name="CaixaDeTexto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9113" y="5289073"/>
                <a:ext cx="5411387" cy="443648"/>
              </a:xfrm>
              <a:prstGeom prst="rect">
                <a:avLst/>
              </a:prstGeom>
              <a:blipFill rotWithShape="0">
                <a:blip r:embed="rId2"/>
                <a:stretch>
                  <a:fillRect l="-4059" t="-26389" b="-44444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Espaço Reservado para Conteúdo 13"/>
          <p:cNvSpPr txBox="1">
            <a:spLocks/>
          </p:cNvSpPr>
          <p:nvPr/>
        </p:nvSpPr>
        <p:spPr>
          <a:xfrm>
            <a:off x="6150922" y="4499540"/>
            <a:ext cx="3118255" cy="734240"/>
          </a:xfrm>
          <a:prstGeom prst="rect">
            <a:avLst/>
          </a:prstGeom>
        </p:spPr>
        <p:txBody>
          <a:bodyPr vert="horz" lIns="121899" tIns="60949" rIns="121899" bIns="60949" rtlCol="0">
            <a:normAutofit lnSpcReduction="10000"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pt-BR" sz="2400" dirty="0" smtClean="0"/>
              <a:t>O cálculo é dado por:</a:t>
            </a:r>
          </a:p>
        </p:txBody>
      </p:sp>
      <p:sp>
        <p:nvSpPr>
          <p:cNvPr id="12" name="Subtítulo 4"/>
          <p:cNvSpPr txBox="1">
            <a:spLocks/>
          </p:cNvSpPr>
          <p:nvPr/>
        </p:nvSpPr>
        <p:spPr>
          <a:xfrm>
            <a:off x="7581261" y="5499529"/>
            <a:ext cx="504055" cy="432048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pt-BR" sz="2000" b="1" dirty="0" smtClean="0">
                <a:solidFill>
                  <a:srgbClr val="0070C0"/>
                </a:solidFill>
              </a:rPr>
              <a:t>1</a:t>
            </a:r>
            <a:endParaRPr lang="pt-BR" sz="2000" b="1" dirty="0">
              <a:solidFill>
                <a:srgbClr val="0070C0"/>
              </a:solidFill>
            </a:endParaRPr>
          </a:p>
        </p:txBody>
      </p:sp>
      <p:sp>
        <p:nvSpPr>
          <p:cNvPr id="13" name="Espaço Reservado para Conteúdo 13"/>
          <p:cNvSpPr txBox="1">
            <a:spLocks/>
          </p:cNvSpPr>
          <p:nvPr/>
        </p:nvSpPr>
        <p:spPr>
          <a:xfrm>
            <a:off x="912855" y="4456773"/>
            <a:ext cx="3118255" cy="73424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pt-BR" sz="2400" dirty="0" smtClean="0"/>
              <a:t>Uma amostra:</a:t>
            </a:r>
          </a:p>
        </p:txBody>
      </p:sp>
      <p:sp>
        <p:nvSpPr>
          <p:cNvPr id="14" name="Subtítulo 4"/>
          <p:cNvSpPr txBox="1">
            <a:spLocks/>
          </p:cNvSpPr>
          <p:nvPr/>
        </p:nvSpPr>
        <p:spPr>
          <a:xfrm>
            <a:off x="8446513" y="5490062"/>
            <a:ext cx="504055" cy="432048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pt-BR" sz="2000" b="1" dirty="0">
                <a:solidFill>
                  <a:srgbClr val="0070C0"/>
                </a:solidFill>
              </a:rPr>
              <a:t>2</a:t>
            </a:r>
          </a:p>
        </p:txBody>
      </p:sp>
      <p:sp>
        <p:nvSpPr>
          <p:cNvPr id="15" name="Subtítulo 4"/>
          <p:cNvSpPr txBox="1">
            <a:spLocks/>
          </p:cNvSpPr>
          <p:nvPr/>
        </p:nvSpPr>
        <p:spPr>
          <a:xfrm>
            <a:off x="10067902" y="5490062"/>
            <a:ext cx="504055" cy="432048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pt-BR" sz="2000" b="1" dirty="0" smtClean="0">
                <a:solidFill>
                  <a:srgbClr val="0070C0"/>
                </a:solidFill>
              </a:rPr>
              <a:t>n</a:t>
            </a:r>
            <a:endParaRPr lang="pt-BR" sz="2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3310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Conteúdo 13"/>
          <p:cNvSpPr txBox="1">
            <a:spLocks/>
          </p:cNvSpPr>
          <p:nvPr/>
        </p:nvSpPr>
        <p:spPr>
          <a:xfrm>
            <a:off x="739210" y="1420609"/>
            <a:ext cx="9525252" cy="1710526"/>
          </a:xfrm>
          <a:prstGeom prst="rect">
            <a:avLst/>
          </a:prstGeom>
        </p:spPr>
        <p:txBody>
          <a:bodyPr vert="horz" lIns="121899" tIns="60949" rIns="121899" bIns="60949" rtlCol="0">
            <a:normAutofit fontScale="92500" lnSpcReduction="10000"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pt-BR" dirty="0" err="1" smtClean="0"/>
              <a:t>Ex</a:t>
            </a:r>
            <a:r>
              <a:rPr lang="pt-BR" dirty="0" smtClean="0"/>
              <a:t>:</a:t>
            </a:r>
          </a:p>
          <a:p>
            <a:pPr marL="0" indent="0" algn="just">
              <a:buNone/>
            </a:pPr>
            <a:r>
              <a:rPr lang="pt-BR" dirty="0" smtClean="0"/>
              <a:t>Se </a:t>
            </a:r>
            <a:r>
              <a:rPr lang="pt-BR" dirty="0"/>
              <a:t>um investimento rende 10% no primeiro ano e 20% no segundo ano, qual será o rendimento médio desse investimento? </a:t>
            </a:r>
            <a:endParaRPr lang="pt-BR" dirty="0" smtClean="0"/>
          </a:p>
        </p:txBody>
      </p:sp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704256" y="305929"/>
            <a:ext cx="9692640" cy="953037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pt-BR" sz="4000" b="1" dirty="0"/>
              <a:t>Média </a:t>
            </a:r>
            <a:r>
              <a:rPr lang="pt-BR" sz="4000" b="1" dirty="0" smtClean="0"/>
              <a:t>Geométrica</a:t>
            </a:r>
            <a:endParaRPr lang="pt-BR" dirty="0"/>
          </a:p>
        </p:txBody>
      </p:sp>
      <p:sp>
        <p:nvSpPr>
          <p:cNvPr id="6" name="Espaço Reservado para Conteúdo 13"/>
          <p:cNvSpPr txBox="1">
            <a:spLocks/>
          </p:cNvSpPr>
          <p:nvPr/>
        </p:nvSpPr>
        <p:spPr>
          <a:xfrm>
            <a:off x="739210" y="3221239"/>
            <a:ext cx="9657686" cy="823587"/>
          </a:xfrm>
          <a:prstGeom prst="rect">
            <a:avLst/>
          </a:prstGeom>
        </p:spPr>
        <p:txBody>
          <a:bodyPr vert="horz" lIns="121899" tIns="60949" rIns="121899" bIns="60949" rtlCol="0">
            <a:normAutofit lnSpcReduction="10000"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pt-BR" dirty="0" smtClean="0"/>
              <a:t>Sendo C o capital inicial, após dois anos o montante </a:t>
            </a:r>
            <a:r>
              <a:rPr lang="pt-BR" dirty="0" smtClean="0">
                <a:solidFill>
                  <a:srgbClr val="0070C0"/>
                </a:solidFill>
              </a:rPr>
              <a:t>M</a:t>
            </a:r>
            <a:r>
              <a:rPr lang="pt-BR" dirty="0" smtClean="0"/>
              <a:t> será: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aixaDeTexto 6"/>
              <p:cNvSpPr txBox="1"/>
              <p:nvPr/>
            </p:nvSpPr>
            <p:spPr>
              <a:xfrm>
                <a:off x="3252161" y="4134930"/>
                <a:ext cx="5165388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pt-BR" sz="28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𝑀</m:t>
                    </m:r>
                    <m:r>
                      <a:rPr lang="pt-BR" sz="28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pt-BR" sz="2800" b="0" i="1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pt-BR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 </m:t>
                    </m:r>
                  </m:oMath>
                </a14:m>
                <a:r>
                  <a:rPr lang="pt-BR" sz="2800" dirty="0" smtClean="0"/>
                  <a:t>1,10 </a:t>
                </a:r>
                <a14:m>
                  <m:oMath xmlns:m="http://schemas.openxmlformats.org/officeDocument/2006/math">
                    <m:r>
                      <a:rPr lang="pt-BR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pt-BR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1,20</m:t>
                    </m:r>
                  </m:oMath>
                </a14:m>
                <a:r>
                  <a:rPr lang="pt-BR" sz="2800" dirty="0" smtClean="0"/>
                  <a:t> = </a:t>
                </a:r>
                <a:r>
                  <a:rPr lang="pt-BR" sz="2800" dirty="0" smtClean="0">
                    <a:solidFill>
                      <a:srgbClr val="00B050"/>
                    </a:solidFill>
                  </a:rPr>
                  <a:t>1,32</a:t>
                </a:r>
                <a:r>
                  <a:rPr lang="pt-BR" sz="2800" dirty="0" smtClean="0"/>
                  <a:t> </a:t>
                </a:r>
                <a14:m>
                  <m:oMath xmlns:m="http://schemas.openxmlformats.org/officeDocument/2006/math">
                    <m:r>
                      <a:rPr lang="pt-BR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pt-BR" sz="2800" dirty="0" smtClean="0"/>
                  <a:t> C </a:t>
                </a:r>
                <a:endParaRPr lang="pt-BR" sz="2800" dirty="0"/>
              </a:p>
            </p:txBody>
          </p:sp>
        </mc:Choice>
        <mc:Fallback xmlns="">
          <p:sp>
            <p:nvSpPr>
              <p:cNvPr id="7" name="CaixaDeTexto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52161" y="4134930"/>
                <a:ext cx="5165388" cy="430887"/>
              </a:xfrm>
              <a:prstGeom prst="rect">
                <a:avLst/>
              </a:prstGeom>
              <a:blipFill rotWithShape="0">
                <a:blip r:embed="rId2"/>
                <a:stretch>
                  <a:fillRect t="-25352" r="-3184" b="-49296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Espaço Reservado para Conteúdo 13"/>
          <p:cNvSpPr txBox="1">
            <a:spLocks/>
          </p:cNvSpPr>
          <p:nvPr/>
        </p:nvSpPr>
        <p:spPr>
          <a:xfrm>
            <a:off x="739210" y="4777953"/>
            <a:ext cx="9525252" cy="1238035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pt-BR" dirty="0" smtClean="0"/>
              <a:t>Se aplicarmos a média aritmética das porcentagens rendidas a cada ano, teríamos </a:t>
            </a:r>
            <a:r>
              <a:rPr lang="pt-BR" dirty="0" smtClean="0">
                <a:solidFill>
                  <a:srgbClr val="FF0000"/>
                </a:solidFill>
              </a:rPr>
              <a:t>15% </a:t>
            </a:r>
            <a:r>
              <a:rPr lang="pt-BR" dirty="0" smtClean="0"/>
              <a:t>como média.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aixaDeTexto 8"/>
              <p:cNvSpPr txBox="1"/>
              <p:nvPr/>
            </p:nvSpPr>
            <p:spPr>
              <a:xfrm>
                <a:off x="3252161" y="6106092"/>
                <a:ext cx="5670460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pt-BR" sz="28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𝑀</m:t>
                    </m:r>
                    <m:r>
                      <a:rPr lang="pt-BR" sz="28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pt-BR" sz="2800" b="0" i="1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pt-BR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 </m:t>
                    </m:r>
                  </m:oMath>
                </a14:m>
                <a:r>
                  <a:rPr lang="pt-BR" sz="2800" dirty="0" smtClean="0"/>
                  <a:t>1,15 </a:t>
                </a:r>
                <a14:m>
                  <m:oMath xmlns:m="http://schemas.openxmlformats.org/officeDocument/2006/math">
                    <m:r>
                      <a:rPr lang="pt-BR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pt-BR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1,15</m:t>
                    </m:r>
                  </m:oMath>
                </a14:m>
                <a:r>
                  <a:rPr lang="pt-BR" sz="2800" dirty="0" smtClean="0"/>
                  <a:t> = </a:t>
                </a:r>
                <a:r>
                  <a:rPr lang="pt-BR" sz="2800" dirty="0" smtClean="0">
                    <a:solidFill>
                      <a:srgbClr val="FF0000"/>
                    </a:solidFill>
                  </a:rPr>
                  <a:t>1,3225</a:t>
                </a:r>
                <a:r>
                  <a:rPr lang="pt-BR" sz="2800" dirty="0" smtClean="0"/>
                  <a:t> </a:t>
                </a:r>
                <a14:m>
                  <m:oMath xmlns:m="http://schemas.openxmlformats.org/officeDocument/2006/math">
                    <m:r>
                      <a:rPr lang="pt-BR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pt-BR" sz="2800" dirty="0" smtClean="0"/>
                  <a:t> </a:t>
                </a:r>
                <a:r>
                  <a:rPr lang="pt-BR" sz="2800" dirty="0"/>
                  <a:t>C</a:t>
                </a:r>
              </a:p>
            </p:txBody>
          </p:sp>
        </mc:Choice>
        <mc:Fallback xmlns="">
          <p:sp>
            <p:nvSpPr>
              <p:cNvPr id="9" name="CaixaDeTexto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52161" y="6106092"/>
                <a:ext cx="5670460" cy="430887"/>
              </a:xfrm>
              <a:prstGeom prst="rect">
                <a:avLst/>
              </a:prstGeom>
              <a:blipFill rotWithShape="0">
                <a:blip r:embed="rId3"/>
                <a:stretch>
                  <a:fillRect t="-25714" b="-50000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15080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970469" y="129749"/>
            <a:ext cx="8036674" cy="1325562"/>
          </a:xfrm>
        </p:spPr>
        <p:txBody>
          <a:bodyPr>
            <a:normAutofit/>
          </a:bodyPr>
          <a:lstStyle/>
          <a:p>
            <a:r>
              <a:rPr lang="pt-BR" sz="4600" b="1" dirty="0" smtClean="0"/>
              <a:t>Tendência Central</a:t>
            </a:r>
            <a:endParaRPr lang="pt-BR" sz="46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970469" y="1945573"/>
            <a:ext cx="9110257" cy="4512322"/>
          </a:xfrm>
        </p:spPr>
        <p:txBody>
          <a:bodyPr/>
          <a:lstStyle/>
          <a:p>
            <a:pPr marL="419100" indent="-342900" algn="just">
              <a:buClr>
                <a:schemeClr val="dk2"/>
              </a:buClr>
            </a:pPr>
            <a:r>
              <a:rPr lang="pt-BR" sz="2600" dirty="0"/>
              <a:t>Medidas que orientam quanto aos valores centrais. </a:t>
            </a:r>
          </a:p>
          <a:p>
            <a:pPr marL="419100" indent="-342900" algn="just">
              <a:buClr>
                <a:schemeClr val="dk2"/>
              </a:buClr>
            </a:pPr>
            <a:r>
              <a:rPr lang="pt-BR" sz="2600" dirty="0"/>
              <a:t>Representam os fenômenos pelos seus valores médios, em torno dos quais tendem a se concentrar os dados.</a:t>
            </a:r>
          </a:p>
          <a:p>
            <a:pPr marL="419100" indent="-342900" algn="just">
              <a:buClr>
                <a:schemeClr val="dk2"/>
              </a:buClr>
            </a:pPr>
            <a:r>
              <a:rPr lang="pt-BR" sz="2600" dirty="0"/>
              <a:t>Também chamados de </a:t>
            </a:r>
            <a:r>
              <a:rPr lang="pt-BR" sz="2600" b="1" dirty="0"/>
              <a:t>centro da distribuição. </a:t>
            </a:r>
            <a:endParaRPr lang="pt-BR" sz="2600" b="1" dirty="0" smtClean="0"/>
          </a:p>
          <a:p>
            <a:pPr marL="76200" indent="0" algn="just">
              <a:buClr>
                <a:schemeClr val="dk2"/>
              </a:buClr>
              <a:buNone/>
            </a:pPr>
            <a:endParaRPr lang="pt-BR" sz="2800" b="1" dirty="0"/>
          </a:p>
          <a:p>
            <a:pPr marL="457200" lvl="0" indent="-419100" algn="just">
              <a:spcBef>
                <a:spcPts val="0"/>
              </a:spcBef>
              <a:buClr>
                <a:schemeClr val="tx1"/>
              </a:buClr>
              <a:buSzPct val="100000"/>
              <a:buFont typeface="Arial"/>
              <a:buAutoNum type="arabicPeriod"/>
            </a:pPr>
            <a:r>
              <a:rPr lang="pt-BR" sz="2800" b="1" dirty="0">
                <a:solidFill>
                  <a:srgbClr val="002060"/>
                </a:solidFill>
              </a:rPr>
              <a:t>Média </a:t>
            </a:r>
          </a:p>
          <a:p>
            <a:pPr marL="457200" lvl="0" indent="-419100" algn="just">
              <a:spcBef>
                <a:spcPts val="0"/>
              </a:spcBef>
              <a:buClr>
                <a:schemeClr val="tx1">
                  <a:lumMod val="95000"/>
                  <a:lumOff val="5000"/>
                </a:schemeClr>
              </a:buClr>
              <a:buSzPct val="100000"/>
              <a:buFont typeface="Arial"/>
              <a:buAutoNum type="arabicPeriod"/>
            </a:pPr>
            <a:r>
              <a:rPr lang="pt-BR" sz="2800" b="1" dirty="0">
                <a:solidFill>
                  <a:srgbClr val="002060"/>
                </a:solidFill>
              </a:rPr>
              <a:t>Moda</a:t>
            </a:r>
          </a:p>
          <a:p>
            <a:pPr marL="457200" lvl="0" indent="-419100" algn="just">
              <a:spcBef>
                <a:spcPts val="0"/>
              </a:spcBef>
              <a:buClr>
                <a:schemeClr val="tx1">
                  <a:lumMod val="95000"/>
                  <a:lumOff val="5000"/>
                </a:schemeClr>
              </a:buClr>
              <a:buSzPct val="100000"/>
              <a:buFont typeface="Arial"/>
              <a:buAutoNum type="arabicPeriod"/>
            </a:pPr>
            <a:r>
              <a:rPr lang="pt-BR" sz="2800" b="1" dirty="0">
                <a:solidFill>
                  <a:srgbClr val="002060"/>
                </a:solidFill>
              </a:rPr>
              <a:t>Mediana</a:t>
            </a:r>
          </a:p>
          <a:p>
            <a:endParaRPr lang="pt-BR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50" t="3011" r="9233" b="3689"/>
          <a:stretch/>
        </p:blipFill>
        <p:spPr>
          <a:xfrm>
            <a:off x="40419" y="1918949"/>
            <a:ext cx="1942929" cy="22409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49363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704256" y="305929"/>
            <a:ext cx="9692640" cy="953037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pt-BR" sz="4000" b="1" dirty="0"/>
              <a:t>Média </a:t>
            </a:r>
            <a:r>
              <a:rPr lang="pt-BR" sz="4000" b="1" dirty="0" smtClean="0"/>
              <a:t>Geométrica</a:t>
            </a:r>
            <a:endParaRPr lang="pt-BR" dirty="0"/>
          </a:p>
        </p:txBody>
      </p:sp>
      <p:sp>
        <p:nvSpPr>
          <p:cNvPr id="5" name="Espaço Reservado para Conteúdo 13"/>
          <p:cNvSpPr txBox="1">
            <a:spLocks/>
          </p:cNvSpPr>
          <p:nvPr/>
        </p:nvSpPr>
        <p:spPr>
          <a:xfrm>
            <a:off x="704256" y="1612880"/>
            <a:ext cx="9692639" cy="129392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pt-BR" dirty="0" smtClean="0"/>
              <a:t>Se </a:t>
            </a:r>
            <a:r>
              <a:rPr lang="pt-BR" dirty="0"/>
              <a:t>um investimento rende 10% no primeiro ano e 20% no segundo ano, qual será o rendimento médio desse investimento? </a:t>
            </a:r>
            <a:endParaRPr lang="pt-BR" dirty="0" smtClean="0"/>
          </a:p>
        </p:txBody>
      </p:sp>
      <p:sp>
        <p:nvSpPr>
          <p:cNvPr id="6" name="Espaço Reservado para Conteúdo 13"/>
          <p:cNvSpPr txBox="1">
            <a:spLocks/>
          </p:cNvSpPr>
          <p:nvPr/>
        </p:nvSpPr>
        <p:spPr>
          <a:xfrm>
            <a:off x="704255" y="3089044"/>
            <a:ext cx="9692639" cy="1509944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pt-BR" dirty="0" smtClean="0"/>
              <a:t>Sendo C o capital inicial, após dois anos o montante </a:t>
            </a:r>
            <a:r>
              <a:rPr lang="pt-BR" dirty="0" smtClean="0">
                <a:solidFill>
                  <a:srgbClr val="0070C0"/>
                </a:solidFill>
              </a:rPr>
              <a:t>M</a:t>
            </a:r>
            <a:r>
              <a:rPr lang="pt-BR" dirty="0" smtClean="0"/>
              <a:t> será: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aixaDeTexto 6"/>
              <p:cNvSpPr txBox="1"/>
              <p:nvPr/>
            </p:nvSpPr>
            <p:spPr>
              <a:xfrm>
                <a:off x="2880123" y="3941869"/>
                <a:ext cx="5165388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pt-BR" sz="28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𝑀</m:t>
                    </m:r>
                    <m:r>
                      <a:rPr lang="pt-BR" sz="28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pt-BR" sz="2800" b="0" i="1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pt-BR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 </m:t>
                    </m:r>
                  </m:oMath>
                </a14:m>
                <a:r>
                  <a:rPr lang="pt-BR" sz="2800" dirty="0" smtClean="0"/>
                  <a:t>1,10 </a:t>
                </a:r>
                <a14:m>
                  <m:oMath xmlns:m="http://schemas.openxmlformats.org/officeDocument/2006/math">
                    <m:r>
                      <a:rPr lang="pt-BR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pt-BR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1,20</m:t>
                    </m:r>
                  </m:oMath>
                </a14:m>
                <a:r>
                  <a:rPr lang="pt-BR" sz="2800" dirty="0" smtClean="0"/>
                  <a:t> = </a:t>
                </a:r>
                <a:r>
                  <a:rPr lang="pt-BR" sz="2800" dirty="0" smtClean="0">
                    <a:solidFill>
                      <a:srgbClr val="00B050"/>
                    </a:solidFill>
                  </a:rPr>
                  <a:t>1,32</a:t>
                </a:r>
                <a:r>
                  <a:rPr lang="pt-BR" sz="2800" dirty="0" smtClean="0"/>
                  <a:t> </a:t>
                </a:r>
                <a14:m>
                  <m:oMath xmlns:m="http://schemas.openxmlformats.org/officeDocument/2006/math">
                    <m:r>
                      <a:rPr lang="pt-BR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pt-BR" sz="2800" dirty="0" smtClean="0"/>
                  <a:t> C </a:t>
                </a:r>
                <a:endParaRPr lang="pt-BR" sz="2800" dirty="0"/>
              </a:p>
            </p:txBody>
          </p:sp>
        </mc:Choice>
        <mc:Fallback xmlns="">
          <p:sp>
            <p:nvSpPr>
              <p:cNvPr id="7" name="CaixaDeTexto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0123" y="3941869"/>
                <a:ext cx="5165388" cy="430887"/>
              </a:xfrm>
              <a:prstGeom prst="rect">
                <a:avLst/>
              </a:prstGeom>
              <a:blipFill rotWithShape="0">
                <a:blip r:embed="rId2"/>
                <a:stretch>
                  <a:fillRect t="-25714" r="-3184" b="-50000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Espaço Reservado para Conteúdo 13"/>
          <p:cNvSpPr txBox="1">
            <a:spLocks/>
          </p:cNvSpPr>
          <p:nvPr/>
        </p:nvSpPr>
        <p:spPr>
          <a:xfrm>
            <a:off x="1610389" y="4781232"/>
            <a:ext cx="7704856" cy="1509944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pt-BR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 aplicarmos a média aritmética das porcentagens rendidas a cada ano, teríamos 15% como média.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aixaDeTexto 8"/>
              <p:cNvSpPr txBox="1"/>
              <p:nvPr/>
            </p:nvSpPr>
            <p:spPr>
              <a:xfrm>
                <a:off x="3087174" y="5928257"/>
                <a:ext cx="5466753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pt-BR" sz="28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</a:rPr>
                      <m:t>𝑀</m:t>
                    </m:r>
                    <m:r>
                      <a:rPr lang="pt-BR" sz="28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pt-BR" sz="28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</a:rPr>
                      <m:t>𝐶</m:t>
                    </m:r>
                    <m:r>
                      <a:rPr lang="pt-BR" sz="28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 </m:t>
                    </m:r>
                  </m:oMath>
                </a14:m>
                <a:r>
                  <a:rPr lang="pt-BR" sz="28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1,15 </a:t>
                </a:r>
                <a14:m>
                  <m:oMath xmlns:m="http://schemas.openxmlformats.org/officeDocument/2006/math">
                    <m:r>
                      <a:rPr lang="pt-BR" sz="280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pt-BR" sz="28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1,15</m:t>
                    </m:r>
                  </m:oMath>
                </a14:m>
                <a:r>
                  <a:rPr lang="pt-BR" sz="28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 = 1,3225 </a:t>
                </a:r>
                <a14:m>
                  <m:oMath xmlns:m="http://schemas.openxmlformats.org/officeDocument/2006/math">
                    <m:r>
                      <a:rPr lang="pt-BR" sz="2800" i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pt-BR" sz="28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 </a:t>
                </a:r>
                <a:r>
                  <a:rPr lang="pt-BR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C</a:t>
                </a:r>
              </a:p>
            </p:txBody>
          </p:sp>
        </mc:Choice>
        <mc:Fallback xmlns="">
          <p:sp>
            <p:nvSpPr>
              <p:cNvPr id="9" name="CaixaDeTexto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7174" y="5928257"/>
                <a:ext cx="5466753" cy="430887"/>
              </a:xfrm>
              <a:prstGeom prst="rect">
                <a:avLst/>
              </a:prstGeom>
              <a:blipFill rotWithShape="0">
                <a:blip r:embed="rId3"/>
                <a:stretch>
                  <a:fillRect t="-25352" r="-3010" b="-49296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Símbolo de 'Não' 9"/>
          <p:cNvSpPr/>
          <p:nvPr/>
        </p:nvSpPr>
        <p:spPr>
          <a:xfrm>
            <a:off x="4031086" y="4598988"/>
            <a:ext cx="2331077" cy="2259012"/>
          </a:xfrm>
          <a:prstGeom prst="noSmoking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659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Conteúdo 13"/>
          <p:cNvSpPr txBox="1">
            <a:spLocks/>
          </p:cNvSpPr>
          <p:nvPr/>
        </p:nvSpPr>
        <p:spPr>
          <a:xfrm>
            <a:off x="704256" y="1898406"/>
            <a:ext cx="10023844" cy="1226118"/>
          </a:xfrm>
          <a:prstGeom prst="rect">
            <a:avLst/>
          </a:prstGeom>
        </p:spPr>
        <p:txBody>
          <a:bodyPr vert="horz" lIns="121899" tIns="60949" rIns="121899" bIns="60949" rtlCol="0">
            <a:normAutofit lnSpcReduction="10000"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pt-BR" dirty="0" smtClean="0"/>
              <a:t>Se </a:t>
            </a:r>
            <a:r>
              <a:rPr lang="pt-BR" dirty="0"/>
              <a:t>um investimento rende 10% no primeiro ano e 20% no segundo ano, qual será o rendimento médio desse investimento? </a:t>
            </a:r>
            <a:endParaRPr lang="pt-BR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aixaDeTexto 4"/>
              <p:cNvSpPr txBox="1"/>
              <p:nvPr/>
            </p:nvSpPr>
            <p:spPr>
              <a:xfrm>
                <a:off x="3114729" y="3104570"/>
                <a:ext cx="5165388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pt-BR" sz="28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𝑀</m:t>
                    </m:r>
                    <m:r>
                      <a:rPr lang="pt-BR" sz="28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pt-BR" sz="2800" b="0" i="1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pt-BR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 </m:t>
                    </m:r>
                  </m:oMath>
                </a14:m>
                <a:r>
                  <a:rPr lang="pt-BR" sz="2800" dirty="0" smtClean="0"/>
                  <a:t>1,10 </a:t>
                </a:r>
                <a14:m>
                  <m:oMath xmlns:m="http://schemas.openxmlformats.org/officeDocument/2006/math">
                    <m:r>
                      <a:rPr lang="pt-BR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pt-BR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1,20</m:t>
                    </m:r>
                  </m:oMath>
                </a14:m>
                <a:r>
                  <a:rPr lang="pt-BR" sz="2800" dirty="0" smtClean="0"/>
                  <a:t> = </a:t>
                </a:r>
                <a:r>
                  <a:rPr lang="pt-BR" sz="2800" dirty="0" smtClean="0">
                    <a:solidFill>
                      <a:srgbClr val="00B050"/>
                    </a:solidFill>
                  </a:rPr>
                  <a:t>1,32</a:t>
                </a:r>
                <a:r>
                  <a:rPr lang="pt-BR" sz="2800" dirty="0" smtClean="0"/>
                  <a:t> </a:t>
                </a:r>
                <a14:m>
                  <m:oMath xmlns:m="http://schemas.openxmlformats.org/officeDocument/2006/math">
                    <m:r>
                      <a:rPr lang="pt-BR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pt-BR" sz="2800" dirty="0" smtClean="0"/>
                  <a:t> C </a:t>
                </a:r>
                <a:endParaRPr lang="pt-BR" sz="2800" dirty="0"/>
              </a:p>
            </p:txBody>
          </p:sp>
        </mc:Choice>
        <mc:Fallback xmlns="">
          <p:sp>
            <p:nvSpPr>
              <p:cNvPr id="5" name="CaixaDeTexto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4729" y="3104570"/>
                <a:ext cx="5165388" cy="430887"/>
              </a:xfrm>
              <a:prstGeom prst="rect">
                <a:avLst/>
              </a:prstGeom>
              <a:blipFill rotWithShape="0">
                <a:blip r:embed="rId2"/>
                <a:stretch>
                  <a:fillRect t="-25352" r="-3188" b="-49296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Espaço Reservado para Conteúdo 13"/>
          <p:cNvSpPr txBox="1">
            <a:spLocks/>
          </p:cNvSpPr>
          <p:nvPr/>
        </p:nvSpPr>
        <p:spPr>
          <a:xfrm>
            <a:off x="713633" y="4330688"/>
            <a:ext cx="10005089" cy="1509944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pt-BR" dirty="0" smtClean="0"/>
              <a:t>Se aplicarmos a média geométrica das porcentagens rendidas a cada ano: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aixaDeTexto 6"/>
              <p:cNvSpPr txBox="1"/>
              <p:nvPr/>
            </p:nvSpPr>
            <p:spPr>
              <a:xfrm>
                <a:off x="2412181" y="5390381"/>
                <a:ext cx="6834849" cy="45025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pt-BR" sz="2800" dirty="0" smtClean="0">
                    <a:solidFill>
                      <a:srgbClr val="002060"/>
                    </a:solidFill>
                    <a:ea typeface="Cambria Math" panose="02040503050406030204" pitchFamily="18" charset="0"/>
                  </a:rPr>
                  <a:t>mg</a:t>
                </a:r>
                <a:r>
                  <a:rPr lang="pt-BR" sz="2800" dirty="0" smtClean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pt-BR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pt-BR" sz="2800" dirty="0" smtClean="0"/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pt-BR" sz="2800" i="1" dirty="0" smtClean="0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pt-BR" sz="2800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deg>
                      <m:e>
                        <m:r>
                          <a:rPr lang="pt-BR" sz="2800" b="0" i="1" dirty="0" smtClean="0">
                            <a:latin typeface="Cambria Math" panose="02040503050406030204" pitchFamily="18" charset="0"/>
                          </a:rPr>
                          <m:t>1,10</m:t>
                        </m:r>
                        <m:r>
                          <a:rPr lang="pt-BR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×1,20 </m:t>
                        </m:r>
                      </m:e>
                    </m:rad>
                    <m:r>
                      <a:rPr lang="pt-BR" sz="2800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pt-BR" sz="28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≅</m:t>
                    </m:r>
                    <m:r>
                      <a:rPr lang="pt-BR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1.1489 </m:t>
                    </m:r>
                    <m:r>
                      <a:rPr lang="pt-BR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𝑜𝑢</m:t>
                    </m:r>
                    <m:r>
                      <a:rPr lang="pt-BR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14,89%</m:t>
                    </m:r>
                  </m:oMath>
                </a14:m>
                <a:endParaRPr lang="pt-BR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CaixaDeTexto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2181" y="5390381"/>
                <a:ext cx="6834849" cy="450251"/>
              </a:xfrm>
              <a:prstGeom prst="rect">
                <a:avLst/>
              </a:prstGeom>
              <a:blipFill rotWithShape="0">
                <a:blip r:embed="rId3"/>
                <a:stretch>
                  <a:fillRect l="-3211" t="-20270" b="-47297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ítulo 1"/>
          <p:cNvSpPr>
            <a:spLocks noGrp="1"/>
          </p:cNvSpPr>
          <p:nvPr>
            <p:ph type="title"/>
          </p:nvPr>
        </p:nvSpPr>
        <p:spPr>
          <a:xfrm>
            <a:off x="704256" y="305929"/>
            <a:ext cx="9692640" cy="953037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pt-BR" sz="4000" b="1" dirty="0"/>
              <a:t>Média </a:t>
            </a:r>
            <a:r>
              <a:rPr lang="pt-BR" sz="4000" b="1" dirty="0" smtClean="0"/>
              <a:t>Geométrica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38507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 rot="21117936">
            <a:off x="4048059" y="3946083"/>
            <a:ext cx="3413991" cy="21303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800"/>
          </a:p>
        </p:txBody>
      </p:sp>
      <p:sp>
        <p:nvSpPr>
          <p:cNvPr id="13" name="Título 12"/>
          <p:cNvSpPr>
            <a:spLocks noGrp="1"/>
          </p:cNvSpPr>
          <p:nvPr>
            <p:ph type="title"/>
          </p:nvPr>
        </p:nvSpPr>
        <p:spPr>
          <a:xfrm>
            <a:off x="2495601" y="603649"/>
            <a:ext cx="10360501" cy="1223963"/>
          </a:xfrm>
        </p:spPr>
        <p:txBody>
          <a:bodyPr rtlCol="0"/>
          <a:lstStyle/>
          <a:p>
            <a:pPr rtl="0"/>
            <a:r>
              <a:rPr lang="pt-BR" dirty="0" smtClean="0"/>
              <a:t>Média Geométrica com R</a:t>
            </a:r>
            <a:endParaRPr lang="en-US" dirty="0"/>
          </a:p>
        </p:txBody>
      </p:sp>
      <p:sp>
        <p:nvSpPr>
          <p:cNvPr id="18" name="Título 12"/>
          <p:cNvSpPr txBox="1">
            <a:spLocks/>
          </p:cNvSpPr>
          <p:nvPr/>
        </p:nvSpPr>
        <p:spPr>
          <a:xfrm>
            <a:off x="1641684" y="2357100"/>
            <a:ext cx="9361040" cy="1223963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>
            <a:lvl1pPr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pt-BR" sz="2000" dirty="0"/>
              <a:t>Com pacote </a:t>
            </a:r>
            <a:r>
              <a:rPr lang="pt-BR" sz="2000" dirty="0" err="1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psych</a:t>
            </a:r>
            <a:r>
              <a:rPr lang="pt-BR" sz="2000" dirty="0"/>
              <a:t> você consegue calcular a média geométrica através da </a:t>
            </a:r>
            <a:r>
              <a:rPr lang="pt-BR" sz="2000" dirty="0" err="1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geometric.mean</a:t>
            </a:r>
            <a:r>
              <a:rPr lang="pt-BR" sz="2000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  <a:r>
              <a:rPr lang="pt-BR" sz="2000" dirty="0"/>
              <a:t>, passando um vetor ou um data frame como argumento. Também, através da função </a:t>
            </a:r>
            <a:r>
              <a:rPr lang="pt-BR" sz="2000" dirty="0" err="1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prod</a:t>
            </a:r>
            <a:r>
              <a:rPr lang="pt-BR" sz="2000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 </a:t>
            </a:r>
            <a:r>
              <a:rPr lang="pt-BR" sz="2000" dirty="0"/>
              <a:t>e  </a:t>
            </a:r>
            <a:r>
              <a:rPr lang="pt-BR" sz="2000" dirty="0" err="1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lenght</a:t>
            </a:r>
            <a:r>
              <a:rPr lang="pt-BR" sz="2000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  <a:r>
              <a:rPr lang="pt-BR" sz="2000" dirty="0"/>
              <a:t>, aplicando a fórmula da mg, se obtém a média de forma fácil.</a:t>
            </a:r>
            <a:endParaRPr lang="en-US" sz="2000" dirty="0"/>
          </a:p>
        </p:txBody>
      </p:sp>
      <p:pic>
        <p:nvPicPr>
          <p:cNvPr id="12" name="Picture 2" descr="Resultado de imagem para 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847" y="868214"/>
            <a:ext cx="1351619" cy="1048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3"/>
          <a:srcRect l="66041" t="23465" r="12399" b="53230"/>
          <a:stretch/>
        </p:blipFill>
        <p:spPr>
          <a:xfrm>
            <a:off x="3940759" y="3876268"/>
            <a:ext cx="3735092" cy="2269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100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704256" y="305929"/>
            <a:ext cx="9692640" cy="953037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pt-BR" sz="4000" b="1" dirty="0"/>
              <a:t>Média </a:t>
            </a:r>
            <a:r>
              <a:rPr lang="pt-BR" sz="4000" b="1" dirty="0" smtClean="0"/>
              <a:t>Harmônica</a:t>
            </a:r>
            <a:endParaRPr lang="pt-BR" dirty="0"/>
          </a:p>
        </p:txBody>
      </p:sp>
      <p:sp>
        <p:nvSpPr>
          <p:cNvPr id="5" name="Espaço Reservado para Conteúdo 13"/>
          <p:cNvSpPr txBox="1">
            <a:spLocks/>
          </p:cNvSpPr>
          <p:nvPr/>
        </p:nvSpPr>
        <p:spPr>
          <a:xfrm>
            <a:off x="1286342" y="1605390"/>
            <a:ext cx="9484041" cy="4462272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0B0F0"/>
              </a:buClr>
            </a:pPr>
            <a:r>
              <a:rPr lang="pt-BR" dirty="0"/>
              <a:t>Usada para médias de crescimento e proporções de velocidade</a:t>
            </a:r>
            <a:r>
              <a:rPr lang="pt-BR" dirty="0" smtClean="0"/>
              <a:t>.</a:t>
            </a:r>
          </a:p>
          <a:p>
            <a:pPr>
              <a:buClr>
                <a:srgbClr val="00B0F0"/>
              </a:buClr>
            </a:pPr>
            <a:r>
              <a:rPr lang="pt-BR" dirty="0"/>
              <a:t>A média harmônica está relacionada ao cálculo matemático das situações envolvendo as grandezas inversamente proporcionais.</a:t>
            </a:r>
            <a:endParaRPr lang="pt-BR" dirty="0" smtClean="0"/>
          </a:p>
        </p:txBody>
      </p:sp>
      <p:sp>
        <p:nvSpPr>
          <p:cNvPr id="6" name="Espaço Reservado para Conteúdo 13"/>
          <p:cNvSpPr txBox="1">
            <a:spLocks/>
          </p:cNvSpPr>
          <p:nvPr/>
        </p:nvSpPr>
        <p:spPr>
          <a:xfrm>
            <a:off x="722190" y="4167125"/>
            <a:ext cx="4061293" cy="851624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itchFamily="34" charset="0"/>
              <a:buNone/>
            </a:pPr>
            <a:r>
              <a:rPr lang="pt-BR" sz="3200" dirty="0" smtClean="0"/>
              <a:t>Y = (y , y , ... , y  )</a:t>
            </a:r>
          </a:p>
        </p:txBody>
      </p:sp>
      <p:grpSp>
        <p:nvGrpSpPr>
          <p:cNvPr id="7" name="Agrupar 26"/>
          <p:cNvGrpSpPr/>
          <p:nvPr/>
        </p:nvGrpSpPr>
        <p:grpSpPr>
          <a:xfrm>
            <a:off x="1752139" y="4423950"/>
            <a:ext cx="2369371" cy="447248"/>
            <a:chOff x="2205981" y="3629824"/>
            <a:chExt cx="2088224" cy="447248"/>
          </a:xfrm>
        </p:grpSpPr>
        <p:sp>
          <p:nvSpPr>
            <p:cNvPr id="8" name="Subtítulo 4"/>
            <p:cNvSpPr txBox="1">
              <a:spLocks/>
            </p:cNvSpPr>
            <p:nvPr/>
          </p:nvSpPr>
          <p:spPr>
            <a:xfrm>
              <a:off x="2205981" y="3645024"/>
              <a:ext cx="504055" cy="432048"/>
            </a:xfrm>
            <a:prstGeom prst="rect">
              <a:avLst/>
            </a:prstGeom>
          </p:spPr>
          <p:txBody>
            <a:bodyPr vert="horz" lIns="121899" tIns="60949" rIns="121899" bIns="60949" rtlCol="0">
              <a:normAutofit/>
            </a:bodyPr>
            <a:lstStyle>
              <a:lvl1pPr marL="304747" indent="-304747" algn="l" defTabSz="1218987" rtl="0" eaLnBrk="1" latinLnBrk="0" hangingPunct="1">
                <a:lnSpc>
                  <a:spcPct val="90000"/>
                </a:lnSpc>
                <a:spcBef>
                  <a:spcPts val="16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49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4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18987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2373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2848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133227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3797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272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buNone/>
              </a:pPr>
              <a:r>
                <a:rPr lang="pt-BR" sz="2000" b="1" dirty="0" smtClean="0">
                  <a:solidFill>
                    <a:srgbClr val="00B0F0"/>
                  </a:solidFill>
                </a:rPr>
                <a:t>1</a:t>
              </a:r>
              <a:endParaRPr lang="pt-BR" sz="2000" b="1" dirty="0">
                <a:solidFill>
                  <a:srgbClr val="00B0F0"/>
                </a:solidFill>
              </a:endParaRPr>
            </a:p>
          </p:txBody>
        </p:sp>
        <p:sp>
          <p:nvSpPr>
            <p:cNvPr id="9" name="Subtítulo 4"/>
            <p:cNvSpPr txBox="1">
              <a:spLocks/>
            </p:cNvSpPr>
            <p:nvPr/>
          </p:nvSpPr>
          <p:spPr>
            <a:xfrm>
              <a:off x="2710037" y="3645024"/>
              <a:ext cx="504055" cy="432048"/>
            </a:xfrm>
            <a:prstGeom prst="rect">
              <a:avLst/>
            </a:prstGeom>
          </p:spPr>
          <p:txBody>
            <a:bodyPr vert="horz" lIns="121899" tIns="60949" rIns="121899" bIns="60949" rtlCol="0">
              <a:normAutofit/>
            </a:bodyPr>
            <a:lstStyle>
              <a:lvl1pPr marL="304747" indent="-304747" algn="l" defTabSz="1218987" rtl="0" eaLnBrk="1" latinLnBrk="0" hangingPunct="1">
                <a:lnSpc>
                  <a:spcPct val="90000"/>
                </a:lnSpc>
                <a:spcBef>
                  <a:spcPts val="16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49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4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18987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2373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2848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133227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3797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272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buNone/>
              </a:pPr>
              <a:r>
                <a:rPr lang="pt-BR" sz="2000" b="1" dirty="0">
                  <a:solidFill>
                    <a:srgbClr val="00B0F0"/>
                  </a:solidFill>
                </a:rPr>
                <a:t>2</a:t>
              </a:r>
            </a:p>
          </p:txBody>
        </p:sp>
        <p:sp>
          <p:nvSpPr>
            <p:cNvPr id="10" name="Subtítulo 4"/>
            <p:cNvSpPr txBox="1">
              <a:spLocks/>
            </p:cNvSpPr>
            <p:nvPr/>
          </p:nvSpPr>
          <p:spPr>
            <a:xfrm>
              <a:off x="3790150" y="3629824"/>
              <a:ext cx="504055" cy="432048"/>
            </a:xfrm>
            <a:prstGeom prst="rect">
              <a:avLst/>
            </a:prstGeom>
          </p:spPr>
          <p:txBody>
            <a:bodyPr vert="horz" lIns="121899" tIns="60949" rIns="121899" bIns="60949" rtlCol="0">
              <a:normAutofit/>
            </a:bodyPr>
            <a:lstStyle>
              <a:lvl1pPr marL="304747" indent="-304747" algn="l" defTabSz="1218987" rtl="0" eaLnBrk="1" latinLnBrk="0" hangingPunct="1">
                <a:lnSpc>
                  <a:spcPct val="90000"/>
                </a:lnSpc>
                <a:spcBef>
                  <a:spcPts val="16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49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4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18987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2373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2848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133227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3797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272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buNone/>
              </a:pPr>
              <a:r>
                <a:rPr lang="pt-BR" sz="2000" b="1" dirty="0">
                  <a:solidFill>
                    <a:srgbClr val="00B0F0"/>
                  </a:solidFill>
                </a:rPr>
                <a:t>n</a:t>
              </a:r>
            </a:p>
          </p:txBody>
        </p:sp>
      </p:grpSp>
      <p:sp>
        <p:nvSpPr>
          <p:cNvPr id="11" name="Espaço Reservado para Conteúdo 13"/>
          <p:cNvSpPr txBox="1">
            <a:spLocks/>
          </p:cNvSpPr>
          <p:nvPr/>
        </p:nvSpPr>
        <p:spPr>
          <a:xfrm>
            <a:off x="722190" y="4770374"/>
            <a:ext cx="4061293" cy="851624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itchFamily="34" charset="0"/>
              <a:buNone/>
            </a:pPr>
            <a:r>
              <a:rPr lang="pt-BR" sz="3200" dirty="0"/>
              <a:t>F</a:t>
            </a:r>
            <a:r>
              <a:rPr lang="pt-BR" sz="3200" dirty="0" smtClean="0"/>
              <a:t> = (F , F , ... , F )</a:t>
            </a:r>
          </a:p>
        </p:txBody>
      </p:sp>
      <p:grpSp>
        <p:nvGrpSpPr>
          <p:cNvPr id="12" name="Agrupar 31"/>
          <p:cNvGrpSpPr/>
          <p:nvPr/>
        </p:nvGrpSpPr>
        <p:grpSpPr>
          <a:xfrm>
            <a:off x="1838413" y="4986398"/>
            <a:ext cx="2399173" cy="445664"/>
            <a:chOff x="2205981" y="3631408"/>
            <a:chExt cx="2114489" cy="445664"/>
          </a:xfrm>
        </p:grpSpPr>
        <p:sp>
          <p:nvSpPr>
            <p:cNvPr id="13" name="Subtítulo 4"/>
            <p:cNvSpPr txBox="1">
              <a:spLocks/>
            </p:cNvSpPr>
            <p:nvPr/>
          </p:nvSpPr>
          <p:spPr>
            <a:xfrm>
              <a:off x="2205981" y="3645024"/>
              <a:ext cx="504055" cy="432048"/>
            </a:xfrm>
            <a:prstGeom prst="rect">
              <a:avLst/>
            </a:prstGeom>
          </p:spPr>
          <p:txBody>
            <a:bodyPr vert="horz" lIns="121899" tIns="60949" rIns="121899" bIns="60949" rtlCol="0">
              <a:normAutofit/>
            </a:bodyPr>
            <a:lstStyle>
              <a:lvl1pPr marL="304747" indent="-304747" algn="l" defTabSz="1218987" rtl="0" eaLnBrk="1" latinLnBrk="0" hangingPunct="1">
                <a:lnSpc>
                  <a:spcPct val="90000"/>
                </a:lnSpc>
                <a:spcBef>
                  <a:spcPts val="16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49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4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18987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2373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2848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133227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3797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272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buNone/>
              </a:pPr>
              <a:r>
                <a:rPr lang="pt-BR" sz="2000" b="1" dirty="0" smtClean="0">
                  <a:solidFill>
                    <a:srgbClr val="00B0F0"/>
                  </a:solidFill>
                </a:rPr>
                <a:t>1</a:t>
              </a:r>
              <a:endParaRPr lang="pt-BR" sz="2000" b="1" dirty="0">
                <a:solidFill>
                  <a:srgbClr val="00B0F0"/>
                </a:solidFill>
              </a:endParaRPr>
            </a:p>
          </p:txBody>
        </p:sp>
        <p:sp>
          <p:nvSpPr>
            <p:cNvPr id="14" name="Subtítulo 4"/>
            <p:cNvSpPr txBox="1">
              <a:spLocks/>
            </p:cNvSpPr>
            <p:nvPr/>
          </p:nvSpPr>
          <p:spPr>
            <a:xfrm>
              <a:off x="2710037" y="3645024"/>
              <a:ext cx="504055" cy="432048"/>
            </a:xfrm>
            <a:prstGeom prst="rect">
              <a:avLst/>
            </a:prstGeom>
          </p:spPr>
          <p:txBody>
            <a:bodyPr vert="horz" lIns="121899" tIns="60949" rIns="121899" bIns="60949" rtlCol="0">
              <a:normAutofit/>
            </a:bodyPr>
            <a:lstStyle>
              <a:lvl1pPr marL="304747" indent="-304747" algn="l" defTabSz="1218987" rtl="0" eaLnBrk="1" latinLnBrk="0" hangingPunct="1">
                <a:lnSpc>
                  <a:spcPct val="90000"/>
                </a:lnSpc>
                <a:spcBef>
                  <a:spcPts val="16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49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4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18987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2373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2848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133227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3797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272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buNone/>
              </a:pPr>
              <a:r>
                <a:rPr lang="pt-BR" sz="2000" b="1" dirty="0">
                  <a:solidFill>
                    <a:srgbClr val="00B0F0"/>
                  </a:solidFill>
                </a:rPr>
                <a:t>2</a:t>
              </a:r>
            </a:p>
          </p:txBody>
        </p:sp>
        <p:sp>
          <p:nvSpPr>
            <p:cNvPr id="15" name="Subtítulo 4"/>
            <p:cNvSpPr txBox="1">
              <a:spLocks/>
            </p:cNvSpPr>
            <p:nvPr/>
          </p:nvSpPr>
          <p:spPr>
            <a:xfrm>
              <a:off x="3816415" y="3631408"/>
              <a:ext cx="504055" cy="432048"/>
            </a:xfrm>
            <a:prstGeom prst="rect">
              <a:avLst/>
            </a:prstGeom>
          </p:spPr>
          <p:txBody>
            <a:bodyPr vert="horz" lIns="121899" tIns="60949" rIns="121899" bIns="60949" rtlCol="0">
              <a:normAutofit/>
            </a:bodyPr>
            <a:lstStyle>
              <a:lvl1pPr marL="304747" indent="-304747" algn="l" defTabSz="1218987" rtl="0" eaLnBrk="1" latinLnBrk="0" hangingPunct="1">
                <a:lnSpc>
                  <a:spcPct val="90000"/>
                </a:lnSpc>
                <a:spcBef>
                  <a:spcPts val="16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49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4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18987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2373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2848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133227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3797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272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buNone/>
              </a:pPr>
              <a:r>
                <a:rPr lang="pt-BR" sz="2000" b="1" dirty="0">
                  <a:solidFill>
                    <a:srgbClr val="00B0F0"/>
                  </a:solidFill>
                </a:rPr>
                <a:t>n</a:t>
              </a:r>
            </a:p>
          </p:txBody>
        </p:sp>
      </p:grpSp>
      <p:sp>
        <p:nvSpPr>
          <p:cNvPr id="16" name="Espaço Reservado para Conteúdo 13"/>
          <p:cNvSpPr txBox="1">
            <a:spLocks/>
          </p:cNvSpPr>
          <p:nvPr/>
        </p:nvSpPr>
        <p:spPr>
          <a:xfrm>
            <a:off x="704256" y="5562462"/>
            <a:ext cx="5637490" cy="851624"/>
          </a:xfrm>
          <a:prstGeom prst="rect">
            <a:avLst/>
          </a:prstGeom>
        </p:spPr>
        <p:txBody>
          <a:bodyPr vert="horz" lIns="121899" tIns="60949" rIns="121899" bIns="60949" rtlCol="0">
            <a:normAutofit fontScale="92500" lnSpcReduction="20000"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itchFamily="34" charset="0"/>
              <a:buNone/>
            </a:pPr>
            <a:r>
              <a:rPr lang="pt-BR" sz="2400" b="1" dirty="0" smtClean="0">
                <a:solidFill>
                  <a:srgbClr val="00B0F0"/>
                </a:solidFill>
              </a:rPr>
              <a:t>Y</a:t>
            </a:r>
            <a:r>
              <a:rPr lang="pt-BR" sz="2400" dirty="0" smtClean="0"/>
              <a:t> sendo os elementos</a:t>
            </a:r>
          </a:p>
          <a:p>
            <a:pPr marL="0" indent="0" algn="just">
              <a:buFont typeface="Arial" pitchFamily="34" charset="0"/>
              <a:buNone/>
            </a:pPr>
            <a:r>
              <a:rPr lang="pt-BR" sz="2400" b="1" dirty="0" smtClean="0">
                <a:solidFill>
                  <a:srgbClr val="00B0F0"/>
                </a:solidFill>
              </a:rPr>
              <a:t>F</a:t>
            </a:r>
            <a:r>
              <a:rPr lang="pt-BR" sz="2400" dirty="0" smtClean="0"/>
              <a:t> sendo a frequência da cada elemento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CaixaDeTexto 16"/>
              <p:cNvSpPr txBox="1"/>
              <p:nvPr/>
            </p:nvSpPr>
            <p:spPr>
              <a:xfrm>
                <a:off x="6341746" y="4982022"/>
                <a:ext cx="5411387" cy="102893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pt-BR" sz="3600" dirty="0" smtClean="0">
                    <a:ea typeface="Cambria Math" panose="02040503050406030204" pitchFamily="18" charset="0"/>
                  </a:rPr>
                  <a:t>mh </a:t>
                </a:r>
                <a14:m>
                  <m:oMath xmlns:m="http://schemas.openxmlformats.org/officeDocument/2006/math">
                    <m:r>
                      <a:rPr lang="pt-BR" sz="3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pt-BR" sz="3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pt-BR" sz="3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BR" sz="3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num>
                      <m:den>
                        <m:f>
                          <m:fPr>
                            <m:ctrlPr>
                              <a:rPr lang="pt-BR" sz="3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pt-BR" sz="3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𝐹</m:t>
                            </m:r>
                          </m:num>
                          <m:den>
                            <m:r>
                              <a:rPr lang="pt-BR" sz="3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</m:den>
                        </m:f>
                        <m:r>
                          <a:rPr lang="pt-BR" sz="3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+ </m:t>
                        </m:r>
                        <m:f>
                          <m:fPr>
                            <m:ctrlPr>
                              <a:rPr lang="pt-BR" sz="3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pt-BR" sz="3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𝐹</m:t>
                            </m:r>
                          </m:num>
                          <m:den>
                            <m:r>
                              <a:rPr lang="pt-BR" sz="3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</m:den>
                        </m:f>
                        <m:r>
                          <a:rPr lang="pt-BR" sz="3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+ … + </m:t>
                        </m:r>
                        <m:f>
                          <m:fPr>
                            <m:ctrlPr>
                              <a:rPr lang="pt-BR" sz="3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pt-BR" sz="3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𝐹</m:t>
                            </m:r>
                          </m:num>
                          <m:den>
                            <m:r>
                              <a:rPr lang="pt-BR" sz="3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</m:den>
                        </m:f>
                      </m:den>
                    </m:f>
                  </m:oMath>
                </a14:m>
                <a:endParaRPr lang="pt-BR" sz="3600" dirty="0"/>
              </a:p>
            </p:txBody>
          </p:sp>
        </mc:Choice>
        <mc:Fallback xmlns="">
          <p:sp>
            <p:nvSpPr>
              <p:cNvPr id="17" name="CaixaDeTexto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1746" y="4982022"/>
                <a:ext cx="5411387" cy="1028936"/>
              </a:xfrm>
              <a:prstGeom prst="rect">
                <a:avLst/>
              </a:prstGeom>
              <a:blipFill rotWithShape="0">
                <a:blip r:embed="rId2"/>
                <a:stretch>
                  <a:fillRect l="-5068" t="-8876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Espaço Reservado para Conteúdo 13"/>
          <p:cNvSpPr txBox="1">
            <a:spLocks/>
          </p:cNvSpPr>
          <p:nvPr/>
        </p:nvSpPr>
        <p:spPr>
          <a:xfrm>
            <a:off x="6009017" y="4182412"/>
            <a:ext cx="3118255" cy="734240"/>
          </a:xfrm>
          <a:prstGeom prst="rect">
            <a:avLst/>
          </a:prstGeom>
        </p:spPr>
        <p:txBody>
          <a:bodyPr vert="horz" lIns="121899" tIns="60949" rIns="121899" bIns="60949" rtlCol="0">
            <a:no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pt-BR" sz="2400" dirty="0" smtClean="0"/>
              <a:t>O cálculo é dado por:</a:t>
            </a:r>
          </a:p>
        </p:txBody>
      </p:sp>
      <p:sp>
        <p:nvSpPr>
          <p:cNvPr id="19" name="Subtítulo 4"/>
          <p:cNvSpPr txBox="1">
            <a:spLocks/>
          </p:cNvSpPr>
          <p:nvPr/>
        </p:nvSpPr>
        <p:spPr>
          <a:xfrm>
            <a:off x="7743960" y="5871506"/>
            <a:ext cx="504055" cy="432048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pt-BR" sz="1800" b="1" dirty="0" smtClean="0">
                <a:solidFill>
                  <a:srgbClr val="00B0F0"/>
                </a:solidFill>
              </a:rPr>
              <a:t>1</a:t>
            </a:r>
            <a:endParaRPr lang="pt-BR" sz="1800" b="1" dirty="0">
              <a:solidFill>
                <a:srgbClr val="00B0F0"/>
              </a:solidFill>
            </a:endParaRPr>
          </a:p>
        </p:txBody>
      </p:sp>
      <p:sp>
        <p:nvSpPr>
          <p:cNvPr id="20" name="Subtítulo 4"/>
          <p:cNvSpPr txBox="1">
            <a:spLocks/>
          </p:cNvSpPr>
          <p:nvPr/>
        </p:nvSpPr>
        <p:spPr>
          <a:xfrm>
            <a:off x="8330615" y="5880291"/>
            <a:ext cx="504055" cy="432048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pt-BR" sz="1800" b="1" dirty="0">
                <a:solidFill>
                  <a:srgbClr val="00B0F0"/>
                </a:solidFill>
              </a:rPr>
              <a:t>2</a:t>
            </a:r>
          </a:p>
        </p:txBody>
      </p:sp>
      <p:sp>
        <p:nvSpPr>
          <p:cNvPr id="21" name="Subtítulo 4"/>
          <p:cNvSpPr txBox="1">
            <a:spLocks/>
          </p:cNvSpPr>
          <p:nvPr/>
        </p:nvSpPr>
        <p:spPr>
          <a:xfrm>
            <a:off x="9582481" y="5865270"/>
            <a:ext cx="504055" cy="432048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pt-BR" sz="1800" b="1" dirty="0" smtClean="0">
                <a:solidFill>
                  <a:srgbClr val="00B0F0"/>
                </a:solidFill>
              </a:rPr>
              <a:t>n</a:t>
            </a:r>
            <a:endParaRPr lang="pt-BR" sz="1800" b="1" dirty="0">
              <a:solidFill>
                <a:srgbClr val="00B0F0"/>
              </a:solidFill>
            </a:endParaRPr>
          </a:p>
        </p:txBody>
      </p:sp>
      <p:sp>
        <p:nvSpPr>
          <p:cNvPr id="22" name="Subtítulo 4"/>
          <p:cNvSpPr txBox="1">
            <a:spLocks/>
          </p:cNvSpPr>
          <p:nvPr/>
        </p:nvSpPr>
        <p:spPr>
          <a:xfrm>
            <a:off x="7736091" y="5423835"/>
            <a:ext cx="504055" cy="432048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pt-BR" sz="1800" b="1" dirty="0" smtClean="0">
                <a:solidFill>
                  <a:srgbClr val="00B0F0"/>
                </a:solidFill>
              </a:rPr>
              <a:t>1</a:t>
            </a:r>
            <a:endParaRPr lang="pt-BR" sz="1800" b="1" dirty="0">
              <a:solidFill>
                <a:srgbClr val="00B0F0"/>
              </a:solidFill>
            </a:endParaRPr>
          </a:p>
        </p:txBody>
      </p:sp>
      <p:sp>
        <p:nvSpPr>
          <p:cNvPr id="23" name="Subtítulo 4"/>
          <p:cNvSpPr txBox="1">
            <a:spLocks/>
          </p:cNvSpPr>
          <p:nvPr/>
        </p:nvSpPr>
        <p:spPr>
          <a:xfrm>
            <a:off x="8322746" y="5432620"/>
            <a:ext cx="504055" cy="432048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pt-BR" sz="1800" b="1" dirty="0">
                <a:solidFill>
                  <a:srgbClr val="00B0F0"/>
                </a:solidFill>
              </a:rPr>
              <a:t>2</a:t>
            </a:r>
          </a:p>
        </p:txBody>
      </p:sp>
      <p:sp>
        <p:nvSpPr>
          <p:cNvPr id="24" name="Subtítulo 4"/>
          <p:cNvSpPr txBox="1">
            <a:spLocks/>
          </p:cNvSpPr>
          <p:nvPr/>
        </p:nvSpPr>
        <p:spPr>
          <a:xfrm>
            <a:off x="9574612" y="5417599"/>
            <a:ext cx="504055" cy="432048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pt-BR" sz="1800" b="1" dirty="0" smtClean="0">
                <a:solidFill>
                  <a:srgbClr val="00B0F0"/>
                </a:solidFill>
              </a:rPr>
              <a:t>n</a:t>
            </a:r>
            <a:endParaRPr lang="pt-BR" sz="18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19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704256" y="305929"/>
            <a:ext cx="9692640" cy="953037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pt-BR" sz="4000" b="1" dirty="0"/>
              <a:t>Média </a:t>
            </a:r>
            <a:r>
              <a:rPr lang="pt-BR" sz="4000" b="1" dirty="0" smtClean="0"/>
              <a:t>Harmônica</a:t>
            </a:r>
            <a:endParaRPr lang="pt-BR" dirty="0"/>
          </a:p>
        </p:txBody>
      </p:sp>
      <p:sp>
        <p:nvSpPr>
          <p:cNvPr id="5" name="Espaço Reservado para Conteúdo 13"/>
          <p:cNvSpPr txBox="1">
            <a:spLocks/>
          </p:cNvSpPr>
          <p:nvPr/>
        </p:nvSpPr>
        <p:spPr>
          <a:xfrm>
            <a:off x="704256" y="1618270"/>
            <a:ext cx="9484041" cy="2000693"/>
          </a:xfrm>
          <a:prstGeom prst="rect">
            <a:avLst/>
          </a:prstGeom>
        </p:spPr>
        <p:txBody>
          <a:bodyPr vert="horz" lIns="121899" tIns="60949" rIns="121899" bIns="60949" rtlCol="0">
            <a:normAutofit lnSpcReduction="10000"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b="1" i="1" u="sng" dirty="0" smtClean="0">
                <a:solidFill>
                  <a:srgbClr val="002060"/>
                </a:solidFill>
              </a:rPr>
              <a:t>Problema: </a:t>
            </a:r>
            <a:r>
              <a:rPr lang="pt-BR" dirty="0" smtClean="0"/>
              <a:t>Cláudio vai de casa para o trabalho com uma velocidade de 30km/h. Já na volta, devido ao trânsito, faz o mesmo caminho com velocidade média de 20km/h. Qual foi sua velocidade média considerando ida e volta?</a:t>
            </a:r>
          </a:p>
        </p:txBody>
      </p:sp>
      <p:cxnSp>
        <p:nvCxnSpPr>
          <p:cNvPr id="6" name="Conector reto 5"/>
          <p:cNvCxnSpPr/>
          <p:nvPr/>
        </p:nvCxnSpPr>
        <p:spPr>
          <a:xfrm>
            <a:off x="861880" y="4239877"/>
            <a:ext cx="1872208" cy="0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ector reto 6"/>
          <p:cNvCxnSpPr/>
          <p:nvPr/>
        </p:nvCxnSpPr>
        <p:spPr>
          <a:xfrm>
            <a:off x="861880" y="4095861"/>
            <a:ext cx="0" cy="288032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to 7"/>
          <p:cNvCxnSpPr/>
          <p:nvPr/>
        </p:nvCxnSpPr>
        <p:spPr>
          <a:xfrm>
            <a:off x="2734088" y="4095861"/>
            <a:ext cx="0" cy="288032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aixaDeTexto 8"/>
          <p:cNvSpPr txBox="1"/>
          <p:nvPr/>
        </p:nvSpPr>
        <p:spPr>
          <a:xfrm>
            <a:off x="1608023" y="3716657"/>
            <a:ext cx="373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dirty="0" smtClean="0"/>
              <a:t>d</a:t>
            </a:r>
            <a:endParaRPr lang="pt-BR" sz="2800" dirty="0"/>
          </a:p>
        </p:txBody>
      </p:sp>
      <p:sp>
        <p:nvSpPr>
          <p:cNvPr id="10" name="CaixaDeTexto 9"/>
          <p:cNvSpPr txBox="1"/>
          <p:nvPr/>
        </p:nvSpPr>
        <p:spPr>
          <a:xfrm>
            <a:off x="645636" y="4811885"/>
            <a:ext cx="7949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BR" sz="2000" dirty="0" smtClean="0">
                <a:solidFill>
                  <a:srgbClr val="C00000"/>
                </a:solidFill>
              </a:rPr>
              <a:t>IDA</a:t>
            </a:r>
            <a:r>
              <a:rPr lang="pt-BR" sz="2800" dirty="0" smtClean="0">
                <a:solidFill>
                  <a:srgbClr val="C00000"/>
                </a:solidFill>
              </a:rPr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aixaDeTexto 10"/>
              <p:cNvSpPr txBox="1"/>
              <p:nvPr/>
            </p:nvSpPr>
            <p:spPr>
              <a:xfrm>
                <a:off x="773307" y="5230424"/>
                <a:ext cx="1021626" cy="70121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400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pt-BR" sz="2400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pt-BR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4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num>
                        <m:den>
                          <m:r>
                            <a:rPr lang="pt-BR" sz="2400" b="0" i="1" smtClean="0">
                              <a:latin typeface="Cambria Math" panose="02040503050406030204" pitchFamily="18" charset="0"/>
                            </a:rPr>
                            <m:t>30</m:t>
                          </m:r>
                        </m:den>
                      </m:f>
                    </m:oMath>
                  </m:oMathPara>
                </a14:m>
                <a:endParaRPr lang="pt-BR" sz="2400" dirty="0"/>
              </a:p>
            </p:txBody>
          </p:sp>
        </mc:Choice>
        <mc:Fallback xmlns="">
          <p:sp>
            <p:nvSpPr>
              <p:cNvPr id="11" name="CaixaDeTexto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3307" y="5230424"/>
                <a:ext cx="1021626" cy="701218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CaixaDeTexto 11"/>
              <p:cNvSpPr txBox="1"/>
              <p:nvPr/>
            </p:nvSpPr>
            <p:spPr>
              <a:xfrm>
                <a:off x="2987911" y="5211701"/>
                <a:ext cx="1021626" cy="70121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400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pt-BR" sz="2400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pt-BR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4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num>
                        <m:den>
                          <m:r>
                            <a:rPr lang="pt-BR" sz="2400" b="0" i="1" smtClean="0">
                              <a:latin typeface="Cambria Math" panose="02040503050406030204" pitchFamily="18" charset="0"/>
                            </a:rPr>
                            <m:t>20</m:t>
                          </m:r>
                        </m:den>
                      </m:f>
                    </m:oMath>
                  </m:oMathPara>
                </a14:m>
                <a:endParaRPr lang="pt-BR" sz="2400" dirty="0"/>
              </a:p>
            </p:txBody>
          </p:sp>
        </mc:Choice>
        <mc:Fallback xmlns="">
          <p:sp>
            <p:nvSpPr>
              <p:cNvPr id="12" name="CaixaDeTexto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7911" y="5211701"/>
                <a:ext cx="1021626" cy="701218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tângulo 12"/>
          <p:cNvSpPr/>
          <p:nvPr/>
        </p:nvSpPr>
        <p:spPr>
          <a:xfrm>
            <a:off x="2490625" y="4889158"/>
            <a:ext cx="116249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pt-BR" sz="2000" dirty="0">
                <a:solidFill>
                  <a:srgbClr val="C00000"/>
                </a:solidFill>
              </a:rPr>
              <a:t>VOLTA</a:t>
            </a:r>
            <a:r>
              <a:rPr lang="pt-BR" dirty="0">
                <a:solidFill>
                  <a:srgbClr val="C00000"/>
                </a:solidFill>
              </a:rPr>
              <a:t>:</a:t>
            </a:r>
          </a:p>
        </p:txBody>
      </p:sp>
      <p:sp>
        <p:nvSpPr>
          <p:cNvPr id="14" name="CaixaDeTexto 13"/>
          <p:cNvSpPr txBox="1"/>
          <p:nvPr/>
        </p:nvSpPr>
        <p:spPr>
          <a:xfrm>
            <a:off x="831436" y="5582761"/>
            <a:ext cx="397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>
                <a:solidFill>
                  <a:srgbClr val="7030A0"/>
                </a:solidFill>
              </a:rPr>
              <a:t>1</a:t>
            </a:r>
            <a:endParaRPr lang="pt-BR" dirty="0">
              <a:solidFill>
                <a:srgbClr val="7030A0"/>
              </a:solidFill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3067398" y="5562310"/>
            <a:ext cx="397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>
                <a:solidFill>
                  <a:srgbClr val="7030A0"/>
                </a:solidFill>
              </a:rPr>
              <a:t>2</a:t>
            </a:r>
            <a:endParaRPr lang="pt-BR" dirty="0">
              <a:solidFill>
                <a:srgbClr val="7030A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tângulo 15"/>
              <p:cNvSpPr/>
              <p:nvPr/>
            </p:nvSpPr>
            <p:spPr>
              <a:xfrm>
                <a:off x="4833223" y="4103450"/>
                <a:ext cx="5254580" cy="19443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pt-BR" sz="2800" b="0" i="1" smtClean="0">
                        <a:latin typeface="Cambria Math" panose="02040503050406030204" pitchFamily="18" charset="0"/>
                      </a:rPr>
                      <m:t>𝑉𝑚</m:t>
                    </m:r>
                    <m:r>
                      <a:rPr lang="pt-BR" sz="2800" b="0" i="1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pt-BR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l-GR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Δ</m:t>
                        </m:r>
                        <m:r>
                          <a:rPr lang="pt-BR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l-GR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Δ</m:t>
                        </m:r>
                        <m:r>
                          <a:rPr lang="pt-BR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lang="pt-BR" sz="2800" dirty="0" smtClean="0"/>
                  <a:t> </a:t>
                </a:r>
                <a14:m>
                  <m:oMath xmlns:m="http://schemas.openxmlformats.org/officeDocument/2006/math">
                    <m:r>
                      <a:rPr lang="pt-BR" sz="2800" b="0" i="1" dirty="0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pt-BR" sz="2800" b="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BR" sz="2800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pt-BR" sz="2800" b="0" i="1" dirty="0" smtClean="0">
                            <a:latin typeface="Cambria Math" panose="02040503050406030204" pitchFamily="18" charset="0"/>
                          </a:rPr>
                          <m:t>𝑑</m:t>
                        </m:r>
                      </m:num>
                      <m:den>
                        <m:f>
                          <m:fPr>
                            <m:ctrlPr>
                              <a:rPr lang="pt-BR" sz="2800" b="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pt-BR" sz="2800" b="0" i="1" dirty="0" smtClean="0">
                                <a:latin typeface="Cambria Math" panose="02040503050406030204" pitchFamily="18" charset="0"/>
                              </a:rPr>
                              <m:t>𝑑</m:t>
                            </m:r>
                          </m:num>
                          <m:den>
                            <m:r>
                              <a:rPr lang="pt-BR" sz="2800" b="0" i="1" dirty="0" smtClean="0">
                                <a:latin typeface="Cambria Math" panose="02040503050406030204" pitchFamily="18" charset="0"/>
                              </a:rPr>
                              <m:t>30</m:t>
                            </m:r>
                          </m:den>
                        </m:f>
                        <m:r>
                          <a:rPr lang="pt-BR" sz="2800" b="0" i="1" dirty="0" smtClean="0">
                            <a:latin typeface="Cambria Math" panose="02040503050406030204" pitchFamily="18" charset="0"/>
                          </a:rPr>
                          <m:t> + </m:t>
                        </m:r>
                        <m:f>
                          <m:fPr>
                            <m:ctrlPr>
                              <a:rPr lang="pt-BR" sz="2800" b="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pt-BR" sz="2800" b="0" i="1" dirty="0" smtClean="0">
                                <a:latin typeface="Cambria Math" panose="02040503050406030204" pitchFamily="18" charset="0"/>
                              </a:rPr>
                              <m:t>𝑑</m:t>
                            </m:r>
                          </m:num>
                          <m:den>
                            <m:r>
                              <a:rPr lang="pt-BR" sz="2800" b="0" i="1" dirty="0" smtClean="0">
                                <a:latin typeface="Cambria Math" panose="02040503050406030204" pitchFamily="18" charset="0"/>
                              </a:rPr>
                              <m:t>20</m:t>
                            </m:r>
                          </m:den>
                        </m:f>
                      </m:den>
                    </m:f>
                    <m:r>
                      <a:rPr lang="pt-BR" sz="2800" b="0" i="0" dirty="0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pt-BR" sz="28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BR" sz="2800" i="1" dirty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f>
                          <m:fPr>
                            <m:ctrlPr>
                              <a:rPr lang="pt-BR" sz="2800" i="1" dirty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pt-BR" sz="2800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pt-BR" sz="2800" i="1" dirty="0">
                                <a:latin typeface="Cambria Math" panose="02040503050406030204" pitchFamily="18" charset="0"/>
                              </a:rPr>
                              <m:t>30</m:t>
                            </m:r>
                          </m:den>
                        </m:f>
                        <m:r>
                          <a:rPr lang="pt-BR" sz="2800" i="1" dirty="0">
                            <a:latin typeface="Cambria Math" panose="02040503050406030204" pitchFamily="18" charset="0"/>
                          </a:rPr>
                          <m:t> + </m:t>
                        </m:r>
                        <m:f>
                          <m:fPr>
                            <m:ctrlPr>
                              <a:rPr lang="pt-BR" sz="2800" i="1" dirty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pt-BR" sz="2800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pt-BR" sz="2800" i="1" dirty="0">
                                <a:latin typeface="Cambria Math" panose="02040503050406030204" pitchFamily="18" charset="0"/>
                              </a:rPr>
                              <m:t>20</m:t>
                            </m:r>
                          </m:den>
                        </m:f>
                      </m:den>
                    </m:f>
                    <m:r>
                      <a:rPr lang="pt-BR" sz="2800" b="0" i="0" dirty="0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pt-BR" sz="28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BR" sz="2800" i="1" dirty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f>
                          <m:fPr>
                            <m:ctrlPr>
                              <a:rPr lang="pt-BR" sz="2800" i="1" dirty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pt-BR" sz="2800" b="0" i="1" dirty="0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pt-BR" sz="2800" b="0" i="1" dirty="0" smtClean="0">
                                <a:latin typeface="Cambria Math" panose="02040503050406030204" pitchFamily="18" charset="0"/>
                              </a:rPr>
                              <m:t>6</m:t>
                            </m:r>
                            <m:r>
                              <a:rPr lang="pt-BR" sz="2800" i="1" dirty="0">
                                <a:latin typeface="Cambria Math" panose="02040503050406030204" pitchFamily="18" charset="0"/>
                              </a:rPr>
                              <m:t>0</m:t>
                            </m:r>
                          </m:den>
                        </m:f>
                      </m:den>
                    </m:f>
                  </m:oMath>
                </a14:m>
                <a:endParaRPr lang="pt-BR" sz="2800" i="1" dirty="0" smtClean="0">
                  <a:latin typeface="Cambria Math" panose="02040503050406030204" pitchFamily="18" charset="0"/>
                </a:endParaRPr>
              </a:p>
              <a:p>
                <a:endParaRPr lang="pt-BR" sz="2800" b="0" i="0" dirty="0" smtClean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pt-BR" sz="2800" b="0" i="0" dirty="0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pt-BR" sz="2800" b="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BR" sz="2800" b="0" i="1" dirty="0" smtClean="0">
                            <a:latin typeface="Cambria Math" panose="02040503050406030204" pitchFamily="18" charset="0"/>
                          </a:rPr>
                          <m:t>2 </m:t>
                        </m:r>
                        <m:r>
                          <a:rPr lang="pt-BR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 60</m:t>
                        </m:r>
                      </m:num>
                      <m:den>
                        <m:r>
                          <a:rPr lang="pt-BR" sz="2800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pt-BR" sz="2800" b="0" i="0" dirty="0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pt-BR" sz="2800" b="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BR" sz="2800" b="0" i="1" dirty="0" smtClean="0">
                            <a:latin typeface="Cambria Math" panose="02040503050406030204" pitchFamily="18" charset="0"/>
                          </a:rPr>
                          <m:t>120</m:t>
                        </m:r>
                      </m:num>
                      <m:den>
                        <m:r>
                          <a:rPr lang="pt-BR" sz="2800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pt-BR" sz="2800" b="0" i="0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pt-BR" sz="2800" b="0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24</m:t>
                    </m:r>
                    <m:r>
                      <m:rPr>
                        <m:sty m:val="p"/>
                      </m:rPr>
                      <a:rPr lang="pt-BR" sz="2800" b="0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km</m:t>
                    </m:r>
                    <m:r>
                      <a:rPr lang="pt-BR" sz="2800" b="0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/</m:t>
                    </m:r>
                    <m:r>
                      <m:rPr>
                        <m:sty m:val="p"/>
                      </m:rPr>
                      <a:rPr lang="pt-BR" sz="2800" b="0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h</m:t>
                    </m:r>
                  </m:oMath>
                </a14:m>
                <a:r>
                  <a:rPr lang="pt-BR" sz="2800" dirty="0" smtClean="0"/>
                  <a:t> </a:t>
                </a:r>
                <a:endParaRPr lang="pt-BR" sz="2800" dirty="0"/>
              </a:p>
            </p:txBody>
          </p:sp>
        </mc:Choice>
        <mc:Fallback xmlns="">
          <p:sp>
            <p:nvSpPr>
              <p:cNvPr id="16" name="Retângulo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3223" y="4103450"/>
                <a:ext cx="5254580" cy="1944315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Elipse 16"/>
          <p:cNvSpPr/>
          <p:nvPr/>
        </p:nvSpPr>
        <p:spPr>
          <a:xfrm>
            <a:off x="8094311" y="4075585"/>
            <a:ext cx="1008112" cy="10714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800"/>
          </a:p>
        </p:txBody>
      </p:sp>
      <p:cxnSp>
        <p:nvCxnSpPr>
          <p:cNvPr id="18" name="Conector de Seta Reta 48"/>
          <p:cNvCxnSpPr>
            <a:stCxn id="17" idx="0"/>
          </p:cNvCxnSpPr>
          <p:nvPr/>
        </p:nvCxnSpPr>
        <p:spPr>
          <a:xfrm flipV="1">
            <a:off x="8598367" y="3716657"/>
            <a:ext cx="576064" cy="358928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tângulo 18"/>
          <p:cNvSpPr/>
          <p:nvPr/>
        </p:nvSpPr>
        <p:spPr>
          <a:xfrm>
            <a:off x="8886399" y="3434456"/>
            <a:ext cx="24118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pt-BR" dirty="0" smtClean="0"/>
              <a:t>Média Harmônica</a:t>
            </a:r>
            <a:endParaRPr lang="pt-BR" dirty="0"/>
          </a:p>
        </p:txBody>
      </p:sp>
      <p:cxnSp>
        <p:nvCxnSpPr>
          <p:cNvPr id="20" name="Conector reto 19"/>
          <p:cNvCxnSpPr/>
          <p:nvPr/>
        </p:nvCxnSpPr>
        <p:spPr>
          <a:xfrm flipV="1">
            <a:off x="9355413" y="3745493"/>
            <a:ext cx="1810570" cy="1691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4331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 rot="21117936">
            <a:off x="4895418" y="4116794"/>
            <a:ext cx="2526998" cy="15793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800"/>
          </a:p>
        </p:txBody>
      </p:sp>
      <p:sp>
        <p:nvSpPr>
          <p:cNvPr id="18" name="Título 12"/>
          <p:cNvSpPr txBox="1">
            <a:spLocks/>
          </p:cNvSpPr>
          <p:nvPr/>
        </p:nvSpPr>
        <p:spPr>
          <a:xfrm>
            <a:off x="1641684" y="2357100"/>
            <a:ext cx="9361040" cy="1223963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>
            <a:lvl1pPr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pt-BR" sz="2000" dirty="0"/>
              <a:t>Com pacote </a:t>
            </a:r>
            <a:r>
              <a:rPr lang="pt-BR" sz="2000" dirty="0" err="1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psych</a:t>
            </a:r>
            <a:r>
              <a:rPr lang="pt-BR" sz="2000" dirty="0"/>
              <a:t> você consegue calcular a média harmônica através da </a:t>
            </a:r>
            <a:r>
              <a:rPr lang="pt-BR" sz="2000" dirty="0" err="1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harmonic.mean</a:t>
            </a:r>
            <a:r>
              <a:rPr lang="pt-BR" sz="2000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  <a:r>
              <a:rPr lang="pt-BR" sz="2000" dirty="0"/>
              <a:t>, passando um vetor ou um data frame como argumento. Também, através da função </a:t>
            </a:r>
            <a:r>
              <a:rPr lang="pt-BR" sz="2000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sum()</a:t>
            </a:r>
            <a:r>
              <a:rPr lang="pt-BR" sz="2000" dirty="0">
                <a:solidFill>
                  <a:schemeClr val="accent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pt-BR" sz="2000" dirty="0"/>
              <a:t>e  </a:t>
            </a:r>
            <a:r>
              <a:rPr lang="pt-BR" sz="2000" dirty="0" err="1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lenght</a:t>
            </a:r>
            <a:r>
              <a:rPr lang="pt-BR" sz="2000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  <a:r>
              <a:rPr lang="pt-BR" sz="2000" dirty="0"/>
              <a:t>, aplicando a fórmula da </a:t>
            </a:r>
            <a:r>
              <a:rPr lang="pt-BR" sz="2000" dirty="0" err="1"/>
              <a:t>mh</a:t>
            </a:r>
            <a:r>
              <a:rPr lang="pt-BR" sz="2000" dirty="0"/>
              <a:t>, se obtém a média de forma fácil.</a:t>
            </a:r>
            <a:endParaRPr lang="en-US" sz="2000" dirty="0"/>
          </a:p>
        </p:txBody>
      </p:sp>
      <p:pic>
        <p:nvPicPr>
          <p:cNvPr id="12" name="Picture 2" descr="Resultado de imagem para 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847" y="868214"/>
            <a:ext cx="1351619" cy="1048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3"/>
          <a:srcRect t="52500" r="93559" b="34200"/>
          <a:stretch/>
        </p:blipFill>
        <p:spPr>
          <a:xfrm>
            <a:off x="4943872" y="4021330"/>
            <a:ext cx="2448272" cy="1661327"/>
          </a:xfrm>
          <a:prstGeom prst="rect">
            <a:avLst/>
          </a:prstGeom>
        </p:spPr>
      </p:pic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2324466" y="879520"/>
            <a:ext cx="9692640" cy="953037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pt-BR" sz="4000" b="1" dirty="0"/>
              <a:t>Média </a:t>
            </a:r>
            <a:r>
              <a:rPr lang="pt-BR" sz="4000" b="1" dirty="0" smtClean="0"/>
              <a:t>Harmônica com R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435312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1261872" y="365759"/>
            <a:ext cx="9692640" cy="1178561"/>
          </a:xfrm>
        </p:spPr>
        <p:txBody>
          <a:bodyPr>
            <a:normAutofit/>
          </a:bodyPr>
          <a:lstStyle/>
          <a:p>
            <a:r>
              <a:rPr lang="en-US" sz="6000" dirty="0" err="1"/>
              <a:t>Média</a:t>
            </a:r>
            <a:endParaRPr lang="pt-BR" sz="6000" dirty="0"/>
          </a:p>
        </p:txBody>
      </p:sp>
      <p:sp>
        <p:nvSpPr>
          <p:cNvPr id="5" name="Shape 135"/>
          <p:cNvSpPr txBox="1">
            <a:spLocks noGrp="1"/>
          </p:cNvSpPr>
          <p:nvPr>
            <p:ph idx="1"/>
          </p:nvPr>
        </p:nvSpPr>
        <p:spPr>
          <a:xfrm>
            <a:off x="876861" y="2286000"/>
            <a:ext cx="4305808" cy="415544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2000" dirty="0"/>
          </a:p>
          <a:p>
            <a:pPr>
              <a:buClr>
                <a:srgbClr val="00B050"/>
              </a:buClr>
              <a:buFont typeface="Wingdings" panose="05000000000000000000" pitchFamily="2" charset="2"/>
              <a:buChar char="§"/>
            </a:pPr>
            <a:r>
              <a:rPr lang="pt-BR" sz="2000" dirty="0"/>
              <a:t>Fácil de compreender e </a:t>
            </a:r>
            <a:r>
              <a:rPr lang="pt-BR" sz="2000" dirty="0" smtClean="0"/>
              <a:t>calcular;</a:t>
            </a:r>
            <a:endParaRPr lang="pt-BR" sz="2000" dirty="0"/>
          </a:p>
          <a:p>
            <a:pPr>
              <a:buClr>
                <a:srgbClr val="00B050"/>
              </a:buClr>
              <a:buFont typeface="Wingdings" panose="05000000000000000000" pitchFamily="2" charset="2"/>
              <a:buChar char="§"/>
            </a:pPr>
            <a:r>
              <a:rPr lang="pt-BR" sz="2000" dirty="0" smtClean="0"/>
              <a:t>Utiliza </a:t>
            </a:r>
            <a:r>
              <a:rPr lang="pt-BR" sz="2000" dirty="0"/>
              <a:t>todos os valores da </a:t>
            </a:r>
            <a:r>
              <a:rPr lang="pt-BR" sz="2000" dirty="0" smtClean="0"/>
              <a:t>série;</a:t>
            </a:r>
            <a:endParaRPr lang="pt-BR" sz="2000" dirty="0"/>
          </a:p>
          <a:p>
            <a:pPr>
              <a:buClr>
                <a:srgbClr val="00B050"/>
              </a:buClr>
              <a:buFont typeface="Wingdings" panose="05000000000000000000" pitchFamily="2" charset="2"/>
              <a:buChar char="§"/>
            </a:pPr>
            <a:r>
              <a:rPr lang="pt-BR" sz="2000" dirty="0" smtClean="0"/>
              <a:t>É </a:t>
            </a:r>
            <a:r>
              <a:rPr lang="pt-BR" sz="2000" dirty="0"/>
              <a:t>um valor </a:t>
            </a:r>
            <a:r>
              <a:rPr lang="pt-BR" sz="2000" dirty="0" smtClean="0"/>
              <a:t>único;</a:t>
            </a:r>
            <a:endParaRPr lang="pt-BR" sz="2000" dirty="0"/>
          </a:p>
          <a:p>
            <a:pPr>
              <a:buClr>
                <a:srgbClr val="00B050"/>
              </a:buClr>
              <a:buFont typeface="Wingdings" panose="05000000000000000000" pitchFamily="2" charset="2"/>
              <a:buChar char="§"/>
            </a:pPr>
            <a:r>
              <a:rPr lang="pt-BR" sz="2000" dirty="0" smtClean="0"/>
              <a:t>É </a:t>
            </a:r>
            <a:r>
              <a:rPr lang="pt-BR" sz="2000" dirty="0"/>
              <a:t>fácil de ser incluída em expressões </a:t>
            </a:r>
            <a:r>
              <a:rPr lang="pt-BR" sz="2000" dirty="0" smtClean="0"/>
              <a:t>matemáticas;</a:t>
            </a:r>
            <a:endParaRPr lang="pt-BR" sz="2000" dirty="0"/>
          </a:p>
          <a:p>
            <a:pPr>
              <a:buClr>
                <a:srgbClr val="00B050"/>
              </a:buClr>
              <a:buFont typeface="Wingdings" panose="05000000000000000000" pitchFamily="2" charset="2"/>
              <a:buChar char="§"/>
            </a:pPr>
            <a:r>
              <a:rPr lang="pt-BR" sz="2000" dirty="0" smtClean="0"/>
              <a:t>Pode </a:t>
            </a:r>
            <a:r>
              <a:rPr lang="pt-BR" sz="2000" dirty="0"/>
              <a:t>ser determinada nas escalas: intervalar e proporcional.</a:t>
            </a:r>
            <a:endParaRPr sz="2000" dirty="0"/>
          </a:p>
          <a:p>
            <a:pPr lvl="0" rtl="0">
              <a:spcBef>
                <a:spcPts val="0"/>
              </a:spcBef>
              <a:buNone/>
            </a:pPr>
            <a:endParaRPr dirty="0"/>
          </a:p>
          <a:p>
            <a:pPr lvl="0" rtl="0">
              <a:spcBef>
                <a:spcPts val="0"/>
              </a:spcBef>
              <a:buNone/>
            </a:pPr>
            <a:endParaRPr dirty="0"/>
          </a:p>
          <a:p>
            <a:pPr lvl="0" rtl="0">
              <a:spcBef>
                <a:spcPts val="0"/>
              </a:spcBef>
              <a:buNone/>
            </a:pPr>
            <a:endParaRPr dirty="0"/>
          </a:p>
          <a:p>
            <a:pPr lvl="0" rtl="0">
              <a:spcBef>
                <a:spcPts val="0"/>
              </a:spcBef>
              <a:buNone/>
            </a:pPr>
            <a:endParaRPr dirty="0"/>
          </a:p>
          <a:p>
            <a:pPr lvl="0" rtl="0">
              <a:spcBef>
                <a:spcPts val="0"/>
              </a:spcBef>
              <a:buNone/>
            </a:pPr>
            <a:endParaRPr sz="2400" dirty="0"/>
          </a:p>
        </p:txBody>
      </p:sp>
      <p:sp>
        <p:nvSpPr>
          <p:cNvPr id="6" name="Shape 135"/>
          <p:cNvSpPr txBox="1">
            <a:spLocks/>
          </p:cNvSpPr>
          <p:nvPr/>
        </p:nvSpPr>
        <p:spPr>
          <a:xfrm>
            <a:off x="6336073" y="2563468"/>
            <a:ext cx="4283801" cy="3227731"/>
          </a:xfrm>
          <a:prstGeom prst="rect">
            <a:avLst/>
          </a:prstGeom>
        </p:spPr>
        <p:txBody>
          <a:bodyPr vert="horz" lIns="91425" tIns="91425" rIns="91425" bIns="91425" rtlCol="0" anchor="t" anchorCtr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pt-BR" dirty="0" smtClean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pt-BR" dirty="0" smtClean="0">
                <a:solidFill>
                  <a:schemeClr val="tx1"/>
                </a:solidFill>
              </a:rPr>
              <a:t>Muito </a:t>
            </a:r>
            <a:r>
              <a:rPr lang="pt-BR" dirty="0">
                <a:solidFill>
                  <a:schemeClr val="tx1"/>
                </a:solidFill>
              </a:rPr>
              <a:t>afetada por valores </a:t>
            </a:r>
            <a:r>
              <a:rPr lang="pt-BR" dirty="0" smtClean="0">
                <a:solidFill>
                  <a:schemeClr val="tx1"/>
                </a:solidFill>
              </a:rPr>
              <a:t>extremos;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endParaRPr lang="pt-BR" dirty="0">
              <a:solidFill>
                <a:schemeClr val="tx1"/>
              </a:solidFill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pt-BR" dirty="0" smtClean="0">
                <a:solidFill>
                  <a:schemeClr val="tx1"/>
                </a:solidFill>
              </a:rPr>
              <a:t>Necessário </a:t>
            </a:r>
            <a:r>
              <a:rPr lang="pt-BR" dirty="0">
                <a:solidFill>
                  <a:schemeClr val="tx1"/>
                </a:solidFill>
              </a:rPr>
              <a:t>conhecer todos os valores da série.</a:t>
            </a:r>
            <a:endParaRPr lang="pt-BR" dirty="0" smtClean="0">
              <a:solidFill>
                <a:schemeClr val="tx1"/>
              </a:solidFill>
            </a:endParaRPr>
          </a:p>
          <a:p>
            <a:pPr>
              <a:buFont typeface="Calibri" panose="020F0502020204030204" pitchFamily="34" charset="0"/>
              <a:buNone/>
            </a:pPr>
            <a:endParaRPr lang="pt-BR" dirty="0" smtClean="0"/>
          </a:p>
          <a:p>
            <a:pPr>
              <a:buFont typeface="Calibri" panose="020F0502020204030204" pitchFamily="34" charset="0"/>
              <a:buNone/>
            </a:pPr>
            <a:endParaRPr lang="pt-BR" dirty="0" smtClean="0"/>
          </a:p>
          <a:p>
            <a:pPr>
              <a:buFont typeface="Calibri" panose="020F0502020204030204" pitchFamily="34" charset="0"/>
              <a:buNone/>
            </a:pPr>
            <a:endParaRPr lang="pt-BR" dirty="0" smtClean="0"/>
          </a:p>
          <a:p>
            <a:pPr>
              <a:buFont typeface="Calibri" panose="020F0502020204030204" pitchFamily="34" charset="0"/>
              <a:buNone/>
            </a:pPr>
            <a:endParaRPr lang="pt-BR" dirty="0" smtClean="0"/>
          </a:p>
          <a:p>
            <a:pPr>
              <a:buFont typeface="Calibri" panose="020F0502020204030204" pitchFamily="34" charset="0"/>
              <a:buNone/>
            </a:pPr>
            <a:endParaRPr lang="pt-BR" dirty="0" smtClean="0"/>
          </a:p>
          <a:p>
            <a:pPr>
              <a:buFont typeface="Calibri" panose="020F0502020204030204" pitchFamily="34" charset="0"/>
              <a:buNone/>
            </a:pPr>
            <a:endParaRPr lang="pt-BR" sz="2400" dirty="0"/>
          </a:p>
        </p:txBody>
      </p:sp>
      <p:cxnSp>
        <p:nvCxnSpPr>
          <p:cNvPr id="10" name="Conector reto 9"/>
          <p:cNvCxnSpPr/>
          <p:nvPr/>
        </p:nvCxnSpPr>
        <p:spPr>
          <a:xfrm>
            <a:off x="5527040" y="1930400"/>
            <a:ext cx="0" cy="451104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tângulo 6"/>
          <p:cNvSpPr/>
          <p:nvPr/>
        </p:nvSpPr>
        <p:spPr>
          <a:xfrm>
            <a:off x="1281042" y="1770099"/>
            <a:ext cx="3176917" cy="667692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9" name="Espaço Reservado para Conteúdo 13"/>
          <p:cNvSpPr txBox="1">
            <a:spLocks/>
          </p:cNvSpPr>
          <p:nvPr/>
        </p:nvSpPr>
        <p:spPr>
          <a:xfrm>
            <a:off x="1866279" y="1843389"/>
            <a:ext cx="2650941" cy="72008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dirty="0" err="1" smtClean="0">
                <a:solidFill>
                  <a:srgbClr val="00B050"/>
                </a:solidFill>
              </a:rPr>
              <a:t>Vantagens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11" name="Retângulo 10"/>
          <p:cNvSpPr/>
          <p:nvPr/>
        </p:nvSpPr>
        <p:spPr>
          <a:xfrm>
            <a:off x="6695478" y="1796006"/>
            <a:ext cx="3176917" cy="667692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2" name="Espaço Reservado para Conteúdo 13"/>
          <p:cNvSpPr txBox="1">
            <a:spLocks/>
          </p:cNvSpPr>
          <p:nvPr/>
        </p:nvSpPr>
        <p:spPr>
          <a:xfrm>
            <a:off x="6958467" y="1824750"/>
            <a:ext cx="2650941" cy="72008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dirty="0" err="1" smtClean="0">
                <a:solidFill>
                  <a:srgbClr val="FF0000"/>
                </a:solidFill>
              </a:rPr>
              <a:t>Desvantagens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4262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1830832" y="1397588"/>
            <a:ext cx="9692640" cy="2828201"/>
          </a:xfrm>
        </p:spPr>
        <p:txBody>
          <a:bodyPr>
            <a:normAutofit/>
          </a:bodyPr>
          <a:lstStyle/>
          <a:p>
            <a:r>
              <a:rPr lang="en-US" sz="8000" spc="0" dirty="0" err="1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</a:rPr>
              <a:t>Moda</a:t>
            </a:r>
            <a:endParaRPr lang="pt-BR" sz="8000" spc="0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5" name="Espaço Reservado para Conteúdo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0" y="1397588"/>
            <a:ext cx="4893083" cy="31137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65925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1261872" y="365759"/>
            <a:ext cx="9692640" cy="1178561"/>
          </a:xfrm>
        </p:spPr>
        <p:txBody>
          <a:bodyPr>
            <a:normAutofit/>
          </a:bodyPr>
          <a:lstStyle/>
          <a:p>
            <a:r>
              <a:rPr lang="en-US" sz="6000" dirty="0" err="1" smtClean="0"/>
              <a:t>Moda</a:t>
            </a:r>
            <a:endParaRPr lang="pt-BR" sz="6000" dirty="0"/>
          </a:p>
        </p:txBody>
      </p:sp>
      <p:sp>
        <p:nvSpPr>
          <p:cNvPr id="5" name="Espaço Reservado para Conteúdo 13"/>
          <p:cNvSpPr>
            <a:spLocks noGrp="1"/>
          </p:cNvSpPr>
          <p:nvPr>
            <p:ph idx="1"/>
          </p:nvPr>
        </p:nvSpPr>
        <p:spPr>
          <a:xfrm>
            <a:off x="1056640" y="1711856"/>
            <a:ext cx="9530080" cy="4810864"/>
          </a:xfrm>
        </p:spPr>
        <p:txBody>
          <a:bodyPr rtlCol="0"/>
          <a:lstStyle/>
          <a:p>
            <a:pPr algn="just"/>
            <a:r>
              <a:rPr lang="pt-BR" sz="2400" dirty="0" smtClean="0"/>
              <a:t>A moda </a:t>
            </a:r>
            <a:r>
              <a:rPr lang="pt-BR" sz="2400" dirty="0"/>
              <a:t>de um conjunto de dados trata do valor que ocorre com maior frequência ou o valor mais comum em um conjunto de dados</a:t>
            </a:r>
            <a:r>
              <a:rPr lang="pt-BR" sz="2400" dirty="0" smtClean="0"/>
              <a:t>.</a:t>
            </a:r>
          </a:p>
          <a:p>
            <a:pPr algn="just"/>
            <a:r>
              <a:rPr lang="pt-BR" sz="2400" dirty="0" smtClean="0"/>
              <a:t>Notação adotada: </a:t>
            </a:r>
          </a:p>
          <a:p>
            <a:pPr lvl="1" algn="just"/>
            <a:r>
              <a:rPr lang="pt-BR" sz="2400" dirty="0" smtClean="0">
                <a:solidFill>
                  <a:srgbClr val="002060"/>
                </a:solidFill>
              </a:rPr>
              <a:t>MO</a:t>
            </a:r>
            <a:r>
              <a:rPr lang="pt-BR" sz="2400" dirty="0" smtClean="0"/>
              <a:t>: para o parâmetro.</a:t>
            </a:r>
          </a:p>
          <a:p>
            <a:pPr lvl="1" algn="just"/>
            <a:r>
              <a:rPr lang="pt-BR" sz="2400" dirty="0" err="1">
                <a:solidFill>
                  <a:srgbClr val="002060"/>
                </a:solidFill>
              </a:rPr>
              <a:t>m</a:t>
            </a:r>
            <a:r>
              <a:rPr lang="pt-BR" sz="2400" dirty="0" err="1" smtClean="0">
                <a:solidFill>
                  <a:srgbClr val="002060"/>
                </a:solidFill>
              </a:rPr>
              <a:t>o</a:t>
            </a:r>
            <a:r>
              <a:rPr lang="pt-BR" sz="2400" dirty="0"/>
              <a:t>:</a:t>
            </a:r>
            <a:r>
              <a:rPr lang="pt-BR" sz="2400" dirty="0" smtClean="0"/>
              <a:t> para a amostra.</a:t>
            </a:r>
          </a:p>
          <a:p>
            <a:pPr algn="just"/>
            <a:r>
              <a:rPr lang="pt-BR" sz="2400" dirty="0" smtClean="0"/>
              <a:t>Uma série sem moda é uma série </a:t>
            </a:r>
            <a:r>
              <a:rPr lang="pt-BR" sz="2400" dirty="0" err="1" smtClean="0">
                <a:solidFill>
                  <a:srgbClr val="FF0000"/>
                </a:solidFill>
              </a:rPr>
              <a:t>amodal</a:t>
            </a:r>
            <a:r>
              <a:rPr lang="pt-BR" sz="2400" dirty="0" smtClean="0"/>
              <a:t>.</a:t>
            </a:r>
          </a:p>
          <a:p>
            <a:pPr algn="just"/>
            <a:r>
              <a:rPr lang="pt-BR" sz="2400" dirty="0" smtClean="0"/>
              <a:t>Uma série com mais de uma moda é denominada de série </a:t>
            </a:r>
            <a:r>
              <a:rPr lang="pt-BR" sz="2400" dirty="0" smtClean="0">
                <a:solidFill>
                  <a:srgbClr val="FF0000"/>
                </a:solidFill>
              </a:rPr>
              <a:t>multimodal</a:t>
            </a:r>
            <a:r>
              <a:rPr lang="pt-BR" sz="2400" dirty="0" smtClean="0"/>
              <a:t>.</a:t>
            </a:r>
          </a:p>
          <a:p>
            <a:pPr algn="just"/>
            <a:endParaRPr lang="en-US" dirty="0" smtClean="0"/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1205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584443" y="223094"/>
            <a:ext cx="9692640" cy="18288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pt-BR" sz="4000" b="1" dirty="0" smtClean="0"/>
              <a:t>Moda</a:t>
            </a:r>
            <a:r>
              <a:rPr lang="pt-BR" sz="4000" b="1" dirty="0"/>
              <a:t/>
            </a:r>
            <a:br>
              <a:rPr lang="pt-BR" sz="4000" b="1" dirty="0"/>
            </a:br>
            <a:r>
              <a:rPr lang="pt-BR" sz="4000" dirty="0"/>
              <a:t>	</a:t>
            </a:r>
            <a:r>
              <a:rPr lang="pt-BR" sz="3200" dirty="0" smtClean="0">
                <a:solidFill>
                  <a:srgbClr val="FF0000"/>
                </a:solidFill>
              </a:rPr>
              <a:t>Sem</a:t>
            </a:r>
            <a:r>
              <a:rPr lang="pt-BR" sz="3200" dirty="0" smtClean="0">
                <a:solidFill>
                  <a:srgbClr val="002060"/>
                </a:solidFill>
              </a:rPr>
              <a:t> Agrupamento de Classes </a:t>
            </a:r>
            <a:r>
              <a:rPr lang="pt-BR" dirty="0">
                <a:solidFill>
                  <a:srgbClr val="002060"/>
                </a:solidFill>
              </a:rPr>
              <a:t/>
            </a:r>
            <a:br>
              <a:rPr lang="pt-BR" dirty="0">
                <a:solidFill>
                  <a:srgbClr val="002060"/>
                </a:solidFill>
              </a:rPr>
            </a:br>
            <a:endParaRPr lang="pt-BR" dirty="0"/>
          </a:p>
        </p:txBody>
      </p:sp>
      <p:sp>
        <p:nvSpPr>
          <p:cNvPr id="5" name="Título 12"/>
          <p:cNvSpPr txBox="1">
            <a:spLocks/>
          </p:cNvSpPr>
          <p:nvPr/>
        </p:nvSpPr>
        <p:spPr>
          <a:xfrm>
            <a:off x="584443" y="1622988"/>
            <a:ext cx="9860770" cy="976212"/>
          </a:xfrm>
          <a:prstGeom prst="rect">
            <a:avLst/>
          </a:prstGeom>
        </p:spPr>
        <p:txBody>
          <a:bodyPr vert="horz" lIns="121899" tIns="60949" rIns="121899" bIns="60949" rtlCol="0" anchor="b">
            <a:normAutofit fontScale="92500" lnSpcReduction="20000"/>
          </a:bodyPr>
          <a:lstStyle>
            <a:lvl1pPr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000" dirty="0" err="1" smtClean="0"/>
              <a:t>Ex</a:t>
            </a:r>
            <a:r>
              <a:rPr lang="pt-BR" sz="2000" dirty="0" smtClean="0"/>
              <a:t>:</a:t>
            </a:r>
            <a:endParaRPr lang="pt-BR" sz="2000" dirty="0"/>
          </a:p>
          <a:p>
            <a:endParaRPr lang="pt-BR" sz="2000" dirty="0" smtClean="0"/>
          </a:p>
          <a:p>
            <a:r>
              <a:rPr lang="pt-BR" sz="2000" dirty="0" smtClean="0"/>
              <a:t>Dadas </a:t>
            </a:r>
            <a:r>
              <a:rPr lang="pt-BR" sz="2000" dirty="0"/>
              <a:t>as seguintes idades de alunos de uma classe do segundo ano </a:t>
            </a:r>
            <a:r>
              <a:rPr lang="pt-BR" sz="2000" dirty="0" smtClean="0"/>
              <a:t>noturno </a:t>
            </a:r>
            <a:r>
              <a:rPr lang="pt-BR" sz="2000" dirty="0"/>
              <a:t>de uma escola, determine a </a:t>
            </a:r>
            <a:r>
              <a:rPr lang="pt-BR" sz="2000" dirty="0" smtClean="0"/>
              <a:t>moda:</a:t>
            </a:r>
            <a:endParaRPr lang="en-US" sz="2000" dirty="0"/>
          </a:p>
        </p:txBody>
      </p:sp>
      <p:sp>
        <p:nvSpPr>
          <p:cNvPr id="6" name="Espaço Reservado para Conteúdo 13"/>
          <p:cNvSpPr txBox="1">
            <a:spLocks/>
          </p:cNvSpPr>
          <p:nvPr/>
        </p:nvSpPr>
        <p:spPr>
          <a:xfrm>
            <a:off x="584443" y="2699152"/>
            <a:ext cx="9692640" cy="752636"/>
          </a:xfrm>
          <a:prstGeom prst="rect">
            <a:avLst/>
          </a:prstGeom>
        </p:spPr>
        <p:txBody>
          <a:bodyPr vert="horz" lIns="121899" tIns="60949" rIns="121899" bIns="60949" rtlCol="0">
            <a:no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pt-BR" sz="2200" dirty="0"/>
              <a:t>15, 15, 16, 16, 16, 16, 16, 16, 16, 16, 16, 17, </a:t>
            </a:r>
            <a:r>
              <a:rPr lang="pt-BR" sz="2200" dirty="0" smtClean="0"/>
              <a:t>17, 17</a:t>
            </a:r>
            <a:r>
              <a:rPr lang="pt-BR" sz="2200" dirty="0"/>
              <a:t>, 17, 17, 17, 17, 18, 18, 18, 18, 18, 18, 22, </a:t>
            </a:r>
            <a:r>
              <a:rPr lang="pt-BR" sz="2200" dirty="0" smtClean="0"/>
              <a:t>22, 22</a:t>
            </a:r>
            <a:r>
              <a:rPr lang="pt-BR" sz="2200" dirty="0"/>
              <a:t>, 22, 22, 26, 26, 26, 26, 26, 26</a:t>
            </a:r>
            <a:endParaRPr lang="pt-BR" sz="2200" dirty="0" smtClean="0"/>
          </a:p>
        </p:txBody>
      </p:sp>
      <p:sp>
        <p:nvSpPr>
          <p:cNvPr id="7" name="Título 12"/>
          <p:cNvSpPr txBox="1">
            <a:spLocks/>
          </p:cNvSpPr>
          <p:nvPr/>
        </p:nvSpPr>
        <p:spPr>
          <a:xfrm>
            <a:off x="584443" y="3427208"/>
            <a:ext cx="9860770" cy="895281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>
            <a:lvl1pPr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BR" sz="2000" dirty="0"/>
          </a:p>
          <a:p>
            <a:r>
              <a:rPr lang="pt-BR" sz="2000" dirty="0" smtClean="0"/>
              <a:t>Para facilitar, iremos organizar os dados numa tabela por frequência:</a:t>
            </a:r>
          </a:p>
          <a:p>
            <a:endParaRPr lang="en-US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e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15042503"/>
                  </p:ext>
                </p:extLst>
              </p:nvPr>
            </p:nvGraphicFramePr>
            <p:xfrm>
              <a:off x="1036320" y="4301451"/>
              <a:ext cx="8229599" cy="1186648"/>
            </p:xfrm>
            <a:graphic>
              <a:graphicData uri="http://schemas.openxmlformats.org/drawingml/2006/table">
                <a:tbl>
                  <a:tblPr firstRow="1" bandRow="1"/>
                  <a:tblGrid>
                    <a:gridCol w="707232"/>
                    <a:gridCol w="959008"/>
                    <a:gridCol w="1280160"/>
                    <a:gridCol w="1381760"/>
                    <a:gridCol w="1300480"/>
                    <a:gridCol w="2600959"/>
                  </a:tblGrid>
                  <a:tr h="546568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0" i="1" smtClean="0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>
                        <a:lnL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15</a:t>
                          </a:r>
                          <a:endParaRPr lang="pt-BR" dirty="0"/>
                        </a:p>
                      </a:txBody>
                      <a:tcPr>
                        <a:lnR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16</a:t>
                          </a:r>
                          <a:endParaRPr lang="pt-BR" dirty="0"/>
                        </a:p>
                      </a:txBody>
                      <a:tcPr>
                        <a:lnL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17</a:t>
                          </a:r>
                          <a:endParaRPr lang="pt-BR" dirty="0"/>
                        </a:p>
                      </a:txBody>
                      <a:tcPr>
                        <a:lnL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18</a:t>
                          </a:r>
                          <a:endParaRPr lang="pt-BR" dirty="0"/>
                        </a:p>
                      </a:txBody>
                      <a:tcPr>
                        <a:lnL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    22             </a:t>
                          </a:r>
                          <a:r>
                            <a:rPr lang="pt-BR" baseline="0" dirty="0" smtClean="0"/>
                            <a:t> </a:t>
                          </a:r>
                          <a:r>
                            <a:rPr lang="pt-BR" dirty="0" smtClean="0"/>
                            <a:t>   26</a:t>
                          </a:r>
                        </a:p>
                        <a:p>
                          <a:pPr algn="ctr"/>
                          <a:endParaRPr lang="pt-BR" dirty="0"/>
                        </a:p>
                      </a:txBody>
                      <a:tcPr>
                        <a:lnL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</a:tr>
                  <a:tr h="546568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0" i="1" smtClean="0"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>
                        <a:lnL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2</a:t>
                          </a:r>
                          <a:endParaRPr lang="pt-BR" dirty="0"/>
                        </a:p>
                      </a:txBody>
                      <a:tcPr>
                        <a:lnR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9</a:t>
                          </a:r>
                          <a:endParaRPr lang="pt-BR" dirty="0"/>
                        </a:p>
                      </a:txBody>
                      <a:tcPr>
                        <a:lnL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7</a:t>
                          </a:r>
                          <a:endParaRPr lang="pt-BR" dirty="0"/>
                        </a:p>
                      </a:txBody>
                      <a:tcPr>
                        <a:lnL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6</a:t>
                          </a:r>
                          <a:endParaRPr lang="pt-BR" dirty="0"/>
                        </a:p>
                      </a:txBody>
                      <a:tcPr>
                        <a:lnL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    5                   6</a:t>
                          </a:r>
                          <a:endParaRPr lang="pt-BR" dirty="0"/>
                        </a:p>
                      </a:txBody>
                      <a:tcPr>
                        <a:lnL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e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15042503"/>
                  </p:ext>
                </p:extLst>
              </p:nvPr>
            </p:nvGraphicFramePr>
            <p:xfrm>
              <a:off x="1036320" y="4301451"/>
              <a:ext cx="8229599" cy="1186648"/>
            </p:xfrm>
            <a:graphic>
              <a:graphicData uri="http://schemas.openxmlformats.org/drawingml/2006/table">
                <a:tbl>
                  <a:tblPr firstRow="1" bandRow="1"/>
                  <a:tblGrid>
                    <a:gridCol w="707232"/>
                    <a:gridCol w="959008"/>
                    <a:gridCol w="1280160"/>
                    <a:gridCol w="1381760"/>
                    <a:gridCol w="1300480"/>
                    <a:gridCol w="2600959"/>
                  </a:tblGrid>
                  <a:tr h="546568">
                    <a:tc>
                      <a:txBody>
                        <a:bodyPr/>
                        <a:lstStyle/>
                        <a:p>
                          <a:pPr/>
                          <a14:m xmlns:a14="http://schemas.microsoft.com/office/drawing/2010/main"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0" i="1" smtClean="0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>
                        <a:lnL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15</a:t>
                          </a:r>
                          <a:endParaRPr lang="pt-BR" dirty="0"/>
                        </a:p>
                      </a:txBody>
                      <a:tcPr>
                        <a:lnR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16</a:t>
                          </a:r>
                          <a:endParaRPr lang="pt-BR" dirty="0"/>
                        </a:p>
                      </a:txBody>
                      <a:tcPr>
                        <a:lnL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17</a:t>
                          </a:r>
                          <a:endParaRPr lang="pt-BR" dirty="0"/>
                        </a:p>
                      </a:txBody>
                      <a:tcPr>
                        <a:lnL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18</a:t>
                          </a:r>
                          <a:endParaRPr lang="pt-BR" dirty="0"/>
                        </a:p>
                      </a:txBody>
                      <a:tcPr>
                        <a:lnL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    22             </a:t>
                          </a:r>
                          <a:r>
                            <a:rPr lang="pt-BR" baseline="0" dirty="0" smtClean="0"/>
                            <a:t> </a:t>
                          </a:r>
                          <a:r>
                            <a:rPr lang="pt-BR" dirty="0" smtClean="0"/>
                            <a:t>   26</a:t>
                          </a:r>
                        </a:p>
                        <a:p>
                          <a:pPr algn="ctr"/>
                          <a:endParaRPr lang="pt-BR" dirty="0"/>
                        </a:p>
                      </a:txBody>
                      <a:tcPr>
                        <a:lnL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</a:tr>
                  <a:tr h="546568">
                    <a:tc>
                      <a:txBody>
                        <a:bodyPr/>
                        <a:lstStyle/>
                        <a:p>
                          <a:pPr/>
                          <a14:m xmlns:a14="http://schemas.microsoft.com/office/drawing/2010/main"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0" i="1" smtClean="0"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>
                        <a:lnL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2</a:t>
                          </a:r>
                          <a:endParaRPr lang="pt-BR" dirty="0"/>
                        </a:p>
                      </a:txBody>
                      <a:tcPr>
                        <a:lnR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9</a:t>
                          </a:r>
                          <a:endParaRPr lang="pt-BR" dirty="0"/>
                        </a:p>
                      </a:txBody>
                      <a:tcPr>
                        <a:lnL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7</a:t>
                          </a:r>
                          <a:endParaRPr lang="pt-BR" dirty="0"/>
                        </a:p>
                      </a:txBody>
                      <a:tcPr>
                        <a:lnL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6</a:t>
                          </a:r>
                          <a:endParaRPr lang="pt-BR" dirty="0"/>
                        </a:p>
                      </a:txBody>
                      <a:tcPr>
                        <a:lnL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    5                   6</a:t>
                          </a:r>
                          <a:endParaRPr lang="pt-BR" dirty="0"/>
                        </a:p>
                      </a:txBody>
                      <a:tcPr>
                        <a:lnL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10" name="Título 12"/>
          <p:cNvSpPr txBox="1">
            <a:spLocks/>
          </p:cNvSpPr>
          <p:nvPr/>
        </p:nvSpPr>
        <p:spPr>
          <a:xfrm>
            <a:off x="742444" y="5762883"/>
            <a:ext cx="10085100" cy="895281"/>
          </a:xfrm>
          <a:prstGeom prst="rect">
            <a:avLst/>
          </a:prstGeom>
        </p:spPr>
        <p:txBody>
          <a:bodyPr vert="horz" lIns="121899" tIns="60949" rIns="121899" bIns="60949" rtlCol="0" anchor="b">
            <a:normAutofit lnSpcReduction="10000"/>
          </a:bodyPr>
          <a:lstStyle>
            <a:lvl1pPr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BR" sz="2000" dirty="0"/>
          </a:p>
          <a:p>
            <a:r>
              <a:rPr lang="pt-BR" sz="2000" dirty="0" smtClean="0"/>
              <a:t>Analisando, a idade mais frequente na turma é 16, com frequência igual a 9. Ou seja, </a:t>
            </a:r>
            <a:r>
              <a:rPr lang="pt-BR" sz="2000" dirty="0" err="1" smtClean="0">
                <a:solidFill>
                  <a:srgbClr val="FF0000"/>
                </a:solidFill>
              </a:rPr>
              <a:t>mo</a:t>
            </a:r>
            <a:r>
              <a:rPr lang="pt-BR" sz="2000" dirty="0" smtClean="0">
                <a:solidFill>
                  <a:srgbClr val="FF0000"/>
                </a:solidFill>
              </a:rPr>
              <a:t> = 16</a:t>
            </a:r>
            <a:r>
              <a:rPr lang="pt-BR" sz="2000" dirty="0" smtClean="0"/>
              <a:t>.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106008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61872" y="365759"/>
            <a:ext cx="9692640" cy="2828201"/>
          </a:xfrm>
        </p:spPr>
        <p:txBody>
          <a:bodyPr>
            <a:normAutofit/>
          </a:bodyPr>
          <a:lstStyle/>
          <a:p>
            <a:r>
              <a:rPr lang="en-US" sz="8000" spc="0" dirty="0" err="1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</a:rPr>
              <a:t>Média</a:t>
            </a:r>
            <a:endParaRPr lang="pt-BR" sz="8000" spc="0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261872" y="3193960"/>
            <a:ext cx="9311683" cy="1171977"/>
          </a:xfrm>
        </p:spPr>
        <p:txBody>
          <a:bodyPr/>
          <a:lstStyle/>
          <a:p>
            <a:pPr marL="0" indent="0">
              <a:buNone/>
            </a:pPr>
            <a:r>
              <a:rPr lang="pt-BR" sz="3200" dirty="0">
                <a:solidFill>
                  <a:srgbClr val="002060"/>
                </a:solidFill>
              </a:rPr>
              <a:t>Aritmética, Geral, Geométrica e Harmônica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87132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 rot="21445478">
            <a:off x="2935324" y="3476358"/>
            <a:ext cx="6185012" cy="19374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800"/>
          </a:p>
        </p:txBody>
      </p:sp>
      <p:sp>
        <p:nvSpPr>
          <p:cNvPr id="18" name="Título 12"/>
          <p:cNvSpPr txBox="1">
            <a:spLocks/>
          </p:cNvSpPr>
          <p:nvPr/>
        </p:nvSpPr>
        <p:spPr>
          <a:xfrm>
            <a:off x="695401" y="1951177"/>
            <a:ext cx="10360501" cy="1223963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>
            <a:lvl1pPr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2000" dirty="0"/>
              <a:t>A função </a:t>
            </a:r>
            <a:r>
              <a:rPr lang="pt-BR" sz="2000" dirty="0" err="1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mfv</a:t>
            </a:r>
            <a:r>
              <a:rPr lang="pt-BR" sz="2000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  <a:r>
              <a:rPr lang="pt-BR" sz="2000" dirty="0"/>
              <a:t>, pertencente ao pacote </a:t>
            </a:r>
            <a:r>
              <a:rPr lang="pt-BR" sz="2000" dirty="0" err="1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fdth</a:t>
            </a:r>
            <a:r>
              <a:rPr lang="pt-BR" sz="2000" dirty="0"/>
              <a:t>, calcula a moda. </a:t>
            </a:r>
            <a:endParaRPr lang="en-US" sz="2000" dirty="0"/>
          </a:p>
        </p:txBody>
      </p:sp>
      <p:pic>
        <p:nvPicPr>
          <p:cNvPr id="12" name="Picture 2" descr="Resultado de imagem para 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847" y="868214"/>
            <a:ext cx="1351619" cy="1048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3"/>
          <a:srcRect t="48299" r="80905" b="33501"/>
          <a:stretch/>
        </p:blipFill>
        <p:spPr>
          <a:xfrm>
            <a:off x="3039498" y="3508991"/>
            <a:ext cx="5976664" cy="1872208"/>
          </a:xfrm>
          <a:prstGeom prst="rect">
            <a:avLst/>
          </a:prstGeom>
        </p:spPr>
      </p:pic>
      <p:sp>
        <p:nvSpPr>
          <p:cNvPr id="9" name="Título 1"/>
          <p:cNvSpPr>
            <a:spLocks noGrp="1"/>
          </p:cNvSpPr>
          <p:nvPr>
            <p:ph type="title"/>
          </p:nvPr>
        </p:nvSpPr>
        <p:spPr>
          <a:xfrm>
            <a:off x="2499360" y="866165"/>
            <a:ext cx="7338323" cy="18288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pt-BR" sz="4000" b="1" dirty="0" smtClean="0"/>
              <a:t>Moda com o R</a:t>
            </a:r>
            <a:r>
              <a:rPr lang="pt-BR" sz="4000" b="1" dirty="0"/>
              <a:t/>
            </a:r>
            <a:br>
              <a:rPr lang="pt-BR" sz="4000" b="1" dirty="0"/>
            </a:br>
            <a:r>
              <a:rPr lang="pt-BR" sz="4000" dirty="0"/>
              <a:t>	</a:t>
            </a:r>
            <a:r>
              <a:rPr lang="pt-BR" sz="3200" dirty="0" smtClean="0">
                <a:solidFill>
                  <a:srgbClr val="FF0000"/>
                </a:solidFill>
              </a:rPr>
              <a:t>Sem</a:t>
            </a:r>
            <a:r>
              <a:rPr lang="pt-BR" sz="3200" dirty="0" smtClean="0">
                <a:solidFill>
                  <a:srgbClr val="002060"/>
                </a:solidFill>
              </a:rPr>
              <a:t> Agrupamento de Classes </a:t>
            </a:r>
            <a:r>
              <a:rPr lang="pt-BR" dirty="0">
                <a:solidFill>
                  <a:srgbClr val="002060"/>
                </a:solidFill>
              </a:rPr>
              <a:t/>
            </a:r>
            <a:br>
              <a:rPr lang="pt-BR" dirty="0">
                <a:solidFill>
                  <a:srgbClr val="002060"/>
                </a:solidFill>
              </a:rPr>
            </a:b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68857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584443" y="223094"/>
            <a:ext cx="9692640" cy="18288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pt-BR" sz="4000" b="1" dirty="0" smtClean="0"/>
              <a:t>Moda</a:t>
            </a:r>
            <a:r>
              <a:rPr lang="pt-BR" sz="4000" b="1" dirty="0"/>
              <a:t/>
            </a:r>
            <a:br>
              <a:rPr lang="pt-BR" sz="4000" b="1" dirty="0"/>
            </a:br>
            <a:r>
              <a:rPr lang="pt-BR" sz="4000" dirty="0"/>
              <a:t>	</a:t>
            </a:r>
            <a:r>
              <a:rPr lang="pt-BR" sz="3200" dirty="0" smtClean="0">
                <a:solidFill>
                  <a:srgbClr val="00B050"/>
                </a:solidFill>
              </a:rPr>
              <a:t>Com</a:t>
            </a:r>
            <a:r>
              <a:rPr lang="pt-BR" sz="3200" dirty="0" smtClean="0">
                <a:solidFill>
                  <a:srgbClr val="002060"/>
                </a:solidFill>
              </a:rPr>
              <a:t> Agrupamento de Classes </a:t>
            </a:r>
            <a:r>
              <a:rPr lang="pt-BR" dirty="0">
                <a:solidFill>
                  <a:srgbClr val="002060"/>
                </a:solidFill>
              </a:rPr>
              <a:t/>
            </a:r>
            <a:br>
              <a:rPr lang="pt-BR" dirty="0">
                <a:solidFill>
                  <a:srgbClr val="002060"/>
                </a:solidFill>
              </a:rPr>
            </a:br>
            <a:endParaRPr lang="pt-BR" dirty="0"/>
          </a:p>
        </p:txBody>
      </p:sp>
      <p:sp>
        <p:nvSpPr>
          <p:cNvPr id="3" name="Espaço Reservado para Conteúdo 13"/>
          <p:cNvSpPr>
            <a:spLocks noGrp="1"/>
          </p:cNvSpPr>
          <p:nvPr>
            <p:ph idx="1"/>
          </p:nvPr>
        </p:nvSpPr>
        <p:spPr>
          <a:xfrm>
            <a:off x="584443" y="2051894"/>
            <a:ext cx="8801740" cy="1398650"/>
          </a:xfrm>
        </p:spPr>
        <p:txBody>
          <a:bodyPr rtlCol="0">
            <a:normAutofit/>
          </a:bodyPr>
          <a:lstStyle/>
          <a:p>
            <a:pPr algn="just"/>
            <a:r>
              <a:rPr lang="pt-BR" sz="2400" u="sng" dirty="0" smtClean="0"/>
              <a:t>Passo 1</a:t>
            </a:r>
            <a:r>
              <a:rPr lang="pt-BR" sz="2400" dirty="0" smtClean="0"/>
              <a:t>: Identificar a classe modal (De maior frequência)</a:t>
            </a:r>
          </a:p>
          <a:p>
            <a:pPr algn="just"/>
            <a:r>
              <a:rPr lang="pt-BR" sz="2400" u="sng" dirty="0" smtClean="0"/>
              <a:t>Passo 2</a:t>
            </a:r>
            <a:r>
              <a:rPr lang="pt-BR" sz="2400" dirty="0" smtClean="0"/>
              <a:t>: Utilizar a fórmula de </a:t>
            </a:r>
            <a:r>
              <a:rPr lang="pt-BR" sz="2400" dirty="0" err="1" smtClean="0"/>
              <a:t>Czuber</a:t>
            </a:r>
            <a:endParaRPr lang="en-U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aixaDeTexto 4"/>
              <p:cNvSpPr txBox="1"/>
              <p:nvPr/>
            </p:nvSpPr>
            <p:spPr>
              <a:xfrm>
                <a:off x="2863863" y="3555993"/>
                <a:ext cx="5133800" cy="78662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pt-BR" sz="3600" b="0" i="1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𝑚𝑜</m:t>
                    </m:r>
                    <m:r>
                      <a:rPr lang="pt-BR" sz="36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pt-BR" sz="36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𝑙</m:t>
                    </m:r>
                    <m:r>
                      <a:rPr lang="pt-BR" sz="3600" b="0" i="1" smtClean="0">
                        <a:latin typeface="Cambria Math" panose="02040503050406030204" pitchFamily="18" charset="0"/>
                      </a:rPr>
                      <m:t>+ </m:t>
                    </m:r>
                    <m:f>
                      <m:fPr>
                        <m:ctrlPr>
                          <a:rPr lang="pt-BR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BR" sz="3600" b="0" i="1" smtClean="0">
                            <a:solidFill>
                              <a:srgbClr val="92D050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  <m:r>
                          <a:rPr lang="pt-BR" sz="3600" b="0" i="1" smtClean="0">
                            <a:solidFill>
                              <a:srgbClr val="92D05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pt-BR" sz="3600" b="0" i="1" smtClean="0">
                            <a:solidFill>
                              <a:srgbClr val="92D050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  <m:r>
                          <a:rPr lang="pt-BR" sz="3600" b="0" i="1" smtClean="0">
                            <a:solidFill>
                              <a:srgbClr val="92D050"/>
                            </a:solidFill>
                            <a:latin typeface="Cambria Math" panose="02040503050406030204" pitchFamily="18" charset="0"/>
                          </a:rPr>
                          <m:t>1+</m:t>
                        </m:r>
                        <m:r>
                          <a:rPr lang="pt-BR" sz="3600" b="0" i="1" smtClean="0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  <m:r>
                          <a:rPr lang="pt-BR" sz="3600" b="0" i="1" smtClean="0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pt-BR" sz="3600" dirty="0" smtClean="0"/>
                  <a:t> </a:t>
                </a:r>
                <a14:m>
                  <m:oMath xmlns:m="http://schemas.openxmlformats.org/officeDocument/2006/math">
                    <m:r>
                      <a:rPr lang="pt-BR" sz="36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pt-BR" sz="3600" dirty="0" smtClean="0"/>
                  <a:t> (</a:t>
                </a:r>
                <a:r>
                  <a:rPr lang="pt-BR" sz="3600" dirty="0" smtClean="0">
                    <a:solidFill>
                      <a:srgbClr val="FF0000"/>
                    </a:solidFill>
                  </a:rPr>
                  <a:t>L</a:t>
                </a:r>
                <a:r>
                  <a:rPr lang="pt-BR" sz="3600" dirty="0" smtClean="0"/>
                  <a:t> - </a:t>
                </a:r>
                <a14:m>
                  <m:oMath xmlns:m="http://schemas.openxmlformats.org/officeDocument/2006/math">
                    <m:r>
                      <a:rPr lang="pt-BR" sz="36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𝑙</m:t>
                    </m:r>
                  </m:oMath>
                </a14:m>
                <a:r>
                  <a:rPr lang="pt-BR" sz="3600" dirty="0" smtClean="0"/>
                  <a:t>)</a:t>
                </a:r>
                <a:endParaRPr lang="pt-BR" sz="3600" dirty="0"/>
              </a:p>
            </p:txBody>
          </p:sp>
        </mc:Choice>
        <mc:Fallback xmlns="">
          <p:sp>
            <p:nvSpPr>
              <p:cNvPr id="5" name="CaixaDeTexto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3863" y="3555993"/>
                <a:ext cx="5133800" cy="786626"/>
              </a:xfrm>
              <a:prstGeom prst="rect">
                <a:avLst/>
              </a:prstGeom>
              <a:blipFill rotWithShape="0">
                <a:blip r:embed="rId2"/>
                <a:stretch>
                  <a:fillRect t="-5426" r="-713" b="-17829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tângulo 5"/>
              <p:cNvSpPr/>
              <p:nvPr/>
            </p:nvSpPr>
            <p:spPr>
              <a:xfrm>
                <a:off x="912212" y="5093386"/>
                <a:ext cx="582980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pt-BR" sz="2000" dirty="0" smtClean="0">
                        <a:solidFill>
                          <a:srgbClr val="FF0000"/>
                        </a:solidFill>
                      </a:rPr>
                      <m:t>L</m:t>
                    </m:r>
                    <m:r>
                      <a:rPr lang="pt-BR" sz="20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pt-BR" sz="20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𝑒</m:t>
                    </m:r>
                    <m:r>
                      <a:rPr lang="pt-BR" sz="20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pt-BR" sz="20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𝑙</m:t>
                    </m:r>
                    <m:r>
                      <a:rPr lang="pt-BR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:</m:t>
                    </m:r>
                  </m:oMath>
                </a14:m>
                <a:r>
                  <a:rPr lang="pt-BR" sz="2000" dirty="0" smtClean="0">
                    <a:solidFill>
                      <a:srgbClr val="FFFF00"/>
                    </a:solidFill>
                  </a:rPr>
                  <a:t> </a:t>
                </a:r>
                <a:r>
                  <a:rPr lang="pt-BR" sz="2000" dirty="0" smtClean="0"/>
                  <a:t>Limite </a:t>
                </a:r>
                <a:r>
                  <a:rPr lang="pt-BR" sz="2000" dirty="0"/>
                  <a:t>superior e inferior </a:t>
                </a:r>
                <a:r>
                  <a:rPr lang="pt-BR" sz="2000" dirty="0" smtClean="0"/>
                  <a:t>da classe modal</a:t>
                </a:r>
                <a:endParaRPr lang="pt-BR" sz="2000" dirty="0"/>
              </a:p>
            </p:txBody>
          </p:sp>
        </mc:Choice>
        <mc:Fallback xmlns="">
          <p:sp>
            <p:nvSpPr>
              <p:cNvPr id="6" name="Retângulo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2212" y="5093386"/>
                <a:ext cx="5829801" cy="400110"/>
              </a:xfrm>
              <a:prstGeom prst="rect">
                <a:avLst/>
              </a:prstGeom>
              <a:blipFill rotWithShape="0">
                <a:blip r:embed="rId3"/>
                <a:stretch>
                  <a:fillRect l="-105" t="-9231" b="-27692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tângulo 6"/>
              <p:cNvSpPr/>
              <p:nvPr/>
            </p:nvSpPr>
            <p:spPr>
              <a:xfrm>
                <a:off x="912212" y="5468802"/>
                <a:ext cx="823013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pt-BR" sz="2000" i="1" smtClean="0">
                        <a:solidFill>
                          <a:srgbClr val="92D050"/>
                        </a:solidFill>
                        <a:latin typeface="Cambria Math" panose="02040503050406030204" pitchFamily="18" charset="0"/>
                      </a:rPr>
                      <m:t>𝐷</m:t>
                    </m:r>
                    <m:r>
                      <a:rPr lang="pt-BR" sz="2000" i="1" smtClean="0">
                        <a:solidFill>
                          <a:srgbClr val="92D050"/>
                        </a:solidFill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pt-BR" sz="2000" dirty="0" smtClean="0">
                    <a:solidFill>
                      <a:srgbClr val="92D050"/>
                    </a:solidFill>
                  </a:rPr>
                  <a:t>: </a:t>
                </a:r>
                <a:r>
                  <a:rPr lang="pt-BR" sz="2000" dirty="0" smtClean="0"/>
                  <a:t>Diferença entre a frequência da classe modal e a imediatamente anterior</a:t>
                </a:r>
                <a:endParaRPr lang="pt-BR" sz="2000" dirty="0"/>
              </a:p>
            </p:txBody>
          </p:sp>
        </mc:Choice>
        <mc:Fallback xmlns="">
          <p:sp>
            <p:nvSpPr>
              <p:cNvPr id="7" name="Retângulo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2212" y="5468802"/>
                <a:ext cx="8230138" cy="400110"/>
              </a:xfrm>
              <a:prstGeom prst="rect">
                <a:avLst/>
              </a:prstGeom>
              <a:blipFill rotWithShape="0">
                <a:blip r:embed="rId4"/>
                <a:stretch>
                  <a:fillRect t="-7576" r="-12296" b="-25758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tângulo 7"/>
              <p:cNvSpPr/>
              <p:nvPr/>
            </p:nvSpPr>
            <p:spPr>
              <a:xfrm>
                <a:off x="912212" y="5849839"/>
                <a:ext cx="8341835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pt-BR" sz="2000" i="1" smtClean="0">
                        <a:solidFill>
                          <a:srgbClr val="00B0F0"/>
                        </a:solidFill>
                        <a:latin typeface="Cambria Math" panose="02040503050406030204" pitchFamily="18" charset="0"/>
                      </a:rPr>
                      <m:t>𝐷</m:t>
                    </m:r>
                    <m:r>
                      <a:rPr lang="pt-BR" sz="2000" b="0" i="1" smtClean="0">
                        <a:solidFill>
                          <a:srgbClr val="00B0F0"/>
                        </a:solidFill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r>
                  <a:rPr lang="pt-BR" sz="2000" dirty="0" smtClean="0">
                    <a:solidFill>
                      <a:srgbClr val="00B0F0"/>
                    </a:solidFill>
                  </a:rPr>
                  <a:t>: </a:t>
                </a:r>
                <a:r>
                  <a:rPr lang="pt-BR" sz="2000" dirty="0" smtClean="0"/>
                  <a:t>Diferença entre a frequência da classe modal e a imediatamente posterior</a:t>
                </a:r>
                <a:endParaRPr lang="pt-BR" sz="2000" dirty="0"/>
              </a:p>
            </p:txBody>
          </p:sp>
        </mc:Choice>
        <mc:Fallback xmlns="">
          <p:sp>
            <p:nvSpPr>
              <p:cNvPr id="8" name="Retângulo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2212" y="5849839"/>
                <a:ext cx="8341835" cy="400110"/>
              </a:xfrm>
              <a:prstGeom prst="rect">
                <a:avLst/>
              </a:prstGeom>
              <a:blipFill rotWithShape="0">
                <a:blip r:embed="rId5"/>
                <a:stretch>
                  <a:fillRect t="-9231" r="-11915" b="-27692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33589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584443" y="223094"/>
            <a:ext cx="9692640" cy="18288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pt-BR" sz="4000" b="1" dirty="0" smtClean="0"/>
              <a:t>Moda</a:t>
            </a:r>
            <a:r>
              <a:rPr lang="pt-BR" sz="4000" b="1" dirty="0"/>
              <a:t/>
            </a:r>
            <a:br>
              <a:rPr lang="pt-BR" sz="4000" b="1" dirty="0"/>
            </a:br>
            <a:r>
              <a:rPr lang="pt-BR" sz="4000" dirty="0"/>
              <a:t>	</a:t>
            </a:r>
            <a:r>
              <a:rPr lang="pt-BR" sz="3200" dirty="0" smtClean="0">
                <a:solidFill>
                  <a:srgbClr val="00B050"/>
                </a:solidFill>
              </a:rPr>
              <a:t>Com</a:t>
            </a:r>
            <a:r>
              <a:rPr lang="pt-BR" sz="3200" dirty="0" smtClean="0">
                <a:solidFill>
                  <a:srgbClr val="002060"/>
                </a:solidFill>
              </a:rPr>
              <a:t> Agrupamento de Classes </a:t>
            </a:r>
            <a:r>
              <a:rPr lang="pt-BR" dirty="0">
                <a:solidFill>
                  <a:srgbClr val="002060"/>
                </a:solidFill>
              </a:rPr>
              <a:t/>
            </a:r>
            <a:br>
              <a:rPr lang="pt-BR" dirty="0">
                <a:solidFill>
                  <a:srgbClr val="002060"/>
                </a:solidFill>
              </a:rPr>
            </a:br>
            <a:endParaRPr lang="pt-BR" dirty="0"/>
          </a:p>
        </p:txBody>
      </p:sp>
      <p:sp>
        <p:nvSpPr>
          <p:cNvPr id="8" name="Espaço Reservado para Conteúdo 13"/>
          <p:cNvSpPr>
            <a:spLocks noGrp="1"/>
          </p:cNvSpPr>
          <p:nvPr>
            <p:ph idx="1"/>
          </p:nvPr>
        </p:nvSpPr>
        <p:spPr>
          <a:xfrm>
            <a:off x="1240859" y="4398295"/>
            <a:ext cx="8547937" cy="1017257"/>
          </a:xfrm>
        </p:spPr>
        <p:txBody>
          <a:bodyPr rtlCol="0">
            <a:normAutofit/>
          </a:bodyPr>
          <a:lstStyle/>
          <a:p>
            <a:pPr algn="just"/>
            <a:r>
              <a:rPr lang="pt-BR" sz="2400" u="sng" dirty="0" smtClean="0"/>
              <a:t>Passo 1</a:t>
            </a:r>
            <a:r>
              <a:rPr lang="pt-BR" sz="2400" dirty="0" smtClean="0"/>
              <a:t>: Identificar a classe modal (De maior frequência)</a:t>
            </a:r>
          </a:p>
          <a:p>
            <a:pPr algn="just"/>
            <a:r>
              <a:rPr lang="pt-BR" sz="2400" u="sng" dirty="0" smtClean="0"/>
              <a:t>Passo 2</a:t>
            </a:r>
            <a:r>
              <a:rPr lang="pt-BR" sz="2400" dirty="0" smtClean="0"/>
              <a:t>: Utilizar a fórmula de </a:t>
            </a:r>
            <a:r>
              <a:rPr lang="pt-BR" sz="2400" dirty="0" err="1" smtClean="0"/>
              <a:t>Czuber</a:t>
            </a:r>
            <a:endParaRPr lang="en-US" sz="2400" dirty="0"/>
          </a:p>
        </p:txBody>
      </p:sp>
      <p:sp>
        <p:nvSpPr>
          <p:cNvPr id="5" name="Título 12"/>
          <p:cNvSpPr txBox="1">
            <a:spLocks/>
          </p:cNvSpPr>
          <p:nvPr/>
        </p:nvSpPr>
        <p:spPr>
          <a:xfrm>
            <a:off x="584443" y="1405881"/>
            <a:ext cx="9860770" cy="895281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>
            <a:lvl1pPr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000" dirty="0" smtClean="0"/>
              <a:t>Dada uma tabela que contém a quantidade de salários mínimos e a quantidade de pessoas que recebem as respectivas quantidades:</a:t>
            </a:r>
            <a:endParaRPr lang="en-US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e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22828021"/>
                  </p:ext>
                </p:extLst>
              </p:nvPr>
            </p:nvGraphicFramePr>
            <p:xfrm>
              <a:off x="1788212" y="2531252"/>
              <a:ext cx="7801838" cy="1696574"/>
            </p:xfrm>
            <a:graphic>
              <a:graphicData uri="http://schemas.openxmlformats.org/drawingml/2006/table">
                <a:tbl>
                  <a:tblPr firstRow="1" bandRow="1"/>
                  <a:tblGrid>
                    <a:gridCol w="1128153"/>
                    <a:gridCol w="1100945"/>
                    <a:gridCol w="1114548"/>
                    <a:gridCol w="1114548"/>
                    <a:gridCol w="1114548"/>
                    <a:gridCol w="1114548"/>
                    <a:gridCol w="1114548"/>
                  </a:tblGrid>
                  <a:tr h="782174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 panose="02040503050406030204" pitchFamily="18" charset="0"/>
                                  </a:rPr>
                                  <m:t>𝑆𝑎𝑙</m:t>
                                </m:r>
                                <m:r>
                                  <a:rPr lang="pt-BR" b="0" i="1" smtClean="0">
                                    <a:latin typeface="Cambria Math" panose="02040503050406030204" pitchFamily="18" charset="0"/>
                                  </a:rPr>
                                  <m:t>á</m:t>
                                </m:r>
                                <m:r>
                                  <a:rPr lang="pt-BR" b="0" i="1" smtClean="0">
                                    <a:latin typeface="Cambria Math" panose="02040503050406030204" pitchFamily="18" charset="0"/>
                                  </a:rPr>
                                  <m:t>𝑟𝑖𝑜</m:t>
                                </m:r>
                              </m:oMath>
                            </m:oMathPara>
                          </a14:m>
                          <a:endParaRPr lang="pt-BR" b="0" i="1" dirty="0" smtClean="0">
                            <a:latin typeface="Cambria Math" panose="02040503050406030204" pitchFamily="18" charset="0"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pt-BR" b="0" i="1" smtClean="0">
                                    <a:latin typeface="Cambria Math" panose="02040503050406030204" pitchFamily="18" charset="0"/>
                                  </a:rPr>
                                  <m:t>𝑀𝑖𝑛𝑖𝑚𝑜</m:t>
                                </m:r>
                              </m:oMath>
                            </m:oMathPara>
                          </a14:m>
                          <a:endParaRPr lang="pt-BR" b="0" dirty="0" smtClean="0"/>
                        </a:p>
                        <a:p>
                          <a:endParaRPr lang="pt-BR" dirty="0"/>
                        </a:p>
                      </a:txBody>
                      <a:tcPr>
                        <a:lnL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4 ⊦ 8</a:t>
                          </a:r>
                          <a:endParaRPr lang="pt-BR" dirty="0"/>
                        </a:p>
                      </a:txBody>
                      <a:tcPr>
                        <a:lnR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8 ⊦ 12</a:t>
                          </a:r>
                          <a:endParaRPr lang="pt-BR" dirty="0"/>
                        </a:p>
                      </a:txBody>
                      <a:tcPr>
                        <a:lnL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12 ⊦ 16</a:t>
                          </a:r>
                          <a:endParaRPr lang="pt-BR" dirty="0"/>
                        </a:p>
                      </a:txBody>
                      <a:tcPr>
                        <a:lnL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16 ⊦ 20</a:t>
                          </a:r>
                          <a:endParaRPr lang="pt-BR" dirty="0"/>
                        </a:p>
                      </a:txBody>
                      <a:tcPr>
                        <a:lnL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20 ⊦ 24</a:t>
                          </a:r>
                          <a:endParaRPr lang="pt-BR" dirty="0"/>
                        </a:p>
                      </a:txBody>
                      <a:tcPr>
                        <a:lnL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Σ</a:t>
                          </a:r>
                          <a:endParaRPr lang="pt-BR" dirty="0"/>
                        </a:p>
                      </a:txBody>
                      <a:tcPr>
                        <a:lnL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</a:tr>
                  <a:tr h="782174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0" i="1" smtClean="0"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>
                        <a:lnL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5</a:t>
                          </a:r>
                          <a:endParaRPr lang="pt-BR" dirty="0"/>
                        </a:p>
                      </a:txBody>
                      <a:tcPr>
                        <a:lnR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7</a:t>
                          </a:r>
                          <a:endParaRPr lang="pt-BR" dirty="0"/>
                        </a:p>
                      </a:txBody>
                      <a:tcPr>
                        <a:lnL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4</a:t>
                          </a:r>
                          <a:endParaRPr lang="pt-BR" dirty="0"/>
                        </a:p>
                      </a:txBody>
                      <a:tcPr>
                        <a:lnL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3</a:t>
                          </a:r>
                          <a:endParaRPr lang="pt-BR" dirty="0"/>
                        </a:p>
                      </a:txBody>
                      <a:tcPr>
                        <a:lnL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1</a:t>
                          </a:r>
                          <a:endParaRPr lang="pt-BR" dirty="0"/>
                        </a:p>
                      </a:txBody>
                      <a:tcPr>
                        <a:lnL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20</a:t>
                          </a:r>
                          <a:endParaRPr lang="pt-BR" dirty="0"/>
                        </a:p>
                      </a:txBody>
                      <a:tcPr>
                        <a:lnL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e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22828021"/>
                  </p:ext>
                </p:extLst>
              </p:nvPr>
            </p:nvGraphicFramePr>
            <p:xfrm>
              <a:off x="1788212" y="2531252"/>
              <a:ext cx="7801838" cy="1696574"/>
            </p:xfrm>
            <a:graphic>
              <a:graphicData uri="http://schemas.openxmlformats.org/drawingml/2006/table">
                <a:tbl>
                  <a:tblPr firstRow="1" bandRow="1"/>
                  <a:tblGrid>
                    <a:gridCol w="1128153"/>
                    <a:gridCol w="1100945"/>
                    <a:gridCol w="1114548"/>
                    <a:gridCol w="1114548"/>
                    <a:gridCol w="1114548"/>
                    <a:gridCol w="1114548"/>
                    <a:gridCol w="1114548"/>
                  </a:tblGrid>
                  <a:tr h="782174">
                    <a:tc>
                      <a:txBody>
                        <a:bodyPr/>
                        <a:lstStyle/>
                        <a:p>
                          <a:pPr/>
                          <a14:m xmlns:a14="http://schemas.microsoft.com/office/drawing/2010/main"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 panose="02040503050406030204" pitchFamily="18" charset="0"/>
                                  </a:rPr>
                                  <m:t>𝑆𝑎𝑙</m:t>
                                </m:r>
                                <m:r>
                                  <a:rPr lang="pt-BR" b="0" i="1" smtClean="0">
                                    <a:latin typeface="Cambria Math" panose="02040503050406030204" pitchFamily="18" charset="0"/>
                                  </a:rPr>
                                  <m:t>á</m:t>
                                </m:r>
                                <m:r>
                                  <a:rPr lang="pt-BR" b="0" i="1" smtClean="0">
                                    <a:latin typeface="Cambria Math" panose="02040503050406030204" pitchFamily="18" charset="0"/>
                                  </a:rPr>
                                  <m:t>𝑟𝑖𝑜</m:t>
                                </m:r>
                              </m:oMath>
                            </m:oMathPara>
                          </a14:m>
                          <a:endParaRPr lang="pt-BR" b="0" i="1" dirty="0" smtClean="0">
                            <a:latin typeface="Cambria Math" panose="02040503050406030204" pitchFamily="18" charset="0"/>
                          </a:endParaRPr>
                        </a:p>
                        <a:p>
                          <a:pPr/>
                          <a14:m xmlns:a14="http://schemas.microsoft.com/office/drawing/2010/main"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pt-BR" b="0" i="1" smtClean="0">
                                    <a:latin typeface="Cambria Math" panose="02040503050406030204" pitchFamily="18" charset="0"/>
                                  </a:rPr>
                                  <m:t>𝑀𝑖𝑛𝑖𝑚𝑜</m:t>
                                </m:r>
                              </m:oMath>
                            </m:oMathPara>
                          </a14:m>
                          <a:endParaRPr lang="pt-BR" b="0" dirty="0" smtClean="0"/>
                        </a:p>
                        <a:p>
                          <a:pPr/>
                          <a:endParaRPr lang="pt-BR" dirty="0"/>
                        </a:p>
                      </a:txBody>
                      <a:tcPr>
                        <a:lnL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4 </a:t>
                          </a:r>
                          <a:r>
                            <a:rPr lang="pt-BR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⊦ </a:t>
                          </a:r>
                          <a:r>
                            <a:rPr lang="pt-BR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8</a:t>
                          </a:r>
                          <a:endParaRPr lang="pt-BR" dirty="0"/>
                        </a:p>
                      </a:txBody>
                      <a:tcPr>
                        <a:lnR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8 </a:t>
                          </a:r>
                          <a:r>
                            <a:rPr lang="pt-BR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⊦ </a:t>
                          </a:r>
                          <a:r>
                            <a:rPr lang="pt-BR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12</a:t>
                          </a:r>
                          <a:endParaRPr lang="pt-BR" dirty="0"/>
                        </a:p>
                      </a:txBody>
                      <a:tcPr>
                        <a:lnL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12 </a:t>
                          </a:r>
                          <a:r>
                            <a:rPr lang="pt-BR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⊦ </a:t>
                          </a:r>
                          <a:r>
                            <a:rPr lang="pt-BR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16</a:t>
                          </a:r>
                          <a:endParaRPr lang="pt-BR" dirty="0"/>
                        </a:p>
                      </a:txBody>
                      <a:tcPr>
                        <a:lnL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16 </a:t>
                          </a:r>
                          <a:r>
                            <a:rPr lang="pt-BR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⊦ </a:t>
                          </a:r>
                          <a:r>
                            <a:rPr lang="pt-BR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20</a:t>
                          </a:r>
                          <a:endParaRPr lang="pt-BR" dirty="0"/>
                        </a:p>
                      </a:txBody>
                      <a:tcPr>
                        <a:lnL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20 </a:t>
                          </a:r>
                          <a:r>
                            <a:rPr lang="pt-BR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⊦ </a:t>
                          </a:r>
                          <a:r>
                            <a:rPr lang="pt-BR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24</a:t>
                          </a:r>
                          <a:endParaRPr lang="pt-BR" dirty="0"/>
                        </a:p>
                      </a:txBody>
                      <a:tcPr>
                        <a:lnL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Σ</a:t>
                          </a:r>
                          <a:endParaRPr lang="pt-BR" dirty="0"/>
                        </a:p>
                      </a:txBody>
                      <a:tcPr>
                        <a:lnL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</a:tr>
                  <a:tr h="782174">
                    <a:tc>
                      <a:txBody>
                        <a:bodyPr/>
                        <a:lstStyle/>
                        <a:p>
                          <a:pPr/>
                          <a14:m xmlns:a14="http://schemas.microsoft.com/office/drawing/2010/main"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0" i="1" smtClean="0"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>
                        <a:lnL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5</a:t>
                          </a:r>
                          <a:endParaRPr lang="pt-BR" dirty="0"/>
                        </a:p>
                      </a:txBody>
                      <a:tcPr>
                        <a:lnR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7</a:t>
                          </a:r>
                          <a:endParaRPr lang="pt-BR" dirty="0"/>
                        </a:p>
                      </a:txBody>
                      <a:tcPr>
                        <a:lnL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4</a:t>
                          </a:r>
                          <a:endParaRPr lang="pt-BR" dirty="0"/>
                        </a:p>
                      </a:txBody>
                      <a:tcPr>
                        <a:lnL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3</a:t>
                          </a:r>
                          <a:endParaRPr lang="pt-BR" dirty="0"/>
                        </a:p>
                      </a:txBody>
                      <a:tcPr>
                        <a:lnL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1</a:t>
                          </a:r>
                          <a:endParaRPr lang="pt-BR" dirty="0"/>
                        </a:p>
                      </a:txBody>
                      <a:tcPr>
                        <a:lnL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20</a:t>
                          </a:r>
                          <a:endParaRPr lang="pt-BR" dirty="0"/>
                        </a:p>
                      </a:txBody>
                      <a:tcPr>
                        <a:lnL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9525" cap="flat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CaixaDeTexto 8"/>
              <p:cNvSpPr txBox="1"/>
              <p:nvPr/>
            </p:nvSpPr>
            <p:spPr>
              <a:xfrm>
                <a:off x="2094455" y="5575610"/>
                <a:ext cx="7694341" cy="61196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pt-BR" sz="2800" b="0" i="1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𝑚𝑜</m:t>
                    </m:r>
                    <m:r>
                      <a:rPr lang="pt-BR" sz="2800" b="0" i="1" smtClean="0">
                        <a:latin typeface="Cambria Math" panose="02040503050406030204" pitchFamily="18" charset="0"/>
                      </a:rPr>
                      <m:t>=8+ </m:t>
                    </m:r>
                    <m:f>
                      <m:fPr>
                        <m:ctrlPr>
                          <a:rPr lang="pt-BR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BR" sz="2800" b="0" i="1" smtClean="0">
                            <a:solidFill>
                              <a:srgbClr val="92D05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pt-BR" sz="2800" b="0" i="1" smtClean="0">
                            <a:solidFill>
                              <a:srgbClr val="92D050"/>
                            </a:solidFill>
                            <a:latin typeface="Cambria Math" panose="02040503050406030204" pitchFamily="18" charset="0"/>
                          </a:rPr>
                          <m:t>2 </m:t>
                        </m:r>
                        <m:r>
                          <a:rPr lang="pt-BR" sz="2800" b="0" i="1" smtClean="0">
                            <a:latin typeface="Cambria Math" panose="02040503050406030204" pitchFamily="18" charset="0"/>
                          </a:rPr>
                          <m:t>+ </m:t>
                        </m:r>
                        <m:r>
                          <a:rPr lang="pt-BR" sz="2800" b="0" i="1" smtClean="0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pt-BR" sz="2800" dirty="0" smtClean="0"/>
                  <a:t> </a:t>
                </a:r>
                <a14:m>
                  <m:oMath xmlns:m="http://schemas.openxmlformats.org/officeDocument/2006/math">
                    <m:r>
                      <a:rPr lang="pt-BR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pt-BR" sz="2800" dirty="0" smtClean="0"/>
                  <a:t> (</a:t>
                </a:r>
                <a:r>
                  <a:rPr lang="pt-BR" sz="2800" dirty="0" smtClean="0">
                    <a:solidFill>
                      <a:srgbClr val="FF0000"/>
                    </a:solidFill>
                  </a:rPr>
                  <a:t>12</a:t>
                </a:r>
                <a:r>
                  <a:rPr lang="pt-BR" sz="2800" dirty="0" smtClean="0"/>
                  <a:t> - </a:t>
                </a:r>
                <a14:m>
                  <m:oMath xmlns:m="http://schemas.openxmlformats.org/officeDocument/2006/math">
                    <m:r>
                      <a:rPr lang="pt-BR" sz="28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8</m:t>
                    </m:r>
                    <m:r>
                      <a:rPr lang="pt-BR" sz="2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)=</m:t>
                    </m:r>
                  </m:oMath>
                </a14:m>
                <a:r>
                  <a:rPr lang="pt-BR" sz="2800" dirty="0" smtClean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pt-BR" sz="28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8+ </m:t>
                    </m:r>
                    <m:f>
                      <m:fPr>
                        <m:ctrlPr>
                          <a:rPr lang="pt-BR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BR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pt-BR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pt-BR" sz="2800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pt-BR" sz="28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pt-BR" sz="2800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pt-BR" sz="2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4</m:t>
                    </m:r>
                    <m:r>
                      <a:rPr lang="pt-BR" sz="280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pt-BR" sz="2800" dirty="0" smtClean="0">
                    <a:solidFill>
                      <a:schemeClr val="tx1"/>
                    </a:solidFill>
                  </a:rPr>
                  <a:t> 9,6 </a:t>
                </a:r>
                <a:r>
                  <a:rPr lang="pt-BR" sz="2800" dirty="0" err="1" smtClean="0">
                    <a:solidFill>
                      <a:schemeClr val="tx1"/>
                    </a:solidFill>
                  </a:rPr>
                  <a:t>sm</a:t>
                </a:r>
                <a:r>
                  <a:rPr lang="pt-BR" sz="2800" dirty="0" smtClean="0">
                    <a:solidFill>
                      <a:schemeClr val="tx1"/>
                    </a:solidFill>
                  </a:rPr>
                  <a:t> </a:t>
                </a:r>
                <a:endParaRPr lang="pt-BR" sz="2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9" name="CaixaDeTexto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4455" y="5575610"/>
                <a:ext cx="7694341" cy="611962"/>
              </a:xfrm>
              <a:prstGeom prst="rect">
                <a:avLst/>
              </a:prstGeom>
              <a:blipFill rotWithShape="0">
                <a:blip r:embed="rId2"/>
                <a:stretch>
                  <a:fillRect t="-5000" b="-18000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Imagem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5243" y="5575610"/>
            <a:ext cx="507106" cy="507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634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 rot="21358487">
            <a:off x="3146148" y="3597198"/>
            <a:ext cx="4894068" cy="21938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800"/>
          </a:p>
        </p:txBody>
      </p:sp>
      <p:sp>
        <p:nvSpPr>
          <p:cNvPr id="18" name="Título 12"/>
          <p:cNvSpPr txBox="1">
            <a:spLocks/>
          </p:cNvSpPr>
          <p:nvPr/>
        </p:nvSpPr>
        <p:spPr>
          <a:xfrm>
            <a:off x="695401" y="1951177"/>
            <a:ext cx="10360501" cy="1223963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>
            <a:lvl1pPr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2000" dirty="0"/>
              <a:t>A função </a:t>
            </a:r>
            <a:r>
              <a:rPr lang="pt-BR" sz="2000" dirty="0" err="1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mfv</a:t>
            </a:r>
            <a:r>
              <a:rPr lang="pt-BR" sz="2000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  <a:r>
              <a:rPr lang="pt-BR" sz="2000" dirty="0"/>
              <a:t>, pertencente ao pacote </a:t>
            </a:r>
            <a:r>
              <a:rPr lang="pt-BR" sz="2000" dirty="0" err="1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fdth</a:t>
            </a:r>
            <a:r>
              <a:rPr lang="pt-BR" sz="2000" dirty="0"/>
              <a:t>, calcula a moda. </a:t>
            </a:r>
            <a:endParaRPr lang="en-US" sz="2000" dirty="0"/>
          </a:p>
        </p:txBody>
      </p:sp>
      <p:pic>
        <p:nvPicPr>
          <p:cNvPr id="12" name="Picture 2" descr="Resultado de imagem para 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847" y="868214"/>
            <a:ext cx="1351619" cy="1048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3"/>
          <a:srcRect l="391" t="47599" r="86267" b="34201"/>
          <a:stretch/>
        </p:blipFill>
        <p:spPr>
          <a:xfrm>
            <a:off x="3252922" y="3645062"/>
            <a:ext cx="4680520" cy="2098164"/>
          </a:xfrm>
          <a:prstGeom prst="rect">
            <a:avLst/>
          </a:prstGeom>
        </p:spPr>
      </p:pic>
      <p:sp>
        <p:nvSpPr>
          <p:cNvPr id="9" name="Título 1"/>
          <p:cNvSpPr>
            <a:spLocks noGrp="1"/>
          </p:cNvSpPr>
          <p:nvPr>
            <p:ph type="title"/>
          </p:nvPr>
        </p:nvSpPr>
        <p:spPr>
          <a:xfrm>
            <a:off x="2324465" y="928313"/>
            <a:ext cx="7182141" cy="18288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pt-BR" sz="4000" b="1" dirty="0" smtClean="0"/>
              <a:t>Moda com o R</a:t>
            </a:r>
            <a:r>
              <a:rPr lang="pt-BR" sz="4000" b="1" dirty="0"/>
              <a:t/>
            </a:r>
            <a:br>
              <a:rPr lang="pt-BR" sz="4000" b="1" dirty="0"/>
            </a:br>
            <a:r>
              <a:rPr lang="pt-BR" sz="4000" dirty="0"/>
              <a:t>	</a:t>
            </a:r>
            <a:r>
              <a:rPr lang="pt-BR" sz="3200" dirty="0" smtClean="0">
                <a:solidFill>
                  <a:srgbClr val="00B050"/>
                </a:solidFill>
              </a:rPr>
              <a:t>Com</a:t>
            </a:r>
            <a:r>
              <a:rPr lang="pt-BR" sz="3200" dirty="0" smtClean="0">
                <a:solidFill>
                  <a:srgbClr val="002060"/>
                </a:solidFill>
              </a:rPr>
              <a:t> Agrupamento de Classes </a:t>
            </a:r>
            <a:r>
              <a:rPr lang="pt-BR" dirty="0">
                <a:solidFill>
                  <a:srgbClr val="002060"/>
                </a:solidFill>
              </a:rPr>
              <a:t/>
            </a:r>
            <a:br>
              <a:rPr lang="pt-BR" dirty="0">
                <a:solidFill>
                  <a:srgbClr val="002060"/>
                </a:solidFill>
              </a:rPr>
            </a:b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05082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/>
          <p:cNvSpPr/>
          <p:nvPr/>
        </p:nvSpPr>
        <p:spPr>
          <a:xfrm>
            <a:off x="815822" y="1304879"/>
            <a:ext cx="3176917" cy="667692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815822" y="265661"/>
            <a:ext cx="9692640" cy="958086"/>
          </a:xfrm>
        </p:spPr>
        <p:txBody>
          <a:bodyPr>
            <a:normAutofit/>
          </a:bodyPr>
          <a:lstStyle/>
          <a:p>
            <a:r>
              <a:rPr lang="en-US" sz="6000" dirty="0" err="1" smtClean="0"/>
              <a:t>Moda</a:t>
            </a:r>
            <a:endParaRPr lang="pt-BR" sz="6000" dirty="0"/>
          </a:p>
        </p:txBody>
      </p:sp>
      <p:sp>
        <p:nvSpPr>
          <p:cNvPr id="4" name="Espaço Reservado para Conteúdo 13"/>
          <p:cNvSpPr>
            <a:spLocks noGrp="1"/>
          </p:cNvSpPr>
          <p:nvPr>
            <p:ph idx="1"/>
          </p:nvPr>
        </p:nvSpPr>
        <p:spPr>
          <a:xfrm>
            <a:off x="242254" y="2377444"/>
            <a:ext cx="4968552" cy="4060155"/>
          </a:xfrm>
        </p:spPr>
        <p:txBody>
          <a:bodyPr rtlCol="0">
            <a:normAutofit/>
          </a:bodyPr>
          <a:lstStyle/>
          <a:p>
            <a:pPr algn="just">
              <a:buClr>
                <a:srgbClr val="00B050"/>
              </a:buClr>
            </a:pPr>
            <a:r>
              <a:rPr lang="pt-BR" sz="2400" dirty="0" smtClean="0"/>
              <a:t>Fácil de compreender e calcular</a:t>
            </a:r>
          </a:p>
          <a:p>
            <a:pPr algn="just">
              <a:buClr>
                <a:srgbClr val="00B050"/>
              </a:buClr>
            </a:pPr>
            <a:r>
              <a:rPr lang="pt-BR" sz="2400" dirty="0" smtClean="0"/>
              <a:t>Não é afetada por valores extremos</a:t>
            </a:r>
          </a:p>
          <a:p>
            <a:pPr algn="just">
              <a:buClr>
                <a:srgbClr val="00B050"/>
              </a:buClr>
            </a:pPr>
            <a:r>
              <a:rPr lang="pt-BR" sz="2400" dirty="0" smtClean="0"/>
              <a:t>Pode ser aplicada em todas as escalas: nominal, ordinal, intervalar e proporcional.</a:t>
            </a:r>
            <a:endParaRPr lang="en-US" sz="2400" dirty="0" smtClean="0"/>
          </a:p>
          <a:p>
            <a:pPr algn="just"/>
            <a:endParaRPr lang="en-US" sz="2400" dirty="0"/>
          </a:p>
        </p:txBody>
      </p:sp>
      <p:sp>
        <p:nvSpPr>
          <p:cNvPr id="5" name="Espaço Reservado para Conteúdo 13"/>
          <p:cNvSpPr txBox="1">
            <a:spLocks/>
          </p:cNvSpPr>
          <p:nvPr/>
        </p:nvSpPr>
        <p:spPr>
          <a:xfrm>
            <a:off x="1401059" y="1378169"/>
            <a:ext cx="2650941" cy="72008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dirty="0" err="1" smtClean="0">
                <a:solidFill>
                  <a:srgbClr val="00B050"/>
                </a:solidFill>
              </a:rPr>
              <a:t>Vantagens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6" name="Espaço Reservado para Conteúdo 13"/>
          <p:cNvSpPr txBox="1">
            <a:spLocks/>
          </p:cNvSpPr>
          <p:nvPr/>
        </p:nvSpPr>
        <p:spPr>
          <a:xfrm>
            <a:off x="5820936" y="2384712"/>
            <a:ext cx="5133575" cy="4060155"/>
          </a:xfrm>
          <a:prstGeom prst="rect">
            <a:avLst/>
          </a:prstGeom>
        </p:spPr>
        <p:txBody>
          <a:bodyPr vert="horz" lIns="121899" tIns="60949" rIns="121899" bIns="60949" rtlCol="0">
            <a:normAutofit fontScale="92500"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C00000"/>
              </a:buClr>
            </a:pPr>
            <a:r>
              <a:rPr lang="pt-BR" sz="2400" dirty="0" smtClean="0"/>
              <a:t>Pode estar afastada do centro dos valores</a:t>
            </a:r>
          </a:p>
          <a:p>
            <a:pPr algn="just">
              <a:buClr>
                <a:srgbClr val="C00000"/>
              </a:buClr>
            </a:pPr>
            <a:r>
              <a:rPr lang="pt-BR" sz="2400" dirty="0" smtClean="0"/>
              <a:t>É difícil de ser incluída em expressões matemáticas</a:t>
            </a:r>
          </a:p>
          <a:p>
            <a:pPr algn="just">
              <a:buClr>
                <a:srgbClr val="C00000"/>
              </a:buClr>
            </a:pPr>
            <a:r>
              <a:rPr lang="pt-BR" sz="2400" dirty="0" smtClean="0"/>
              <a:t>Não usa todos os valores da série</a:t>
            </a:r>
          </a:p>
          <a:p>
            <a:pPr algn="just">
              <a:buClr>
                <a:srgbClr val="C00000"/>
              </a:buClr>
            </a:pPr>
            <a:r>
              <a:rPr lang="pt-BR" sz="2400" dirty="0" smtClean="0"/>
              <a:t>Os dados podem ter mais de uma moda (bimodal ou multimodal).</a:t>
            </a:r>
          </a:p>
          <a:p>
            <a:pPr algn="just">
              <a:buClr>
                <a:srgbClr val="C00000"/>
              </a:buClr>
            </a:pPr>
            <a:r>
              <a:rPr lang="pt-BR" sz="2400" dirty="0" smtClean="0"/>
              <a:t>Alguns dados não possuem moda.</a:t>
            </a:r>
            <a:endParaRPr lang="en-US" sz="2400" dirty="0" smtClean="0"/>
          </a:p>
          <a:p>
            <a:pPr algn="just">
              <a:buClr>
                <a:srgbClr val="C00000"/>
              </a:buClr>
            </a:pPr>
            <a:endParaRPr lang="en-US" sz="2400" dirty="0"/>
          </a:p>
        </p:txBody>
      </p:sp>
      <p:sp>
        <p:nvSpPr>
          <p:cNvPr id="9" name="Retângulo 8"/>
          <p:cNvSpPr/>
          <p:nvPr/>
        </p:nvSpPr>
        <p:spPr>
          <a:xfrm>
            <a:off x="6230258" y="1330786"/>
            <a:ext cx="3176917" cy="667692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7" name="Espaço Reservado para Conteúdo 13"/>
          <p:cNvSpPr txBox="1">
            <a:spLocks/>
          </p:cNvSpPr>
          <p:nvPr/>
        </p:nvSpPr>
        <p:spPr>
          <a:xfrm>
            <a:off x="6493247" y="1359530"/>
            <a:ext cx="2650941" cy="72008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dirty="0" err="1" smtClean="0">
                <a:solidFill>
                  <a:srgbClr val="FF0000"/>
                </a:solidFill>
              </a:rPr>
              <a:t>Desvantagens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2" name="Conector reto 11"/>
          <p:cNvCxnSpPr>
            <a:stCxn id="8" idx="2"/>
          </p:cNvCxnSpPr>
          <p:nvPr/>
        </p:nvCxnSpPr>
        <p:spPr>
          <a:xfrm>
            <a:off x="5662142" y="1223747"/>
            <a:ext cx="0" cy="52138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392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2977052" y="1281679"/>
            <a:ext cx="5832097" cy="2828201"/>
          </a:xfrm>
        </p:spPr>
        <p:txBody>
          <a:bodyPr>
            <a:normAutofit/>
          </a:bodyPr>
          <a:lstStyle/>
          <a:p>
            <a:r>
              <a:rPr lang="en-US" sz="8000" dirty="0" err="1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Mediana</a:t>
            </a:r>
            <a:endParaRPr lang="pt-BR" sz="8000" spc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77" r="-479" b="44029"/>
          <a:stretch/>
        </p:blipFill>
        <p:spPr>
          <a:xfrm>
            <a:off x="6997780" y="2989744"/>
            <a:ext cx="2416189" cy="991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522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ângulo 18"/>
          <p:cNvSpPr/>
          <p:nvPr/>
        </p:nvSpPr>
        <p:spPr>
          <a:xfrm>
            <a:off x="6958357" y="3791415"/>
            <a:ext cx="4215165" cy="1820917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529378" y="330354"/>
            <a:ext cx="9692640" cy="958086"/>
          </a:xfrm>
        </p:spPr>
        <p:txBody>
          <a:bodyPr>
            <a:normAutofit/>
          </a:bodyPr>
          <a:lstStyle/>
          <a:p>
            <a:r>
              <a:rPr lang="en-US" sz="6000" u="sng" dirty="0" err="1" smtClean="0"/>
              <a:t>Mediana</a:t>
            </a:r>
            <a:endParaRPr lang="pt-BR" sz="6000" u="sng" dirty="0"/>
          </a:p>
        </p:txBody>
      </p:sp>
      <p:sp>
        <p:nvSpPr>
          <p:cNvPr id="5" name="Espaço Reservado para Conteúdo 13"/>
          <p:cNvSpPr>
            <a:spLocks noGrp="1"/>
          </p:cNvSpPr>
          <p:nvPr>
            <p:ph idx="1"/>
          </p:nvPr>
        </p:nvSpPr>
        <p:spPr>
          <a:xfrm>
            <a:off x="529378" y="1566678"/>
            <a:ext cx="10357700" cy="2490151"/>
          </a:xfrm>
        </p:spPr>
        <p:txBody>
          <a:bodyPr rtlCol="0">
            <a:noAutofit/>
          </a:bodyPr>
          <a:lstStyle/>
          <a:p>
            <a:pPr marL="0" indent="0" algn="just">
              <a:buNone/>
            </a:pPr>
            <a:r>
              <a:rPr lang="pt-BR" sz="3200" dirty="0" smtClean="0"/>
              <a:t>Medida </a:t>
            </a:r>
            <a:r>
              <a:rPr lang="pt-BR" sz="3200" dirty="0"/>
              <a:t>de tendência muito usada quando o interesse é a determinação do </a:t>
            </a:r>
            <a:r>
              <a:rPr lang="pt-BR" sz="3200" dirty="0" smtClean="0"/>
              <a:t>valor que </a:t>
            </a:r>
            <a:r>
              <a:rPr lang="pt-BR" sz="3200" dirty="0"/>
              <a:t>separa a série de dados em duas partes iguais, 50% situados acima e 50% </a:t>
            </a:r>
            <a:r>
              <a:rPr lang="pt-BR" sz="3200" dirty="0" smtClean="0"/>
              <a:t>situados abaixo da medida.</a:t>
            </a:r>
            <a:endParaRPr lang="en-US" sz="3200" dirty="0"/>
          </a:p>
        </p:txBody>
      </p:sp>
      <p:sp>
        <p:nvSpPr>
          <p:cNvPr id="6" name="Espaço Reservado para Conteúdo 13"/>
          <p:cNvSpPr txBox="1">
            <a:spLocks/>
          </p:cNvSpPr>
          <p:nvPr/>
        </p:nvSpPr>
        <p:spPr>
          <a:xfrm>
            <a:off x="6846847" y="4520189"/>
            <a:ext cx="4596336" cy="1661065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2400" dirty="0" smtClean="0">
                <a:solidFill>
                  <a:srgbClr val="0070C0"/>
                </a:solidFill>
              </a:rPr>
              <a:t>Y </a:t>
            </a:r>
            <a:r>
              <a:rPr lang="pt-BR" sz="2400" dirty="0" smtClean="0"/>
              <a:t>ou </a:t>
            </a:r>
            <a:r>
              <a:rPr lang="pt-BR" sz="2400" dirty="0" smtClean="0">
                <a:solidFill>
                  <a:srgbClr val="0070C0"/>
                </a:solidFill>
              </a:rPr>
              <a:t>MD</a:t>
            </a:r>
            <a:r>
              <a:rPr lang="pt-BR" sz="2400" dirty="0" smtClean="0"/>
              <a:t> para o parâmetro.</a:t>
            </a:r>
          </a:p>
          <a:p>
            <a:pPr marL="0" indent="0" algn="ctr">
              <a:buNone/>
            </a:pPr>
            <a:r>
              <a:rPr lang="pt-BR" sz="2400" dirty="0" smtClean="0">
                <a:solidFill>
                  <a:srgbClr val="FF0000"/>
                </a:solidFill>
              </a:rPr>
              <a:t>y</a:t>
            </a:r>
            <a:r>
              <a:rPr lang="pt-BR" sz="2400" dirty="0" smtClean="0"/>
              <a:t> ou </a:t>
            </a:r>
            <a:r>
              <a:rPr lang="pt-BR" sz="2400" dirty="0" err="1" smtClean="0">
                <a:solidFill>
                  <a:srgbClr val="FF0000"/>
                </a:solidFill>
              </a:rPr>
              <a:t>md</a:t>
            </a:r>
            <a:r>
              <a:rPr lang="pt-BR" sz="2400" dirty="0" smtClean="0">
                <a:solidFill>
                  <a:srgbClr val="FF0000"/>
                </a:solidFill>
              </a:rPr>
              <a:t> </a:t>
            </a:r>
            <a:r>
              <a:rPr lang="pt-BR" sz="2400" dirty="0" smtClean="0"/>
              <a:t>para a estimativa.</a:t>
            </a:r>
          </a:p>
        </p:txBody>
      </p:sp>
      <p:sp>
        <p:nvSpPr>
          <p:cNvPr id="7" name="Espaço Reservado para Conteúdo 13"/>
          <p:cNvSpPr txBox="1">
            <a:spLocks/>
          </p:cNvSpPr>
          <p:nvPr/>
        </p:nvSpPr>
        <p:spPr>
          <a:xfrm>
            <a:off x="6958357" y="4020846"/>
            <a:ext cx="1672977" cy="1661065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2400" b="1" dirty="0" smtClean="0"/>
              <a:t>Notação: 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7124601" y="4311822"/>
            <a:ext cx="3907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 smtClean="0">
                <a:solidFill>
                  <a:srgbClr val="0070C0"/>
                </a:solidFill>
              </a:rPr>
              <a:t>~</a:t>
            </a:r>
            <a:endParaRPr lang="pt-BR" sz="2400" dirty="0">
              <a:solidFill>
                <a:srgbClr val="0070C0"/>
              </a:solidFill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7146904" y="4895983"/>
            <a:ext cx="3907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 smtClean="0">
                <a:solidFill>
                  <a:srgbClr val="FF0000"/>
                </a:solidFill>
              </a:rPr>
              <a:t>~</a:t>
            </a:r>
            <a:endParaRPr lang="pt-BR" sz="2400" dirty="0">
              <a:solidFill>
                <a:srgbClr val="FF0000"/>
              </a:solidFill>
            </a:endParaRPr>
          </a:p>
        </p:txBody>
      </p:sp>
      <p:cxnSp>
        <p:nvCxnSpPr>
          <p:cNvPr id="11" name="Conector reto 10"/>
          <p:cNvCxnSpPr/>
          <p:nvPr/>
        </p:nvCxnSpPr>
        <p:spPr>
          <a:xfrm>
            <a:off x="1295448" y="5078912"/>
            <a:ext cx="4248472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to 11"/>
          <p:cNvCxnSpPr/>
          <p:nvPr/>
        </p:nvCxnSpPr>
        <p:spPr>
          <a:xfrm>
            <a:off x="1290579" y="4862888"/>
            <a:ext cx="0" cy="43204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to 12"/>
          <p:cNvCxnSpPr/>
          <p:nvPr/>
        </p:nvCxnSpPr>
        <p:spPr>
          <a:xfrm>
            <a:off x="5543920" y="4862888"/>
            <a:ext cx="0" cy="43204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aixaDeTexto 13"/>
          <p:cNvSpPr txBox="1"/>
          <p:nvPr/>
        </p:nvSpPr>
        <p:spPr>
          <a:xfrm>
            <a:off x="1041953" y="4339057"/>
            <a:ext cx="6848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dirty="0" smtClean="0"/>
              <a:t>0%</a:t>
            </a:r>
            <a:endParaRPr lang="pt-BR" sz="2800" dirty="0"/>
          </a:p>
        </p:txBody>
      </p:sp>
      <p:sp>
        <p:nvSpPr>
          <p:cNvPr id="15" name="CaixaDeTexto 14"/>
          <p:cNvSpPr txBox="1"/>
          <p:nvPr/>
        </p:nvSpPr>
        <p:spPr>
          <a:xfrm>
            <a:off x="3086990" y="4339057"/>
            <a:ext cx="8851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dirty="0" smtClean="0"/>
              <a:t>50%</a:t>
            </a:r>
            <a:endParaRPr lang="pt-BR" sz="2800" dirty="0"/>
          </a:p>
        </p:txBody>
      </p:sp>
      <p:sp>
        <p:nvSpPr>
          <p:cNvPr id="16" name="CaixaDeTexto 15"/>
          <p:cNvSpPr txBox="1"/>
          <p:nvPr/>
        </p:nvSpPr>
        <p:spPr>
          <a:xfrm>
            <a:off x="5165451" y="4339057"/>
            <a:ext cx="10855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dirty="0" smtClean="0"/>
              <a:t>100%</a:t>
            </a:r>
            <a:endParaRPr lang="pt-BR" sz="2800" dirty="0"/>
          </a:p>
        </p:txBody>
      </p:sp>
      <p:sp>
        <p:nvSpPr>
          <p:cNvPr id="17" name="CaixaDeTexto 16"/>
          <p:cNvSpPr txBox="1"/>
          <p:nvPr/>
        </p:nvSpPr>
        <p:spPr>
          <a:xfrm>
            <a:off x="3250172" y="5089112"/>
            <a:ext cx="4026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dirty="0" smtClean="0"/>
              <a:t>~</a:t>
            </a:r>
            <a:endParaRPr lang="pt-BR" sz="2800" dirty="0"/>
          </a:p>
        </p:txBody>
      </p:sp>
      <p:sp>
        <p:nvSpPr>
          <p:cNvPr id="18" name="CaixaDeTexto 17"/>
          <p:cNvSpPr txBox="1"/>
          <p:nvPr/>
        </p:nvSpPr>
        <p:spPr>
          <a:xfrm>
            <a:off x="3221399" y="5331412"/>
            <a:ext cx="4379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dirty="0"/>
              <a:t>Y</a:t>
            </a:r>
          </a:p>
        </p:txBody>
      </p:sp>
    </p:spTree>
    <p:extLst>
      <p:ext uri="{BB962C8B-B14F-4D97-AF65-F5344CB8AC3E}">
        <p14:creationId xmlns:p14="http://schemas.microsoft.com/office/powerpoint/2010/main" val="465632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618186" y="532686"/>
            <a:ext cx="10792496" cy="1849906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pt-BR" sz="4000" b="1" dirty="0" smtClean="0"/>
              <a:t>Mediana</a:t>
            </a:r>
            <a:r>
              <a:rPr lang="pt-BR" sz="4000" b="1" dirty="0"/>
              <a:t/>
            </a:r>
            <a:br>
              <a:rPr lang="pt-BR" sz="4000" b="1" dirty="0"/>
            </a:br>
            <a:r>
              <a:rPr lang="pt-BR" sz="4000" dirty="0"/>
              <a:t>	</a:t>
            </a:r>
            <a:r>
              <a:rPr lang="pt-BR" sz="3600" dirty="0" smtClean="0">
                <a:solidFill>
                  <a:srgbClr val="002060"/>
                </a:solidFill>
              </a:rPr>
              <a:t>Com Variáveis Discretas </a:t>
            </a:r>
            <a:r>
              <a:rPr lang="pt-BR" dirty="0">
                <a:solidFill>
                  <a:srgbClr val="002060"/>
                </a:solidFill>
              </a:rPr>
              <a:t/>
            </a:r>
            <a:br>
              <a:rPr lang="pt-BR" dirty="0">
                <a:solidFill>
                  <a:srgbClr val="002060"/>
                </a:solidFill>
              </a:rPr>
            </a:br>
            <a:endParaRPr lang="pt-BR" dirty="0"/>
          </a:p>
        </p:txBody>
      </p:sp>
      <p:sp>
        <p:nvSpPr>
          <p:cNvPr id="5" name="Espaço Reservado para Conteúdo 13"/>
          <p:cNvSpPr>
            <a:spLocks noGrp="1"/>
          </p:cNvSpPr>
          <p:nvPr>
            <p:ph idx="1"/>
          </p:nvPr>
        </p:nvSpPr>
        <p:spPr>
          <a:xfrm>
            <a:off x="797724" y="1609520"/>
            <a:ext cx="10108167" cy="4460488"/>
          </a:xfrm>
        </p:spPr>
        <p:txBody>
          <a:bodyPr rtlCol="0">
            <a:normAutofit/>
          </a:bodyPr>
          <a:lstStyle/>
          <a:p>
            <a:pPr algn="just"/>
            <a:endParaRPr lang="pt-BR" dirty="0"/>
          </a:p>
          <a:p>
            <a:pPr algn="just"/>
            <a:r>
              <a:rPr lang="pt-BR" sz="2800" dirty="0" smtClean="0"/>
              <a:t>Se o número de elementos n for ímpar, a mediana é o elemento central:</a:t>
            </a:r>
            <a:endParaRPr lang="en-US" sz="2800" dirty="0"/>
          </a:p>
          <a:p>
            <a:pPr marL="0" indent="0" algn="just">
              <a:buNone/>
            </a:pPr>
            <a:endParaRPr lang="en-US" sz="2800" dirty="0"/>
          </a:p>
          <a:p>
            <a:pPr algn="just"/>
            <a:endParaRPr lang="en-US" sz="2800" dirty="0" smtClean="0"/>
          </a:p>
          <a:p>
            <a:pPr algn="just"/>
            <a:r>
              <a:rPr lang="en-US" sz="2800" dirty="0" smtClean="0"/>
              <a:t>Se o </a:t>
            </a:r>
            <a:r>
              <a:rPr lang="en-US" sz="2800" dirty="0" err="1" smtClean="0"/>
              <a:t>número</a:t>
            </a:r>
            <a:r>
              <a:rPr lang="en-US" sz="2800" dirty="0" smtClean="0"/>
              <a:t> de </a:t>
            </a:r>
            <a:r>
              <a:rPr lang="en-US" sz="2800" dirty="0" err="1" smtClean="0"/>
              <a:t>elementos</a:t>
            </a:r>
            <a:r>
              <a:rPr lang="en-US" sz="2800" dirty="0" smtClean="0"/>
              <a:t> n for par, a </a:t>
            </a:r>
            <a:r>
              <a:rPr lang="en-US" sz="2800" dirty="0" err="1" smtClean="0"/>
              <a:t>mediana</a:t>
            </a:r>
            <a:r>
              <a:rPr lang="en-US" sz="2800" dirty="0" smtClean="0"/>
              <a:t> é a media dos </a:t>
            </a:r>
            <a:r>
              <a:rPr lang="en-US" sz="2800" dirty="0" err="1" smtClean="0"/>
              <a:t>dois</a:t>
            </a:r>
            <a:r>
              <a:rPr lang="en-US" sz="2800" dirty="0" smtClean="0"/>
              <a:t> </a:t>
            </a:r>
            <a:r>
              <a:rPr lang="en-US" sz="2800" dirty="0" err="1" smtClean="0"/>
              <a:t>elementos</a:t>
            </a:r>
            <a:r>
              <a:rPr lang="en-US" sz="2800" dirty="0" smtClean="0"/>
              <a:t> </a:t>
            </a:r>
            <a:r>
              <a:rPr lang="en-US" sz="2800" dirty="0" err="1" smtClean="0"/>
              <a:t>centrais</a:t>
            </a:r>
            <a:r>
              <a:rPr lang="en-US" sz="2800" dirty="0" smtClean="0"/>
              <a:t>:</a:t>
            </a:r>
            <a:endParaRPr lang="pt-BR" sz="2800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aixaDeTexto 5"/>
              <p:cNvSpPr txBox="1"/>
              <p:nvPr/>
            </p:nvSpPr>
            <p:spPr>
              <a:xfrm>
                <a:off x="4544041" y="3033133"/>
                <a:ext cx="1834456" cy="806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800" b="0" i="1" smtClean="0"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pt-BR" sz="2800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pt-BR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8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pt-BR" sz="2800" b="0" i="1" smtClean="0">
                              <a:latin typeface="Cambria Math" panose="02040503050406030204" pitchFamily="18" charset="0"/>
                            </a:rPr>
                            <m:t>+1</m:t>
                          </m:r>
                        </m:num>
                        <m:den>
                          <m:r>
                            <a:rPr lang="pt-BR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pt-BR" sz="2800" dirty="0"/>
              </a:p>
            </p:txBody>
          </p:sp>
        </mc:Choice>
        <mc:Fallback xmlns="">
          <p:sp>
            <p:nvSpPr>
              <p:cNvPr id="6" name="CaixaDeTexto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4041" y="3033133"/>
                <a:ext cx="1834456" cy="806631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CaixaDeTexto 6"/>
              <p:cNvSpPr txBox="1"/>
              <p:nvPr/>
            </p:nvSpPr>
            <p:spPr>
              <a:xfrm>
                <a:off x="4608119" y="3044171"/>
                <a:ext cx="338234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800" b="0" i="1" smtClean="0">
                          <a:latin typeface="Cambria Math" panose="02040503050406030204" pitchFamily="18" charset="0"/>
                        </a:rPr>
                        <m:t>~</m:t>
                      </m:r>
                    </m:oMath>
                  </m:oMathPara>
                </a14:m>
                <a:endParaRPr lang="pt-BR" sz="2800" dirty="0"/>
              </a:p>
            </p:txBody>
          </p:sp>
        </mc:Choice>
        <mc:Fallback xmlns="">
          <p:sp>
            <p:nvSpPr>
              <p:cNvPr id="7" name="CaixaDeTexto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8119" y="3044171"/>
                <a:ext cx="338234" cy="430887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CaixaDeTexto 7"/>
              <p:cNvSpPr txBox="1"/>
              <p:nvPr/>
            </p:nvSpPr>
            <p:spPr>
              <a:xfrm>
                <a:off x="4222204" y="5604323"/>
                <a:ext cx="1789656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800" b="0" i="1" smtClean="0"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pt-BR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pt-BR" sz="2800" b="0" i="1" smtClean="0">
                          <a:latin typeface="Cambria Math" panose="02040503050406030204" pitchFamily="18" charset="0"/>
                        </a:rPr>
                        <m:t>𝑀𝑒𝑑𝑖𝑎</m:t>
                      </m:r>
                    </m:oMath>
                  </m:oMathPara>
                </a14:m>
                <a:endParaRPr lang="pt-BR" sz="2800" dirty="0"/>
              </a:p>
            </p:txBody>
          </p:sp>
        </mc:Choice>
        <mc:Fallback xmlns="">
          <p:sp>
            <p:nvSpPr>
              <p:cNvPr id="23" name="CaixaDeTexto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2204" y="5604323"/>
                <a:ext cx="1789656" cy="43088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CaixaDeTexto 8"/>
              <p:cNvSpPr txBox="1"/>
              <p:nvPr/>
            </p:nvSpPr>
            <p:spPr>
              <a:xfrm>
                <a:off x="4245325" y="5403616"/>
                <a:ext cx="338234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800" b="0" i="1" smtClean="0">
                          <a:latin typeface="Cambria Math" panose="02040503050406030204" pitchFamily="18" charset="0"/>
                        </a:rPr>
                        <m:t>~</m:t>
                      </m:r>
                    </m:oMath>
                  </m:oMathPara>
                </a14:m>
                <a:endParaRPr lang="pt-BR" sz="2800" dirty="0"/>
              </a:p>
            </p:txBody>
          </p:sp>
        </mc:Choice>
        <mc:Fallback xmlns="">
          <p:sp>
            <p:nvSpPr>
              <p:cNvPr id="9" name="CaixaDeTexto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5325" y="5403616"/>
                <a:ext cx="338234" cy="430887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aixaDeTexto 9"/>
              <p:cNvSpPr txBox="1"/>
              <p:nvPr/>
            </p:nvSpPr>
            <p:spPr>
              <a:xfrm>
                <a:off x="6941901" y="5349544"/>
                <a:ext cx="920701" cy="80663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BR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8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pt-BR" sz="2800" b="0" i="1" smtClean="0">
                              <a:latin typeface="Cambria Math" panose="02040503050406030204" pitchFamily="18" charset="0"/>
                            </a:rPr>
                            <m:t>+1</m:t>
                          </m:r>
                        </m:num>
                        <m:den>
                          <m:r>
                            <a:rPr lang="pt-BR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pt-BR" sz="2800" dirty="0"/>
              </a:p>
            </p:txBody>
          </p:sp>
        </mc:Choice>
        <mc:Fallback xmlns="">
          <p:sp>
            <p:nvSpPr>
              <p:cNvPr id="10" name="CaixaDeTexto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1901" y="5349544"/>
                <a:ext cx="920701" cy="806631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aixaDeTexto 10"/>
              <p:cNvSpPr txBox="1"/>
              <p:nvPr/>
            </p:nvSpPr>
            <p:spPr>
              <a:xfrm>
                <a:off x="6333601" y="5414202"/>
                <a:ext cx="294696" cy="73513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BR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8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num>
                        <m:den>
                          <m:r>
                            <a:rPr lang="pt-BR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pt-BR" sz="2800" dirty="0"/>
              </a:p>
            </p:txBody>
          </p:sp>
        </mc:Choice>
        <mc:Fallback xmlns="">
          <p:sp>
            <p:nvSpPr>
              <p:cNvPr id="11" name="CaixaDeTexto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33601" y="5414202"/>
                <a:ext cx="294696" cy="735138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CaixaDeTexto 11"/>
          <p:cNvSpPr txBox="1"/>
          <p:nvPr/>
        </p:nvSpPr>
        <p:spPr>
          <a:xfrm>
            <a:off x="6722241" y="5401280"/>
            <a:ext cx="115416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pt-BR" sz="3600" dirty="0" smtClean="0"/>
              <a:t>,</a:t>
            </a:r>
            <a:endParaRPr lang="pt-BR" sz="3600" dirty="0"/>
          </a:p>
        </p:txBody>
      </p:sp>
      <p:sp>
        <p:nvSpPr>
          <p:cNvPr id="13" name="CaixaDeTexto 12"/>
          <p:cNvSpPr txBox="1"/>
          <p:nvPr/>
        </p:nvSpPr>
        <p:spPr>
          <a:xfrm>
            <a:off x="5846980" y="5080433"/>
            <a:ext cx="49885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8000" dirty="0" smtClean="0"/>
              <a:t>[</a:t>
            </a:r>
            <a:endParaRPr lang="pt-BR" sz="8000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7773761" y="5080432"/>
            <a:ext cx="49885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8000" dirty="0" smtClean="0"/>
              <a:t>]</a:t>
            </a:r>
            <a:endParaRPr lang="pt-BR" sz="8000" dirty="0"/>
          </a:p>
        </p:txBody>
      </p:sp>
    </p:spTree>
    <p:extLst>
      <p:ext uri="{BB962C8B-B14F-4D97-AF65-F5344CB8AC3E}">
        <p14:creationId xmlns:p14="http://schemas.microsoft.com/office/powerpoint/2010/main" val="3270109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13"/>
          <p:cNvSpPr txBox="1">
            <a:spLocks/>
          </p:cNvSpPr>
          <p:nvPr/>
        </p:nvSpPr>
        <p:spPr>
          <a:xfrm>
            <a:off x="893089" y="4890197"/>
            <a:ext cx="9264232" cy="931053"/>
          </a:xfrm>
          <a:prstGeom prst="rect">
            <a:avLst/>
          </a:prstGeom>
        </p:spPr>
        <p:txBody>
          <a:bodyPr vert="horz" lIns="121899" tIns="60949" rIns="121899" bIns="60949" rtlCol="0">
            <a:no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pt-BR" sz="2400" dirty="0">
                <a:solidFill>
                  <a:srgbClr val="C00000"/>
                </a:solidFill>
              </a:rPr>
              <a:t>15, 15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B050"/>
                </a:solidFill>
              </a:rPr>
              <a:t>16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B050"/>
                </a:solidFill>
              </a:rPr>
              <a:t>16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B050"/>
                </a:solidFill>
              </a:rPr>
              <a:t>16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B050"/>
                </a:solidFill>
              </a:rPr>
              <a:t>16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B050"/>
                </a:solidFill>
              </a:rPr>
              <a:t>16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B050"/>
                </a:solidFill>
              </a:rPr>
              <a:t>16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B050"/>
                </a:solidFill>
              </a:rPr>
              <a:t>16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B050"/>
                </a:solidFill>
              </a:rPr>
              <a:t>16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B050"/>
                </a:solidFill>
              </a:rPr>
              <a:t>16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B0F0"/>
                </a:solidFill>
              </a:rPr>
              <a:t>17</a:t>
            </a:r>
            <a:r>
              <a:rPr lang="pt-BR" sz="2400" dirty="0"/>
              <a:t>, </a:t>
            </a:r>
            <a:r>
              <a:rPr lang="pt-BR" sz="2400" dirty="0" smtClean="0">
                <a:solidFill>
                  <a:srgbClr val="00B0F0"/>
                </a:solidFill>
              </a:rPr>
              <a:t>17</a:t>
            </a:r>
            <a:r>
              <a:rPr lang="pt-BR" sz="2400" dirty="0" smtClean="0"/>
              <a:t>, </a:t>
            </a:r>
            <a:r>
              <a:rPr lang="pt-BR" sz="2400" dirty="0" smtClean="0">
                <a:solidFill>
                  <a:srgbClr val="00B0F0"/>
                </a:solidFill>
              </a:rPr>
              <a:t>17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B0F0"/>
                </a:solidFill>
              </a:rPr>
              <a:t>17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B0F0"/>
                </a:solidFill>
              </a:rPr>
              <a:t>17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B0F0"/>
                </a:solidFill>
              </a:rPr>
              <a:t>17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B0F0"/>
                </a:solidFill>
              </a:rPr>
              <a:t>17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7030A0"/>
                </a:solidFill>
              </a:rPr>
              <a:t>18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7030A0"/>
                </a:solidFill>
              </a:rPr>
              <a:t>18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7030A0"/>
                </a:solidFill>
              </a:rPr>
              <a:t>18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7030A0"/>
                </a:solidFill>
              </a:rPr>
              <a:t>18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7030A0"/>
                </a:solidFill>
              </a:rPr>
              <a:t>18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7030A0"/>
                </a:solidFill>
              </a:rPr>
              <a:t>18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FFC000"/>
                </a:solidFill>
              </a:rPr>
              <a:t>22</a:t>
            </a:r>
            <a:r>
              <a:rPr lang="pt-BR" sz="2400" dirty="0"/>
              <a:t>, </a:t>
            </a:r>
            <a:r>
              <a:rPr lang="pt-BR" sz="2400" dirty="0" smtClean="0">
                <a:solidFill>
                  <a:srgbClr val="FFC000"/>
                </a:solidFill>
              </a:rPr>
              <a:t>22</a:t>
            </a:r>
            <a:r>
              <a:rPr lang="pt-BR" sz="2400" dirty="0" smtClean="0"/>
              <a:t>, </a:t>
            </a:r>
            <a:r>
              <a:rPr lang="pt-BR" sz="2400" dirty="0" smtClean="0">
                <a:solidFill>
                  <a:srgbClr val="FFC000"/>
                </a:solidFill>
              </a:rPr>
              <a:t>22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FFC000"/>
                </a:solidFill>
              </a:rPr>
              <a:t>22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FFC000"/>
                </a:solidFill>
              </a:rPr>
              <a:t>22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2060"/>
                </a:solidFill>
              </a:rPr>
              <a:t>26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2060"/>
                </a:solidFill>
              </a:rPr>
              <a:t>26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2060"/>
                </a:solidFill>
              </a:rPr>
              <a:t>26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2060"/>
                </a:solidFill>
              </a:rPr>
              <a:t>26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2060"/>
                </a:solidFill>
              </a:rPr>
              <a:t>26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2060"/>
                </a:solidFill>
              </a:rPr>
              <a:t>26</a:t>
            </a:r>
            <a:endParaRPr lang="pt-BR" sz="2400" dirty="0" smtClean="0">
              <a:solidFill>
                <a:srgbClr val="002060"/>
              </a:solidFill>
            </a:endParaRPr>
          </a:p>
        </p:txBody>
      </p:sp>
      <p:sp>
        <p:nvSpPr>
          <p:cNvPr id="6" name="Título 12"/>
          <p:cNvSpPr txBox="1">
            <a:spLocks/>
          </p:cNvSpPr>
          <p:nvPr/>
        </p:nvSpPr>
        <p:spPr>
          <a:xfrm>
            <a:off x="893089" y="2228045"/>
            <a:ext cx="9860770" cy="2176529"/>
          </a:xfrm>
          <a:prstGeom prst="rect">
            <a:avLst/>
          </a:prstGeom>
        </p:spPr>
        <p:txBody>
          <a:bodyPr vert="horz" lIns="121899" tIns="60949" rIns="121899" bIns="60949" rtlCol="0" anchor="b">
            <a:noAutofit/>
          </a:bodyPr>
          <a:lstStyle>
            <a:lvl1pPr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BR" sz="2800" dirty="0"/>
          </a:p>
          <a:p>
            <a:r>
              <a:rPr lang="pt-BR" sz="2800" dirty="0" err="1" smtClean="0"/>
              <a:t>Ex</a:t>
            </a:r>
            <a:r>
              <a:rPr lang="pt-BR" sz="2800" dirty="0" smtClean="0"/>
              <a:t>:</a:t>
            </a:r>
          </a:p>
          <a:p>
            <a:endParaRPr lang="pt-BR" sz="2800" dirty="0" smtClean="0"/>
          </a:p>
          <a:p>
            <a:r>
              <a:rPr lang="pt-BR" sz="2800" dirty="0" smtClean="0"/>
              <a:t>Dadas </a:t>
            </a:r>
            <a:r>
              <a:rPr lang="pt-BR" sz="2800" dirty="0"/>
              <a:t>as seguintes idades de alunos de uma classe do segundo ano </a:t>
            </a:r>
            <a:r>
              <a:rPr lang="pt-BR" sz="2800" dirty="0" smtClean="0"/>
              <a:t>noturno </a:t>
            </a:r>
            <a:r>
              <a:rPr lang="pt-BR" sz="2800" dirty="0"/>
              <a:t>de uma escola, determine a </a:t>
            </a:r>
            <a:r>
              <a:rPr lang="pt-BR" sz="2800" dirty="0" smtClean="0"/>
              <a:t>mediana:</a:t>
            </a:r>
            <a:endParaRPr lang="en-US" sz="2800" dirty="0"/>
          </a:p>
        </p:txBody>
      </p:sp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618186" y="532686"/>
            <a:ext cx="10792496" cy="1849906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pt-BR" sz="4000" b="1" dirty="0" smtClean="0"/>
              <a:t>Mediana</a:t>
            </a:r>
            <a:r>
              <a:rPr lang="pt-BR" sz="4000" b="1" dirty="0"/>
              <a:t/>
            </a:r>
            <a:br>
              <a:rPr lang="pt-BR" sz="4000" b="1" dirty="0"/>
            </a:br>
            <a:r>
              <a:rPr lang="pt-BR" sz="4000" dirty="0"/>
              <a:t>	</a:t>
            </a:r>
            <a:r>
              <a:rPr lang="pt-BR" sz="3600" dirty="0" smtClean="0">
                <a:solidFill>
                  <a:srgbClr val="002060"/>
                </a:solidFill>
              </a:rPr>
              <a:t>Com Variáveis Discretas </a:t>
            </a:r>
            <a:r>
              <a:rPr lang="pt-BR" dirty="0">
                <a:solidFill>
                  <a:srgbClr val="002060"/>
                </a:solidFill>
              </a:rPr>
              <a:t/>
            </a:r>
            <a:br>
              <a:rPr lang="pt-BR" dirty="0">
                <a:solidFill>
                  <a:srgbClr val="002060"/>
                </a:solidFill>
              </a:rPr>
            </a:b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203164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hape 129"/>
          <p:cNvGraphicFramePr/>
          <p:nvPr>
            <p:extLst>
              <p:ext uri="{D42A27DB-BD31-4B8C-83A1-F6EECF244321}">
                <p14:modId xmlns:p14="http://schemas.microsoft.com/office/powerpoint/2010/main" val="1986508022"/>
              </p:ext>
            </p:extLst>
          </p:nvPr>
        </p:nvGraphicFramePr>
        <p:xfrm>
          <a:off x="899104" y="1925933"/>
          <a:ext cx="5429250" cy="4039501"/>
        </p:xfrm>
        <a:graphic>
          <a:graphicData uri="http://schemas.openxmlformats.org/drawingml/2006/table">
            <a:tbl>
              <a:tblPr>
                <a:tableStyleId>{9D7B26C5-4107-4FEC-AEDC-1716B250A1EF}</a:tableStyleId>
              </a:tblPr>
              <a:tblGrid>
                <a:gridCol w="1809750"/>
                <a:gridCol w="1809750"/>
                <a:gridCol w="1809750"/>
              </a:tblGrid>
              <a:tr h="454277">
                <a:tc>
                  <a:txBody>
                    <a:bodyPr/>
                    <a:lstStyle/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Yi</a:t>
                      </a:r>
                      <a:endParaRPr lang="pt-BR" b="1" dirty="0"/>
                    </a:p>
                  </a:txBody>
                  <a:tcPr marL="91425" marR="91425" marT="91425" marB="9142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err="1"/>
                        <a:t>Fi</a:t>
                      </a:r>
                      <a:endParaRPr lang="pt-BR" b="1" dirty="0"/>
                    </a:p>
                  </a:txBody>
                  <a:tcPr marL="91425" marR="91425" marT="91425" marB="9142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err="1" smtClean="0"/>
                        <a:t>Fac</a:t>
                      </a:r>
                      <a:endParaRPr lang="pt-BR" b="1" dirty="0"/>
                    </a:p>
                  </a:txBody>
                  <a:tcPr marL="91425" marR="91425" marT="91425" marB="9142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4643">
                <a:tc>
                  <a:txBody>
                    <a:bodyPr/>
                    <a:lstStyle/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15</a:t>
                      </a:r>
                      <a:endParaRPr lang="pt-BR" dirty="0"/>
                    </a:p>
                  </a:txBody>
                  <a:tcPr marL="91425" marR="91425" marT="91425" marB="9142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2</a:t>
                      </a:r>
                      <a:endParaRPr lang="pt-BR" dirty="0"/>
                    </a:p>
                  </a:txBody>
                  <a:tcPr marL="91425" marR="91425" marT="91425" marB="9142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2</a:t>
                      </a:r>
                      <a:endParaRPr lang="pt-BR" dirty="0"/>
                    </a:p>
                  </a:txBody>
                  <a:tcPr marL="91425" marR="91425" marT="91425" marB="9142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40913">
                <a:tc>
                  <a:txBody>
                    <a:bodyPr/>
                    <a:lstStyle/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16</a:t>
                      </a:r>
                      <a:endParaRPr lang="pt-BR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9</a:t>
                      </a:r>
                      <a:endParaRPr lang="pt-BR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11</a:t>
                      </a:r>
                      <a:endParaRPr lang="pt-BR" dirty="0"/>
                    </a:p>
                  </a:txBody>
                  <a:tcPr marL="91425" marR="91425" marT="91425" marB="91425"/>
                </a:tc>
              </a:tr>
              <a:tr h="515155">
                <a:tc>
                  <a:txBody>
                    <a:bodyPr/>
                    <a:lstStyle/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17</a:t>
                      </a:r>
                      <a:endParaRPr lang="pt-BR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7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18</a:t>
                      </a:r>
                      <a:endParaRPr lang="pt-BR" dirty="0"/>
                    </a:p>
                  </a:txBody>
                  <a:tcPr marL="91425" marR="91425" marT="91425" marB="91425"/>
                </a:tc>
              </a:tr>
              <a:tr h="1512000">
                <a:tc>
                  <a:txBody>
                    <a:bodyPr/>
                    <a:lstStyle/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18</a:t>
                      </a:r>
                    </a:p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endParaRPr lang="pt-BR" dirty="0" smtClean="0"/>
                    </a:p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22</a:t>
                      </a:r>
                    </a:p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endParaRPr lang="pt-BR" dirty="0" smtClean="0"/>
                    </a:p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26</a:t>
                      </a:r>
                      <a:endParaRPr lang="pt-BR" dirty="0"/>
                    </a:p>
                  </a:txBody>
                  <a:tcPr marL="91425" marR="91425" marT="91425" marB="9142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6</a:t>
                      </a:r>
                    </a:p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endParaRPr lang="pt-BR" dirty="0" smtClean="0"/>
                    </a:p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5</a:t>
                      </a:r>
                    </a:p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endParaRPr lang="pt-BR" dirty="0" smtClean="0"/>
                    </a:p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6</a:t>
                      </a:r>
                    </a:p>
                  </a:txBody>
                  <a:tcPr marL="91425" marR="91425" marT="91425" marB="9142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24</a:t>
                      </a:r>
                    </a:p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endParaRPr lang="pt-BR" dirty="0" smtClean="0"/>
                    </a:p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29</a:t>
                      </a:r>
                    </a:p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endParaRPr lang="pt-BR" dirty="0" smtClean="0"/>
                    </a:p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35</a:t>
                      </a:r>
                    </a:p>
                  </a:txBody>
                  <a:tcPr marL="91425" marR="91425" marT="91425" marB="9142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277">
                <a:tc>
                  <a:txBody>
                    <a:bodyPr/>
                    <a:lstStyle/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/>
                        <a:t>Σ</a:t>
                      </a:r>
                      <a:endParaRPr lang="pt-BR" b="1" dirty="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b="0" dirty="0" smtClean="0"/>
                        <a:t>35</a:t>
                      </a:r>
                      <a:endParaRPr lang="pt-BR" b="0" dirty="0"/>
                    </a:p>
                  </a:txBody>
                  <a:tcPr marL="91425" marR="91425" marT="91425" marB="9142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119</a:t>
                      </a:r>
                      <a:endParaRPr dirty="0"/>
                    </a:p>
                  </a:txBody>
                  <a:tcPr marL="91425" marR="91425" marT="91425" marB="9142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5" name="Título 12"/>
          <p:cNvSpPr txBox="1">
            <a:spLocks/>
          </p:cNvSpPr>
          <p:nvPr/>
        </p:nvSpPr>
        <p:spPr>
          <a:xfrm>
            <a:off x="899104" y="744197"/>
            <a:ext cx="9860770" cy="895281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>
            <a:lvl1pPr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400" dirty="0"/>
              <a:t>Para facilitar a </a:t>
            </a:r>
            <a:r>
              <a:rPr lang="pt-BR" sz="2400" dirty="0" smtClean="0"/>
              <a:t>compreensão, iremos organizar os dados numa tabela por frequência:</a:t>
            </a:r>
          </a:p>
          <a:p>
            <a:endParaRPr lang="en-US" sz="2000" dirty="0"/>
          </a:p>
        </p:txBody>
      </p:sp>
      <p:sp>
        <p:nvSpPr>
          <p:cNvPr id="6" name="Título 12"/>
          <p:cNvSpPr txBox="1">
            <a:spLocks/>
          </p:cNvSpPr>
          <p:nvPr/>
        </p:nvSpPr>
        <p:spPr>
          <a:xfrm>
            <a:off x="6712612" y="1277007"/>
            <a:ext cx="4130006" cy="1271147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>
            <a:lvl1pPr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BR" sz="2200" dirty="0"/>
          </a:p>
          <a:p>
            <a:r>
              <a:rPr lang="pt-BR" sz="2200" dirty="0" smtClean="0"/>
              <a:t>Podemos observar que n = 35, ou seja, é </a:t>
            </a:r>
            <a:r>
              <a:rPr lang="pt-BR" sz="2200" dirty="0" smtClean="0">
                <a:solidFill>
                  <a:srgbClr val="FF0000"/>
                </a:solidFill>
              </a:rPr>
              <a:t>impar</a:t>
            </a:r>
            <a:r>
              <a:rPr lang="pt-BR" sz="2200" dirty="0"/>
              <a:t>,</a:t>
            </a:r>
            <a:r>
              <a:rPr lang="pt-BR" sz="2200" dirty="0" smtClean="0"/>
              <a:t> logo:</a:t>
            </a:r>
            <a:endParaRPr lang="en-US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aixaDeTexto 6"/>
              <p:cNvSpPr txBox="1"/>
              <p:nvPr/>
            </p:nvSpPr>
            <p:spPr>
              <a:xfrm>
                <a:off x="6712612" y="3100818"/>
                <a:ext cx="4047262" cy="81541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800" b="0" i="1" smtClean="0"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pt-BR" sz="2800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pt-BR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8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pt-BR" sz="2800" b="0" i="1" smtClean="0">
                              <a:latin typeface="Cambria Math" panose="02040503050406030204" pitchFamily="18" charset="0"/>
                            </a:rPr>
                            <m:t>+1</m:t>
                          </m:r>
                        </m:num>
                        <m:den>
                          <m:r>
                            <a:rPr lang="pt-BR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pt-BR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pt-BR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800" b="0" i="1" smtClean="0">
                              <a:latin typeface="Cambria Math" panose="02040503050406030204" pitchFamily="18" charset="0"/>
                            </a:rPr>
                            <m:t>35</m:t>
                          </m:r>
                          <m:r>
                            <a:rPr lang="pt-BR" sz="2800" i="1">
                              <a:latin typeface="Cambria Math" panose="02040503050406030204" pitchFamily="18" charset="0"/>
                            </a:rPr>
                            <m:t>+1</m:t>
                          </m:r>
                        </m:num>
                        <m:den>
                          <m:r>
                            <a:rPr lang="pt-BR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pt-BR" sz="2800" b="0" i="1" smtClean="0">
                          <a:latin typeface="Cambria Math" panose="02040503050406030204" pitchFamily="18" charset="0"/>
                        </a:rPr>
                        <m:t>=18</m:t>
                      </m:r>
                    </m:oMath>
                  </m:oMathPara>
                </a14:m>
                <a:endParaRPr lang="pt-BR" sz="2800" dirty="0"/>
              </a:p>
            </p:txBody>
          </p:sp>
        </mc:Choice>
        <mc:Fallback xmlns="">
          <p:sp>
            <p:nvSpPr>
              <p:cNvPr id="7" name="CaixaDeTexto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12612" y="3100818"/>
                <a:ext cx="4047262" cy="815416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CaixaDeTexto 7"/>
              <p:cNvSpPr txBox="1"/>
              <p:nvPr/>
            </p:nvSpPr>
            <p:spPr>
              <a:xfrm>
                <a:off x="6712612" y="3100818"/>
                <a:ext cx="338234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800" b="0" i="1" smtClean="0">
                          <a:latin typeface="Cambria Math" panose="02040503050406030204" pitchFamily="18" charset="0"/>
                        </a:rPr>
                        <m:t>~</m:t>
                      </m:r>
                    </m:oMath>
                  </m:oMathPara>
                </a14:m>
                <a:endParaRPr lang="pt-BR" sz="2800" dirty="0"/>
              </a:p>
            </p:txBody>
          </p:sp>
        </mc:Choice>
        <mc:Fallback xmlns="">
          <p:sp>
            <p:nvSpPr>
              <p:cNvPr id="8" name="CaixaDeTexto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12612" y="3100818"/>
                <a:ext cx="338234" cy="430887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ítulo 12"/>
          <p:cNvSpPr txBox="1">
            <a:spLocks/>
          </p:cNvSpPr>
          <p:nvPr/>
        </p:nvSpPr>
        <p:spPr>
          <a:xfrm>
            <a:off x="6712612" y="4331091"/>
            <a:ext cx="4773950" cy="159319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>
            <a:lvl1pPr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BR" sz="2100" dirty="0"/>
          </a:p>
          <a:p>
            <a:r>
              <a:rPr lang="pt-BR" sz="2100" dirty="0" smtClean="0"/>
              <a:t>Ou seja, a mediana está na posição 18, logo, pela tabela de frequência acumulada observamos que a mediana é </a:t>
            </a:r>
            <a:r>
              <a:rPr lang="pt-BR" sz="2100" dirty="0" smtClean="0">
                <a:solidFill>
                  <a:srgbClr val="00B050"/>
                </a:solidFill>
              </a:rPr>
              <a:t>17</a:t>
            </a:r>
            <a:r>
              <a:rPr lang="pt-BR" sz="2100" dirty="0" smtClean="0"/>
              <a:t>.</a:t>
            </a:r>
            <a:endParaRPr lang="en-US" sz="2100" dirty="0"/>
          </a:p>
        </p:txBody>
      </p:sp>
    </p:spTree>
    <p:extLst>
      <p:ext uri="{BB962C8B-B14F-4D97-AF65-F5344CB8AC3E}">
        <p14:creationId xmlns:p14="http://schemas.microsoft.com/office/powerpoint/2010/main" val="3539106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62627" y="103362"/>
            <a:ext cx="9692640" cy="944348"/>
          </a:xfrm>
        </p:spPr>
        <p:txBody>
          <a:bodyPr>
            <a:normAutofit/>
          </a:bodyPr>
          <a:lstStyle/>
          <a:p>
            <a:r>
              <a:rPr lang="pt-BR" sz="4600" dirty="0"/>
              <a:t>Média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274751" y="1326523"/>
            <a:ext cx="8595360" cy="3143499"/>
          </a:xfrm>
        </p:spPr>
        <p:txBody>
          <a:bodyPr/>
          <a:lstStyle/>
          <a:p>
            <a:pPr>
              <a:spcBef>
                <a:spcPts val="0"/>
              </a:spcBef>
              <a:buNone/>
            </a:pPr>
            <a:r>
              <a:rPr lang="pt-BR" sz="2000" b="1" dirty="0"/>
              <a:t>Média Aritmética</a:t>
            </a:r>
          </a:p>
          <a:p>
            <a:pPr>
              <a:spcBef>
                <a:spcPts val="0"/>
              </a:spcBef>
              <a:buNone/>
            </a:pPr>
            <a:r>
              <a:rPr lang="pt-BR" sz="2000" dirty="0"/>
              <a:t>		</a:t>
            </a:r>
            <a:r>
              <a:rPr lang="pt-BR" sz="2000" dirty="0">
                <a:solidFill>
                  <a:srgbClr val="002060"/>
                </a:solidFill>
              </a:rPr>
              <a:t>Dados Não Agrupados</a:t>
            </a:r>
          </a:p>
          <a:p>
            <a:pPr>
              <a:spcBef>
                <a:spcPts val="0"/>
              </a:spcBef>
              <a:buNone/>
            </a:pPr>
            <a:r>
              <a:rPr lang="pt-BR" sz="2000" dirty="0"/>
              <a:t>			</a:t>
            </a:r>
            <a:r>
              <a:rPr lang="pt-BR" dirty="0"/>
              <a:t>Seja Y = (y1, y2, …, </a:t>
            </a:r>
            <a:r>
              <a:rPr lang="pt-BR" dirty="0" err="1"/>
              <a:t>yn</a:t>
            </a:r>
            <a:r>
              <a:rPr lang="pt-BR" dirty="0"/>
              <a:t>)</a:t>
            </a:r>
            <a:r>
              <a:rPr lang="pt-BR" sz="2000" dirty="0"/>
              <a:t> </a:t>
            </a:r>
            <a:r>
              <a:rPr lang="pt-BR" dirty="0"/>
              <a:t>e</a:t>
            </a:r>
            <a:r>
              <a:rPr lang="pt-BR" sz="2000" dirty="0"/>
              <a:t> </a:t>
            </a:r>
            <a:r>
              <a:rPr lang="pt-BR" dirty="0"/>
              <a:t>(</a:t>
            </a:r>
            <a:r>
              <a:rPr lang="pt-BR" dirty="0" err="1"/>
              <a:t>N,n</a:t>
            </a:r>
            <a:r>
              <a:rPr lang="pt-BR" dirty="0"/>
              <a:t>) = Quantidade de 			variáveis em Y, temos que:</a:t>
            </a:r>
          </a:p>
          <a:p>
            <a:endParaRPr lang="pt-BR" dirty="0" smtClean="0"/>
          </a:p>
          <a:p>
            <a:endParaRPr lang="pt-BR" dirty="0"/>
          </a:p>
          <a:p>
            <a:endParaRPr lang="pt-BR" dirty="0" smtClean="0"/>
          </a:p>
          <a:p>
            <a:endParaRPr lang="pt-BR" dirty="0"/>
          </a:p>
          <a:p>
            <a:pPr marL="0" indent="0">
              <a:buNone/>
            </a:pPr>
            <a:endParaRPr lang="pt-BR" dirty="0"/>
          </a:p>
        </p:txBody>
      </p:sp>
      <p:pic>
        <p:nvPicPr>
          <p:cNvPr id="4" name="Shape 10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239798" y="2859635"/>
            <a:ext cx="2603443" cy="1245862"/>
          </a:xfrm>
          <a:prstGeom prst="rect">
            <a:avLst/>
          </a:prstGeom>
          <a:noFill/>
          <a:ln w="9525" cap="flat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Subtítulo 4"/>
              <p:cNvSpPr txBox="1">
                <a:spLocks/>
              </p:cNvSpPr>
              <p:nvPr/>
            </p:nvSpPr>
            <p:spPr>
              <a:xfrm>
                <a:off x="566623" y="4470023"/>
                <a:ext cx="3522211" cy="520758"/>
              </a:xfrm>
              <a:prstGeom prst="rect">
                <a:avLst/>
              </a:prstGeom>
            </p:spPr>
            <p:txBody>
              <a:bodyPr vert="horz" lIns="121899" tIns="60949" rIns="121899" bIns="60949" rtlCol="0">
                <a:normAutofit/>
              </a:bodyPr>
              <a:lstStyle>
                <a:lvl1pPr marL="304747" indent="-304747" algn="l" defTabSz="1218987" rtl="0" eaLnBrk="1" latinLnBrk="0" hangingPunct="1">
                  <a:lnSpc>
                    <a:spcPct val="90000"/>
                  </a:lnSpc>
                  <a:spcBef>
                    <a:spcPts val="1600"/>
                  </a:spcBef>
                  <a:buClr>
                    <a:schemeClr val="accent1"/>
                  </a:buClr>
                  <a:buSzPct val="100000"/>
                  <a:buFont typeface="Arial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493" indent="-231607" algn="l" defTabSz="1218987" rtl="0" eaLnBrk="1" latinLnBrk="0" hangingPunct="1">
                  <a:lnSpc>
                    <a:spcPct val="90000"/>
                  </a:lnSpc>
                  <a:spcBef>
                    <a:spcPts val="800"/>
                  </a:spcBef>
                  <a:buClr>
                    <a:schemeClr val="accent1"/>
                  </a:buClr>
                  <a:buSzPct val="80000"/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240" indent="-231607" algn="l" defTabSz="1218987" rtl="0" eaLnBrk="1" latinLnBrk="0" hangingPunct="1">
                  <a:lnSpc>
                    <a:spcPct val="90000"/>
                  </a:lnSpc>
                  <a:spcBef>
                    <a:spcPts val="800"/>
                  </a:spcBef>
                  <a:buClr>
                    <a:schemeClr val="accent1"/>
                  </a:buClr>
                  <a:buSzPct val="80000"/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218987" indent="-231607" algn="l" defTabSz="1218987" rtl="0" eaLnBrk="1" latinLnBrk="0" hangingPunct="1">
                  <a:lnSpc>
                    <a:spcPct val="90000"/>
                  </a:lnSpc>
                  <a:spcBef>
                    <a:spcPts val="800"/>
                  </a:spcBef>
                  <a:buClr>
                    <a:schemeClr val="accent1"/>
                  </a:buClr>
                  <a:buSzPct val="80000"/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23733" indent="-231607" algn="l" defTabSz="1218987" rtl="0" eaLnBrk="1" latinLnBrk="0" hangingPunct="1">
                  <a:lnSpc>
                    <a:spcPct val="90000"/>
                  </a:lnSpc>
                  <a:spcBef>
                    <a:spcPts val="800"/>
                  </a:spcBef>
                  <a:buClr>
                    <a:schemeClr val="accent1"/>
                  </a:buClr>
                  <a:buSzPct val="80000"/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828480" indent="-231607" algn="l" defTabSz="1218987" rtl="0" eaLnBrk="1" latinLnBrk="0" hangingPunct="1">
                  <a:lnSpc>
                    <a:spcPct val="90000"/>
                  </a:lnSpc>
                  <a:spcBef>
                    <a:spcPts val="800"/>
                  </a:spcBef>
                  <a:buClr>
                    <a:schemeClr val="accent1"/>
                  </a:buClr>
                  <a:buSzPct val="80000"/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133227" indent="-231607" algn="l" defTabSz="1218987" rtl="0" eaLnBrk="1" latinLnBrk="0" hangingPunct="1">
                  <a:lnSpc>
                    <a:spcPct val="90000"/>
                  </a:lnSpc>
                  <a:spcBef>
                    <a:spcPts val="800"/>
                  </a:spcBef>
                  <a:buClr>
                    <a:schemeClr val="accent1"/>
                  </a:buClr>
                  <a:buSzPct val="80000"/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37973" indent="-231607" algn="l" defTabSz="1218987" rtl="0" eaLnBrk="1" latinLnBrk="0" hangingPunct="1">
                  <a:lnSpc>
                    <a:spcPct val="90000"/>
                  </a:lnSpc>
                  <a:spcBef>
                    <a:spcPts val="800"/>
                  </a:spcBef>
                  <a:buClr>
                    <a:schemeClr val="accent1"/>
                  </a:buClr>
                  <a:buSzPct val="80000"/>
                  <a:buFont typeface="Arial" pitchFamily="34" charset="0"/>
                  <a:buChar char="•"/>
                  <a:defRPr sz="20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2720" indent="-231607" algn="l" defTabSz="1218987" rtl="0" eaLnBrk="1" latinLnBrk="0" hangingPunct="1">
                  <a:lnSpc>
                    <a:spcPct val="90000"/>
                  </a:lnSpc>
                  <a:spcBef>
                    <a:spcPts val="800"/>
                  </a:spcBef>
                  <a:buClr>
                    <a:schemeClr val="accent1"/>
                  </a:buClr>
                  <a:buSzPct val="80000"/>
                  <a:buFont typeface="Arial" pitchFamily="34" charset="0"/>
                  <a:buChar char="•"/>
                  <a:defRPr sz="20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spcBef>
                    <a:spcPts val="0"/>
                  </a:spcBef>
                  <a:buNone/>
                </a:pPr>
                <a:r>
                  <a:rPr lang="pt-BR" sz="2400" dirty="0" smtClean="0">
                    <a:solidFill>
                      <a:schemeClr val="accent1"/>
                    </a:solidFill>
                  </a:rPr>
                  <a:t>Média Populacional (</a:t>
                </a:r>
                <a14:m>
                  <m:oMath xmlns:m="http://schemas.openxmlformats.org/officeDocument/2006/math">
                    <m:r>
                      <a:rPr lang="pt-BR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pt-BR" sz="2400" dirty="0" smtClean="0">
                    <a:solidFill>
                      <a:schemeClr val="accent1"/>
                    </a:solidFill>
                  </a:rPr>
                  <a:t>)</a:t>
                </a:r>
                <a:endParaRPr lang="pt-BR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6" name="Subtítulo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6623" y="4470023"/>
                <a:ext cx="3522211" cy="520758"/>
              </a:xfrm>
              <a:prstGeom prst="rect">
                <a:avLst/>
              </a:prstGeom>
              <a:blipFill rotWithShape="0">
                <a:blip r:embed="rId3"/>
                <a:stretch>
                  <a:fillRect l="-1903" t="-12791" r="-865" b="-10465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CaixaDeTexto 6"/>
              <p:cNvSpPr txBox="1"/>
              <p:nvPr/>
            </p:nvSpPr>
            <p:spPr>
              <a:xfrm>
                <a:off x="566623" y="5453949"/>
                <a:ext cx="1546624" cy="81541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𝜇</m:t>
                      </m:r>
                      <m:r>
                        <a:rPr lang="pt-BR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pt-BR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∑</m:t>
                          </m:r>
                          <m:r>
                            <a:rPr lang="pt-BR" sz="2800" b="0" i="1" smtClean="0">
                              <a:latin typeface="Cambria Math" panose="02040503050406030204" pitchFamily="18" charset="0"/>
                            </a:rPr>
                            <m:t>𝑌</m:t>
                          </m:r>
                          <m:r>
                            <m:rPr>
                              <m:nor/>
                            </m:rPr>
                            <a:rPr lang="pt-BR" sz="2800" dirty="0"/>
                            <m:t> </m:t>
                          </m:r>
                        </m:num>
                        <m:den>
                          <m:r>
                            <a:rPr lang="pt-BR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𝑁</m:t>
                          </m:r>
                        </m:den>
                      </m:f>
                    </m:oMath>
                  </m:oMathPara>
                </a14:m>
                <a:endParaRPr lang="pt-BR" sz="2800" dirty="0"/>
              </a:p>
            </p:txBody>
          </p:sp>
        </mc:Choice>
        <mc:Fallback xmlns="">
          <p:sp>
            <p:nvSpPr>
              <p:cNvPr id="7" name="CaixaDeTexto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6623" y="5453949"/>
                <a:ext cx="1546624" cy="815416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Subtítulo 4"/>
          <p:cNvSpPr txBox="1">
            <a:spLocks/>
          </p:cNvSpPr>
          <p:nvPr/>
        </p:nvSpPr>
        <p:spPr>
          <a:xfrm>
            <a:off x="2332914" y="5477033"/>
            <a:ext cx="1803308" cy="804735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pt-BR" sz="1400" b="1" dirty="0" smtClean="0">
                <a:solidFill>
                  <a:srgbClr val="FF0000"/>
                </a:solidFill>
              </a:rPr>
              <a:t>N </a:t>
            </a:r>
            <a:r>
              <a:rPr lang="pt-BR" sz="1400" b="1" dirty="0" smtClean="0">
                <a:solidFill>
                  <a:schemeClr val="accent1"/>
                </a:solidFill>
              </a:rPr>
              <a:t>sendo o tamanho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pt-BR" sz="1400" b="1" dirty="0" smtClean="0">
                <a:solidFill>
                  <a:schemeClr val="accent1"/>
                </a:solidFill>
              </a:rPr>
              <a:t>da população</a:t>
            </a:r>
            <a:endParaRPr lang="pt-BR" sz="1400" b="1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Subtítulo 4"/>
              <p:cNvSpPr txBox="1">
                <a:spLocks/>
              </p:cNvSpPr>
              <p:nvPr/>
            </p:nvSpPr>
            <p:spPr>
              <a:xfrm>
                <a:off x="7343602" y="4470023"/>
                <a:ext cx="3522211" cy="520758"/>
              </a:xfrm>
              <a:prstGeom prst="rect">
                <a:avLst/>
              </a:prstGeom>
            </p:spPr>
            <p:txBody>
              <a:bodyPr vert="horz" lIns="121899" tIns="60949" rIns="121899" bIns="60949" rtlCol="0">
                <a:normAutofit/>
              </a:bodyPr>
              <a:lstStyle>
                <a:lvl1pPr marL="304747" indent="-304747" algn="l" defTabSz="1218987" rtl="0" eaLnBrk="1" latinLnBrk="0" hangingPunct="1">
                  <a:lnSpc>
                    <a:spcPct val="90000"/>
                  </a:lnSpc>
                  <a:spcBef>
                    <a:spcPts val="1600"/>
                  </a:spcBef>
                  <a:buClr>
                    <a:schemeClr val="accent1"/>
                  </a:buClr>
                  <a:buSzPct val="100000"/>
                  <a:buFont typeface="Arial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493" indent="-231607" algn="l" defTabSz="1218987" rtl="0" eaLnBrk="1" latinLnBrk="0" hangingPunct="1">
                  <a:lnSpc>
                    <a:spcPct val="90000"/>
                  </a:lnSpc>
                  <a:spcBef>
                    <a:spcPts val="800"/>
                  </a:spcBef>
                  <a:buClr>
                    <a:schemeClr val="accent1"/>
                  </a:buClr>
                  <a:buSzPct val="80000"/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240" indent="-231607" algn="l" defTabSz="1218987" rtl="0" eaLnBrk="1" latinLnBrk="0" hangingPunct="1">
                  <a:lnSpc>
                    <a:spcPct val="90000"/>
                  </a:lnSpc>
                  <a:spcBef>
                    <a:spcPts val="800"/>
                  </a:spcBef>
                  <a:buClr>
                    <a:schemeClr val="accent1"/>
                  </a:buClr>
                  <a:buSzPct val="80000"/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218987" indent="-231607" algn="l" defTabSz="1218987" rtl="0" eaLnBrk="1" latinLnBrk="0" hangingPunct="1">
                  <a:lnSpc>
                    <a:spcPct val="90000"/>
                  </a:lnSpc>
                  <a:spcBef>
                    <a:spcPts val="800"/>
                  </a:spcBef>
                  <a:buClr>
                    <a:schemeClr val="accent1"/>
                  </a:buClr>
                  <a:buSzPct val="80000"/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23733" indent="-231607" algn="l" defTabSz="1218987" rtl="0" eaLnBrk="1" latinLnBrk="0" hangingPunct="1">
                  <a:lnSpc>
                    <a:spcPct val="90000"/>
                  </a:lnSpc>
                  <a:spcBef>
                    <a:spcPts val="800"/>
                  </a:spcBef>
                  <a:buClr>
                    <a:schemeClr val="accent1"/>
                  </a:buClr>
                  <a:buSzPct val="80000"/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828480" indent="-231607" algn="l" defTabSz="1218987" rtl="0" eaLnBrk="1" latinLnBrk="0" hangingPunct="1">
                  <a:lnSpc>
                    <a:spcPct val="90000"/>
                  </a:lnSpc>
                  <a:spcBef>
                    <a:spcPts val="800"/>
                  </a:spcBef>
                  <a:buClr>
                    <a:schemeClr val="accent1"/>
                  </a:buClr>
                  <a:buSzPct val="80000"/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133227" indent="-231607" algn="l" defTabSz="1218987" rtl="0" eaLnBrk="1" latinLnBrk="0" hangingPunct="1">
                  <a:lnSpc>
                    <a:spcPct val="90000"/>
                  </a:lnSpc>
                  <a:spcBef>
                    <a:spcPts val="800"/>
                  </a:spcBef>
                  <a:buClr>
                    <a:schemeClr val="accent1"/>
                  </a:buClr>
                  <a:buSzPct val="80000"/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37973" indent="-231607" algn="l" defTabSz="1218987" rtl="0" eaLnBrk="1" latinLnBrk="0" hangingPunct="1">
                  <a:lnSpc>
                    <a:spcPct val="90000"/>
                  </a:lnSpc>
                  <a:spcBef>
                    <a:spcPts val="800"/>
                  </a:spcBef>
                  <a:buClr>
                    <a:schemeClr val="accent1"/>
                  </a:buClr>
                  <a:buSzPct val="80000"/>
                  <a:buFont typeface="Arial" pitchFamily="34" charset="0"/>
                  <a:buChar char="•"/>
                  <a:defRPr sz="20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2720" indent="-231607" algn="l" defTabSz="1218987" rtl="0" eaLnBrk="1" latinLnBrk="0" hangingPunct="1">
                  <a:lnSpc>
                    <a:spcPct val="90000"/>
                  </a:lnSpc>
                  <a:spcBef>
                    <a:spcPts val="800"/>
                  </a:spcBef>
                  <a:buClr>
                    <a:schemeClr val="accent1"/>
                  </a:buClr>
                  <a:buSzPct val="80000"/>
                  <a:buFont typeface="Arial" pitchFamily="34" charset="0"/>
                  <a:buChar char="•"/>
                  <a:defRPr sz="20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spcBef>
                    <a:spcPts val="0"/>
                  </a:spcBef>
                  <a:buNone/>
                </a:pPr>
                <a:r>
                  <a:rPr lang="pt-BR" sz="2400" dirty="0" smtClean="0">
                    <a:solidFill>
                      <a:schemeClr val="accent1"/>
                    </a:solidFill>
                  </a:rPr>
                  <a:t>Média Amostral (</a:t>
                </a:r>
                <a14:m>
                  <m:oMath xmlns:m="http://schemas.openxmlformats.org/officeDocument/2006/math">
                    <m:r>
                      <a:rPr lang="pt-BR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pt-BR" sz="2400" dirty="0" smtClean="0">
                    <a:solidFill>
                      <a:schemeClr val="accent1"/>
                    </a:solidFill>
                  </a:rPr>
                  <a:t>)</a:t>
                </a:r>
                <a:endParaRPr lang="pt-BR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9" name="Subtítulo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43602" y="4470023"/>
                <a:ext cx="3522211" cy="520758"/>
              </a:xfrm>
              <a:prstGeom prst="rect">
                <a:avLst/>
              </a:prstGeom>
              <a:blipFill rotWithShape="0">
                <a:blip r:embed="rId5"/>
                <a:stretch>
                  <a:fillRect l="-1906" t="-12791" b="-10465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aixaDeTexto 9"/>
              <p:cNvSpPr txBox="1"/>
              <p:nvPr/>
            </p:nvSpPr>
            <p:spPr>
              <a:xfrm>
                <a:off x="7188357" y="5453949"/>
                <a:ext cx="1546624" cy="81541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𝑚</m:t>
                      </m:r>
                      <m:r>
                        <a:rPr lang="pt-BR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pt-BR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∑</m:t>
                          </m:r>
                          <m:r>
                            <a:rPr lang="pt-BR" sz="2800" i="1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m:rPr>
                              <m:nor/>
                            </m:rPr>
                            <a:rPr lang="pt-BR" sz="2800" dirty="0"/>
                            <m:t> </m:t>
                          </m:r>
                        </m:num>
                        <m:den>
                          <m:r>
                            <a:rPr lang="pt-BR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</m:oMath>
                  </m:oMathPara>
                </a14:m>
                <a:endParaRPr lang="pt-BR" sz="2800" dirty="0"/>
              </a:p>
            </p:txBody>
          </p:sp>
        </mc:Choice>
        <mc:Fallback xmlns="">
          <p:sp>
            <p:nvSpPr>
              <p:cNvPr id="10" name="CaixaDeTexto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88357" y="5453949"/>
                <a:ext cx="1546624" cy="815416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Subtítulo 4"/>
          <p:cNvSpPr txBox="1">
            <a:spLocks/>
          </p:cNvSpPr>
          <p:nvPr/>
        </p:nvSpPr>
        <p:spPr>
          <a:xfrm>
            <a:off x="9062505" y="5464630"/>
            <a:ext cx="1803308" cy="804735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pt-BR" sz="1400" b="1" dirty="0">
                <a:solidFill>
                  <a:srgbClr val="FF0000"/>
                </a:solidFill>
              </a:rPr>
              <a:t>n</a:t>
            </a:r>
            <a:r>
              <a:rPr lang="pt-BR" sz="1400" b="1" dirty="0" smtClean="0">
                <a:solidFill>
                  <a:schemeClr val="accent1"/>
                </a:solidFill>
              </a:rPr>
              <a:t> sendo o tamanho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pt-BR" sz="1400" b="1" dirty="0" smtClean="0">
                <a:solidFill>
                  <a:schemeClr val="accent1"/>
                </a:solidFill>
              </a:rPr>
              <a:t>da amostra</a:t>
            </a:r>
            <a:endParaRPr lang="pt-BR" sz="14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225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 rot="21374981">
            <a:off x="2927648" y="3541570"/>
            <a:ext cx="6624736" cy="20325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800"/>
          </a:p>
        </p:txBody>
      </p:sp>
      <p:sp>
        <p:nvSpPr>
          <p:cNvPr id="18" name="Título 12"/>
          <p:cNvSpPr txBox="1">
            <a:spLocks/>
          </p:cNvSpPr>
          <p:nvPr/>
        </p:nvSpPr>
        <p:spPr>
          <a:xfrm>
            <a:off x="961117" y="1834754"/>
            <a:ext cx="10360501" cy="1223963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>
            <a:lvl1pPr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2000" dirty="0"/>
              <a:t>A função </a:t>
            </a:r>
            <a:r>
              <a:rPr lang="pt-BR" sz="2000" dirty="0" err="1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median</a:t>
            </a:r>
            <a:r>
              <a:rPr lang="pt-BR" sz="2000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  <a:r>
              <a:rPr lang="pt-BR" sz="2000" dirty="0"/>
              <a:t>, retorna a mediana de um vetor. </a:t>
            </a:r>
          </a:p>
          <a:p>
            <a:pPr algn="ctr"/>
            <a:r>
              <a:rPr lang="pt-BR" sz="2000" dirty="0" err="1"/>
              <a:t>Obs</a:t>
            </a:r>
            <a:r>
              <a:rPr lang="pt-BR" sz="2000" dirty="0"/>
              <a:t>: Ela ordena o vetor passado como parâmetro</a:t>
            </a:r>
            <a:endParaRPr lang="en-US" sz="2000" dirty="0"/>
          </a:p>
        </p:txBody>
      </p:sp>
      <p:pic>
        <p:nvPicPr>
          <p:cNvPr id="12" name="Picture 2" descr="Resultado de imagem para 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847" y="868214"/>
            <a:ext cx="1351619" cy="1048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3"/>
          <a:srcRect l="307" t="49300" r="80828" b="33201"/>
          <a:stretch/>
        </p:blipFill>
        <p:spPr>
          <a:xfrm>
            <a:off x="3071665" y="3585758"/>
            <a:ext cx="6345203" cy="1934513"/>
          </a:xfrm>
          <a:prstGeom prst="rect">
            <a:avLst/>
          </a:prstGeom>
        </p:spPr>
      </p:pic>
      <p:sp>
        <p:nvSpPr>
          <p:cNvPr id="9" name="Título 1"/>
          <p:cNvSpPr>
            <a:spLocks noGrp="1"/>
          </p:cNvSpPr>
          <p:nvPr>
            <p:ph type="title"/>
          </p:nvPr>
        </p:nvSpPr>
        <p:spPr>
          <a:xfrm>
            <a:off x="2446986" y="991880"/>
            <a:ext cx="8297214" cy="1849906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pt-BR" sz="4000" b="1" dirty="0" smtClean="0"/>
              <a:t>Mediana com R: Exemplo 1</a:t>
            </a:r>
            <a:r>
              <a:rPr lang="pt-BR" sz="4000" b="1" dirty="0"/>
              <a:t/>
            </a:r>
            <a:br>
              <a:rPr lang="pt-BR" sz="4000" b="1" dirty="0"/>
            </a:br>
            <a:r>
              <a:rPr lang="pt-BR" sz="4000" dirty="0"/>
              <a:t>	</a:t>
            </a:r>
            <a:r>
              <a:rPr lang="pt-BR" sz="3600" dirty="0" smtClean="0">
                <a:solidFill>
                  <a:srgbClr val="002060"/>
                </a:solidFill>
              </a:rPr>
              <a:t>Com Variáveis Discretas </a:t>
            </a:r>
            <a:r>
              <a:rPr lang="pt-BR" dirty="0">
                <a:solidFill>
                  <a:srgbClr val="002060"/>
                </a:solidFill>
              </a:rPr>
              <a:t/>
            </a:r>
            <a:br>
              <a:rPr lang="pt-BR" dirty="0">
                <a:solidFill>
                  <a:srgbClr val="002060"/>
                </a:solidFill>
              </a:rPr>
            </a:b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81077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618186" y="532686"/>
            <a:ext cx="10792496" cy="1849906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pt-BR" sz="4000" b="1" dirty="0" smtClean="0"/>
              <a:t>Mediana</a:t>
            </a:r>
            <a:r>
              <a:rPr lang="pt-BR" sz="4000" b="1" dirty="0"/>
              <a:t/>
            </a:r>
            <a:br>
              <a:rPr lang="pt-BR" sz="4000" b="1" dirty="0"/>
            </a:br>
            <a:r>
              <a:rPr lang="pt-BR" sz="4000" dirty="0"/>
              <a:t>	</a:t>
            </a:r>
            <a:r>
              <a:rPr lang="pt-BR" sz="3600" dirty="0" smtClean="0">
                <a:solidFill>
                  <a:srgbClr val="002060"/>
                </a:solidFill>
              </a:rPr>
              <a:t>Com Variáveis Discretas </a:t>
            </a:r>
            <a:r>
              <a:rPr lang="pt-BR" dirty="0">
                <a:solidFill>
                  <a:srgbClr val="002060"/>
                </a:solidFill>
              </a:rPr>
              <a:t/>
            </a:r>
            <a:br>
              <a:rPr lang="pt-BR" dirty="0">
                <a:solidFill>
                  <a:srgbClr val="002060"/>
                </a:solidFill>
              </a:rPr>
            </a:br>
            <a:endParaRPr lang="pt-BR" dirty="0"/>
          </a:p>
        </p:txBody>
      </p:sp>
      <p:sp>
        <p:nvSpPr>
          <p:cNvPr id="6" name="Título 12"/>
          <p:cNvSpPr txBox="1">
            <a:spLocks/>
          </p:cNvSpPr>
          <p:nvPr/>
        </p:nvSpPr>
        <p:spPr>
          <a:xfrm>
            <a:off x="725663" y="1749186"/>
            <a:ext cx="9860770" cy="1750469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>
            <a:lvl1pPr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BR" sz="2000" dirty="0"/>
          </a:p>
          <a:p>
            <a:r>
              <a:rPr lang="pt-BR" sz="2400" dirty="0" err="1" smtClean="0"/>
              <a:t>Ex</a:t>
            </a:r>
            <a:r>
              <a:rPr lang="pt-BR" sz="2400" dirty="0" smtClean="0"/>
              <a:t> 2:</a:t>
            </a:r>
          </a:p>
          <a:p>
            <a:endParaRPr lang="pt-BR" sz="2400" dirty="0" smtClean="0"/>
          </a:p>
          <a:p>
            <a:r>
              <a:rPr lang="pt-BR" sz="2400" dirty="0" smtClean="0"/>
              <a:t>Dadas </a:t>
            </a:r>
            <a:r>
              <a:rPr lang="pt-BR" sz="2400" dirty="0"/>
              <a:t>as seguintes idades de alunos de uma classe do segundo ano </a:t>
            </a:r>
            <a:r>
              <a:rPr lang="pt-BR" sz="2400" dirty="0" smtClean="0"/>
              <a:t>noturno </a:t>
            </a:r>
            <a:r>
              <a:rPr lang="pt-BR" sz="2400" dirty="0"/>
              <a:t>de uma escola, determine a </a:t>
            </a:r>
            <a:r>
              <a:rPr lang="pt-BR" sz="2400" dirty="0" smtClean="0"/>
              <a:t>mediana:</a:t>
            </a:r>
            <a:endParaRPr lang="en-US" sz="2400" dirty="0"/>
          </a:p>
        </p:txBody>
      </p:sp>
      <p:sp>
        <p:nvSpPr>
          <p:cNvPr id="7" name="Título 12"/>
          <p:cNvSpPr txBox="1">
            <a:spLocks/>
          </p:cNvSpPr>
          <p:nvPr/>
        </p:nvSpPr>
        <p:spPr>
          <a:xfrm>
            <a:off x="618186" y="5124178"/>
            <a:ext cx="9860770" cy="1310442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>
            <a:lvl1pPr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BR" sz="2400" dirty="0"/>
          </a:p>
          <a:p>
            <a:r>
              <a:rPr lang="pt-BR" sz="2400" dirty="0"/>
              <a:t>Para facilitar a compreensão, iremos </a:t>
            </a:r>
            <a:r>
              <a:rPr lang="pt-BR" sz="2400" dirty="0" smtClean="0"/>
              <a:t>organizar os dados numa tabela por frequência:</a:t>
            </a:r>
          </a:p>
          <a:p>
            <a:endParaRPr lang="en-US" sz="2000" dirty="0"/>
          </a:p>
        </p:txBody>
      </p:sp>
      <p:sp>
        <p:nvSpPr>
          <p:cNvPr id="8" name="Espaço Reservado para Conteúdo 13"/>
          <p:cNvSpPr txBox="1">
            <a:spLocks/>
          </p:cNvSpPr>
          <p:nvPr/>
        </p:nvSpPr>
        <p:spPr>
          <a:xfrm>
            <a:off x="725663" y="3803103"/>
            <a:ext cx="9264232" cy="1321075"/>
          </a:xfrm>
          <a:prstGeom prst="rect">
            <a:avLst/>
          </a:prstGeom>
        </p:spPr>
        <p:txBody>
          <a:bodyPr vert="horz" lIns="121899" tIns="60949" rIns="121899" bIns="60949" rtlCol="0">
            <a:no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pt-BR" sz="2400" dirty="0">
                <a:solidFill>
                  <a:srgbClr val="C00000"/>
                </a:solidFill>
              </a:rPr>
              <a:t>15, 15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B050"/>
                </a:solidFill>
              </a:rPr>
              <a:t>16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B050"/>
                </a:solidFill>
              </a:rPr>
              <a:t>16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B050"/>
                </a:solidFill>
              </a:rPr>
              <a:t>16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B050"/>
                </a:solidFill>
              </a:rPr>
              <a:t>16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B050"/>
                </a:solidFill>
              </a:rPr>
              <a:t>16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B050"/>
                </a:solidFill>
              </a:rPr>
              <a:t>16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B050"/>
                </a:solidFill>
              </a:rPr>
              <a:t>16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B050"/>
                </a:solidFill>
              </a:rPr>
              <a:t>16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B050"/>
                </a:solidFill>
              </a:rPr>
              <a:t>16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B0F0"/>
                </a:solidFill>
              </a:rPr>
              <a:t>17</a:t>
            </a:r>
            <a:r>
              <a:rPr lang="pt-BR" sz="2400" dirty="0"/>
              <a:t>, </a:t>
            </a:r>
            <a:r>
              <a:rPr lang="pt-BR" sz="2400" dirty="0" smtClean="0">
                <a:solidFill>
                  <a:srgbClr val="00B0F0"/>
                </a:solidFill>
              </a:rPr>
              <a:t>17</a:t>
            </a:r>
            <a:r>
              <a:rPr lang="pt-BR" sz="2400" dirty="0" smtClean="0"/>
              <a:t>, </a:t>
            </a:r>
            <a:r>
              <a:rPr lang="pt-BR" sz="2400" dirty="0" smtClean="0">
                <a:solidFill>
                  <a:srgbClr val="00B0F0"/>
                </a:solidFill>
              </a:rPr>
              <a:t>17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B0F0"/>
                </a:solidFill>
              </a:rPr>
              <a:t>17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B0F0"/>
                </a:solidFill>
              </a:rPr>
              <a:t>17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B0F0"/>
                </a:solidFill>
              </a:rPr>
              <a:t>17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B0F0"/>
                </a:solidFill>
              </a:rPr>
              <a:t>17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7030A0"/>
                </a:solidFill>
              </a:rPr>
              <a:t>18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7030A0"/>
                </a:solidFill>
              </a:rPr>
              <a:t>18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7030A0"/>
                </a:solidFill>
              </a:rPr>
              <a:t>18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7030A0"/>
                </a:solidFill>
              </a:rPr>
              <a:t>18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7030A0"/>
                </a:solidFill>
              </a:rPr>
              <a:t>18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7030A0"/>
                </a:solidFill>
              </a:rPr>
              <a:t>18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FFC000"/>
                </a:solidFill>
              </a:rPr>
              <a:t>22</a:t>
            </a:r>
            <a:r>
              <a:rPr lang="pt-BR" sz="2400" dirty="0"/>
              <a:t>, </a:t>
            </a:r>
            <a:r>
              <a:rPr lang="pt-BR" sz="2400" dirty="0" smtClean="0">
                <a:solidFill>
                  <a:srgbClr val="FFC000"/>
                </a:solidFill>
              </a:rPr>
              <a:t>22</a:t>
            </a:r>
            <a:r>
              <a:rPr lang="pt-BR" sz="2400" dirty="0" smtClean="0"/>
              <a:t>, </a:t>
            </a:r>
            <a:r>
              <a:rPr lang="pt-BR" sz="2400" dirty="0" smtClean="0">
                <a:solidFill>
                  <a:srgbClr val="FFC000"/>
                </a:solidFill>
              </a:rPr>
              <a:t>22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FFC000"/>
                </a:solidFill>
              </a:rPr>
              <a:t>22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FFC000"/>
                </a:solidFill>
              </a:rPr>
              <a:t>22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2060"/>
                </a:solidFill>
              </a:rPr>
              <a:t>26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2060"/>
                </a:solidFill>
              </a:rPr>
              <a:t>26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2060"/>
                </a:solidFill>
              </a:rPr>
              <a:t>26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2060"/>
                </a:solidFill>
              </a:rPr>
              <a:t>26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2060"/>
                </a:solidFill>
              </a:rPr>
              <a:t>26</a:t>
            </a:r>
            <a:r>
              <a:rPr lang="pt-BR" sz="2400" dirty="0"/>
              <a:t>, </a:t>
            </a:r>
            <a:r>
              <a:rPr lang="pt-BR" sz="2400" dirty="0" smtClean="0">
                <a:solidFill>
                  <a:srgbClr val="002060"/>
                </a:solidFill>
              </a:rPr>
              <a:t>26</a:t>
            </a:r>
            <a:r>
              <a:rPr lang="pt-BR" sz="2400" dirty="0" smtClean="0"/>
              <a:t>, </a:t>
            </a:r>
            <a:r>
              <a:rPr lang="pt-BR" sz="2400" dirty="0" smtClean="0">
                <a:solidFill>
                  <a:srgbClr val="EE12BF"/>
                </a:solidFill>
              </a:rPr>
              <a:t>27</a:t>
            </a:r>
            <a:r>
              <a:rPr lang="pt-BR" sz="24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25951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Shape 129"/>
          <p:cNvGraphicFramePr/>
          <p:nvPr>
            <p:extLst>
              <p:ext uri="{D42A27DB-BD31-4B8C-83A1-F6EECF244321}">
                <p14:modId xmlns:p14="http://schemas.microsoft.com/office/powerpoint/2010/main" val="1303985111"/>
              </p:ext>
            </p:extLst>
          </p:nvPr>
        </p:nvGraphicFramePr>
        <p:xfrm>
          <a:off x="329326" y="1046815"/>
          <a:ext cx="5429250" cy="4588141"/>
        </p:xfrm>
        <a:graphic>
          <a:graphicData uri="http://schemas.openxmlformats.org/drawingml/2006/table">
            <a:tbl>
              <a:tblPr>
                <a:tableStyleId>{9D7B26C5-4107-4FEC-AEDC-1716B250A1EF}</a:tableStyleId>
              </a:tblPr>
              <a:tblGrid>
                <a:gridCol w="1809750"/>
                <a:gridCol w="1809750"/>
                <a:gridCol w="1809750"/>
              </a:tblGrid>
              <a:tr h="454277">
                <a:tc>
                  <a:txBody>
                    <a:bodyPr/>
                    <a:lstStyle/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Yi</a:t>
                      </a:r>
                      <a:endParaRPr lang="pt-BR" b="1" dirty="0"/>
                    </a:p>
                  </a:txBody>
                  <a:tcPr marL="91425" marR="91425" marT="91425" marB="9142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err="1"/>
                        <a:t>Fi</a:t>
                      </a:r>
                      <a:endParaRPr lang="pt-BR" b="1" dirty="0"/>
                    </a:p>
                  </a:txBody>
                  <a:tcPr marL="91425" marR="91425" marT="91425" marB="9142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err="1" smtClean="0"/>
                        <a:t>Fac</a:t>
                      </a:r>
                      <a:endParaRPr lang="pt-BR" b="1" dirty="0"/>
                    </a:p>
                  </a:txBody>
                  <a:tcPr marL="91425" marR="91425" marT="91425" marB="9142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4643">
                <a:tc>
                  <a:txBody>
                    <a:bodyPr/>
                    <a:lstStyle/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15</a:t>
                      </a:r>
                      <a:endParaRPr lang="pt-BR" dirty="0"/>
                    </a:p>
                  </a:txBody>
                  <a:tcPr marL="91425" marR="91425" marT="91425" marB="9142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2</a:t>
                      </a:r>
                      <a:endParaRPr lang="pt-BR" dirty="0"/>
                    </a:p>
                  </a:txBody>
                  <a:tcPr marL="91425" marR="91425" marT="91425" marB="9142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2</a:t>
                      </a:r>
                      <a:endParaRPr lang="pt-BR" dirty="0"/>
                    </a:p>
                  </a:txBody>
                  <a:tcPr marL="91425" marR="91425" marT="91425" marB="9142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40913">
                <a:tc>
                  <a:txBody>
                    <a:bodyPr/>
                    <a:lstStyle/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16</a:t>
                      </a:r>
                      <a:endParaRPr lang="pt-BR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9</a:t>
                      </a:r>
                      <a:endParaRPr lang="pt-BR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11</a:t>
                      </a:r>
                      <a:endParaRPr lang="pt-BR" dirty="0"/>
                    </a:p>
                  </a:txBody>
                  <a:tcPr marL="91425" marR="91425" marT="91425" marB="91425"/>
                </a:tc>
              </a:tr>
              <a:tr h="515155">
                <a:tc>
                  <a:txBody>
                    <a:bodyPr/>
                    <a:lstStyle/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17</a:t>
                      </a:r>
                      <a:endParaRPr lang="pt-BR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7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18</a:t>
                      </a:r>
                      <a:endParaRPr lang="pt-BR" dirty="0"/>
                    </a:p>
                  </a:txBody>
                  <a:tcPr marL="91425" marR="91425" marT="91425" marB="91425"/>
                </a:tc>
              </a:tr>
              <a:tr h="1512000">
                <a:tc>
                  <a:txBody>
                    <a:bodyPr/>
                    <a:lstStyle/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18</a:t>
                      </a:r>
                    </a:p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endParaRPr lang="pt-BR" dirty="0" smtClean="0"/>
                    </a:p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22</a:t>
                      </a:r>
                    </a:p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endParaRPr lang="pt-BR" dirty="0" smtClean="0"/>
                    </a:p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26</a:t>
                      </a:r>
                    </a:p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endParaRPr lang="pt-BR" dirty="0" smtClean="0"/>
                    </a:p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27</a:t>
                      </a:r>
                      <a:endParaRPr lang="pt-BR" dirty="0"/>
                    </a:p>
                  </a:txBody>
                  <a:tcPr marL="91425" marR="91425" marT="91425" marB="9142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6</a:t>
                      </a:r>
                    </a:p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endParaRPr lang="pt-BR" dirty="0" smtClean="0"/>
                    </a:p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5</a:t>
                      </a:r>
                    </a:p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endParaRPr lang="pt-BR" dirty="0" smtClean="0"/>
                    </a:p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6</a:t>
                      </a:r>
                    </a:p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endParaRPr lang="pt-BR" dirty="0" smtClean="0"/>
                    </a:p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1</a:t>
                      </a:r>
                    </a:p>
                  </a:txBody>
                  <a:tcPr marL="91425" marR="91425" marT="91425" marB="9142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24</a:t>
                      </a:r>
                    </a:p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endParaRPr lang="pt-BR" dirty="0" smtClean="0"/>
                    </a:p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29</a:t>
                      </a:r>
                    </a:p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endParaRPr lang="pt-BR" dirty="0" smtClean="0"/>
                    </a:p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35</a:t>
                      </a:r>
                    </a:p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endParaRPr lang="pt-BR" dirty="0" smtClean="0"/>
                    </a:p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36</a:t>
                      </a:r>
                    </a:p>
                  </a:txBody>
                  <a:tcPr marL="91425" marR="91425" marT="91425" marB="9142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277">
                <a:tc>
                  <a:txBody>
                    <a:bodyPr/>
                    <a:lstStyle/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/>
                        <a:t>Σ</a:t>
                      </a:r>
                      <a:endParaRPr lang="pt-BR" b="1" dirty="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b="0" dirty="0" smtClean="0"/>
                        <a:t>36</a:t>
                      </a:r>
                      <a:endParaRPr lang="pt-BR" b="0" dirty="0"/>
                    </a:p>
                  </a:txBody>
                  <a:tcPr marL="91425" marR="91425" marT="91425" marB="9142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155</a:t>
                      </a:r>
                      <a:endParaRPr dirty="0"/>
                    </a:p>
                  </a:txBody>
                  <a:tcPr marL="91425" marR="91425" marT="91425" marB="9142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8" name="Título 12"/>
          <p:cNvSpPr txBox="1">
            <a:spLocks/>
          </p:cNvSpPr>
          <p:nvPr/>
        </p:nvSpPr>
        <p:spPr>
          <a:xfrm>
            <a:off x="6156102" y="437881"/>
            <a:ext cx="5417612" cy="940158"/>
          </a:xfrm>
          <a:prstGeom prst="rect">
            <a:avLst/>
          </a:prstGeom>
        </p:spPr>
        <p:txBody>
          <a:bodyPr vert="horz" lIns="121899" tIns="60949" rIns="121899" bIns="60949" rtlCol="0" anchor="b">
            <a:normAutofit lnSpcReduction="10000"/>
          </a:bodyPr>
          <a:lstStyle>
            <a:lvl1pPr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BR" sz="2000" dirty="0"/>
          </a:p>
          <a:p>
            <a:r>
              <a:rPr lang="pt-BR" sz="2000" dirty="0" smtClean="0"/>
              <a:t>Podemos observar que n = 36, ou seja, é </a:t>
            </a:r>
            <a:r>
              <a:rPr lang="pt-BR" sz="2000" dirty="0" smtClean="0">
                <a:solidFill>
                  <a:srgbClr val="FF0000"/>
                </a:solidFill>
              </a:rPr>
              <a:t>par</a:t>
            </a:r>
            <a:r>
              <a:rPr lang="pt-BR" sz="2000" dirty="0" smtClean="0"/>
              <a:t>. logo:</a:t>
            </a:r>
            <a:endParaRPr lang="en-US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CaixaDeTexto 17"/>
              <p:cNvSpPr txBox="1"/>
              <p:nvPr/>
            </p:nvSpPr>
            <p:spPr>
              <a:xfrm>
                <a:off x="6156102" y="2221125"/>
                <a:ext cx="1289969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000" b="0" i="1" smtClean="0"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pt-BR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pt-BR" sz="2000" b="0" i="1" smtClean="0">
                          <a:latin typeface="Cambria Math" panose="02040503050406030204" pitchFamily="18" charset="0"/>
                        </a:rPr>
                        <m:t>𝑀𝑒𝑑𝑖𝑎</m:t>
                      </m:r>
                    </m:oMath>
                  </m:oMathPara>
                </a14:m>
                <a:endParaRPr lang="pt-BR" sz="2000" dirty="0"/>
              </a:p>
            </p:txBody>
          </p:sp>
        </mc:Choice>
        <mc:Fallback xmlns="">
          <p:sp>
            <p:nvSpPr>
              <p:cNvPr id="18" name="CaixaDeTexto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6102" y="2221125"/>
                <a:ext cx="1289969" cy="307777"/>
              </a:xfrm>
              <a:prstGeom prst="rect">
                <a:avLst/>
              </a:prstGeom>
              <a:blipFill rotWithShape="0">
                <a:blip r:embed="rId2"/>
                <a:stretch>
                  <a:fillRect l="-3791" r="-3791" b="-9804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CaixaDeTexto 18"/>
              <p:cNvSpPr txBox="1"/>
              <p:nvPr/>
            </p:nvSpPr>
            <p:spPr>
              <a:xfrm>
                <a:off x="6156102" y="2067236"/>
                <a:ext cx="253274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000" b="0" i="1" smtClean="0">
                          <a:latin typeface="Cambria Math" panose="02040503050406030204" pitchFamily="18" charset="0"/>
                        </a:rPr>
                        <m:t>~</m:t>
                      </m:r>
                    </m:oMath>
                  </m:oMathPara>
                </a14:m>
                <a:endParaRPr lang="pt-BR" sz="2000" dirty="0"/>
              </a:p>
            </p:txBody>
          </p:sp>
        </mc:Choice>
        <mc:Fallback xmlns="">
          <p:sp>
            <p:nvSpPr>
              <p:cNvPr id="19" name="CaixaDeTexto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6102" y="2067236"/>
                <a:ext cx="253274" cy="307777"/>
              </a:xfrm>
              <a:prstGeom prst="rect">
                <a:avLst/>
              </a:prstGeom>
              <a:blipFill rotWithShape="0">
                <a:blip r:embed="rId3"/>
                <a:stretch>
                  <a:fillRect l="-4878" r="-7317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CaixaDeTexto 19"/>
              <p:cNvSpPr txBox="1"/>
              <p:nvPr/>
            </p:nvSpPr>
            <p:spPr>
              <a:xfrm>
                <a:off x="8019797" y="2102957"/>
                <a:ext cx="671402" cy="57618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BR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0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pt-BR" sz="2000" b="0" i="1" smtClean="0">
                              <a:latin typeface="Cambria Math" panose="02040503050406030204" pitchFamily="18" charset="0"/>
                            </a:rPr>
                            <m:t>+1</m:t>
                          </m:r>
                        </m:num>
                        <m:den>
                          <m:r>
                            <a:rPr lang="pt-BR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pt-BR" sz="2000" dirty="0"/>
              </a:p>
            </p:txBody>
          </p:sp>
        </mc:Choice>
        <mc:Fallback xmlns="">
          <p:sp>
            <p:nvSpPr>
              <p:cNvPr id="20" name="CaixaDeTexto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19797" y="2102957"/>
                <a:ext cx="671402" cy="576183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CaixaDeTexto 20"/>
              <p:cNvSpPr txBox="1"/>
              <p:nvPr/>
            </p:nvSpPr>
            <p:spPr>
              <a:xfrm>
                <a:off x="7616484" y="2142160"/>
                <a:ext cx="222369" cy="525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BR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0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num>
                        <m:den>
                          <m:r>
                            <a:rPr lang="pt-BR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pt-BR" sz="2000" dirty="0"/>
              </a:p>
            </p:txBody>
          </p:sp>
        </mc:Choice>
        <mc:Fallback xmlns="">
          <p:sp>
            <p:nvSpPr>
              <p:cNvPr id="21" name="CaixaDeTexto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16484" y="2142160"/>
                <a:ext cx="222369" cy="525080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CaixaDeTexto 21"/>
          <p:cNvSpPr txBox="1"/>
          <p:nvPr/>
        </p:nvSpPr>
        <p:spPr>
          <a:xfrm>
            <a:off x="7870323" y="2015720"/>
            <a:ext cx="115416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pt-BR" sz="3600" dirty="0" smtClean="0"/>
              <a:t>,</a:t>
            </a:r>
            <a:endParaRPr lang="pt-BR" sz="3600" dirty="0"/>
          </a:p>
        </p:txBody>
      </p:sp>
      <p:sp>
        <p:nvSpPr>
          <p:cNvPr id="23" name="CaixaDeTexto 22"/>
          <p:cNvSpPr txBox="1"/>
          <p:nvPr/>
        </p:nvSpPr>
        <p:spPr>
          <a:xfrm>
            <a:off x="7316899" y="2067236"/>
            <a:ext cx="330540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400" dirty="0" smtClean="0"/>
              <a:t>[</a:t>
            </a:r>
            <a:endParaRPr lang="pt-BR" sz="3400" dirty="0"/>
          </a:p>
        </p:txBody>
      </p:sp>
      <p:sp>
        <p:nvSpPr>
          <p:cNvPr id="24" name="CaixaDeTexto 23"/>
          <p:cNvSpPr txBox="1"/>
          <p:nvPr/>
        </p:nvSpPr>
        <p:spPr>
          <a:xfrm>
            <a:off x="8581110" y="2051687"/>
            <a:ext cx="330540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400" dirty="0" smtClean="0"/>
              <a:t>]</a:t>
            </a:r>
            <a:endParaRPr lang="pt-BR" sz="3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CaixaDeTexto 24"/>
              <p:cNvSpPr txBox="1"/>
              <p:nvPr/>
            </p:nvSpPr>
            <p:spPr>
              <a:xfrm>
                <a:off x="8907018" y="2071371"/>
                <a:ext cx="1462708" cy="57618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BR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0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num>
                        <m:den>
                          <m:r>
                            <a:rPr lang="pt-BR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pt-BR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pt-BR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000" b="0" i="1" smtClean="0">
                              <a:latin typeface="Cambria Math" panose="02040503050406030204" pitchFamily="18" charset="0"/>
                            </a:rPr>
                            <m:t>36</m:t>
                          </m:r>
                        </m:num>
                        <m:den>
                          <m:r>
                            <a:rPr lang="pt-BR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pt-BR" sz="2000" b="0" i="1" smtClean="0">
                          <a:latin typeface="Cambria Math" panose="02040503050406030204" pitchFamily="18" charset="0"/>
                        </a:rPr>
                        <m:t>=18</m:t>
                      </m:r>
                    </m:oMath>
                  </m:oMathPara>
                </a14:m>
                <a:endParaRPr lang="pt-BR" sz="2000" dirty="0"/>
              </a:p>
            </p:txBody>
          </p:sp>
        </mc:Choice>
        <mc:Fallback xmlns="">
          <p:sp>
            <p:nvSpPr>
              <p:cNvPr id="25" name="CaixaDeTexto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07018" y="2071371"/>
                <a:ext cx="1462708" cy="576183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CaixaDeTexto 25"/>
              <p:cNvSpPr txBox="1"/>
              <p:nvPr/>
            </p:nvSpPr>
            <p:spPr>
              <a:xfrm>
                <a:off x="7159112" y="3079725"/>
                <a:ext cx="2392771" cy="52232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pt-BR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+1</m:t>
                        </m:r>
                      </m:num>
                      <m:den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pt-BR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pt-BR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36</m:t>
                        </m:r>
                        <m:r>
                          <a:rPr lang="pt-BR" sz="2400" i="1">
                            <a:latin typeface="Cambria Math" panose="02040503050406030204" pitchFamily="18" charset="0"/>
                          </a:rPr>
                          <m:t>+1</m:t>
                        </m:r>
                      </m:num>
                      <m:den>
                        <m:r>
                          <a:rPr lang="pt-BR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pt-BR" sz="2400" b="0" i="1" smtClean="0">
                        <a:latin typeface="Cambria Math" panose="02040503050406030204" pitchFamily="18" charset="0"/>
                      </a:rPr>
                      <m:t>=18</m:t>
                    </m:r>
                  </m:oMath>
                </a14:m>
                <a:r>
                  <a:rPr lang="pt-BR" sz="2400" dirty="0" smtClean="0"/>
                  <a:t>,5</a:t>
                </a:r>
                <a:endParaRPr lang="pt-BR" sz="2400" dirty="0"/>
              </a:p>
            </p:txBody>
          </p:sp>
        </mc:Choice>
        <mc:Fallback xmlns="">
          <p:sp>
            <p:nvSpPr>
              <p:cNvPr id="26" name="CaixaDeTexto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59112" y="3079725"/>
                <a:ext cx="2392771" cy="522322"/>
              </a:xfrm>
              <a:prstGeom prst="rect">
                <a:avLst/>
              </a:prstGeom>
              <a:blipFill rotWithShape="0">
                <a:blip r:embed="rId7"/>
                <a:stretch>
                  <a:fillRect t="-4651" r="-6870" b="-18605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Título 12"/>
          <p:cNvSpPr txBox="1">
            <a:spLocks/>
          </p:cNvSpPr>
          <p:nvPr/>
        </p:nvSpPr>
        <p:spPr>
          <a:xfrm>
            <a:off x="6156102" y="3602047"/>
            <a:ext cx="4834854" cy="2440668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>
            <a:lvl1pPr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000" dirty="0" smtClean="0"/>
              <a:t>Observamos que em n/2 obtemos 18, que pela </a:t>
            </a:r>
            <a:r>
              <a:rPr lang="pt-BR" sz="2000" dirty="0" err="1" smtClean="0"/>
              <a:t>Fa</a:t>
            </a:r>
            <a:r>
              <a:rPr lang="pt-BR" sz="2000" dirty="0" smtClean="0"/>
              <a:t>, a idade é 17. E com n+1/2 obtemos 18,5, que pela tabela de </a:t>
            </a:r>
            <a:r>
              <a:rPr lang="pt-BR" sz="2000" dirty="0" err="1" smtClean="0"/>
              <a:t>Fa</a:t>
            </a:r>
            <a:r>
              <a:rPr lang="pt-BR" sz="2000" dirty="0"/>
              <a:t> </a:t>
            </a:r>
            <a:r>
              <a:rPr lang="pt-BR" sz="2000" dirty="0" smtClean="0"/>
              <a:t>fica entre o 18 e o 24, logo a idade é 18. E para obter a mediana fazemos a média de 17 e 18 que resulta em </a:t>
            </a:r>
            <a:r>
              <a:rPr lang="pt-BR" sz="2000" b="1" dirty="0" smtClean="0">
                <a:solidFill>
                  <a:srgbClr val="00B050"/>
                </a:solidFill>
              </a:rPr>
              <a:t>17,5</a:t>
            </a:r>
            <a:r>
              <a:rPr lang="pt-BR" sz="2000" dirty="0" smtClean="0"/>
              <a:t>.</a:t>
            </a:r>
            <a:endParaRPr lang="pt-BR" sz="2000" dirty="0"/>
          </a:p>
        </p:txBody>
      </p:sp>
    </p:spTree>
    <p:extLst>
      <p:ext uri="{BB962C8B-B14F-4D97-AF65-F5344CB8AC3E}">
        <p14:creationId xmlns:p14="http://schemas.microsoft.com/office/powerpoint/2010/main" val="1903665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 rot="21380514">
            <a:off x="2114654" y="2780928"/>
            <a:ext cx="7818676" cy="23762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800"/>
          </a:p>
        </p:txBody>
      </p:sp>
      <p:pic>
        <p:nvPicPr>
          <p:cNvPr id="12" name="Picture 2" descr="Resultado de imagem para 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966" y="714282"/>
            <a:ext cx="1351619" cy="1048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3"/>
          <a:srcRect l="337" t="49301" r="80828" b="33199"/>
          <a:stretch/>
        </p:blipFill>
        <p:spPr>
          <a:xfrm>
            <a:off x="2351585" y="2852936"/>
            <a:ext cx="7309895" cy="2232248"/>
          </a:xfrm>
          <a:prstGeom prst="rect">
            <a:avLst/>
          </a:prstGeom>
        </p:spPr>
      </p:pic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2446986" y="991880"/>
            <a:ext cx="8297214" cy="1849906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pt-BR" sz="4000" b="1" dirty="0" smtClean="0"/>
              <a:t>Mediana com R: Exemplo 2</a:t>
            </a:r>
            <a:r>
              <a:rPr lang="pt-BR" sz="4000" b="1" dirty="0"/>
              <a:t/>
            </a:r>
            <a:br>
              <a:rPr lang="pt-BR" sz="4000" b="1" dirty="0"/>
            </a:br>
            <a:r>
              <a:rPr lang="pt-BR" sz="4000" dirty="0"/>
              <a:t>	</a:t>
            </a:r>
            <a:r>
              <a:rPr lang="pt-BR" sz="3600" dirty="0" smtClean="0">
                <a:solidFill>
                  <a:srgbClr val="002060"/>
                </a:solidFill>
              </a:rPr>
              <a:t>Com Variáveis Discretas </a:t>
            </a:r>
            <a:r>
              <a:rPr lang="pt-BR" dirty="0">
                <a:solidFill>
                  <a:srgbClr val="002060"/>
                </a:solidFill>
              </a:rPr>
              <a:t/>
            </a:r>
            <a:br>
              <a:rPr lang="pt-BR" dirty="0">
                <a:solidFill>
                  <a:srgbClr val="002060"/>
                </a:solidFill>
              </a:rPr>
            </a:b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966538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618186" y="532686"/>
            <a:ext cx="10792496" cy="1849906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pt-BR" sz="4000" b="1" dirty="0" smtClean="0"/>
              <a:t>Mediana</a:t>
            </a:r>
            <a:r>
              <a:rPr lang="pt-BR" sz="4000" b="1" dirty="0"/>
              <a:t/>
            </a:r>
            <a:br>
              <a:rPr lang="pt-BR" sz="4000" b="1" dirty="0"/>
            </a:br>
            <a:r>
              <a:rPr lang="pt-BR" sz="4000" dirty="0"/>
              <a:t>	</a:t>
            </a:r>
            <a:r>
              <a:rPr lang="pt-BR" sz="3600" dirty="0" smtClean="0">
                <a:solidFill>
                  <a:srgbClr val="002060"/>
                </a:solidFill>
              </a:rPr>
              <a:t>Com Variáveis Contínuas</a:t>
            </a:r>
            <a:r>
              <a:rPr lang="pt-BR" dirty="0">
                <a:solidFill>
                  <a:srgbClr val="002060"/>
                </a:solidFill>
              </a:rPr>
              <a:t/>
            </a:r>
            <a:br>
              <a:rPr lang="pt-BR" dirty="0">
                <a:solidFill>
                  <a:srgbClr val="002060"/>
                </a:solidFill>
              </a:rPr>
            </a:br>
            <a:endParaRPr lang="pt-BR" dirty="0"/>
          </a:p>
        </p:txBody>
      </p:sp>
      <p:sp>
        <p:nvSpPr>
          <p:cNvPr id="5" name="Espaço Reservado para Conteúdo 13"/>
          <p:cNvSpPr>
            <a:spLocks noGrp="1"/>
          </p:cNvSpPr>
          <p:nvPr>
            <p:ph idx="1"/>
          </p:nvPr>
        </p:nvSpPr>
        <p:spPr>
          <a:xfrm>
            <a:off x="776994" y="1993246"/>
            <a:ext cx="9001000" cy="1625718"/>
          </a:xfrm>
        </p:spPr>
        <p:txBody>
          <a:bodyPr rtlCol="0">
            <a:normAutofit/>
          </a:bodyPr>
          <a:lstStyle/>
          <a:p>
            <a:pPr algn="just"/>
            <a:endParaRPr lang="pt-BR" dirty="0"/>
          </a:p>
          <a:p>
            <a:pPr marL="0" indent="0" algn="just">
              <a:buNone/>
            </a:pPr>
            <a:r>
              <a:rPr lang="pt-BR" sz="2400" dirty="0" smtClean="0"/>
              <a:t>Para variáveis continuas, aplicamos a fórmula de interpolação linear e identificamos pela FAC a classe que contém a mediana:</a:t>
            </a:r>
            <a:endParaRPr lang="en-US" sz="2400" dirty="0"/>
          </a:p>
          <a:p>
            <a:pPr algn="just"/>
            <a:endParaRPr lang="en-US" dirty="0"/>
          </a:p>
          <a:p>
            <a:pPr marL="0" indent="0" algn="just">
              <a:buNone/>
            </a:pP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aixaDeTexto 5"/>
              <p:cNvSpPr txBox="1"/>
              <p:nvPr/>
            </p:nvSpPr>
            <p:spPr>
              <a:xfrm>
                <a:off x="2947650" y="3749496"/>
                <a:ext cx="4154984" cy="119949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pt-BR" sz="2800" b="0" i="1" smtClean="0">
                        <a:latin typeface="Cambria Math" panose="02040503050406030204" pitchFamily="18" charset="0"/>
                      </a:rPr>
                      <m:t>𝑌</m:t>
                    </m:r>
                    <m:r>
                      <a:rPr lang="pt-BR" sz="28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pt-BR" sz="2800" b="0" i="1" smtClean="0">
                        <a:latin typeface="Cambria Math" panose="02040503050406030204" pitchFamily="18" charset="0"/>
                      </a:rPr>
                      <m:t>𝑙</m:t>
                    </m:r>
                    <m:r>
                      <a:rPr lang="pt-BR" sz="2800" b="0" i="1" smtClean="0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pt-BR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pt-BR" sz="28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pt-BR" sz="28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num>
                          <m:den>
                            <m:r>
                              <a:rPr lang="pt-BR" sz="28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pt-BR" sz="2800" b="0" i="1" smtClean="0">
                            <a:latin typeface="Cambria Math" panose="02040503050406030204" pitchFamily="18" charset="0"/>
                          </a:rPr>
                          <m:t>  −  </m:t>
                        </m:r>
                        <m:r>
                          <m:rPr>
                            <m:sty m:val="p"/>
                          </m:rPr>
                          <a:rPr lang="el-GR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Σ</m:t>
                        </m:r>
                        <m:r>
                          <a:rPr lang="pt-BR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𝑓𝑎𝑛𝑡</m:t>
                        </m:r>
                      </m:num>
                      <m:den>
                        <m:r>
                          <a:rPr lang="pt-BR" sz="2800" b="0" i="1" smtClean="0">
                            <a:latin typeface="Cambria Math" panose="02040503050406030204" pitchFamily="18" charset="0"/>
                          </a:rPr>
                          <m:t>𝐹𝑚𝑑</m:t>
                        </m:r>
                      </m:den>
                    </m:f>
                  </m:oMath>
                </a14:m>
                <a:r>
                  <a:rPr lang="pt-BR" sz="2800" dirty="0" smtClean="0"/>
                  <a:t> </a:t>
                </a:r>
                <a14:m>
                  <m:oMath xmlns:m="http://schemas.openxmlformats.org/officeDocument/2006/math">
                    <m:r>
                      <a:rPr lang="pt-BR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pt-BR" sz="28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pt-BR" sz="28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𝐿</m:t>
                    </m:r>
                    <m:r>
                      <a:rPr lang="pt-BR" sz="28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−</m:t>
                    </m:r>
                    <m:r>
                      <a:rPr lang="pt-BR" sz="28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𝑙</m:t>
                    </m:r>
                    <m:r>
                      <a:rPr lang="pt-BR" sz="28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pt-BR" sz="2800" dirty="0"/>
              </a:p>
              <a:p>
                <a:r>
                  <a:rPr lang="pt-BR" sz="2800" dirty="0" smtClean="0"/>
                  <a:t> </a:t>
                </a:r>
                <a:endParaRPr lang="pt-BR" sz="2800" dirty="0"/>
              </a:p>
            </p:txBody>
          </p:sp>
        </mc:Choice>
        <mc:Fallback xmlns="">
          <p:sp>
            <p:nvSpPr>
              <p:cNvPr id="6" name="CaixaDeTexto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7650" y="3749496"/>
                <a:ext cx="4154984" cy="1199496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CaixaDeTexto 6"/>
              <p:cNvSpPr txBox="1"/>
              <p:nvPr/>
            </p:nvSpPr>
            <p:spPr>
              <a:xfrm>
                <a:off x="2911478" y="3779438"/>
                <a:ext cx="338234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800" b="0" i="1" smtClean="0">
                          <a:latin typeface="Cambria Math" panose="02040503050406030204" pitchFamily="18" charset="0"/>
                        </a:rPr>
                        <m:t>~</m:t>
                      </m:r>
                    </m:oMath>
                  </m:oMathPara>
                </a14:m>
                <a:endParaRPr lang="pt-BR" sz="2800" dirty="0"/>
              </a:p>
            </p:txBody>
          </p:sp>
        </mc:Choice>
        <mc:Fallback xmlns="">
          <p:sp>
            <p:nvSpPr>
              <p:cNvPr id="7" name="CaixaDeTexto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1478" y="3779438"/>
                <a:ext cx="338234" cy="430887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" name="Agrupar 2"/>
          <p:cNvGrpSpPr/>
          <p:nvPr/>
        </p:nvGrpSpPr>
        <p:grpSpPr>
          <a:xfrm>
            <a:off x="2227731" y="5079524"/>
            <a:ext cx="5755101" cy="1430336"/>
            <a:chOff x="2608533" y="4429536"/>
            <a:chExt cx="5755101" cy="143033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Retângulo 8"/>
                <p:cNvSpPr/>
                <p:nvPr/>
              </p:nvSpPr>
              <p:spPr>
                <a:xfrm>
                  <a:off x="2638028" y="4429536"/>
                  <a:ext cx="5506764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pt-BR" sz="2000" dirty="0" smtClean="0">
                      <a:solidFill>
                        <a:srgbClr val="FF0000"/>
                      </a:solidFill>
                    </a:rPr>
                    <a:t>L  e </a:t>
                  </a:r>
                  <a14:m>
                    <m:oMath xmlns:m="http://schemas.openxmlformats.org/officeDocument/2006/math">
                      <m:r>
                        <a:rPr lang="pt-BR" sz="2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𝑙</m:t>
                      </m:r>
                    </m:oMath>
                  </a14:m>
                  <a:r>
                    <a:rPr lang="pt-BR" sz="2000" dirty="0" smtClean="0">
                      <a:solidFill>
                        <a:srgbClr val="FF0000"/>
                      </a:solidFill>
                    </a:rPr>
                    <a:t>: </a:t>
                  </a:r>
                  <a:r>
                    <a:rPr lang="pt-BR" sz="2000" dirty="0"/>
                    <a:t>Limite superior e inferior </a:t>
                  </a:r>
                  <a:r>
                    <a:rPr lang="pt-BR" sz="2000" dirty="0" smtClean="0"/>
                    <a:t>da classe </a:t>
                  </a:r>
                  <a:r>
                    <a:rPr lang="pt-BR" sz="2000" dirty="0" err="1" smtClean="0"/>
                    <a:t>md</a:t>
                  </a:r>
                  <a:endParaRPr lang="pt-BR" sz="2000" dirty="0"/>
                </a:p>
              </p:txBody>
            </p:sp>
          </mc:Choice>
          <mc:Fallback xmlns="">
            <p:sp>
              <p:nvSpPr>
                <p:cNvPr id="9" name="Retângulo 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38028" y="4429536"/>
                  <a:ext cx="5506764" cy="400110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 l="-1106" t="-7576" r="-221" b="-25758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Retângulo 9"/>
                <p:cNvSpPr/>
                <p:nvPr/>
              </p:nvSpPr>
              <p:spPr>
                <a:xfrm>
                  <a:off x="2638028" y="4783418"/>
                  <a:ext cx="3454728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pt-BR" sz="2000" b="0" i="1" smtClean="0">
                          <a:solidFill>
                            <a:srgbClr val="92D050"/>
                          </a:solidFill>
                          <a:latin typeface="Cambria Math" panose="02040503050406030204" pitchFamily="18" charset="0"/>
                        </a:rPr>
                        <m:t>𝐹𝑚𝑑</m:t>
                      </m:r>
                    </m:oMath>
                  </a14:m>
                  <a:r>
                    <a:rPr lang="pt-BR" sz="2000" dirty="0" smtClean="0">
                      <a:solidFill>
                        <a:srgbClr val="92D050"/>
                      </a:solidFill>
                    </a:rPr>
                    <a:t>: </a:t>
                  </a:r>
                  <a:r>
                    <a:rPr lang="pt-BR" sz="2000" dirty="0" smtClean="0"/>
                    <a:t>Frequência da classe </a:t>
                  </a:r>
                  <a:r>
                    <a:rPr lang="pt-BR" sz="2000" dirty="0" err="1" smtClean="0"/>
                    <a:t>md</a:t>
                  </a:r>
                  <a:r>
                    <a:rPr lang="pt-BR" sz="2000" dirty="0" smtClean="0"/>
                    <a:t>.</a:t>
                  </a:r>
                  <a:endParaRPr lang="pt-BR" sz="2000" dirty="0"/>
                </a:p>
              </p:txBody>
            </p:sp>
          </mc:Choice>
          <mc:Fallback xmlns="">
            <p:sp>
              <p:nvSpPr>
                <p:cNvPr id="16" name="Retângulo 1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38028" y="4783418"/>
                  <a:ext cx="3454728" cy="400110"/>
                </a:xfrm>
                <a:prstGeom prst="rect">
                  <a:avLst/>
                </a:prstGeom>
                <a:blipFill>
                  <a:blip r:embed="rId5"/>
                  <a:stretch>
                    <a:fillRect t="-7576" r="-1235" b="-25758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Retângulo 10"/>
                <p:cNvSpPr/>
                <p:nvPr/>
              </p:nvSpPr>
              <p:spPr>
                <a:xfrm>
                  <a:off x="2638028" y="5125277"/>
                  <a:ext cx="5725606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pt-BR" sz="20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pt-BR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𝑓𝑎𝑛𝑡</m:t>
                          </m:r>
                          <m:r>
                            <m:rPr>
                              <m:nor/>
                            </m:rPr>
                            <a:rPr lang="pt-BR" sz="2000" dirty="0">
                              <a:solidFill>
                                <a:srgbClr val="00B0F0"/>
                              </a:solidFill>
                            </a:rPr>
                            <m:t>:</m:t>
                          </m:r>
                        </m:e>
                      </m:nary>
                    </m:oMath>
                  </a14:m>
                  <a:r>
                    <a:rPr lang="pt-BR" sz="2000" dirty="0" smtClean="0">
                      <a:solidFill>
                        <a:srgbClr val="00B0F0"/>
                      </a:solidFill>
                    </a:rPr>
                    <a:t> </a:t>
                  </a:r>
                  <a:r>
                    <a:rPr lang="pt-BR" sz="2000" dirty="0" smtClean="0"/>
                    <a:t>Soma das frequências anteriores à classe </a:t>
                  </a:r>
                  <a:r>
                    <a:rPr lang="pt-BR" sz="2000" dirty="0" err="1" smtClean="0"/>
                    <a:t>md</a:t>
                  </a:r>
                  <a:endParaRPr lang="pt-BR" sz="2000" dirty="0"/>
                </a:p>
              </p:txBody>
            </p:sp>
          </mc:Choice>
          <mc:Fallback xmlns="">
            <p:sp>
              <p:nvSpPr>
                <p:cNvPr id="11" name="Retângulo 1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38028" y="5125277"/>
                  <a:ext cx="5725606" cy="400110"/>
                </a:xfrm>
                <a:prstGeom prst="rect">
                  <a:avLst/>
                </a:prstGeom>
                <a:blipFill rotWithShape="0">
                  <a:blip r:embed="rId6"/>
                  <a:stretch>
                    <a:fillRect l="-6489" t="-119697" r="-11277" b="-184848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Retângulo 11"/>
                <p:cNvSpPr/>
                <p:nvPr/>
              </p:nvSpPr>
              <p:spPr>
                <a:xfrm>
                  <a:off x="2608533" y="5459762"/>
                  <a:ext cx="2601546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pt-BR" sz="20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pt-BR" sz="20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:</m:t>
                      </m:r>
                    </m:oMath>
                  </a14:m>
                  <a:r>
                    <a:rPr lang="pt-BR" sz="2000" dirty="0" smtClean="0">
                      <a:solidFill>
                        <a:srgbClr val="7030A0"/>
                      </a:solidFill>
                    </a:rPr>
                    <a:t> </a:t>
                  </a:r>
                  <a:r>
                    <a:rPr lang="pt-BR" sz="2000" dirty="0" smtClean="0"/>
                    <a:t>Tamanho da série</a:t>
                  </a:r>
                  <a:endParaRPr lang="pt-BR" sz="2000" dirty="0"/>
                </a:p>
              </p:txBody>
            </p:sp>
          </mc:Choice>
          <mc:Fallback xmlns="">
            <p:sp>
              <p:nvSpPr>
                <p:cNvPr id="12" name="Retângulo 1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08533" y="5459762"/>
                  <a:ext cx="2601546" cy="400110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 t="-7576" r="-1874" b="-25758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159715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618186" y="354753"/>
            <a:ext cx="10792496" cy="1577078"/>
          </a:xfrm>
        </p:spPr>
        <p:txBody>
          <a:bodyPr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pt-BR" sz="4000" b="1" dirty="0" smtClean="0"/>
              <a:t>Mediana</a:t>
            </a:r>
            <a:r>
              <a:rPr lang="pt-BR" sz="4000" b="1" dirty="0"/>
              <a:t/>
            </a:r>
            <a:br>
              <a:rPr lang="pt-BR" sz="4000" b="1" dirty="0"/>
            </a:br>
            <a:r>
              <a:rPr lang="pt-BR" sz="4000" dirty="0"/>
              <a:t>	</a:t>
            </a:r>
            <a:r>
              <a:rPr lang="pt-BR" sz="3600" dirty="0" smtClean="0">
                <a:solidFill>
                  <a:srgbClr val="002060"/>
                </a:solidFill>
              </a:rPr>
              <a:t>Com Variáveis Contínuas</a:t>
            </a:r>
            <a:r>
              <a:rPr lang="pt-BR" dirty="0">
                <a:solidFill>
                  <a:srgbClr val="002060"/>
                </a:solidFill>
              </a:rPr>
              <a:t/>
            </a:r>
            <a:br>
              <a:rPr lang="pt-BR" dirty="0">
                <a:solidFill>
                  <a:srgbClr val="002060"/>
                </a:solidFill>
              </a:rPr>
            </a:br>
            <a:endParaRPr lang="pt-BR" dirty="0"/>
          </a:p>
        </p:txBody>
      </p:sp>
      <p:sp>
        <p:nvSpPr>
          <p:cNvPr id="5" name="Título 12"/>
          <p:cNvSpPr txBox="1">
            <a:spLocks/>
          </p:cNvSpPr>
          <p:nvPr/>
        </p:nvSpPr>
        <p:spPr>
          <a:xfrm>
            <a:off x="618186" y="1329644"/>
            <a:ext cx="9860770" cy="895281"/>
          </a:xfrm>
          <a:prstGeom prst="rect">
            <a:avLst/>
          </a:prstGeom>
        </p:spPr>
        <p:txBody>
          <a:bodyPr vert="horz" lIns="121899" tIns="60949" rIns="121899" bIns="60949" rtlCol="0" anchor="b">
            <a:normAutofit lnSpcReduction="10000"/>
          </a:bodyPr>
          <a:lstStyle>
            <a:lvl1pPr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BR" sz="2000" dirty="0"/>
          </a:p>
          <a:p>
            <a:r>
              <a:rPr lang="pt-BR" sz="2000" dirty="0"/>
              <a:t>Dadas as seguintes idades de pessoas que foram em um determinado consultório médico, determine a </a:t>
            </a:r>
            <a:r>
              <a:rPr lang="pt-BR" sz="2000" dirty="0" smtClean="0"/>
              <a:t>mediana:</a:t>
            </a:r>
            <a:endParaRPr lang="en-US" sz="2000" dirty="0"/>
          </a:p>
        </p:txBody>
      </p:sp>
      <p:graphicFrame>
        <p:nvGraphicFramePr>
          <p:cNvPr id="7" name="Shape 129"/>
          <p:cNvGraphicFramePr/>
          <p:nvPr>
            <p:extLst>
              <p:ext uri="{D42A27DB-BD31-4B8C-83A1-F6EECF244321}">
                <p14:modId xmlns:p14="http://schemas.microsoft.com/office/powerpoint/2010/main" val="3179242498"/>
              </p:ext>
            </p:extLst>
          </p:nvPr>
        </p:nvGraphicFramePr>
        <p:xfrm>
          <a:off x="618186" y="2431437"/>
          <a:ext cx="5429250" cy="4207622"/>
        </p:xfrm>
        <a:graphic>
          <a:graphicData uri="http://schemas.openxmlformats.org/drawingml/2006/table">
            <a:tbl>
              <a:tblPr>
                <a:tableStyleId>{9D7B26C5-4107-4FEC-AEDC-1716B250A1EF}</a:tableStyleId>
              </a:tblPr>
              <a:tblGrid>
                <a:gridCol w="1809750"/>
                <a:gridCol w="1809750"/>
                <a:gridCol w="1809750"/>
              </a:tblGrid>
              <a:tr h="436458">
                <a:tc>
                  <a:txBody>
                    <a:bodyPr/>
                    <a:lstStyle/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b="0" dirty="0" smtClean="0"/>
                        <a:t>Idades</a:t>
                      </a:r>
                      <a:endParaRPr lang="pt-BR" b="1" dirty="0"/>
                    </a:p>
                  </a:txBody>
                  <a:tcPr marL="91425" marR="91425" marT="91425" marB="9142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err="1"/>
                        <a:t>Fi</a:t>
                      </a:r>
                      <a:endParaRPr lang="pt-BR" b="1" dirty="0"/>
                    </a:p>
                  </a:txBody>
                  <a:tcPr marL="91425" marR="91425" marT="91425" marB="9142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err="1" smtClean="0"/>
                        <a:t>Fac</a:t>
                      </a:r>
                      <a:endParaRPr lang="pt-BR" b="1" dirty="0"/>
                    </a:p>
                  </a:txBody>
                  <a:tcPr marL="91425" marR="91425" marT="91425" marB="9142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3396"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/>
                        <a:t>0 </a:t>
                      </a:r>
                      <a:r>
                        <a:rPr lang="pt-BR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⊦ 10</a:t>
                      </a:r>
                      <a:endParaRPr lang="pt-BR" b="0" dirty="0"/>
                    </a:p>
                  </a:txBody>
                  <a:tcPr marL="91425" marR="91425" marT="91425" marB="9142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70</a:t>
                      </a:r>
                      <a:endParaRPr lang="pt-BR" dirty="0"/>
                    </a:p>
                  </a:txBody>
                  <a:tcPr marL="91425" marR="91425" marT="91425" marB="9142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70</a:t>
                      </a:r>
                      <a:endParaRPr lang="pt-BR" dirty="0"/>
                    </a:p>
                  </a:txBody>
                  <a:tcPr marL="91425" marR="91425" marT="91425" marB="9142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36458">
                <a:tc>
                  <a:txBody>
                    <a:bodyPr/>
                    <a:lstStyle/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 ⊦ 20</a:t>
                      </a:r>
                      <a:endParaRPr lang="pt-BR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20</a:t>
                      </a:r>
                      <a:endParaRPr lang="pt-BR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90</a:t>
                      </a:r>
                      <a:endParaRPr lang="pt-BR" dirty="0"/>
                    </a:p>
                  </a:txBody>
                  <a:tcPr marL="91425" marR="91425" marT="91425" marB="91425"/>
                </a:tc>
              </a:tr>
              <a:tr h="453446"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/>
                        <a:t>20 </a:t>
                      </a:r>
                      <a:r>
                        <a:rPr lang="pt-BR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⊦ 30</a:t>
                      </a:r>
                      <a:endParaRPr lang="pt-BR" b="0" dirty="0"/>
                    </a:p>
                  </a:txBody>
                  <a:tcPr marL="91425" marR="91425" marT="91425" marB="91425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15</a:t>
                      </a:r>
                      <a:endParaRPr lang="pt-BR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105</a:t>
                      </a:r>
                      <a:endParaRPr lang="pt-BR" dirty="0"/>
                    </a:p>
                  </a:txBody>
                  <a:tcPr marL="91425" marR="91425" marT="91425" marB="91425"/>
                </a:tc>
              </a:tr>
              <a:tr h="458792"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/>
                        <a:t>30 </a:t>
                      </a:r>
                      <a:r>
                        <a:rPr lang="pt-BR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⊦ 40</a:t>
                      </a:r>
                      <a:endParaRPr lang="pt-BR" b="0" dirty="0"/>
                    </a:p>
                  </a:txBody>
                  <a:tcPr marL="91425" marR="91425" marT="91425" marB="91425"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15</a:t>
                      </a:r>
                      <a:endParaRPr lang="pt-BR" dirty="0"/>
                    </a:p>
                  </a:txBody>
                  <a:tcPr marL="91425" marR="91425" marT="91425" marB="91425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120</a:t>
                      </a:r>
                      <a:endParaRPr lang="pt-BR" dirty="0"/>
                    </a:p>
                  </a:txBody>
                  <a:tcPr marL="91425" marR="91425" marT="91425" marB="91425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6458"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/>
                        <a:t>40 </a:t>
                      </a:r>
                      <a:r>
                        <a:rPr lang="pt-BR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⊦ 50</a:t>
                      </a:r>
                      <a:endParaRPr lang="pt-BR" b="0" dirty="0"/>
                    </a:p>
                  </a:txBody>
                  <a:tcPr marL="91425" marR="91425" marT="91425" marB="91425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12</a:t>
                      </a:r>
                      <a:endParaRPr lang="pt-BR" dirty="0"/>
                    </a:p>
                  </a:txBody>
                  <a:tcPr marL="91425" marR="91425" marT="91425" marB="91425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132</a:t>
                      </a:r>
                      <a:endParaRPr lang="pt-BR" dirty="0"/>
                    </a:p>
                  </a:txBody>
                  <a:tcPr marL="91425" marR="91425" marT="91425" marB="91425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0242"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/>
                        <a:t>50 </a:t>
                      </a:r>
                      <a:r>
                        <a:rPr lang="pt-BR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⊦ 60</a:t>
                      </a:r>
                    </a:p>
                    <a:p>
                      <a:pPr algn="ctr"/>
                      <a:endParaRPr lang="pt-BR" sz="1800" b="0" i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b="0" dirty="0" smtClean="0"/>
                        <a:t>60 </a:t>
                      </a:r>
                      <a:r>
                        <a:rPr lang="pt-BR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⊦ 70</a:t>
                      </a:r>
                      <a:endParaRPr lang="pt-BR" b="0" dirty="0" smtClean="0"/>
                    </a:p>
                  </a:txBody>
                  <a:tcPr marL="91425" marR="91425" marT="91425" marB="91425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18</a:t>
                      </a:r>
                    </a:p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endParaRPr lang="pt-BR" dirty="0" smtClean="0"/>
                    </a:p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50</a:t>
                      </a:r>
                      <a:endParaRPr lang="pt-BR" dirty="0"/>
                    </a:p>
                  </a:txBody>
                  <a:tcPr marL="91425" marR="91425" marT="91425" marB="91425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150</a:t>
                      </a:r>
                    </a:p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endParaRPr lang="pt-BR" dirty="0" smtClean="0"/>
                    </a:p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200</a:t>
                      </a:r>
                      <a:endParaRPr lang="pt-BR" dirty="0"/>
                    </a:p>
                  </a:txBody>
                  <a:tcPr marL="91425" marR="91425" marT="91425" marB="91425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6458">
                <a:tc>
                  <a:txBody>
                    <a:bodyPr/>
                    <a:lstStyle/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/>
                        <a:t>Σ</a:t>
                      </a:r>
                      <a:endParaRPr lang="pt-BR" b="1" dirty="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b="0" dirty="0" smtClean="0"/>
                        <a:t>200</a:t>
                      </a:r>
                      <a:endParaRPr lang="pt-BR" b="0" dirty="0"/>
                    </a:p>
                  </a:txBody>
                  <a:tcPr marL="91425" marR="91425" marT="91425" marB="9142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867</a:t>
                      </a:r>
                      <a:endParaRPr dirty="0"/>
                    </a:p>
                  </a:txBody>
                  <a:tcPr marL="91425" marR="91425" marT="91425" marB="9142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8" name="CaixaDeTexto 7"/>
          <p:cNvSpPr txBox="1"/>
          <p:nvPr/>
        </p:nvSpPr>
        <p:spPr>
          <a:xfrm>
            <a:off x="6080760" y="2194538"/>
            <a:ext cx="5329922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600" dirty="0" smtClean="0"/>
              <a:t>Primeiro calcula-se a ordem, aplicando:		   </a:t>
            </a:r>
            <a:r>
              <a:rPr lang="pt-BR" sz="2600" dirty="0"/>
              <a:t> </a:t>
            </a:r>
            <a:r>
              <a:rPr lang="pt-BR" sz="2600" dirty="0" smtClean="0"/>
              <a:t>  </a:t>
            </a:r>
            <a:r>
              <a:rPr lang="pt-BR" sz="2600" dirty="0"/>
              <a:t>;</a:t>
            </a:r>
            <a:r>
              <a:rPr lang="pt-BR" sz="2600" dirty="0" smtClean="0"/>
              <a:t> a classe da</a:t>
            </a:r>
          </a:p>
          <a:p>
            <a:r>
              <a:rPr lang="pt-BR" sz="2600" dirty="0" smtClean="0"/>
              <a:t>Mediana é verificada pela </a:t>
            </a:r>
            <a:r>
              <a:rPr lang="pt-BR" sz="2600" dirty="0" err="1" smtClean="0"/>
              <a:t>Fac</a:t>
            </a:r>
            <a:r>
              <a:rPr lang="pt-BR" sz="2600" dirty="0" smtClean="0"/>
              <a:t>, nesse caso, a classe onde </a:t>
            </a:r>
            <a:r>
              <a:rPr lang="pt-BR" sz="2600" dirty="0" err="1" smtClean="0"/>
              <a:t>Fac</a:t>
            </a:r>
            <a:r>
              <a:rPr lang="pt-BR" sz="2600" dirty="0" smtClean="0"/>
              <a:t> = 105.</a:t>
            </a:r>
          </a:p>
          <a:p>
            <a:endParaRPr lang="pt-BR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aixaDeTexto 8"/>
              <p:cNvSpPr txBox="1"/>
              <p:nvPr/>
            </p:nvSpPr>
            <p:spPr>
              <a:xfrm>
                <a:off x="7744636" y="2592256"/>
                <a:ext cx="1748043" cy="57618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BR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0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num>
                        <m:den>
                          <m:r>
                            <a:rPr lang="pt-BR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pt-BR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pt-BR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000" b="0" i="1" smtClean="0">
                              <a:latin typeface="Cambria Math" panose="02040503050406030204" pitchFamily="18" charset="0"/>
                            </a:rPr>
                            <m:t>200</m:t>
                          </m:r>
                        </m:num>
                        <m:den>
                          <m:r>
                            <a:rPr lang="pt-BR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pt-BR" sz="2000" b="0" i="1" smtClean="0">
                          <a:latin typeface="Cambria Math" panose="02040503050406030204" pitchFamily="18" charset="0"/>
                        </a:rPr>
                        <m:t>=100</m:t>
                      </m:r>
                    </m:oMath>
                  </m:oMathPara>
                </a14:m>
                <a:endParaRPr lang="pt-BR" sz="2000" dirty="0"/>
              </a:p>
            </p:txBody>
          </p:sp>
        </mc:Choice>
        <mc:Fallback xmlns="">
          <p:sp>
            <p:nvSpPr>
              <p:cNvPr id="9" name="CaixaDeTexto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44636" y="2592256"/>
                <a:ext cx="1748043" cy="576183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" name="Tabe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6750135"/>
              </p:ext>
            </p:extLst>
          </p:nvPr>
        </p:nvGraphicFramePr>
        <p:xfrm>
          <a:off x="7810430" y="4594805"/>
          <a:ext cx="1307812" cy="1193109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307812">
                  <a:extLst>
                    <a:ext uri="{9D8B030D-6E8A-4147-A177-3AD203B41FA5}">
                      <a16:colId xmlns:a16="http://schemas.microsoft.com/office/drawing/2014/main" xmlns="" val="2110651858"/>
                    </a:ext>
                  </a:extLst>
                </a:gridCol>
              </a:tblGrid>
              <a:tr h="397703">
                <a:tc>
                  <a:txBody>
                    <a:bodyPr/>
                    <a:lstStyle/>
                    <a:p>
                      <a:pPr algn="ctr"/>
                      <a:r>
                        <a:rPr lang="pt-BR" sz="1600" b="0" dirty="0" smtClean="0"/>
                        <a:t>20 </a:t>
                      </a:r>
                      <a:r>
                        <a:rPr lang="pt-BR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⊦ 30</a:t>
                      </a:r>
                      <a:endParaRPr lang="pt-BR" sz="16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45107051"/>
                  </a:ext>
                </a:extLst>
              </a:tr>
              <a:tr h="397703">
                <a:tc>
                  <a:txBody>
                    <a:bodyPr/>
                    <a:lstStyle/>
                    <a:p>
                      <a:pPr algn="ctr"/>
                      <a:r>
                        <a:rPr lang="pt-BR" sz="1600" b="0" dirty="0" smtClean="0"/>
                        <a:t>15</a:t>
                      </a:r>
                      <a:endParaRPr lang="pt-BR" sz="16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62355251"/>
                  </a:ext>
                </a:extLst>
              </a:tr>
              <a:tr h="397703">
                <a:tc>
                  <a:txBody>
                    <a:bodyPr/>
                    <a:lstStyle/>
                    <a:p>
                      <a:pPr algn="ctr"/>
                      <a:r>
                        <a:rPr lang="pt-BR" sz="1600" b="0" dirty="0" smtClean="0"/>
                        <a:t>105</a:t>
                      </a:r>
                      <a:endParaRPr lang="pt-BR" sz="16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755322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hape 129"/>
          <p:cNvGraphicFramePr/>
          <p:nvPr>
            <p:extLst>
              <p:ext uri="{D42A27DB-BD31-4B8C-83A1-F6EECF244321}">
                <p14:modId xmlns:p14="http://schemas.microsoft.com/office/powerpoint/2010/main" val="3677904098"/>
              </p:ext>
            </p:extLst>
          </p:nvPr>
        </p:nvGraphicFramePr>
        <p:xfrm>
          <a:off x="543728" y="1871872"/>
          <a:ext cx="5429250" cy="4207622"/>
        </p:xfrm>
        <a:graphic>
          <a:graphicData uri="http://schemas.openxmlformats.org/drawingml/2006/table">
            <a:tbl>
              <a:tblPr>
                <a:tableStyleId>{9D7B26C5-4107-4FEC-AEDC-1716B250A1EF}</a:tableStyleId>
              </a:tblPr>
              <a:tblGrid>
                <a:gridCol w="1809750"/>
                <a:gridCol w="1809750"/>
                <a:gridCol w="1809750"/>
              </a:tblGrid>
              <a:tr h="436458">
                <a:tc>
                  <a:txBody>
                    <a:bodyPr/>
                    <a:lstStyle/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b="0" dirty="0" smtClean="0"/>
                        <a:t>Idades</a:t>
                      </a:r>
                      <a:endParaRPr lang="pt-BR" b="1" dirty="0"/>
                    </a:p>
                  </a:txBody>
                  <a:tcPr marL="91425" marR="91425" marT="91425" marB="9142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err="1"/>
                        <a:t>Fi</a:t>
                      </a:r>
                      <a:endParaRPr lang="pt-BR" b="1" dirty="0"/>
                    </a:p>
                  </a:txBody>
                  <a:tcPr marL="91425" marR="91425" marT="91425" marB="9142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err="1" smtClean="0"/>
                        <a:t>Fac</a:t>
                      </a:r>
                      <a:endParaRPr lang="pt-BR" b="1" dirty="0"/>
                    </a:p>
                  </a:txBody>
                  <a:tcPr marL="91425" marR="91425" marT="91425" marB="9142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3396"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/>
                        <a:t>0 </a:t>
                      </a:r>
                      <a:r>
                        <a:rPr lang="pt-BR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⊦ 10</a:t>
                      </a:r>
                      <a:endParaRPr lang="pt-BR" b="0" dirty="0"/>
                    </a:p>
                  </a:txBody>
                  <a:tcPr marL="91425" marR="91425" marT="91425" marB="9142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70</a:t>
                      </a:r>
                      <a:endParaRPr lang="pt-BR" dirty="0"/>
                    </a:p>
                  </a:txBody>
                  <a:tcPr marL="91425" marR="91425" marT="91425" marB="9142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70</a:t>
                      </a:r>
                      <a:endParaRPr lang="pt-BR" dirty="0"/>
                    </a:p>
                  </a:txBody>
                  <a:tcPr marL="91425" marR="91425" marT="91425" marB="9142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36458">
                <a:tc>
                  <a:txBody>
                    <a:bodyPr/>
                    <a:lstStyle/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 ⊦ 20</a:t>
                      </a:r>
                      <a:endParaRPr lang="pt-BR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20</a:t>
                      </a:r>
                      <a:endParaRPr lang="pt-BR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90</a:t>
                      </a:r>
                      <a:endParaRPr lang="pt-BR" dirty="0"/>
                    </a:p>
                  </a:txBody>
                  <a:tcPr marL="91425" marR="91425" marT="91425" marB="91425"/>
                </a:tc>
              </a:tr>
              <a:tr h="453446"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/>
                        <a:t>20 </a:t>
                      </a:r>
                      <a:r>
                        <a:rPr lang="pt-BR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⊦ 30</a:t>
                      </a:r>
                      <a:endParaRPr lang="pt-BR" b="0" dirty="0"/>
                    </a:p>
                  </a:txBody>
                  <a:tcPr marL="91425" marR="91425" marT="91425" marB="91425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15</a:t>
                      </a:r>
                      <a:endParaRPr lang="pt-BR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105</a:t>
                      </a:r>
                      <a:endParaRPr lang="pt-BR" dirty="0"/>
                    </a:p>
                  </a:txBody>
                  <a:tcPr marL="91425" marR="91425" marT="91425" marB="91425"/>
                </a:tc>
              </a:tr>
              <a:tr h="458792"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/>
                        <a:t>30 </a:t>
                      </a:r>
                      <a:r>
                        <a:rPr lang="pt-BR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⊦ 40</a:t>
                      </a:r>
                      <a:endParaRPr lang="pt-BR" b="0" dirty="0"/>
                    </a:p>
                  </a:txBody>
                  <a:tcPr marL="91425" marR="91425" marT="91425" marB="91425"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15</a:t>
                      </a:r>
                      <a:endParaRPr lang="pt-BR" dirty="0"/>
                    </a:p>
                  </a:txBody>
                  <a:tcPr marL="91425" marR="91425" marT="91425" marB="91425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120</a:t>
                      </a:r>
                      <a:endParaRPr lang="pt-BR" dirty="0"/>
                    </a:p>
                  </a:txBody>
                  <a:tcPr marL="91425" marR="91425" marT="91425" marB="91425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6458"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/>
                        <a:t>40 </a:t>
                      </a:r>
                      <a:r>
                        <a:rPr lang="pt-BR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⊦ 50</a:t>
                      </a:r>
                      <a:endParaRPr lang="pt-BR" b="0" dirty="0"/>
                    </a:p>
                  </a:txBody>
                  <a:tcPr marL="91425" marR="91425" marT="91425" marB="91425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12</a:t>
                      </a:r>
                      <a:endParaRPr lang="pt-BR" dirty="0"/>
                    </a:p>
                  </a:txBody>
                  <a:tcPr marL="91425" marR="91425" marT="91425" marB="91425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132</a:t>
                      </a:r>
                      <a:endParaRPr lang="pt-BR" dirty="0"/>
                    </a:p>
                  </a:txBody>
                  <a:tcPr marL="91425" marR="91425" marT="91425" marB="91425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0242"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/>
                        <a:t>50 </a:t>
                      </a:r>
                      <a:r>
                        <a:rPr lang="pt-BR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⊦ 60</a:t>
                      </a:r>
                    </a:p>
                    <a:p>
                      <a:pPr algn="ctr"/>
                      <a:endParaRPr lang="pt-BR" sz="1800" b="0" i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b="0" dirty="0" smtClean="0"/>
                        <a:t>60 </a:t>
                      </a:r>
                      <a:r>
                        <a:rPr lang="pt-BR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⊦ 70</a:t>
                      </a:r>
                      <a:endParaRPr lang="pt-BR" b="0" dirty="0" smtClean="0"/>
                    </a:p>
                  </a:txBody>
                  <a:tcPr marL="91425" marR="91425" marT="91425" marB="91425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18</a:t>
                      </a:r>
                    </a:p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endParaRPr lang="pt-BR" dirty="0" smtClean="0"/>
                    </a:p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50</a:t>
                      </a:r>
                      <a:endParaRPr lang="pt-BR" dirty="0"/>
                    </a:p>
                  </a:txBody>
                  <a:tcPr marL="91425" marR="91425" marT="91425" marB="91425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150</a:t>
                      </a:r>
                    </a:p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endParaRPr lang="pt-BR" dirty="0" smtClean="0"/>
                    </a:p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200</a:t>
                      </a:r>
                      <a:endParaRPr lang="pt-BR" dirty="0"/>
                    </a:p>
                  </a:txBody>
                  <a:tcPr marL="91425" marR="91425" marT="91425" marB="91425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6458">
                <a:tc>
                  <a:txBody>
                    <a:bodyPr/>
                    <a:lstStyle/>
                    <a:p>
                      <a:pPr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/>
                        <a:t>Σ</a:t>
                      </a:r>
                      <a:endParaRPr lang="pt-BR" b="1" dirty="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b="0" dirty="0" smtClean="0"/>
                        <a:t>200</a:t>
                      </a:r>
                      <a:endParaRPr lang="pt-BR" b="0" dirty="0"/>
                    </a:p>
                  </a:txBody>
                  <a:tcPr marL="91425" marR="91425" marT="91425" marB="9142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867</a:t>
                      </a:r>
                      <a:endParaRPr dirty="0"/>
                    </a:p>
                  </a:txBody>
                  <a:tcPr marL="91425" marR="91425" marT="91425" marB="9142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257578" y="135812"/>
            <a:ext cx="10792496" cy="1577078"/>
          </a:xfrm>
        </p:spPr>
        <p:txBody>
          <a:bodyPr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pt-BR" sz="4000" b="1" dirty="0" smtClean="0"/>
              <a:t>Mediana</a:t>
            </a:r>
            <a:r>
              <a:rPr lang="pt-BR" sz="4000" b="1" dirty="0"/>
              <a:t/>
            </a:r>
            <a:br>
              <a:rPr lang="pt-BR" sz="4000" b="1" dirty="0"/>
            </a:br>
            <a:r>
              <a:rPr lang="pt-BR" sz="4000" dirty="0"/>
              <a:t>	</a:t>
            </a:r>
            <a:r>
              <a:rPr lang="pt-BR" sz="3600" dirty="0" smtClean="0">
                <a:solidFill>
                  <a:srgbClr val="002060"/>
                </a:solidFill>
              </a:rPr>
              <a:t>Com Variáveis Contínuas</a:t>
            </a:r>
            <a:r>
              <a:rPr lang="pt-BR" dirty="0">
                <a:solidFill>
                  <a:srgbClr val="002060"/>
                </a:solidFill>
              </a:rPr>
              <a:t/>
            </a:r>
            <a:br>
              <a:rPr lang="pt-BR" dirty="0">
                <a:solidFill>
                  <a:srgbClr val="002060"/>
                </a:solidFill>
              </a:rPr>
            </a:br>
            <a:endParaRPr lang="pt-BR" dirty="0"/>
          </a:p>
        </p:txBody>
      </p:sp>
      <p:sp>
        <p:nvSpPr>
          <p:cNvPr id="6" name="Elipse 5"/>
          <p:cNvSpPr/>
          <p:nvPr/>
        </p:nvSpPr>
        <p:spPr>
          <a:xfrm rot="5400000">
            <a:off x="2846228" y="1118932"/>
            <a:ext cx="566671" cy="466215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800" b="1" dirty="0">
              <a:solidFill>
                <a:srgbClr val="FF0000"/>
              </a:solidFill>
            </a:endParaRPr>
          </a:p>
        </p:txBody>
      </p:sp>
      <p:sp>
        <p:nvSpPr>
          <p:cNvPr id="7" name="Título 12"/>
          <p:cNvSpPr txBox="1">
            <a:spLocks/>
          </p:cNvSpPr>
          <p:nvPr/>
        </p:nvSpPr>
        <p:spPr>
          <a:xfrm>
            <a:off x="6168981" y="1223492"/>
            <a:ext cx="4980012" cy="64838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>
            <a:lvl1pPr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000" dirty="0" smtClean="0"/>
              <a:t>Com a fórmula da interpolação linear:</a:t>
            </a:r>
            <a:endParaRPr lang="pt-BR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aixaDeTexto 7"/>
              <p:cNvSpPr txBox="1"/>
              <p:nvPr/>
            </p:nvSpPr>
            <p:spPr>
              <a:xfrm>
                <a:off x="6405568" y="2056153"/>
                <a:ext cx="3817135" cy="167719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100" i="1" smtClean="0"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pt-BR" sz="210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pt-BR" sz="2100" i="1" smtClean="0">
                          <a:latin typeface="Cambria Math" panose="02040503050406030204" pitchFamily="18" charset="0"/>
                        </a:rPr>
                        <m:t>𝑙</m:t>
                      </m:r>
                      <m:r>
                        <a:rPr lang="pt-BR" sz="210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pt-BR" sz="21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>
                            <m:fPr>
                              <m:ctrlPr>
                                <a:rPr lang="pt-BR" sz="21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t-BR" sz="21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num>
                            <m:den>
                              <m:r>
                                <a:rPr lang="pt-BR" sz="21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pt-BR" sz="2100" i="1">
                              <a:latin typeface="Cambria Math" panose="02040503050406030204" pitchFamily="18" charset="0"/>
                            </a:rPr>
                            <m:t>− </m:t>
                          </m:r>
                          <m:r>
                            <m:rPr>
                              <m:sty m:val="p"/>
                            </m:rPr>
                            <a:rPr lang="el-GR" sz="21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Σ</m:t>
                          </m:r>
                          <m:r>
                            <a:rPr lang="pt-BR" sz="21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𝑓𝑎𝑛𝑡</m:t>
                          </m:r>
                        </m:num>
                        <m:den>
                          <m:r>
                            <a:rPr lang="pt-BR" sz="2100" i="1">
                              <a:latin typeface="Cambria Math" panose="02040503050406030204" pitchFamily="18" charset="0"/>
                            </a:rPr>
                            <m:t>𝐹𝑚𝑑</m:t>
                          </m:r>
                        </m:den>
                      </m:f>
                      <m:r>
                        <m:rPr>
                          <m:nor/>
                        </m:rPr>
                        <a:rPr lang="pt-BR" sz="2100" dirty="0"/>
                        <m:t> </m:t>
                      </m:r>
                      <m:r>
                        <a:rPr lang="pt-BR" sz="21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d>
                        <m:dPr>
                          <m:ctrlPr>
                            <a:rPr lang="pt-BR" sz="21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t-BR" sz="21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𝐿</m:t>
                          </m:r>
                          <m:r>
                            <a:rPr lang="pt-BR" sz="21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−</m:t>
                          </m:r>
                          <m:r>
                            <a:rPr lang="pt-BR" sz="21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𝑙</m:t>
                          </m:r>
                        </m:e>
                      </m:d>
                      <m:r>
                        <a:rPr lang="pt-BR" sz="21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pt-BR" sz="2100" dirty="0" smtClean="0"/>
              </a:p>
              <a:p>
                <a:r>
                  <a:rPr lang="pt-BR" sz="2100" dirty="0"/>
                  <a:t> </a:t>
                </a:r>
                <a:endParaRPr lang="pt-BR" sz="2100" b="0" i="1" dirty="0" smtClean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pt-BR" sz="2100" b="0" i="1" smtClean="0">
                        <a:latin typeface="Cambria Math" panose="02040503050406030204" pitchFamily="18" charset="0"/>
                      </a:rPr>
                      <m:t>20</m:t>
                    </m:r>
                    <m:r>
                      <a:rPr lang="pt-BR" sz="2100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pt-BR" sz="21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pt-BR" sz="21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pt-BR" sz="2100" b="0" i="1" smtClean="0">
                                <a:latin typeface="Cambria Math" panose="02040503050406030204" pitchFamily="18" charset="0"/>
                              </a:rPr>
                              <m:t>200</m:t>
                            </m:r>
                          </m:num>
                          <m:den>
                            <m:r>
                              <a:rPr lang="pt-BR" sz="21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pt-BR" sz="21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pt-BR" sz="21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pt-BR" sz="21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pt-BR" sz="21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90</m:t>
                        </m:r>
                      </m:num>
                      <m:den>
                        <m:r>
                          <a:rPr lang="pt-BR" sz="2100" b="0" i="1" smtClean="0">
                            <a:latin typeface="Cambria Math" panose="02040503050406030204" pitchFamily="1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pt-BR" sz="2100" dirty="0"/>
                  <a:t> </a:t>
                </a:r>
                <a14:m>
                  <m:oMath xmlns:m="http://schemas.openxmlformats.org/officeDocument/2006/math">
                    <m:r>
                      <a:rPr lang="pt-BR" sz="21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d>
                      <m:dPr>
                        <m:ctrlPr>
                          <a:rPr lang="pt-BR" sz="21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t-BR" sz="21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30−20</m:t>
                        </m:r>
                      </m:e>
                    </m:d>
                    <m:r>
                      <a:rPr lang="pt-BR" sz="21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endParaRPr lang="pt-BR" sz="2100" i="1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8" name="CaixaDeTexto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05568" y="2056153"/>
                <a:ext cx="3817135" cy="1677190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CaixaDeTexto 8"/>
              <p:cNvSpPr txBox="1"/>
              <p:nvPr/>
            </p:nvSpPr>
            <p:spPr>
              <a:xfrm>
                <a:off x="6504711" y="4093490"/>
                <a:ext cx="4308552" cy="45897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pt-BR" sz="2100" i="1" smtClean="0">
                        <a:latin typeface="Cambria Math" panose="02040503050406030204" pitchFamily="18" charset="0"/>
                      </a:rPr>
                      <m:t>𝑌</m:t>
                    </m:r>
                    <m:r>
                      <a:rPr lang="pt-BR" sz="2100" i="1" smtClean="0">
                        <a:latin typeface="Cambria Math" panose="02040503050406030204" pitchFamily="18" charset="0"/>
                      </a:rPr>
                      <m:t>=20+</m:t>
                    </m:r>
                    <m:f>
                      <m:fPr>
                        <m:ctrlPr>
                          <a:rPr lang="pt-BR" sz="21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BR" sz="21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num>
                      <m:den>
                        <m:r>
                          <a:rPr lang="pt-BR" sz="2100" b="0" i="1" smtClean="0">
                            <a:latin typeface="Cambria Math" panose="02040503050406030204" pitchFamily="1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pt-BR" sz="2100" dirty="0"/>
                  <a:t> </a:t>
                </a:r>
                <a14:m>
                  <m:oMath xmlns:m="http://schemas.openxmlformats.org/officeDocument/2006/math">
                    <m:r>
                      <a:rPr lang="pt-BR" sz="21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pt-BR" sz="21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r>
                      <a:rPr lang="pt-BR" sz="21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</m:t>
                    </m:r>
                    <m:r>
                      <a:rPr lang="pt-BR" sz="21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pt-BR" sz="2100" i="1">
                        <a:latin typeface="Cambria Math" panose="02040503050406030204" pitchFamily="18" charset="0"/>
                      </a:rPr>
                      <m:t>20+</m:t>
                    </m:r>
                    <m:f>
                      <m:fPr>
                        <m:ctrlPr>
                          <a:rPr lang="pt-BR" sz="21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BR" sz="2100" i="1">
                            <a:latin typeface="Cambria Math" panose="02040503050406030204" pitchFamily="18" charset="0"/>
                          </a:rPr>
                          <m:t>10</m:t>
                        </m:r>
                        <m:r>
                          <a:rPr lang="pt-BR" sz="21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num>
                      <m:den>
                        <m:r>
                          <a:rPr lang="pt-BR" sz="2100" i="1">
                            <a:latin typeface="Cambria Math" panose="02040503050406030204" pitchFamily="18" charset="0"/>
                          </a:rPr>
                          <m:t>15</m:t>
                        </m:r>
                      </m:den>
                    </m:f>
                    <m:r>
                      <a:rPr lang="pt-BR" sz="2100" b="0" i="1" smtClean="0">
                        <a:latin typeface="Cambria Math" panose="02040503050406030204" pitchFamily="18" charset="0"/>
                      </a:rPr>
                      <m:t>=26,66</m:t>
                    </m:r>
                  </m:oMath>
                </a14:m>
                <a:endParaRPr lang="pt-BR" sz="2100" i="1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9" name="CaixaDeTexto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04711" y="4093490"/>
                <a:ext cx="4308552" cy="458972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" name="Agrupar 13"/>
          <p:cNvGrpSpPr/>
          <p:nvPr/>
        </p:nvGrpSpPr>
        <p:grpSpPr>
          <a:xfrm>
            <a:off x="7401954" y="5152354"/>
            <a:ext cx="1844937" cy="1359718"/>
            <a:chOff x="2414558" y="4487787"/>
            <a:chExt cx="1844937" cy="135971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Retângulo 10"/>
                <p:cNvSpPr/>
                <p:nvPr/>
              </p:nvSpPr>
              <p:spPr>
                <a:xfrm>
                  <a:off x="2422004" y="4487787"/>
                  <a:ext cx="1837491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pt-BR" sz="20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𝑙</m:t>
                      </m:r>
                    </m:oMath>
                  </a14:m>
                  <a:r>
                    <a:rPr lang="pt-BR" sz="2000" dirty="0" smtClean="0">
                      <a:solidFill>
                        <a:srgbClr val="FF0000"/>
                      </a:solidFill>
                    </a:rPr>
                    <a:t>  e </a:t>
                  </a:r>
                  <a:r>
                    <a:rPr lang="pt-BR" sz="2000" dirty="0">
                      <a:solidFill>
                        <a:srgbClr val="FF0000"/>
                      </a:solidFill>
                    </a:rPr>
                    <a:t>L </a:t>
                  </a:r>
                  <a:r>
                    <a:rPr lang="pt-BR" sz="2000" dirty="0" smtClean="0">
                      <a:solidFill>
                        <a:srgbClr val="FF0000"/>
                      </a:solidFill>
                    </a:rPr>
                    <a:t>: </a:t>
                  </a:r>
                  <a:r>
                    <a:rPr lang="pt-BR" sz="2000" dirty="0" smtClean="0"/>
                    <a:t>20 e 30</a:t>
                  </a:r>
                  <a:endParaRPr lang="pt-BR" sz="2000" dirty="0"/>
                </a:p>
              </p:txBody>
            </p:sp>
          </mc:Choice>
          <mc:Fallback xmlns="">
            <p:sp>
              <p:nvSpPr>
                <p:cNvPr id="11" name="Retângulo 1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22004" y="4487787"/>
                  <a:ext cx="1837491" cy="400110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 t="-7576" r="-2649" b="-25758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Retângulo 11"/>
                <p:cNvSpPr/>
                <p:nvPr/>
              </p:nvSpPr>
              <p:spPr>
                <a:xfrm>
                  <a:off x="2414558" y="4798484"/>
                  <a:ext cx="1100109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pt-BR" sz="2000" b="0" i="1" smtClean="0">
                          <a:solidFill>
                            <a:srgbClr val="92D050"/>
                          </a:solidFill>
                          <a:latin typeface="Cambria Math" panose="02040503050406030204" pitchFamily="18" charset="0"/>
                        </a:rPr>
                        <m:t>𝐹𝑚𝑑</m:t>
                      </m:r>
                    </m:oMath>
                  </a14:m>
                  <a:r>
                    <a:rPr lang="pt-BR" sz="2000" dirty="0" smtClean="0">
                      <a:solidFill>
                        <a:srgbClr val="92D050"/>
                      </a:solidFill>
                    </a:rPr>
                    <a:t>: </a:t>
                  </a:r>
                  <a:r>
                    <a:rPr lang="pt-BR" sz="2000" dirty="0" smtClean="0"/>
                    <a:t>15</a:t>
                  </a:r>
                  <a:endParaRPr lang="pt-BR" sz="2000" dirty="0"/>
                </a:p>
              </p:txBody>
            </p:sp>
          </mc:Choice>
          <mc:Fallback xmlns="">
            <p:sp>
              <p:nvSpPr>
                <p:cNvPr id="12" name="Retângulo 1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14558" y="4798484"/>
                  <a:ext cx="1100109" cy="400110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 t="-7576" r="-8287" b="-25758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Retângulo 12"/>
                <p:cNvSpPr/>
                <p:nvPr/>
              </p:nvSpPr>
              <p:spPr>
                <a:xfrm>
                  <a:off x="2422004" y="5118786"/>
                  <a:ext cx="1327671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pt-BR" sz="20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pt-BR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𝑓𝑎𝑛𝑡</m:t>
                          </m:r>
                          <m:r>
                            <m:rPr>
                              <m:nor/>
                            </m:rPr>
                            <a:rPr lang="pt-BR" sz="2000" dirty="0">
                              <a:solidFill>
                                <a:srgbClr val="00B0F0"/>
                              </a:solidFill>
                            </a:rPr>
                            <m:t>:</m:t>
                          </m:r>
                        </m:e>
                      </m:nary>
                    </m:oMath>
                  </a14:m>
                  <a:r>
                    <a:rPr lang="pt-BR" sz="2000" dirty="0" smtClean="0">
                      <a:solidFill>
                        <a:srgbClr val="00B0F0"/>
                      </a:solidFill>
                    </a:rPr>
                    <a:t> </a:t>
                  </a:r>
                  <a:r>
                    <a:rPr lang="pt-BR" sz="2000" dirty="0" smtClean="0"/>
                    <a:t>90</a:t>
                  </a:r>
                  <a:endParaRPr lang="pt-BR" sz="2000" dirty="0"/>
                </a:p>
              </p:txBody>
            </p:sp>
          </mc:Choice>
          <mc:Fallback xmlns="">
            <p:sp>
              <p:nvSpPr>
                <p:cNvPr id="17" name="Retângulo 1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22004" y="5118786"/>
                  <a:ext cx="1327671" cy="400110"/>
                </a:xfrm>
                <a:prstGeom prst="rect">
                  <a:avLst/>
                </a:prstGeom>
                <a:blipFill>
                  <a:blip r:embed="rId6"/>
                  <a:stretch>
                    <a:fillRect l="-28571" t="-124615" r="-3687" b="-186154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Retângulo 13"/>
                <p:cNvSpPr/>
                <p:nvPr/>
              </p:nvSpPr>
              <p:spPr>
                <a:xfrm>
                  <a:off x="2422004" y="5447395"/>
                  <a:ext cx="902363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pt-BR" sz="20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pt-BR" sz="20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:</m:t>
                      </m:r>
                    </m:oMath>
                  </a14:m>
                  <a:r>
                    <a:rPr lang="pt-BR" sz="2000" dirty="0" smtClean="0">
                      <a:solidFill>
                        <a:srgbClr val="7030A0"/>
                      </a:solidFill>
                    </a:rPr>
                    <a:t> </a:t>
                  </a:r>
                  <a:r>
                    <a:rPr lang="pt-BR" sz="2000" dirty="0" smtClean="0"/>
                    <a:t>200</a:t>
                  </a:r>
                  <a:endParaRPr lang="pt-BR" sz="2000" dirty="0"/>
                </a:p>
              </p:txBody>
            </p:sp>
          </mc:Choice>
          <mc:Fallback xmlns="">
            <p:sp>
              <p:nvSpPr>
                <p:cNvPr id="14" name="Retângulo 1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22004" y="5447395"/>
                  <a:ext cx="902363" cy="400110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 t="-9231" r="-6081" b="-27692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aixaDeTexto 14"/>
              <p:cNvSpPr txBox="1"/>
              <p:nvPr/>
            </p:nvSpPr>
            <p:spPr>
              <a:xfrm>
                <a:off x="6405568" y="2232019"/>
                <a:ext cx="267702" cy="32316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100" b="0" i="1" smtClean="0">
                          <a:latin typeface="Cambria Math" panose="02040503050406030204" pitchFamily="18" charset="0"/>
                        </a:rPr>
                        <m:t>~</m:t>
                      </m:r>
                    </m:oMath>
                  </m:oMathPara>
                </a14:m>
                <a:endParaRPr lang="pt-BR" sz="2100" dirty="0"/>
              </a:p>
            </p:txBody>
          </p:sp>
        </mc:Choice>
        <mc:Fallback xmlns="">
          <p:sp>
            <p:nvSpPr>
              <p:cNvPr id="15" name="CaixaDeTexto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05568" y="2232019"/>
                <a:ext cx="267702" cy="323165"/>
              </a:xfrm>
              <a:prstGeom prst="rect">
                <a:avLst/>
              </a:prstGeom>
              <a:blipFill rotWithShape="0">
                <a:blip r:embed="rId8"/>
                <a:stretch>
                  <a:fillRect l="-6818" r="-4545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CaixaDeTexto 15"/>
              <p:cNvSpPr txBox="1"/>
              <p:nvPr/>
            </p:nvSpPr>
            <p:spPr>
              <a:xfrm>
                <a:off x="6468088" y="4005329"/>
                <a:ext cx="267702" cy="32316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100" b="0" i="1" smtClean="0">
                          <a:latin typeface="Cambria Math" panose="02040503050406030204" pitchFamily="18" charset="0"/>
                        </a:rPr>
                        <m:t>~</m:t>
                      </m:r>
                    </m:oMath>
                  </m:oMathPara>
                </a14:m>
                <a:endParaRPr lang="pt-BR" sz="2100" dirty="0"/>
              </a:p>
            </p:txBody>
          </p:sp>
        </mc:Choice>
        <mc:Fallback xmlns="">
          <p:sp>
            <p:nvSpPr>
              <p:cNvPr id="16" name="CaixaDeTexto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68088" y="4005329"/>
                <a:ext cx="267702" cy="323165"/>
              </a:xfrm>
              <a:prstGeom prst="rect">
                <a:avLst/>
              </a:prstGeom>
              <a:blipFill rotWithShape="0">
                <a:blip r:embed="rId9"/>
                <a:stretch>
                  <a:fillRect l="-6818" r="-4545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42540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 rot="21420234">
            <a:off x="3378420" y="3333339"/>
            <a:ext cx="5525892" cy="24642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800"/>
          </a:p>
        </p:txBody>
      </p:sp>
      <p:sp>
        <p:nvSpPr>
          <p:cNvPr id="18" name="Título 12"/>
          <p:cNvSpPr txBox="1">
            <a:spLocks/>
          </p:cNvSpPr>
          <p:nvPr/>
        </p:nvSpPr>
        <p:spPr>
          <a:xfrm>
            <a:off x="961117" y="1834754"/>
            <a:ext cx="10360501" cy="1223963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>
            <a:lvl1pPr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2000" dirty="0"/>
              <a:t>A função </a:t>
            </a:r>
            <a:r>
              <a:rPr lang="pt-BR" sz="2000" dirty="0" err="1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median</a:t>
            </a:r>
            <a:r>
              <a:rPr lang="pt-BR" sz="2000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  <a:r>
              <a:rPr lang="pt-BR" sz="2000" dirty="0"/>
              <a:t>, também aceita objetos do tipo </a:t>
            </a:r>
            <a:r>
              <a:rPr lang="pt-BR" sz="2000" dirty="0" err="1"/>
              <a:t>fdt</a:t>
            </a:r>
            <a:r>
              <a:rPr lang="pt-BR" sz="2000" dirty="0"/>
              <a:t>:</a:t>
            </a:r>
            <a:endParaRPr lang="en-US" sz="2000" dirty="0"/>
          </a:p>
        </p:txBody>
      </p:sp>
      <p:pic>
        <p:nvPicPr>
          <p:cNvPr id="12" name="Picture 2" descr="Resultado de imagem para 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847" y="868214"/>
            <a:ext cx="1351619" cy="1048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3"/>
          <a:srcRect l="306" t="43700" r="82669" b="33201"/>
          <a:stretch/>
        </p:blipFill>
        <p:spPr>
          <a:xfrm>
            <a:off x="3477070" y="3377332"/>
            <a:ext cx="5328592" cy="2376264"/>
          </a:xfrm>
          <a:prstGeom prst="rect">
            <a:avLst/>
          </a:prstGeom>
        </p:spPr>
      </p:pic>
      <p:sp>
        <p:nvSpPr>
          <p:cNvPr id="9" name="Título 1"/>
          <p:cNvSpPr>
            <a:spLocks noGrp="1"/>
          </p:cNvSpPr>
          <p:nvPr>
            <p:ph type="title"/>
          </p:nvPr>
        </p:nvSpPr>
        <p:spPr>
          <a:xfrm>
            <a:off x="2324466" y="868214"/>
            <a:ext cx="10792496" cy="1844297"/>
          </a:xfrm>
        </p:spPr>
        <p:txBody>
          <a:bodyPr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pt-BR" b="1" dirty="0" smtClean="0"/>
              <a:t>Mediana com R</a:t>
            </a:r>
            <a:r>
              <a:rPr lang="pt-BR" sz="4000" b="1" dirty="0"/>
              <a:t/>
            </a:r>
            <a:br>
              <a:rPr lang="pt-BR" sz="4000" b="1" dirty="0"/>
            </a:br>
            <a:r>
              <a:rPr lang="pt-BR" sz="4000" dirty="0"/>
              <a:t>	</a:t>
            </a:r>
            <a:r>
              <a:rPr lang="pt-BR" sz="4000" dirty="0" smtClean="0">
                <a:solidFill>
                  <a:srgbClr val="002060"/>
                </a:solidFill>
              </a:rPr>
              <a:t>Com Variáveis Contínuas</a:t>
            </a:r>
            <a:r>
              <a:rPr lang="pt-BR" dirty="0">
                <a:solidFill>
                  <a:srgbClr val="002060"/>
                </a:solidFill>
              </a:rPr>
              <a:t/>
            </a:r>
            <a:br>
              <a:rPr lang="pt-BR" dirty="0">
                <a:solidFill>
                  <a:srgbClr val="002060"/>
                </a:solidFill>
              </a:rPr>
            </a:b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887726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815822" y="174854"/>
            <a:ext cx="9692640" cy="958086"/>
          </a:xfrm>
        </p:spPr>
        <p:txBody>
          <a:bodyPr>
            <a:normAutofit/>
          </a:bodyPr>
          <a:lstStyle/>
          <a:p>
            <a:r>
              <a:rPr lang="en-US" sz="5000" u="sng" dirty="0" err="1" smtClean="0"/>
              <a:t>Mediana</a:t>
            </a:r>
            <a:endParaRPr lang="pt-BR" sz="5000" u="sng" dirty="0"/>
          </a:p>
        </p:txBody>
      </p:sp>
      <p:sp>
        <p:nvSpPr>
          <p:cNvPr id="10" name="Espaço Reservado para Conteúdo 13"/>
          <p:cNvSpPr>
            <a:spLocks noGrp="1"/>
          </p:cNvSpPr>
          <p:nvPr>
            <p:ph idx="1"/>
          </p:nvPr>
        </p:nvSpPr>
        <p:spPr>
          <a:xfrm>
            <a:off x="242254" y="2377444"/>
            <a:ext cx="4968552" cy="4060155"/>
          </a:xfrm>
        </p:spPr>
        <p:txBody>
          <a:bodyPr rtlCol="0">
            <a:normAutofit/>
          </a:bodyPr>
          <a:lstStyle/>
          <a:p>
            <a:pPr algn="just">
              <a:buClr>
                <a:srgbClr val="00B050"/>
              </a:buClr>
            </a:pPr>
            <a:r>
              <a:rPr lang="pt-BR" sz="2400" dirty="0" smtClean="0"/>
              <a:t>Fácil de compreender e aplicar;</a:t>
            </a:r>
          </a:p>
          <a:p>
            <a:pPr algn="just">
              <a:buClr>
                <a:srgbClr val="00B050"/>
              </a:buClr>
            </a:pPr>
            <a:r>
              <a:rPr lang="pt-BR" sz="2400" dirty="0" smtClean="0"/>
              <a:t>Não é afetada por valores extremos;</a:t>
            </a:r>
          </a:p>
          <a:p>
            <a:pPr algn="just">
              <a:buClr>
                <a:srgbClr val="00B050"/>
              </a:buClr>
            </a:pPr>
            <a:r>
              <a:rPr lang="pt-BR" sz="2400" dirty="0"/>
              <a:t>É um valor </a:t>
            </a:r>
            <a:r>
              <a:rPr lang="pt-BR" sz="2400" dirty="0" smtClean="0"/>
              <a:t>único;</a:t>
            </a:r>
          </a:p>
          <a:p>
            <a:pPr algn="just">
              <a:buClr>
                <a:srgbClr val="00B050"/>
              </a:buClr>
            </a:pPr>
            <a:r>
              <a:rPr lang="pt-BR" sz="2400" dirty="0"/>
              <a:t>Pode ser determinada nas escalas: ordinal, intervalar e proporcional.</a:t>
            </a:r>
            <a:endParaRPr lang="en-US" sz="2400" dirty="0"/>
          </a:p>
        </p:txBody>
      </p:sp>
      <p:sp>
        <p:nvSpPr>
          <p:cNvPr id="5" name="Retângulo 4"/>
          <p:cNvSpPr/>
          <p:nvPr/>
        </p:nvSpPr>
        <p:spPr>
          <a:xfrm>
            <a:off x="815822" y="1575338"/>
            <a:ext cx="3176917" cy="667692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6" name="Espaço Reservado para Conteúdo 13"/>
          <p:cNvSpPr txBox="1">
            <a:spLocks/>
          </p:cNvSpPr>
          <p:nvPr/>
        </p:nvSpPr>
        <p:spPr>
          <a:xfrm>
            <a:off x="1401059" y="1648628"/>
            <a:ext cx="2650941" cy="72008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dirty="0" err="1" smtClean="0">
                <a:solidFill>
                  <a:srgbClr val="00B050"/>
                </a:solidFill>
              </a:rPr>
              <a:t>Vantagens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6230258" y="1601245"/>
            <a:ext cx="3176917" cy="667692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8" name="Espaço Reservado para Conteúdo 13"/>
          <p:cNvSpPr txBox="1">
            <a:spLocks/>
          </p:cNvSpPr>
          <p:nvPr/>
        </p:nvSpPr>
        <p:spPr>
          <a:xfrm>
            <a:off x="6493247" y="1629989"/>
            <a:ext cx="2650941" cy="72008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dirty="0" err="1" smtClean="0">
                <a:solidFill>
                  <a:srgbClr val="FF0000"/>
                </a:solidFill>
              </a:rPr>
              <a:t>Desvantagens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9" name="Conector reto 8"/>
          <p:cNvCxnSpPr/>
          <p:nvPr/>
        </p:nvCxnSpPr>
        <p:spPr>
          <a:xfrm>
            <a:off x="5662142" y="1494206"/>
            <a:ext cx="0" cy="52138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ço Reservado para Conteúdo 13"/>
          <p:cNvSpPr txBox="1">
            <a:spLocks/>
          </p:cNvSpPr>
          <p:nvPr/>
        </p:nvSpPr>
        <p:spPr>
          <a:xfrm>
            <a:off x="5820936" y="2384712"/>
            <a:ext cx="5133575" cy="4060155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C00000"/>
              </a:buClr>
            </a:pPr>
            <a:r>
              <a:rPr lang="pt-BR" sz="2400" dirty="0" smtClean="0"/>
              <a:t>É difícil de ser incluída em expressões matemáticas</a:t>
            </a:r>
          </a:p>
          <a:p>
            <a:pPr algn="just">
              <a:buClr>
                <a:srgbClr val="C00000"/>
              </a:buClr>
            </a:pPr>
            <a:r>
              <a:rPr lang="pt-BR" sz="2400" dirty="0" smtClean="0"/>
              <a:t>Não usa todos os valores da série.</a:t>
            </a:r>
          </a:p>
          <a:p>
            <a:pPr marL="0" indent="0" algn="just">
              <a:buClr>
                <a:srgbClr val="C00000"/>
              </a:buClr>
              <a:buNone/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42373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347729" y="713489"/>
            <a:ext cx="10915875" cy="2828201"/>
          </a:xfrm>
        </p:spPr>
        <p:txBody>
          <a:bodyPr>
            <a:normAutofit/>
          </a:bodyPr>
          <a:lstStyle/>
          <a:p>
            <a:r>
              <a:rPr lang="en-US" sz="7500" dirty="0" err="1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Posição</a:t>
            </a:r>
            <a:r>
              <a:rPr lang="en-US" sz="7500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sz="7500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ou</a:t>
            </a:r>
            <a:r>
              <a:rPr lang="en-US" sz="7500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sz="7500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Separatrizes</a:t>
            </a:r>
            <a:endParaRPr lang="pt-BR" sz="7500" spc="0" dirty="0">
              <a:ln w="0"/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544065" y="3728546"/>
            <a:ext cx="7122275" cy="11719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sz="3200" dirty="0" smtClean="0">
                <a:solidFill>
                  <a:srgbClr val="002060"/>
                </a:solidFill>
              </a:rPr>
              <a:t>Quartis</a:t>
            </a:r>
            <a:r>
              <a:rPr lang="pt-BR" sz="3200" dirty="0">
                <a:solidFill>
                  <a:srgbClr val="002060"/>
                </a:solidFill>
              </a:rPr>
              <a:t>, </a:t>
            </a:r>
            <a:r>
              <a:rPr lang="pt-BR" sz="3200" dirty="0" err="1">
                <a:solidFill>
                  <a:srgbClr val="002060"/>
                </a:solidFill>
              </a:rPr>
              <a:t>Decis</a:t>
            </a:r>
            <a:r>
              <a:rPr lang="pt-BR" sz="3200" dirty="0">
                <a:solidFill>
                  <a:srgbClr val="002060"/>
                </a:solidFill>
              </a:rPr>
              <a:t> e Percentis</a:t>
            </a:r>
          </a:p>
          <a:p>
            <a:pPr marL="0" indent="0">
              <a:buNone/>
            </a:pPr>
            <a:endParaRPr lang="pt-BR" sz="3200" dirty="0">
              <a:solidFill>
                <a:srgbClr val="002060"/>
              </a:solidFill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527791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84443" y="532686"/>
            <a:ext cx="9692640" cy="18288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pt-BR" sz="4000" b="1" dirty="0"/>
              <a:t>Média Aritmética</a:t>
            </a:r>
            <a:br>
              <a:rPr lang="pt-BR" sz="4000" b="1" dirty="0"/>
            </a:br>
            <a:r>
              <a:rPr lang="pt-BR" sz="4000" dirty="0"/>
              <a:t>	</a:t>
            </a:r>
            <a:r>
              <a:rPr lang="pt-BR" sz="3600" dirty="0" smtClean="0">
                <a:solidFill>
                  <a:srgbClr val="002060"/>
                </a:solidFill>
              </a:rPr>
              <a:t>Dados </a:t>
            </a:r>
            <a:r>
              <a:rPr lang="pt-BR" sz="3600" dirty="0">
                <a:solidFill>
                  <a:srgbClr val="002060"/>
                </a:solidFill>
              </a:rPr>
              <a:t>Não Agrupados</a:t>
            </a:r>
            <a:r>
              <a:rPr lang="pt-BR" dirty="0">
                <a:solidFill>
                  <a:srgbClr val="002060"/>
                </a:solidFill>
              </a:rPr>
              <a:t/>
            </a:r>
            <a:br>
              <a:rPr lang="pt-BR" dirty="0">
                <a:solidFill>
                  <a:srgbClr val="002060"/>
                </a:solidFill>
              </a:rPr>
            </a:b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952492" y="1967624"/>
            <a:ext cx="9736973" cy="11977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sz="2000" dirty="0" err="1" smtClean="0"/>
              <a:t>Ex</a:t>
            </a:r>
            <a:r>
              <a:rPr lang="pt-BR" sz="2000" dirty="0" smtClean="0"/>
              <a:t>:</a:t>
            </a:r>
          </a:p>
          <a:p>
            <a:pPr marL="0" indent="0">
              <a:buNone/>
            </a:pPr>
            <a:r>
              <a:rPr lang="pt-BR" sz="2000" dirty="0" smtClean="0"/>
              <a:t>As </a:t>
            </a:r>
            <a:r>
              <a:rPr lang="pt-BR" sz="2000" dirty="0"/>
              <a:t>notas </a:t>
            </a:r>
            <a:r>
              <a:rPr lang="pt-BR" sz="2000" dirty="0" smtClean="0"/>
              <a:t>dos alunos da disciplina Elementos de Estatística estão representadas no seguinte quadro:</a:t>
            </a:r>
            <a:endParaRPr lang="pt-BR" sz="2000" dirty="0"/>
          </a:p>
        </p:txBody>
      </p:sp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1603296"/>
              </p:ext>
            </p:extLst>
          </p:nvPr>
        </p:nvGraphicFramePr>
        <p:xfrm>
          <a:off x="1367823" y="3406416"/>
          <a:ext cx="8125880" cy="74168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015735">
                  <a:extLst>
                    <a:ext uri="{9D8B030D-6E8A-4147-A177-3AD203B41FA5}">
                      <a16:colId xmlns:a16="http://schemas.microsoft.com/office/drawing/2014/main" xmlns="" val="3181947923"/>
                    </a:ext>
                  </a:extLst>
                </a:gridCol>
                <a:gridCol w="1015735">
                  <a:extLst>
                    <a:ext uri="{9D8B030D-6E8A-4147-A177-3AD203B41FA5}">
                      <a16:colId xmlns:a16="http://schemas.microsoft.com/office/drawing/2014/main" xmlns="" val="2075184005"/>
                    </a:ext>
                  </a:extLst>
                </a:gridCol>
                <a:gridCol w="1015735">
                  <a:extLst>
                    <a:ext uri="{9D8B030D-6E8A-4147-A177-3AD203B41FA5}">
                      <a16:colId xmlns:a16="http://schemas.microsoft.com/office/drawing/2014/main" xmlns="" val="3608784412"/>
                    </a:ext>
                  </a:extLst>
                </a:gridCol>
                <a:gridCol w="1015735">
                  <a:extLst>
                    <a:ext uri="{9D8B030D-6E8A-4147-A177-3AD203B41FA5}">
                      <a16:colId xmlns:a16="http://schemas.microsoft.com/office/drawing/2014/main" xmlns="" val="2110651858"/>
                    </a:ext>
                  </a:extLst>
                </a:gridCol>
                <a:gridCol w="1015735">
                  <a:extLst>
                    <a:ext uri="{9D8B030D-6E8A-4147-A177-3AD203B41FA5}">
                      <a16:colId xmlns:a16="http://schemas.microsoft.com/office/drawing/2014/main" xmlns="" val="2803215346"/>
                    </a:ext>
                  </a:extLst>
                </a:gridCol>
                <a:gridCol w="1015735">
                  <a:extLst>
                    <a:ext uri="{9D8B030D-6E8A-4147-A177-3AD203B41FA5}">
                      <a16:colId xmlns:a16="http://schemas.microsoft.com/office/drawing/2014/main" xmlns="" val="1066560103"/>
                    </a:ext>
                  </a:extLst>
                </a:gridCol>
                <a:gridCol w="1015735">
                  <a:extLst>
                    <a:ext uri="{9D8B030D-6E8A-4147-A177-3AD203B41FA5}">
                      <a16:colId xmlns:a16="http://schemas.microsoft.com/office/drawing/2014/main" xmlns="" val="3550167025"/>
                    </a:ext>
                  </a:extLst>
                </a:gridCol>
                <a:gridCol w="1015735">
                  <a:extLst>
                    <a:ext uri="{9D8B030D-6E8A-4147-A177-3AD203B41FA5}">
                      <a16:colId xmlns:a16="http://schemas.microsoft.com/office/drawing/2014/main" xmlns="" val="1846723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pt-BR" b="1" dirty="0" smtClean="0"/>
                        <a:t>Aluno</a:t>
                      </a:r>
                      <a:endParaRPr lang="pt-B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A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B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C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D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E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F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G</a:t>
                      </a:r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451070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b="1" dirty="0" smtClean="0"/>
                        <a:t>Nota</a:t>
                      </a:r>
                      <a:endParaRPr lang="pt-B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b="0" dirty="0" smtClean="0"/>
                        <a:t>6,5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b="0" dirty="0" smtClean="0"/>
                        <a:t>10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b="0" dirty="0" smtClean="0"/>
                        <a:t>8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b="0" dirty="0" smtClean="0"/>
                        <a:t>9,4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b="0" dirty="0" smtClean="0"/>
                        <a:t>8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b="0" dirty="0" smtClean="0"/>
                        <a:t>6,4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b="0" dirty="0" smtClean="0"/>
                        <a:t>7</a:t>
                      </a:r>
                      <a:endParaRPr lang="pt-BR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62355251"/>
                  </a:ext>
                </a:extLst>
              </a:tr>
            </a:tbl>
          </a:graphicData>
        </a:graphic>
      </p:graphicFrame>
      <p:sp>
        <p:nvSpPr>
          <p:cNvPr id="6" name="Espaço Reservado para Conteúdo 13"/>
          <p:cNvSpPr txBox="1">
            <a:spLocks/>
          </p:cNvSpPr>
          <p:nvPr/>
        </p:nvSpPr>
        <p:spPr>
          <a:xfrm>
            <a:off x="2724154" y="4600296"/>
            <a:ext cx="4968552" cy="8516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5000"/>
              </a:lnSpc>
              <a:spcBef>
                <a:spcPts val="1400"/>
              </a:spcBef>
              <a:spcAft>
                <a:spcPts val="20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defRPr sz="1800" kern="1200" spc="1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itchFamily="34" charset="0"/>
              <a:buNone/>
            </a:pPr>
            <a:r>
              <a:rPr lang="pt-BR" sz="2400" dirty="0" smtClean="0">
                <a:solidFill>
                  <a:srgbClr val="002060"/>
                </a:solidFill>
              </a:rPr>
              <a:t>y</a:t>
            </a:r>
            <a:r>
              <a:rPr lang="pt-BR" sz="2400" dirty="0" smtClean="0"/>
              <a:t> = (6.5, 10, 8, 9.4, 8, 6.4, 7), </a:t>
            </a:r>
            <a:r>
              <a:rPr lang="pt-BR" sz="2400" dirty="0" smtClean="0">
                <a:solidFill>
                  <a:srgbClr val="002060"/>
                </a:solidFill>
              </a:rPr>
              <a:t>n</a:t>
            </a:r>
            <a:r>
              <a:rPr lang="pt-BR" sz="2400" dirty="0" smtClean="0"/>
              <a:t> = 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aixaDeTexto 6"/>
              <p:cNvSpPr txBox="1"/>
              <p:nvPr/>
            </p:nvSpPr>
            <p:spPr>
              <a:xfrm>
                <a:off x="1868496" y="5553848"/>
                <a:ext cx="8211962" cy="62895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pt-BR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𝑚</m:t>
                    </m:r>
                    <m:r>
                      <a:rPr lang="pt-BR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pt-BR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BR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∑</m:t>
                        </m:r>
                        <m:r>
                          <a:rPr lang="pt-BR" sz="28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m:rPr>
                            <m:nor/>
                          </m:rPr>
                          <a:rPr lang="pt-BR" sz="2800" dirty="0"/>
                          <m:t> </m:t>
                        </m:r>
                      </m:num>
                      <m:den>
                        <m:r>
                          <a:rPr lang="pt-BR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pt-BR" sz="2800" dirty="0" smtClean="0"/>
                  <a:t> </a:t>
                </a:r>
                <a14:m>
                  <m:oMath xmlns:m="http://schemas.openxmlformats.org/officeDocument/2006/math">
                    <m:r>
                      <a:rPr lang="pt-BR" sz="2800" b="0" i="1" dirty="0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pt-BR" sz="2800" b="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BR" sz="2800" b="0" i="1" dirty="0" smtClean="0">
                            <a:latin typeface="Cambria Math" panose="02040503050406030204" pitchFamily="18" charset="0"/>
                          </a:rPr>
                          <m:t>6,5 + 10 + 8 + 9, 4 + 8 + 6,4 + 7</m:t>
                        </m:r>
                      </m:num>
                      <m:den>
                        <m:r>
                          <a:rPr lang="pt-BR" sz="2800" b="0" i="1" dirty="0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  <m:r>
                      <a:rPr lang="pt-BR" sz="2800" b="0" i="0" dirty="0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pt-BR" sz="2800" b="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BR" sz="2800" b="0" i="1" dirty="0" smtClean="0">
                            <a:latin typeface="Cambria Math" panose="02040503050406030204" pitchFamily="18" charset="0"/>
                          </a:rPr>
                          <m:t>55.3</m:t>
                        </m:r>
                      </m:num>
                      <m:den>
                        <m:r>
                          <a:rPr lang="pt-BR" sz="2800" b="0" i="1" dirty="0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  <m:r>
                      <a:rPr lang="pt-BR" sz="2800" b="0" i="0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pt-BR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 </m:t>
                    </m:r>
                    <m:r>
                      <a:rPr lang="pt-BR" sz="2800" b="0" i="0" dirty="0" smtClean="0">
                        <a:latin typeface="Cambria Math" panose="02040503050406030204" pitchFamily="18" charset="0"/>
                      </a:rPr>
                      <m:t>7,89</m:t>
                    </m:r>
                  </m:oMath>
                </a14:m>
                <a:endParaRPr lang="pt-BR" sz="2800" dirty="0"/>
              </a:p>
            </p:txBody>
          </p:sp>
        </mc:Choice>
        <mc:Fallback xmlns="">
          <p:sp>
            <p:nvSpPr>
              <p:cNvPr id="7" name="CaixaDeTexto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68496" y="5553848"/>
                <a:ext cx="8211962" cy="628955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Imagem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2683" y="5553848"/>
            <a:ext cx="507106" cy="507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159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584443" y="223094"/>
            <a:ext cx="9692640" cy="18288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pt-BR" sz="4000" b="1" dirty="0" smtClean="0"/>
              <a:t>Posição ou Separatrizes</a:t>
            </a:r>
            <a:r>
              <a:rPr lang="pt-BR" dirty="0">
                <a:solidFill>
                  <a:srgbClr val="002060"/>
                </a:solidFill>
              </a:rPr>
              <a:t/>
            </a:r>
            <a:br>
              <a:rPr lang="pt-BR" dirty="0">
                <a:solidFill>
                  <a:srgbClr val="002060"/>
                </a:solidFill>
              </a:rPr>
            </a:br>
            <a:endParaRPr lang="pt-BR" dirty="0"/>
          </a:p>
        </p:txBody>
      </p:sp>
      <p:sp>
        <p:nvSpPr>
          <p:cNvPr id="5" name="Espaço Reservado para Conteúdo 13"/>
          <p:cNvSpPr>
            <a:spLocks noGrp="1"/>
          </p:cNvSpPr>
          <p:nvPr>
            <p:ph idx="1"/>
          </p:nvPr>
        </p:nvSpPr>
        <p:spPr>
          <a:xfrm>
            <a:off x="584443" y="2223472"/>
            <a:ext cx="9484041" cy="4462272"/>
          </a:xfrm>
        </p:spPr>
        <p:txBody>
          <a:bodyPr rtlCol="0"/>
          <a:lstStyle/>
          <a:p>
            <a:pPr algn="just">
              <a:buClr>
                <a:srgbClr val="002060"/>
              </a:buClr>
            </a:pPr>
            <a:r>
              <a:rPr lang="pt-BR" sz="3200" dirty="0"/>
              <a:t>Permitem determinar valores que particionam a série de </a:t>
            </a:r>
            <a:r>
              <a:rPr lang="pt-BR" sz="3200" dirty="0">
                <a:solidFill>
                  <a:srgbClr val="002060"/>
                </a:solidFill>
              </a:rPr>
              <a:t>n</a:t>
            </a:r>
            <a:r>
              <a:rPr lang="pt-BR" sz="3200" dirty="0"/>
              <a:t> observações em </a:t>
            </a:r>
            <a:r>
              <a:rPr lang="pt-BR" sz="3200" dirty="0" smtClean="0"/>
              <a:t>partes iguais.</a:t>
            </a:r>
          </a:p>
          <a:p>
            <a:pPr algn="just">
              <a:buClr>
                <a:srgbClr val="002060"/>
              </a:buClr>
            </a:pPr>
            <a:r>
              <a:rPr lang="en-US" sz="3200" dirty="0"/>
              <a:t>Genericamente </a:t>
            </a:r>
            <a:r>
              <a:rPr lang="en-US" sz="3200" dirty="0" smtClean="0"/>
              <a:t>denominadas de </a:t>
            </a:r>
            <a:r>
              <a:rPr lang="en-US" sz="3200" dirty="0" err="1" smtClean="0">
                <a:solidFill>
                  <a:srgbClr val="C00000"/>
                </a:solidFill>
              </a:rPr>
              <a:t>quantis</a:t>
            </a:r>
            <a:r>
              <a:rPr lang="en-US" sz="3200" dirty="0" smtClean="0"/>
              <a:t>.</a:t>
            </a:r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836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1495982" y="1371831"/>
            <a:ext cx="5832097" cy="2828201"/>
          </a:xfrm>
        </p:spPr>
        <p:txBody>
          <a:bodyPr>
            <a:normAutofit/>
          </a:bodyPr>
          <a:lstStyle/>
          <a:p>
            <a:r>
              <a:rPr lang="en-US" sz="8000" dirty="0" err="1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Quartis</a:t>
            </a:r>
            <a:endParaRPr lang="pt-BR" sz="8000" spc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33" t="65284" r="11436" b="4391"/>
          <a:stretch/>
        </p:blipFill>
        <p:spPr>
          <a:xfrm>
            <a:off x="5434883" y="3078051"/>
            <a:ext cx="4481849" cy="97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014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646425" y="370777"/>
            <a:ext cx="9484041" cy="1358137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pt-BR" sz="4000" b="1" dirty="0" smtClean="0"/>
              <a:t>Quartis</a:t>
            </a:r>
            <a:r>
              <a:rPr lang="pt-BR" dirty="0">
                <a:solidFill>
                  <a:srgbClr val="002060"/>
                </a:solidFill>
              </a:rPr>
              <a:t/>
            </a:r>
            <a:br>
              <a:rPr lang="pt-BR" dirty="0">
                <a:solidFill>
                  <a:srgbClr val="002060"/>
                </a:solidFill>
              </a:rPr>
            </a:br>
            <a:endParaRPr lang="pt-BR" dirty="0"/>
          </a:p>
        </p:txBody>
      </p:sp>
      <p:sp>
        <p:nvSpPr>
          <p:cNvPr id="5" name="Espaço Reservado para Conteúdo 13"/>
          <p:cNvSpPr>
            <a:spLocks noGrp="1"/>
          </p:cNvSpPr>
          <p:nvPr>
            <p:ph idx="1"/>
          </p:nvPr>
        </p:nvSpPr>
        <p:spPr>
          <a:xfrm>
            <a:off x="646425" y="1728913"/>
            <a:ext cx="9484041" cy="4955221"/>
          </a:xfrm>
        </p:spPr>
        <p:txBody>
          <a:bodyPr rtlCol="0"/>
          <a:lstStyle/>
          <a:p>
            <a:pPr marL="0" indent="0" algn="just">
              <a:buClr>
                <a:srgbClr val="002060"/>
              </a:buClr>
              <a:buNone/>
            </a:pPr>
            <a:r>
              <a:rPr lang="pt-BR" sz="2400" dirty="0" smtClean="0"/>
              <a:t>Quartis são medidas separatrizes que dividem os dados de um rol em 4 grupos que contém 25% do número de dados cada.</a:t>
            </a:r>
          </a:p>
          <a:p>
            <a:pPr marL="0" indent="0" algn="just">
              <a:buClr>
                <a:srgbClr val="002060"/>
              </a:buClr>
              <a:buNone/>
            </a:pPr>
            <a:endParaRPr lang="pt-BR" sz="2400" dirty="0" smtClean="0"/>
          </a:p>
          <a:p>
            <a:pPr marL="0" indent="0" algn="just">
              <a:buClr>
                <a:srgbClr val="002060"/>
              </a:buClr>
              <a:buNone/>
            </a:pPr>
            <a:endParaRPr lang="pt-BR" sz="2400" dirty="0"/>
          </a:p>
          <a:p>
            <a:pPr marL="0" indent="0" algn="just">
              <a:buClr>
                <a:srgbClr val="002060"/>
              </a:buClr>
              <a:buNone/>
            </a:pPr>
            <a:endParaRPr lang="pt-BR" sz="2400" dirty="0" smtClean="0"/>
          </a:p>
          <a:p>
            <a:pPr marL="0" indent="0" algn="just">
              <a:buClr>
                <a:srgbClr val="002060"/>
              </a:buClr>
              <a:buNone/>
            </a:pPr>
            <a:endParaRPr lang="pt-BR" sz="2400" dirty="0" smtClean="0"/>
          </a:p>
          <a:p>
            <a:pPr marL="0" indent="0" algn="just">
              <a:buClr>
                <a:srgbClr val="002060"/>
              </a:buClr>
              <a:buNone/>
            </a:pPr>
            <a:endParaRPr lang="pt-BR" sz="2400" dirty="0"/>
          </a:p>
          <a:p>
            <a:pPr marL="0" indent="0" algn="just">
              <a:buClr>
                <a:srgbClr val="002060"/>
              </a:buClr>
              <a:buNone/>
            </a:pPr>
            <a:endParaRPr lang="pt-BR" sz="2400" dirty="0" smtClean="0"/>
          </a:p>
          <a:p>
            <a:pPr marL="0" indent="0" algn="ctr">
              <a:buClr>
                <a:srgbClr val="002060"/>
              </a:buClr>
              <a:buNone/>
            </a:pPr>
            <a:r>
              <a:rPr lang="pt-BR" sz="2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Notação adotada: (Q) para o parâmetro e (q) para a estimativa.</a:t>
            </a:r>
            <a:endParaRPr lang="en-US" sz="22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just"/>
            <a:endParaRPr lang="en-US" dirty="0"/>
          </a:p>
        </p:txBody>
      </p:sp>
      <p:cxnSp>
        <p:nvCxnSpPr>
          <p:cNvPr id="6" name="Conector reto 5"/>
          <p:cNvCxnSpPr/>
          <p:nvPr/>
        </p:nvCxnSpPr>
        <p:spPr>
          <a:xfrm>
            <a:off x="2122305" y="3941139"/>
            <a:ext cx="5616624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ector reto 6"/>
          <p:cNvCxnSpPr/>
          <p:nvPr/>
        </p:nvCxnSpPr>
        <p:spPr>
          <a:xfrm>
            <a:off x="4930617" y="3725115"/>
            <a:ext cx="0" cy="43204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to 7"/>
          <p:cNvCxnSpPr/>
          <p:nvPr/>
        </p:nvCxnSpPr>
        <p:spPr>
          <a:xfrm>
            <a:off x="6442785" y="3725115"/>
            <a:ext cx="0" cy="43204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ector reto 8"/>
          <p:cNvCxnSpPr/>
          <p:nvPr/>
        </p:nvCxnSpPr>
        <p:spPr>
          <a:xfrm>
            <a:off x="3418449" y="3725115"/>
            <a:ext cx="0" cy="43204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aixaDeTexto 9"/>
          <p:cNvSpPr txBox="1"/>
          <p:nvPr/>
        </p:nvSpPr>
        <p:spPr>
          <a:xfrm>
            <a:off x="3113719" y="3201895"/>
            <a:ext cx="6094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dirty="0" smtClean="0"/>
              <a:t>Q1</a:t>
            </a:r>
            <a:endParaRPr lang="pt-BR" sz="2800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4598679" y="3201895"/>
            <a:ext cx="6094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dirty="0" smtClean="0"/>
              <a:t>Q2</a:t>
            </a:r>
            <a:endParaRPr lang="pt-BR" sz="2800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6138054" y="3201895"/>
            <a:ext cx="6094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dirty="0" smtClean="0"/>
              <a:t>Q3</a:t>
            </a:r>
            <a:endParaRPr lang="pt-BR" sz="2800" dirty="0"/>
          </a:p>
        </p:txBody>
      </p:sp>
      <p:sp>
        <p:nvSpPr>
          <p:cNvPr id="13" name="Chave Direita 6"/>
          <p:cNvSpPr/>
          <p:nvPr/>
        </p:nvSpPr>
        <p:spPr>
          <a:xfrm rot="5400000">
            <a:off x="2698778" y="3769176"/>
            <a:ext cx="126499" cy="1168826"/>
          </a:xfrm>
          <a:prstGeom prst="rightBrac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00B0F0"/>
              </a:solidFill>
            </a:endParaRPr>
          </a:p>
        </p:txBody>
      </p:sp>
      <p:sp>
        <p:nvSpPr>
          <p:cNvPr id="14" name="CaixaDeTexto 13"/>
          <p:cNvSpPr txBox="1"/>
          <p:nvPr/>
        </p:nvSpPr>
        <p:spPr>
          <a:xfrm>
            <a:off x="2358711" y="4535303"/>
            <a:ext cx="8851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dirty="0" smtClean="0">
                <a:solidFill>
                  <a:srgbClr val="C00000"/>
                </a:solidFill>
              </a:rPr>
              <a:t>25%</a:t>
            </a:r>
            <a:endParaRPr lang="pt-BR" sz="2800" dirty="0">
              <a:solidFill>
                <a:srgbClr val="C00000"/>
              </a:solidFill>
            </a:endParaRPr>
          </a:p>
        </p:txBody>
      </p:sp>
      <p:sp>
        <p:nvSpPr>
          <p:cNvPr id="15" name="Chave Direita 15"/>
          <p:cNvSpPr/>
          <p:nvPr/>
        </p:nvSpPr>
        <p:spPr>
          <a:xfrm rot="5400000">
            <a:off x="4083628" y="3769176"/>
            <a:ext cx="126499" cy="1168826"/>
          </a:xfrm>
          <a:prstGeom prst="rightBrac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00B050"/>
              </a:solidFill>
            </a:endParaRPr>
          </a:p>
        </p:txBody>
      </p:sp>
      <p:sp>
        <p:nvSpPr>
          <p:cNvPr id="16" name="CaixaDeTexto 15"/>
          <p:cNvSpPr txBox="1"/>
          <p:nvPr/>
        </p:nvSpPr>
        <p:spPr>
          <a:xfrm>
            <a:off x="3743561" y="4535303"/>
            <a:ext cx="8851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dirty="0" smtClean="0">
                <a:solidFill>
                  <a:srgbClr val="C00000"/>
                </a:solidFill>
              </a:rPr>
              <a:t>25%</a:t>
            </a:r>
            <a:endParaRPr lang="pt-BR" sz="2800" dirty="0">
              <a:solidFill>
                <a:srgbClr val="C00000"/>
              </a:solidFill>
            </a:endParaRPr>
          </a:p>
        </p:txBody>
      </p:sp>
      <p:sp>
        <p:nvSpPr>
          <p:cNvPr id="17" name="Chave Direita 17"/>
          <p:cNvSpPr/>
          <p:nvPr/>
        </p:nvSpPr>
        <p:spPr>
          <a:xfrm rot="5400000">
            <a:off x="5649574" y="3760163"/>
            <a:ext cx="126499" cy="1168826"/>
          </a:xfrm>
          <a:prstGeom prst="rightBrac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00B050"/>
              </a:solidFill>
            </a:endParaRPr>
          </a:p>
        </p:txBody>
      </p:sp>
      <p:sp>
        <p:nvSpPr>
          <p:cNvPr id="18" name="CaixaDeTexto 17"/>
          <p:cNvSpPr txBox="1"/>
          <p:nvPr/>
        </p:nvSpPr>
        <p:spPr>
          <a:xfrm>
            <a:off x="5309507" y="4526290"/>
            <a:ext cx="8851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dirty="0" smtClean="0">
                <a:solidFill>
                  <a:srgbClr val="C00000"/>
                </a:solidFill>
              </a:rPr>
              <a:t>25%</a:t>
            </a:r>
            <a:endParaRPr lang="pt-BR" sz="2800" dirty="0">
              <a:solidFill>
                <a:srgbClr val="C00000"/>
              </a:solidFill>
            </a:endParaRPr>
          </a:p>
        </p:txBody>
      </p:sp>
      <p:sp>
        <p:nvSpPr>
          <p:cNvPr id="19" name="Chave Direita 19"/>
          <p:cNvSpPr/>
          <p:nvPr/>
        </p:nvSpPr>
        <p:spPr>
          <a:xfrm rot="5400000">
            <a:off x="7091266" y="3760163"/>
            <a:ext cx="126499" cy="1168826"/>
          </a:xfrm>
          <a:prstGeom prst="rightBrac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00B050"/>
              </a:solidFill>
            </a:endParaRPr>
          </a:p>
        </p:txBody>
      </p:sp>
      <p:sp>
        <p:nvSpPr>
          <p:cNvPr id="20" name="CaixaDeTexto 19"/>
          <p:cNvSpPr txBox="1"/>
          <p:nvPr/>
        </p:nvSpPr>
        <p:spPr>
          <a:xfrm>
            <a:off x="6751199" y="4526290"/>
            <a:ext cx="8851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dirty="0" smtClean="0">
                <a:solidFill>
                  <a:srgbClr val="C00000"/>
                </a:solidFill>
              </a:rPr>
              <a:t>25%</a:t>
            </a:r>
            <a:endParaRPr lang="pt-BR" sz="2800" dirty="0">
              <a:solidFill>
                <a:srgbClr val="C00000"/>
              </a:solidFill>
            </a:endParaRPr>
          </a:p>
        </p:txBody>
      </p:sp>
      <p:sp>
        <p:nvSpPr>
          <p:cNvPr id="21" name="CaixaDeTexto 20"/>
          <p:cNvSpPr txBox="1"/>
          <p:nvPr/>
        </p:nvSpPr>
        <p:spPr>
          <a:xfrm>
            <a:off x="3104901" y="2958496"/>
            <a:ext cx="6832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 smtClean="0">
                <a:solidFill>
                  <a:srgbClr val="002060"/>
                </a:solidFill>
              </a:rPr>
              <a:t>25%</a:t>
            </a:r>
            <a:endParaRPr lang="pt-BR" sz="2000" dirty="0">
              <a:solidFill>
                <a:srgbClr val="002060"/>
              </a:solidFill>
            </a:endParaRPr>
          </a:p>
        </p:txBody>
      </p:sp>
      <p:sp>
        <p:nvSpPr>
          <p:cNvPr id="22" name="CaixaDeTexto 21"/>
          <p:cNvSpPr txBox="1"/>
          <p:nvPr/>
        </p:nvSpPr>
        <p:spPr>
          <a:xfrm>
            <a:off x="4617069" y="2954415"/>
            <a:ext cx="6832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 smtClean="0">
                <a:solidFill>
                  <a:srgbClr val="002060"/>
                </a:solidFill>
              </a:rPr>
              <a:t>50%</a:t>
            </a:r>
            <a:endParaRPr lang="pt-BR" sz="2000" dirty="0">
              <a:solidFill>
                <a:srgbClr val="002060"/>
              </a:solidFill>
            </a:endParaRPr>
          </a:p>
        </p:txBody>
      </p:sp>
      <p:sp>
        <p:nvSpPr>
          <p:cNvPr id="23" name="CaixaDeTexto 22"/>
          <p:cNvSpPr txBox="1"/>
          <p:nvPr/>
        </p:nvSpPr>
        <p:spPr>
          <a:xfrm>
            <a:off x="6138054" y="2954415"/>
            <a:ext cx="6832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 smtClean="0">
                <a:solidFill>
                  <a:srgbClr val="002060"/>
                </a:solidFill>
              </a:rPr>
              <a:t>75%</a:t>
            </a:r>
            <a:endParaRPr lang="pt-BR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310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2"/>
          <p:cNvSpPr>
            <a:spLocks noGrp="1"/>
          </p:cNvSpPr>
          <p:nvPr>
            <p:ph type="title"/>
          </p:nvPr>
        </p:nvSpPr>
        <p:spPr>
          <a:xfrm>
            <a:off x="573062" y="927607"/>
            <a:ext cx="9627005" cy="1362185"/>
          </a:xfrm>
        </p:spPr>
        <p:txBody>
          <a:bodyPr rtlCol="0">
            <a:noAutofit/>
          </a:bodyPr>
          <a:lstStyle/>
          <a:p>
            <a:r>
              <a:rPr lang="pt-BR" sz="4000" b="1" dirty="0" smtClean="0"/>
              <a:t>Quartis</a:t>
            </a:r>
            <a:br>
              <a:rPr lang="pt-BR" sz="4000" b="1" dirty="0" smtClean="0"/>
            </a:br>
            <a:r>
              <a:rPr lang="pt-BR" sz="4000" b="1" dirty="0" smtClean="0"/>
              <a:t>      </a:t>
            </a:r>
            <a:r>
              <a:rPr lang="pt-BR" sz="3200" dirty="0" smtClean="0">
                <a:solidFill>
                  <a:schemeClr val="accent1"/>
                </a:solidFill>
              </a:rPr>
              <a:t>Com Dados Brutos</a:t>
            </a:r>
            <a:r>
              <a:rPr lang="pt-BR" sz="4000" dirty="0">
                <a:solidFill>
                  <a:schemeClr val="accent1"/>
                </a:solidFill>
              </a:rPr>
              <a:t/>
            </a:r>
            <a:br>
              <a:rPr lang="pt-BR" sz="4000" dirty="0">
                <a:solidFill>
                  <a:schemeClr val="accent1"/>
                </a:solidFill>
              </a:rPr>
            </a:br>
            <a:endParaRPr lang="en-US" sz="40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CaixaDeTexto 1"/>
              <p:cNvSpPr txBox="1"/>
              <p:nvPr/>
            </p:nvSpPr>
            <p:spPr>
              <a:xfrm>
                <a:off x="2213475" y="3994761"/>
                <a:ext cx="2461677" cy="80086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800" i="1">
                          <a:latin typeface="Cambria Math" panose="02040503050406030204" pitchFamily="18" charset="0"/>
                        </a:rPr>
                        <m:t>𝑃𝑂𝑆</m:t>
                      </m:r>
                      <m:r>
                        <a:rPr lang="pt-BR" sz="2800" i="1">
                          <a:latin typeface="Cambria Math" panose="02040503050406030204" pitchFamily="18" charset="0"/>
                        </a:rPr>
                        <m:t>  =</m:t>
                      </m:r>
                      <m:f>
                        <m:fPr>
                          <m:ctrlPr>
                            <a:rPr lang="pt-B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pt-BR" sz="2800">
                              <a:latin typeface="Cambria Math" panose="02040503050406030204" pitchFamily="18" charset="0"/>
                            </a:rPr>
                            <m:t>i</m:t>
                          </m:r>
                          <m:r>
                            <a:rPr lang="pt-BR" sz="280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pt-B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pt-B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num>
                        <m:den>
                          <m:r>
                            <a:rPr lang="pt-B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pt-BR" sz="2800" dirty="0"/>
              </a:p>
            </p:txBody>
          </p:sp>
        </mc:Choice>
        <mc:Fallback xmlns="">
          <p:sp>
            <p:nvSpPr>
              <p:cNvPr id="2" name="CaixaDeTexto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3475" y="3994761"/>
                <a:ext cx="2461677" cy="800860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CaixaDeTexto 28"/>
              <p:cNvSpPr txBox="1"/>
              <p:nvPr/>
            </p:nvSpPr>
            <p:spPr>
              <a:xfrm>
                <a:off x="3004043" y="4413296"/>
                <a:ext cx="292949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00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𝑄𝑖</m:t>
                      </m:r>
                    </m:oMath>
                  </m:oMathPara>
                </a14:m>
                <a:endParaRPr lang="pt-BR" sz="2000" dirty="0">
                  <a:solidFill>
                    <a:srgbClr val="00B0F0"/>
                  </a:solidFill>
                </a:endParaRPr>
              </a:p>
            </p:txBody>
          </p:sp>
        </mc:Choice>
        <mc:Fallback xmlns="">
          <p:sp>
            <p:nvSpPr>
              <p:cNvPr id="29" name="CaixaDeTexto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4043" y="4413296"/>
                <a:ext cx="292949" cy="307777"/>
              </a:xfrm>
              <a:prstGeom prst="rect">
                <a:avLst/>
              </a:prstGeom>
              <a:blipFill rotWithShape="0">
                <a:blip r:embed="rId3"/>
                <a:stretch>
                  <a:fillRect l="-31250" r="-29167" b="-32000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Agrupar 2"/>
          <p:cNvGrpSpPr/>
          <p:nvPr/>
        </p:nvGrpSpPr>
        <p:grpSpPr>
          <a:xfrm>
            <a:off x="5089151" y="4043964"/>
            <a:ext cx="3577967" cy="1071182"/>
            <a:chOff x="2638028" y="4429536"/>
            <a:chExt cx="3162158" cy="69178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Retângulo 14"/>
                <p:cNvSpPr/>
                <p:nvPr/>
              </p:nvSpPr>
              <p:spPr>
                <a:xfrm>
                  <a:off x="2638028" y="4429536"/>
                  <a:ext cx="1531920" cy="33790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pt-BR" sz="280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</m:oMath>
                  </a14:m>
                  <a:r>
                    <a:rPr lang="pt-BR" sz="2800" dirty="0">
                      <a:solidFill>
                        <a:srgbClr val="C00000"/>
                      </a:solidFill>
                    </a:rPr>
                    <a:t>:</a:t>
                  </a:r>
                  <a:r>
                    <a:rPr lang="pt-BR" sz="2800" dirty="0">
                      <a:solidFill>
                        <a:srgbClr val="FFFF00"/>
                      </a:solidFill>
                    </a:rPr>
                    <a:t> </a:t>
                  </a:r>
                  <a:r>
                    <a:rPr lang="pt-BR" sz="2800" dirty="0"/>
                    <a:t>Quartil</a:t>
                  </a:r>
                </a:p>
              </p:txBody>
            </p:sp>
          </mc:Choice>
          <mc:Fallback xmlns="">
            <p:sp>
              <p:nvSpPr>
                <p:cNvPr id="15" name="Retângulo 1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38028" y="4429536"/>
                  <a:ext cx="1531920" cy="337904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 l="-352" t="-11628" r="-5282" b="-31395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Retângulo 15"/>
                <p:cNvSpPr/>
                <p:nvPr/>
              </p:nvSpPr>
              <p:spPr>
                <a:xfrm>
                  <a:off x="2638028" y="4783418"/>
                  <a:ext cx="3162158" cy="33790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pt-BR" sz="280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</m:oMath>
                  </a14:m>
                  <a:r>
                    <a:rPr lang="pt-BR" sz="2800" dirty="0">
                      <a:solidFill>
                        <a:srgbClr val="00B050"/>
                      </a:solidFill>
                    </a:rPr>
                    <a:t>:</a:t>
                  </a:r>
                  <a:r>
                    <a:rPr lang="pt-BR" sz="2800" dirty="0">
                      <a:solidFill>
                        <a:srgbClr val="92D050"/>
                      </a:solidFill>
                    </a:rPr>
                    <a:t> </a:t>
                  </a:r>
                  <a:r>
                    <a:rPr lang="pt-BR" sz="2800" dirty="0"/>
                    <a:t>Tamanho da série</a:t>
                  </a:r>
                </a:p>
              </p:txBody>
            </p:sp>
          </mc:Choice>
          <mc:Fallback xmlns="">
            <p:sp>
              <p:nvSpPr>
                <p:cNvPr id="16" name="Retângulo 1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38028" y="4783418"/>
                  <a:ext cx="3162158" cy="337904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 t="-11628" r="-2385" b="-31395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9" name="Espaço Reservado para Conteúdo 13"/>
          <p:cNvSpPr>
            <a:spLocks noGrp="1"/>
          </p:cNvSpPr>
          <p:nvPr>
            <p:ph idx="1"/>
          </p:nvPr>
        </p:nvSpPr>
        <p:spPr>
          <a:xfrm>
            <a:off x="1117517" y="2889271"/>
            <a:ext cx="9484041" cy="945425"/>
          </a:xfrm>
        </p:spPr>
        <p:txBody>
          <a:bodyPr rtlCol="0">
            <a:normAutofit/>
          </a:bodyPr>
          <a:lstStyle/>
          <a:p>
            <a:pPr marL="0" indent="0" algn="just">
              <a:buNone/>
            </a:pPr>
            <a:r>
              <a:rPr lang="en-US" sz="2800" dirty="0" smtClean="0"/>
              <a:t>Para </a:t>
            </a:r>
            <a:r>
              <a:rPr lang="en-US" sz="2800" dirty="0" err="1" smtClean="0"/>
              <a:t>achar</a:t>
            </a:r>
            <a:r>
              <a:rPr lang="en-US" sz="2800" dirty="0" smtClean="0"/>
              <a:t> a </a:t>
            </a:r>
            <a:r>
              <a:rPr lang="en-US" sz="2800" dirty="0" err="1" smtClean="0"/>
              <a:t>posição</a:t>
            </a:r>
            <a:r>
              <a:rPr lang="en-US" sz="2800" dirty="0" smtClean="0"/>
              <a:t> do </a:t>
            </a:r>
            <a:r>
              <a:rPr lang="en-US" sz="2800" dirty="0" err="1" smtClean="0"/>
              <a:t>quartil</a:t>
            </a:r>
            <a:r>
              <a:rPr lang="en-US" sz="2800" dirty="0" smtClean="0"/>
              <a:t> </a:t>
            </a:r>
            <a:r>
              <a:rPr lang="en-US" sz="2800" dirty="0" err="1" smtClean="0"/>
              <a:t>desejado</a:t>
            </a:r>
            <a:r>
              <a:rPr lang="en-US" sz="2800" dirty="0" smtClean="0"/>
              <a:t>: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05406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2"/>
          <p:cNvSpPr>
            <a:spLocks noGrp="1"/>
          </p:cNvSpPr>
          <p:nvPr>
            <p:ph type="title"/>
          </p:nvPr>
        </p:nvSpPr>
        <p:spPr>
          <a:xfrm>
            <a:off x="486910" y="350236"/>
            <a:ext cx="5519623" cy="1325562"/>
          </a:xfrm>
        </p:spPr>
        <p:txBody>
          <a:bodyPr rtlCol="0">
            <a:normAutofit/>
          </a:bodyPr>
          <a:lstStyle/>
          <a:p>
            <a:r>
              <a:rPr lang="pt-BR" sz="4000" dirty="0" smtClean="0"/>
              <a:t>Quartis: Exemplo 1</a:t>
            </a:r>
            <a:br>
              <a:rPr lang="pt-BR" sz="4000" dirty="0" smtClean="0"/>
            </a:br>
            <a:r>
              <a:rPr lang="pt-BR" sz="4000" dirty="0" smtClean="0"/>
              <a:t>         </a:t>
            </a:r>
            <a:r>
              <a:rPr lang="pt-BR" sz="3200" dirty="0" smtClean="0">
                <a:solidFill>
                  <a:schemeClr val="accent1"/>
                </a:solidFill>
              </a:rPr>
              <a:t>Com Dados Brutos</a:t>
            </a:r>
            <a:endParaRPr lang="en-US" sz="3200" dirty="0"/>
          </a:p>
        </p:txBody>
      </p:sp>
      <p:sp>
        <p:nvSpPr>
          <p:cNvPr id="14" name="Espaço Reservado para Conteúdo 13"/>
          <p:cNvSpPr>
            <a:spLocks noGrp="1"/>
          </p:cNvSpPr>
          <p:nvPr>
            <p:ph idx="1"/>
          </p:nvPr>
        </p:nvSpPr>
        <p:spPr>
          <a:xfrm>
            <a:off x="396530" y="2142199"/>
            <a:ext cx="4806535" cy="795069"/>
          </a:xfrm>
        </p:spPr>
        <p:txBody>
          <a:bodyPr rtlCol="0">
            <a:normAutofit fontScale="92500"/>
          </a:bodyPr>
          <a:lstStyle/>
          <a:p>
            <a:pPr algn="just"/>
            <a:r>
              <a:rPr lang="pt-BR" sz="2700" dirty="0" smtClean="0"/>
              <a:t>Encontre os quartis da série:</a:t>
            </a:r>
            <a:endParaRPr lang="en-US" sz="2700" dirty="0" smtClean="0"/>
          </a:p>
          <a:p>
            <a:pPr algn="just"/>
            <a:endParaRPr lang="en-US" dirty="0"/>
          </a:p>
        </p:txBody>
      </p:sp>
      <p:sp>
        <p:nvSpPr>
          <p:cNvPr id="26" name="Espaço Reservado para Conteúdo 13"/>
          <p:cNvSpPr txBox="1">
            <a:spLocks/>
          </p:cNvSpPr>
          <p:nvPr/>
        </p:nvSpPr>
        <p:spPr>
          <a:xfrm>
            <a:off x="3193064" y="4181769"/>
            <a:ext cx="4059830" cy="670848"/>
          </a:xfrm>
          <a:prstGeom prst="rect">
            <a:avLst/>
          </a:prstGeom>
        </p:spPr>
        <p:txBody>
          <a:bodyPr vert="horz" lIns="121899" tIns="60949" rIns="121899" bIns="60949" rtlCol="0">
            <a:no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pt-BR" sz="2400" dirty="0"/>
              <a:t>{ 5, 6, 6, 9, 10, 13, 15 }</a:t>
            </a:r>
          </a:p>
        </p:txBody>
      </p:sp>
      <p:cxnSp>
        <p:nvCxnSpPr>
          <p:cNvPr id="27" name="Conector reto 26"/>
          <p:cNvCxnSpPr/>
          <p:nvPr/>
        </p:nvCxnSpPr>
        <p:spPr>
          <a:xfrm>
            <a:off x="5559879" y="1576680"/>
            <a:ext cx="5616624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ctor reto 27"/>
          <p:cNvCxnSpPr/>
          <p:nvPr/>
        </p:nvCxnSpPr>
        <p:spPr>
          <a:xfrm>
            <a:off x="8368191" y="1360656"/>
            <a:ext cx="0" cy="43204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ector reto 28"/>
          <p:cNvCxnSpPr/>
          <p:nvPr/>
        </p:nvCxnSpPr>
        <p:spPr>
          <a:xfrm>
            <a:off x="9880359" y="1360656"/>
            <a:ext cx="0" cy="43204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ector reto 29"/>
          <p:cNvCxnSpPr/>
          <p:nvPr/>
        </p:nvCxnSpPr>
        <p:spPr>
          <a:xfrm>
            <a:off x="6856023" y="1360656"/>
            <a:ext cx="0" cy="43204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CaixaDeTexto 30"/>
          <p:cNvSpPr txBox="1"/>
          <p:nvPr/>
        </p:nvSpPr>
        <p:spPr>
          <a:xfrm>
            <a:off x="6616892" y="893950"/>
            <a:ext cx="5261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/>
              <a:t>Q1</a:t>
            </a:r>
          </a:p>
        </p:txBody>
      </p:sp>
      <p:sp>
        <p:nvSpPr>
          <p:cNvPr id="32" name="CaixaDeTexto 31"/>
          <p:cNvSpPr txBox="1"/>
          <p:nvPr/>
        </p:nvSpPr>
        <p:spPr>
          <a:xfrm>
            <a:off x="8101852" y="893950"/>
            <a:ext cx="5261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/>
              <a:t>Q2</a:t>
            </a:r>
          </a:p>
        </p:txBody>
      </p:sp>
      <p:sp>
        <p:nvSpPr>
          <p:cNvPr id="33" name="CaixaDeTexto 32"/>
          <p:cNvSpPr txBox="1"/>
          <p:nvPr/>
        </p:nvSpPr>
        <p:spPr>
          <a:xfrm>
            <a:off x="9641227" y="893950"/>
            <a:ext cx="5261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/>
              <a:t>Q3</a:t>
            </a:r>
          </a:p>
        </p:txBody>
      </p:sp>
      <p:sp>
        <p:nvSpPr>
          <p:cNvPr id="34" name="Chave Direita 33"/>
          <p:cNvSpPr/>
          <p:nvPr/>
        </p:nvSpPr>
        <p:spPr>
          <a:xfrm rot="5400000">
            <a:off x="6136353" y="1404717"/>
            <a:ext cx="126499" cy="1168826"/>
          </a:xfrm>
          <a:prstGeom prst="rightBrac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5" name="CaixaDeTexto 34"/>
          <p:cNvSpPr txBox="1"/>
          <p:nvPr/>
        </p:nvSpPr>
        <p:spPr>
          <a:xfrm>
            <a:off x="5882257" y="2086148"/>
            <a:ext cx="6832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/>
              <a:t>25%</a:t>
            </a:r>
          </a:p>
        </p:txBody>
      </p:sp>
      <p:sp>
        <p:nvSpPr>
          <p:cNvPr id="36" name="Chave Direita 35"/>
          <p:cNvSpPr/>
          <p:nvPr/>
        </p:nvSpPr>
        <p:spPr>
          <a:xfrm rot="5400000">
            <a:off x="7521203" y="1404717"/>
            <a:ext cx="126499" cy="1168826"/>
          </a:xfrm>
          <a:prstGeom prst="rightBrac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7" name="CaixaDeTexto 36"/>
          <p:cNvSpPr txBox="1"/>
          <p:nvPr/>
        </p:nvSpPr>
        <p:spPr>
          <a:xfrm>
            <a:off x="7250409" y="2086148"/>
            <a:ext cx="6832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/>
              <a:t>25%</a:t>
            </a:r>
          </a:p>
        </p:txBody>
      </p:sp>
      <p:sp>
        <p:nvSpPr>
          <p:cNvPr id="38" name="Chave Direita 37"/>
          <p:cNvSpPr/>
          <p:nvPr/>
        </p:nvSpPr>
        <p:spPr>
          <a:xfrm rot="5400000">
            <a:off x="9087149" y="1395704"/>
            <a:ext cx="126499" cy="1168826"/>
          </a:xfrm>
          <a:prstGeom prst="rightBrac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9" name="CaixaDeTexto 38"/>
          <p:cNvSpPr txBox="1"/>
          <p:nvPr/>
        </p:nvSpPr>
        <p:spPr>
          <a:xfrm>
            <a:off x="8834585" y="2086148"/>
            <a:ext cx="6832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/>
              <a:t>25%</a:t>
            </a:r>
          </a:p>
        </p:txBody>
      </p:sp>
      <p:sp>
        <p:nvSpPr>
          <p:cNvPr id="40" name="Chave Direita 39"/>
          <p:cNvSpPr/>
          <p:nvPr/>
        </p:nvSpPr>
        <p:spPr>
          <a:xfrm rot="5400000">
            <a:off x="10528841" y="1395704"/>
            <a:ext cx="126499" cy="1168826"/>
          </a:xfrm>
          <a:prstGeom prst="rightBrac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1" name="CaixaDeTexto 40"/>
          <p:cNvSpPr txBox="1"/>
          <p:nvPr/>
        </p:nvSpPr>
        <p:spPr>
          <a:xfrm>
            <a:off x="10274745" y="2086148"/>
            <a:ext cx="6832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/>
              <a:t>25%</a:t>
            </a:r>
          </a:p>
        </p:txBody>
      </p:sp>
      <p:sp>
        <p:nvSpPr>
          <p:cNvPr id="42" name="CaixaDeTexto 41"/>
          <p:cNvSpPr txBox="1"/>
          <p:nvPr/>
        </p:nvSpPr>
        <p:spPr>
          <a:xfrm>
            <a:off x="6608074" y="650551"/>
            <a:ext cx="583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dirty="0">
                <a:solidFill>
                  <a:srgbClr val="FFC000"/>
                </a:solidFill>
              </a:rPr>
              <a:t>25%</a:t>
            </a:r>
          </a:p>
        </p:txBody>
      </p:sp>
      <p:sp>
        <p:nvSpPr>
          <p:cNvPr id="43" name="CaixaDeTexto 42"/>
          <p:cNvSpPr txBox="1"/>
          <p:nvPr/>
        </p:nvSpPr>
        <p:spPr>
          <a:xfrm>
            <a:off x="8120242" y="646470"/>
            <a:ext cx="583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dirty="0">
                <a:solidFill>
                  <a:srgbClr val="FFC000"/>
                </a:solidFill>
              </a:rPr>
              <a:t>50%</a:t>
            </a:r>
          </a:p>
        </p:txBody>
      </p:sp>
      <p:sp>
        <p:nvSpPr>
          <p:cNvPr id="44" name="CaixaDeTexto 43"/>
          <p:cNvSpPr txBox="1"/>
          <p:nvPr/>
        </p:nvSpPr>
        <p:spPr>
          <a:xfrm>
            <a:off x="9641227" y="646470"/>
            <a:ext cx="583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dirty="0">
                <a:solidFill>
                  <a:srgbClr val="FFC000"/>
                </a:solidFill>
              </a:rPr>
              <a:t>75%</a:t>
            </a:r>
          </a:p>
        </p:txBody>
      </p:sp>
      <p:sp>
        <p:nvSpPr>
          <p:cNvPr id="46" name="Elipse 45"/>
          <p:cNvSpPr/>
          <p:nvPr/>
        </p:nvSpPr>
        <p:spPr>
          <a:xfrm>
            <a:off x="4412029" y="4130146"/>
            <a:ext cx="389357" cy="5261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800"/>
          </a:p>
        </p:txBody>
      </p:sp>
      <p:sp>
        <p:nvSpPr>
          <p:cNvPr id="47" name="CaixaDeTexto 46"/>
          <p:cNvSpPr txBox="1"/>
          <p:nvPr/>
        </p:nvSpPr>
        <p:spPr>
          <a:xfrm>
            <a:off x="523013" y="4098784"/>
            <a:ext cx="1281120" cy="52322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pt-BR" sz="2800" dirty="0"/>
              <a:t>Q2 = 9</a:t>
            </a:r>
          </a:p>
        </p:txBody>
      </p:sp>
      <p:sp>
        <p:nvSpPr>
          <p:cNvPr id="49" name="Elipse 48"/>
          <p:cNvSpPr/>
          <p:nvPr/>
        </p:nvSpPr>
        <p:spPr>
          <a:xfrm>
            <a:off x="3728847" y="3203899"/>
            <a:ext cx="389357" cy="5261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800"/>
          </a:p>
        </p:txBody>
      </p:sp>
      <p:sp>
        <p:nvSpPr>
          <p:cNvPr id="50" name="Elipse 49"/>
          <p:cNvSpPr/>
          <p:nvPr/>
        </p:nvSpPr>
        <p:spPr>
          <a:xfrm>
            <a:off x="5352321" y="5119086"/>
            <a:ext cx="389357" cy="5261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800"/>
          </a:p>
        </p:txBody>
      </p:sp>
      <p:sp>
        <p:nvSpPr>
          <p:cNvPr id="51" name="CaixaDeTexto 50"/>
          <p:cNvSpPr txBox="1"/>
          <p:nvPr/>
        </p:nvSpPr>
        <p:spPr>
          <a:xfrm>
            <a:off x="551305" y="3383449"/>
            <a:ext cx="1281120" cy="52322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pt-BR" sz="2800" dirty="0"/>
              <a:t>Q1 = 6</a:t>
            </a:r>
          </a:p>
        </p:txBody>
      </p:sp>
      <p:sp>
        <p:nvSpPr>
          <p:cNvPr id="52" name="CaixaDeTexto 51"/>
          <p:cNvSpPr txBox="1"/>
          <p:nvPr/>
        </p:nvSpPr>
        <p:spPr>
          <a:xfrm>
            <a:off x="422288" y="4842937"/>
            <a:ext cx="1481496" cy="52322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pt-BR" sz="2800" dirty="0"/>
              <a:t>Q3 = 13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CaixaDeTexto 53"/>
              <p:cNvSpPr txBox="1"/>
              <p:nvPr/>
            </p:nvSpPr>
            <p:spPr>
              <a:xfrm>
                <a:off x="7171882" y="3091610"/>
                <a:ext cx="3398110" cy="80663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800" i="1">
                          <a:latin typeface="Cambria Math" panose="02040503050406030204" pitchFamily="18" charset="0"/>
                        </a:rPr>
                        <m:t>𝑃𝑂𝑆</m:t>
                      </m:r>
                      <m:r>
                        <a:rPr lang="pt-BR" sz="2800" i="1">
                          <a:latin typeface="Cambria Math" panose="02040503050406030204" pitchFamily="18" charset="0"/>
                        </a:rPr>
                        <m:t>  =</m:t>
                      </m:r>
                      <m:f>
                        <m:fPr>
                          <m:ctrlPr>
                            <a:rPr lang="pt-B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800">
                              <a:latin typeface="Cambria Math" panose="02040503050406030204" pitchFamily="18" charset="0"/>
                            </a:rPr>
                            <m:t>1 </m:t>
                          </m:r>
                          <m:r>
                            <a:rPr lang="pt-B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×7</m:t>
                          </m:r>
                        </m:num>
                        <m:den>
                          <m:r>
                            <a:rPr lang="pt-B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pt-BR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=1,75</m:t>
                      </m:r>
                    </m:oMath>
                  </m:oMathPara>
                </a14:m>
                <a:endParaRPr lang="pt-BR" sz="2800" dirty="0"/>
              </a:p>
            </p:txBody>
          </p:sp>
        </mc:Choice>
        <mc:Fallback xmlns="">
          <p:sp>
            <p:nvSpPr>
              <p:cNvPr id="54" name="CaixaDeTexto 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71882" y="3091610"/>
                <a:ext cx="3398110" cy="806631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CaixaDeTexto 54"/>
              <p:cNvSpPr txBox="1"/>
              <p:nvPr/>
            </p:nvSpPr>
            <p:spPr>
              <a:xfrm>
                <a:off x="7820783" y="3532373"/>
                <a:ext cx="34785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𝑄</m:t>
                      </m:r>
                      <m:r>
                        <a:rPr lang="pt-BR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pt-BR" sz="28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55" name="CaixaDeTexto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20783" y="3532373"/>
                <a:ext cx="347851" cy="276999"/>
              </a:xfrm>
              <a:prstGeom prst="rect">
                <a:avLst/>
              </a:prstGeom>
              <a:blipFill rotWithShape="0">
                <a:blip r:embed="rId3"/>
                <a:stretch>
                  <a:fillRect l="-21053" r="-21053" b="-32609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CaixaDeTexto 55"/>
              <p:cNvSpPr txBox="1"/>
              <p:nvPr/>
            </p:nvSpPr>
            <p:spPr>
              <a:xfrm>
                <a:off x="7171883" y="4041891"/>
                <a:ext cx="3199337" cy="80663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800" i="1">
                          <a:latin typeface="Cambria Math" panose="02040503050406030204" pitchFamily="18" charset="0"/>
                        </a:rPr>
                        <m:t>𝑃𝑂𝑆</m:t>
                      </m:r>
                      <m:r>
                        <a:rPr lang="pt-BR" sz="2800" i="1">
                          <a:latin typeface="Cambria Math" panose="02040503050406030204" pitchFamily="18" charset="0"/>
                        </a:rPr>
                        <m:t>  =</m:t>
                      </m:r>
                      <m:f>
                        <m:fPr>
                          <m:ctrlPr>
                            <a:rPr lang="pt-B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800">
                              <a:latin typeface="Cambria Math" panose="02040503050406030204" pitchFamily="18" charset="0"/>
                            </a:rPr>
                            <m:t>2 </m:t>
                          </m:r>
                          <m:r>
                            <a:rPr lang="pt-B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×7</m:t>
                          </m:r>
                        </m:num>
                        <m:den>
                          <m:r>
                            <a:rPr lang="pt-B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pt-BR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=3,5</m:t>
                      </m:r>
                    </m:oMath>
                  </m:oMathPara>
                </a14:m>
                <a:endParaRPr lang="pt-BR" sz="2800" dirty="0"/>
              </a:p>
            </p:txBody>
          </p:sp>
        </mc:Choice>
        <mc:Fallback xmlns="">
          <p:sp>
            <p:nvSpPr>
              <p:cNvPr id="56" name="CaixaDeTexto 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71883" y="4041891"/>
                <a:ext cx="3199337" cy="806631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CaixaDeTexto 56"/>
              <p:cNvSpPr txBox="1"/>
              <p:nvPr/>
            </p:nvSpPr>
            <p:spPr>
              <a:xfrm>
                <a:off x="7820783" y="4482654"/>
                <a:ext cx="34785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𝑄</m:t>
                      </m:r>
                      <m:r>
                        <a:rPr lang="pt-BR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pt-BR" sz="28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57" name="CaixaDeTexto 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20783" y="4482654"/>
                <a:ext cx="347851" cy="276999"/>
              </a:xfrm>
              <a:prstGeom prst="rect">
                <a:avLst/>
              </a:prstGeom>
              <a:blipFill rotWithShape="0">
                <a:blip r:embed="rId5"/>
                <a:stretch>
                  <a:fillRect l="-21053" r="-21053" b="-32609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CaixaDeTexto 58"/>
              <p:cNvSpPr txBox="1"/>
              <p:nvPr/>
            </p:nvSpPr>
            <p:spPr>
              <a:xfrm>
                <a:off x="7191888" y="4952597"/>
                <a:ext cx="3398110" cy="80663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800" i="1">
                          <a:latin typeface="Cambria Math" panose="02040503050406030204" pitchFamily="18" charset="0"/>
                        </a:rPr>
                        <m:t>𝑃𝑂𝑆</m:t>
                      </m:r>
                      <m:r>
                        <a:rPr lang="pt-BR" sz="2800" i="1">
                          <a:latin typeface="Cambria Math" panose="02040503050406030204" pitchFamily="18" charset="0"/>
                        </a:rPr>
                        <m:t>  =</m:t>
                      </m:r>
                      <m:f>
                        <m:fPr>
                          <m:ctrlPr>
                            <a:rPr lang="pt-B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800">
                              <a:latin typeface="Cambria Math" panose="02040503050406030204" pitchFamily="18" charset="0"/>
                            </a:rPr>
                            <m:t>3 </m:t>
                          </m:r>
                          <m:r>
                            <a:rPr lang="pt-B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×7</m:t>
                          </m:r>
                        </m:num>
                        <m:den>
                          <m:r>
                            <a:rPr lang="pt-B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pt-BR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=5,25</m:t>
                      </m:r>
                    </m:oMath>
                  </m:oMathPara>
                </a14:m>
                <a:endParaRPr lang="pt-BR" sz="2800" dirty="0"/>
              </a:p>
            </p:txBody>
          </p:sp>
        </mc:Choice>
        <mc:Fallback xmlns="">
          <p:sp>
            <p:nvSpPr>
              <p:cNvPr id="59" name="CaixaDeTexto 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91888" y="4952597"/>
                <a:ext cx="3398110" cy="806631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CaixaDeTexto 59"/>
              <p:cNvSpPr txBox="1"/>
              <p:nvPr/>
            </p:nvSpPr>
            <p:spPr>
              <a:xfrm>
                <a:off x="7840789" y="5393360"/>
                <a:ext cx="34785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𝑄</m:t>
                      </m:r>
                      <m:r>
                        <a:rPr lang="pt-BR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pt-BR" sz="28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60" name="CaixaDeTexto 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40789" y="5393360"/>
                <a:ext cx="347851" cy="276999"/>
              </a:xfrm>
              <a:prstGeom prst="rect">
                <a:avLst/>
              </a:prstGeom>
              <a:blipFill rotWithShape="0">
                <a:blip r:embed="rId7"/>
                <a:stretch>
                  <a:fillRect l="-21053" r="-21053" b="-35556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Espaço Reservado para Conteúdo 13"/>
          <p:cNvSpPr txBox="1">
            <a:spLocks/>
          </p:cNvSpPr>
          <p:nvPr/>
        </p:nvSpPr>
        <p:spPr>
          <a:xfrm>
            <a:off x="3190579" y="5184837"/>
            <a:ext cx="4059830" cy="670848"/>
          </a:xfrm>
          <a:prstGeom prst="rect">
            <a:avLst/>
          </a:prstGeom>
        </p:spPr>
        <p:txBody>
          <a:bodyPr vert="horz" lIns="121899" tIns="60949" rIns="121899" bIns="60949" rtlCol="0">
            <a:no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pt-BR" sz="2400" dirty="0"/>
              <a:t>{ 5, 6, 6, 9, 10, 13, 15 }</a:t>
            </a:r>
          </a:p>
        </p:txBody>
      </p:sp>
      <p:sp>
        <p:nvSpPr>
          <p:cNvPr id="53" name="Espaço Reservado para Conteúdo 13"/>
          <p:cNvSpPr txBox="1">
            <a:spLocks/>
          </p:cNvSpPr>
          <p:nvPr/>
        </p:nvSpPr>
        <p:spPr>
          <a:xfrm>
            <a:off x="3190579" y="3264865"/>
            <a:ext cx="4059830" cy="670848"/>
          </a:xfrm>
          <a:prstGeom prst="rect">
            <a:avLst/>
          </a:prstGeom>
        </p:spPr>
        <p:txBody>
          <a:bodyPr vert="horz" lIns="121899" tIns="60949" rIns="121899" bIns="60949" rtlCol="0">
            <a:no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pt-BR" sz="2400" dirty="0"/>
              <a:t>{ 5, 6, 6, 9, 10, 13, 15 }</a:t>
            </a:r>
          </a:p>
        </p:txBody>
      </p:sp>
    </p:spTree>
    <p:extLst>
      <p:ext uri="{BB962C8B-B14F-4D97-AF65-F5344CB8AC3E}">
        <p14:creationId xmlns:p14="http://schemas.microsoft.com/office/powerpoint/2010/main" val="2312628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spaço Reservado para Conteúdo 13"/>
          <p:cNvSpPr>
            <a:spLocks noGrp="1"/>
          </p:cNvSpPr>
          <p:nvPr>
            <p:ph idx="1"/>
          </p:nvPr>
        </p:nvSpPr>
        <p:spPr>
          <a:xfrm>
            <a:off x="342002" y="2015984"/>
            <a:ext cx="9484041" cy="4462272"/>
          </a:xfrm>
        </p:spPr>
        <p:txBody>
          <a:bodyPr rtlCol="0"/>
          <a:lstStyle/>
          <a:p>
            <a:pPr algn="just"/>
            <a:r>
              <a:rPr lang="pt-BR" sz="2400" dirty="0" smtClean="0"/>
              <a:t>Encontre os quartis da série:</a:t>
            </a:r>
            <a:endParaRPr lang="en-US" sz="2400" dirty="0" smtClean="0"/>
          </a:p>
          <a:p>
            <a:pPr algn="just"/>
            <a:endParaRPr lang="en-US" dirty="0"/>
          </a:p>
        </p:txBody>
      </p:sp>
      <p:sp>
        <p:nvSpPr>
          <p:cNvPr id="26" name="Espaço Reservado para Conteúdo 13"/>
          <p:cNvSpPr txBox="1">
            <a:spLocks/>
          </p:cNvSpPr>
          <p:nvPr/>
        </p:nvSpPr>
        <p:spPr>
          <a:xfrm>
            <a:off x="3115855" y="4109674"/>
            <a:ext cx="4766339" cy="851624"/>
          </a:xfrm>
          <a:prstGeom prst="rect">
            <a:avLst/>
          </a:prstGeom>
        </p:spPr>
        <p:txBody>
          <a:bodyPr vert="horz" lIns="121899" tIns="60949" rIns="121899" bIns="60949" rtlCol="0">
            <a:no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pt-BR" sz="2400" dirty="0"/>
              <a:t>{ 1, 1, 2, 3, 5, 5, 6, 7, 9, 9, 10, 13}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CaixaDeTexto 46"/>
              <p:cNvSpPr txBox="1"/>
              <p:nvPr/>
            </p:nvSpPr>
            <p:spPr>
              <a:xfrm>
                <a:off x="264158" y="5061720"/>
                <a:ext cx="2651110" cy="614655"/>
              </a:xfrm>
              <a:prstGeom prst="rect">
                <a:avLst/>
              </a:prstGeom>
              <a:noFill/>
              <a:ln>
                <a:solidFill>
                  <a:srgbClr val="00B050"/>
                </a:solidFill>
              </a:ln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pt-BR" sz="2400" i="1" dirty="0">
                        <a:latin typeface="Cambria Math" panose="02040503050406030204" pitchFamily="18" charset="0"/>
                      </a:rPr>
                      <m:t>𝑄</m:t>
                    </m:r>
                    <m:r>
                      <a:rPr lang="pt-BR" sz="2400" i="1" dirty="0">
                        <a:latin typeface="Cambria Math" panose="02040503050406030204" pitchFamily="18" charset="0"/>
                      </a:rPr>
                      <m:t>3 = </m:t>
                    </m:r>
                    <m:f>
                      <m:fPr>
                        <m:ctrlPr>
                          <a:rPr lang="pt-BR" sz="24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BR" sz="2400" i="1" dirty="0">
                            <a:latin typeface="Cambria Math" panose="02040503050406030204" pitchFamily="18" charset="0"/>
                          </a:rPr>
                          <m:t>9+9</m:t>
                        </m:r>
                      </m:num>
                      <m:den>
                        <m:r>
                          <a:rPr lang="pt-BR" sz="2400" i="1" dirty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pt-BR" sz="2400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pt-BR" sz="24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BR" sz="2400" i="1" dirty="0">
                            <a:latin typeface="Cambria Math" panose="02040503050406030204" pitchFamily="18" charset="0"/>
                          </a:rPr>
                          <m:t>18</m:t>
                        </m:r>
                      </m:num>
                      <m:den>
                        <m:r>
                          <a:rPr lang="pt-BR" sz="2400" i="1" dirty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pt-BR" sz="2400" dirty="0"/>
                  <a:t> = 9</a:t>
                </a:r>
              </a:p>
            </p:txBody>
          </p:sp>
        </mc:Choice>
        <mc:Fallback xmlns="">
          <p:sp>
            <p:nvSpPr>
              <p:cNvPr id="47" name="CaixaDeTexto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4158" y="5061720"/>
                <a:ext cx="2651110" cy="614655"/>
              </a:xfrm>
              <a:prstGeom prst="rect">
                <a:avLst/>
              </a:prstGeom>
              <a:blipFill rotWithShape="0">
                <a:blip r:embed="rId2"/>
                <a:stretch>
                  <a:fillRect r="-2517" b="-6796"/>
                </a:stretch>
              </a:blipFill>
              <a:ln>
                <a:solidFill>
                  <a:srgbClr val="00B050"/>
                </a:solidFill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Elipse 48"/>
          <p:cNvSpPr/>
          <p:nvPr/>
        </p:nvSpPr>
        <p:spPr>
          <a:xfrm>
            <a:off x="5055440" y="4055283"/>
            <a:ext cx="691766" cy="5261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CaixaDeTexto 53"/>
              <p:cNvSpPr txBox="1"/>
              <p:nvPr/>
            </p:nvSpPr>
            <p:spPr>
              <a:xfrm>
                <a:off x="7880982" y="3095126"/>
                <a:ext cx="2777534" cy="72026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500" i="1">
                          <a:latin typeface="Cambria Math" panose="02040503050406030204" pitchFamily="18" charset="0"/>
                        </a:rPr>
                        <m:t>𝑃𝑂𝑆</m:t>
                      </m:r>
                      <m:r>
                        <a:rPr lang="pt-BR" sz="2500" i="1">
                          <a:latin typeface="Cambria Math" panose="02040503050406030204" pitchFamily="18" charset="0"/>
                        </a:rPr>
                        <m:t>  =</m:t>
                      </m:r>
                      <m:f>
                        <m:fPr>
                          <m:ctrlPr>
                            <a:rPr lang="pt-BR" sz="2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500">
                              <a:latin typeface="Cambria Math" panose="02040503050406030204" pitchFamily="18" charset="0"/>
                            </a:rPr>
                            <m:t>1 </m:t>
                          </m:r>
                          <m:r>
                            <a:rPr lang="pt-BR" sz="2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×12</m:t>
                          </m:r>
                        </m:num>
                        <m:den>
                          <m:r>
                            <a:rPr lang="pt-BR" sz="2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pt-BR" sz="25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=3</m:t>
                      </m:r>
                    </m:oMath>
                  </m:oMathPara>
                </a14:m>
                <a:endParaRPr lang="pt-BR" sz="2500" dirty="0"/>
              </a:p>
            </p:txBody>
          </p:sp>
        </mc:Choice>
        <mc:Fallback xmlns="">
          <p:sp>
            <p:nvSpPr>
              <p:cNvPr id="54" name="CaixaDeTexto 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80982" y="3095126"/>
                <a:ext cx="2777534" cy="720262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CaixaDeTexto 54"/>
              <p:cNvSpPr txBox="1"/>
              <p:nvPr/>
            </p:nvSpPr>
            <p:spPr>
              <a:xfrm>
                <a:off x="8375905" y="3454879"/>
                <a:ext cx="426367" cy="2923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190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𝑄</m:t>
                      </m:r>
                      <m:r>
                        <a:rPr lang="pt-BR" sz="190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pt-BR" sz="1900" dirty="0">
                  <a:solidFill>
                    <a:srgbClr val="00B0F0"/>
                  </a:solidFill>
                </a:endParaRPr>
              </a:p>
            </p:txBody>
          </p:sp>
        </mc:Choice>
        <mc:Fallback xmlns="">
          <p:sp>
            <p:nvSpPr>
              <p:cNvPr id="55" name="CaixaDeTexto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75905" y="3454879"/>
                <a:ext cx="426367" cy="292388"/>
              </a:xfrm>
              <a:prstGeom prst="rect">
                <a:avLst/>
              </a:prstGeom>
              <a:blipFill rotWithShape="0">
                <a:blip r:embed="rId4"/>
                <a:stretch>
                  <a:fillRect l="-8571" r="-10000" b="-31250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CaixaDeTexto 55"/>
              <p:cNvSpPr txBox="1"/>
              <p:nvPr/>
            </p:nvSpPr>
            <p:spPr>
              <a:xfrm>
                <a:off x="7880982" y="4045407"/>
                <a:ext cx="2777534" cy="72026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500" i="1">
                          <a:latin typeface="Cambria Math" panose="02040503050406030204" pitchFamily="18" charset="0"/>
                        </a:rPr>
                        <m:t>𝑃𝑂𝑆</m:t>
                      </m:r>
                      <m:r>
                        <a:rPr lang="pt-BR" sz="2500" i="1">
                          <a:latin typeface="Cambria Math" panose="02040503050406030204" pitchFamily="18" charset="0"/>
                        </a:rPr>
                        <m:t>  =</m:t>
                      </m:r>
                      <m:f>
                        <m:fPr>
                          <m:ctrlPr>
                            <a:rPr lang="pt-BR" sz="2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500">
                              <a:latin typeface="Cambria Math" panose="02040503050406030204" pitchFamily="18" charset="0"/>
                            </a:rPr>
                            <m:t>2 </m:t>
                          </m:r>
                          <m:r>
                            <a:rPr lang="pt-BR" sz="2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×12</m:t>
                          </m:r>
                        </m:num>
                        <m:den>
                          <m:r>
                            <a:rPr lang="pt-BR" sz="2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pt-BR" sz="25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=6</m:t>
                      </m:r>
                    </m:oMath>
                  </m:oMathPara>
                </a14:m>
                <a:endParaRPr lang="pt-BR" sz="2500" dirty="0"/>
              </a:p>
            </p:txBody>
          </p:sp>
        </mc:Choice>
        <mc:Fallback xmlns="">
          <p:sp>
            <p:nvSpPr>
              <p:cNvPr id="56" name="CaixaDeTexto 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80982" y="4045407"/>
                <a:ext cx="2777534" cy="720262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CaixaDeTexto 56"/>
              <p:cNvSpPr txBox="1"/>
              <p:nvPr/>
            </p:nvSpPr>
            <p:spPr>
              <a:xfrm>
                <a:off x="8375905" y="4462991"/>
                <a:ext cx="426367" cy="2923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190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𝑄</m:t>
                      </m:r>
                      <m:r>
                        <a:rPr lang="pt-BR" sz="190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pt-BR" sz="1900" dirty="0">
                  <a:solidFill>
                    <a:srgbClr val="00B0F0"/>
                  </a:solidFill>
                </a:endParaRPr>
              </a:p>
            </p:txBody>
          </p:sp>
        </mc:Choice>
        <mc:Fallback xmlns="">
          <p:sp>
            <p:nvSpPr>
              <p:cNvPr id="57" name="CaixaDeTexto 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75905" y="4462991"/>
                <a:ext cx="426367" cy="292388"/>
              </a:xfrm>
              <a:prstGeom prst="rect">
                <a:avLst/>
              </a:prstGeom>
              <a:blipFill rotWithShape="0">
                <a:blip r:embed="rId6"/>
                <a:stretch>
                  <a:fillRect l="-8571" r="-10000" b="-33333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CaixaDeTexto 58"/>
              <p:cNvSpPr txBox="1"/>
              <p:nvPr/>
            </p:nvSpPr>
            <p:spPr>
              <a:xfrm>
                <a:off x="7900988" y="4956113"/>
                <a:ext cx="2777534" cy="72026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500" i="1">
                          <a:latin typeface="Cambria Math" panose="02040503050406030204" pitchFamily="18" charset="0"/>
                        </a:rPr>
                        <m:t>𝑃𝑂𝑆</m:t>
                      </m:r>
                      <m:r>
                        <a:rPr lang="pt-BR" sz="2500" i="1">
                          <a:latin typeface="Cambria Math" panose="02040503050406030204" pitchFamily="18" charset="0"/>
                        </a:rPr>
                        <m:t>  =</m:t>
                      </m:r>
                      <m:f>
                        <m:fPr>
                          <m:ctrlPr>
                            <a:rPr lang="pt-BR" sz="2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500">
                              <a:latin typeface="Cambria Math" panose="02040503050406030204" pitchFamily="18" charset="0"/>
                            </a:rPr>
                            <m:t>3 </m:t>
                          </m:r>
                          <m:r>
                            <a:rPr lang="pt-BR" sz="2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×12</m:t>
                          </m:r>
                        </m:num>
                        <m:den>
                          <m:r>
                            <a:rPr lang="pt-BR" sz="2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pt-BR" sz="25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=9</m:t>
                      </m:r>
                    </m:oMath>
                  </m:oMathPara>
                </a14:m>
                <a:endParaRPr lang="pt-BR" sz="2500" dirty="0"/>
              </a:p>
            </p:txBody>
          </p:sp>
        </mc:Choice>
        <mc:Fallback xmlns="">
          <p:sp>
            <p:nvSpPr>
              <p:cNvPr id="59" name="CaixaDeTexto 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00988" y="4956113"/>
                <a:ext cx="2777534" cy="720262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CaixaDeTexto 59"/>
              <p:cNvSpPr txBox="1"/>
              <p:nvPr/>
            </p:nvSpPr>
            <p:spPr>
              <a:xfrm>
                <a:off x="8375905" y="5327087"/>
                <a:ext cx="426367" cy="2923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190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𝑄</m:t>
                      </m:r>
                      <m:r>
                        <a:rPr lang="pt-BR" sz="190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pt-BR" sz="1900" dirty="0">
                  <a:solidFill>
                    <a:srgbClr val="00B0F0"/>
                  </a:solidFill>
                </a:endParaRPr>
              </a:p>
            </p:txBody>
          </p:sp>
        </mc:Choice>
        <mc:Fallback xmlns="">
          <p:sp>
            <p:nvSpPr>
              <p:cNvPr id="60" name="CaixaDeTexto 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75905" y="5327087"/>
                <a:ext cx="426367" cy="292388"/>
              </a:xfrm>
              <a:prstGeom prst="rect">
                <a:avLst/>
              </a:prstGeom>
              <a:blipFill rotWithShape="0">
                <a:blip r:embed="rId8"/>
                <a:stretch>
                  <a:fillRect l="-8571" r="-10000" b="-31250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3" name="Elipse 52"/>
          <p:cNvSpPr/>
          <p:nvPr/>
        </p:nvSpPr>
        <p:spPr>
          <a:xfrm>
            <a:off x="4039287" y="3143833"/>
            <a:ext cx="691766" cy="5261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800"/>
          </a:p>
        </p:txBody>
      </p:sp>
      <p:sp>
        <p:nvSpPr>
          <p:cNvPr id="58" name="Elipse 57"/>
          <p:cNvSpPr/>
          <p:nvPr/>
        </p:nvSpPr>
        <p:spPr>
          <a:xfrm>
            <a:off x="6185451" y="5019362"/>
            <a:ext cx="691766" cy="5261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CaixaDeTexto 60"/>
              <p:cNvSpPr txBox="1"/>
              <p:nvPr/>
            </p:nvSpPr>
            <p:spPr>
              <a:xfrm>
                <a:off x="142694" y="4134738"/>
                <a:ext cx="2920415" cy="619913"/>
              </a:xfrm>
              <a:prstGeom prst="rect">
                <a:avLst/>
              </a:prstGeom>
              <a:noFill/>
              <a:ln>
                <a:solidFill>
                  <a:srgbClr val="00B050"/>
                </a:solidFill>
              </a:ln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pt-BR" sz="2400" i="1" dirty="0">
                        <a:latin typeface="Cambria Math" panose="02040503050406030204" pitchFamily="18" charset="0"/>
                      </a:rPr>
                      <m:t>𝑄</m:t>
                    </m:r>
                    <m:r>
                      <a:rPr lang="pt-BR" sz="2400" i="1" dirty="0">
                        <a:latin typeface="Cambria Math" panose="02040503050406030204" pitchFamily="18" charset="0"/>
                      </a:rPr>
                      <m:t>2 = </m:t>
                    </m:r>
                    <m:f>
                      <m:fPr>
                        <m:ctrlPr>
                          <a:rPr lang="pt-BR" sz="24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BR" sz="2400" i="1" dirty="0">
                            <a:latin typeface="Cambria Math" panose="02040503050406030204" pitchFamily="18" charset="0"/>
                          </a:rPr>
                          <m:t>5+6</m:t>
                        </m:r>
                      </m:num>
                      <m:den>
                        <m:r>
                          <a:rPr lang="pt-BR" sz="2400" i="1" dirty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pt-BR" sz="2400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pt-BR" sz="24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BR" sz="2400" i="1" dirty="0">
                            <a:latin typeface="Cambria Math" panose="02040503050406030204" pitchFamily="18" charset="0"/>
                          </a:rPr>
                          <m:t>11</m:t>
                        </m:r>
                      </m:num>
                      <m:den>
                        <m:r>
                          <a:rPr lang="pt-BR" sz="2400" i="1" dirty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pt-BR" sz="2400" dirty="0"/>
                  <a:t> = 5,5</a:t>
                </a:r>
              </a:p>
            </p:txBody>
          </p:sp>
        </mc:Choice>
        <mc:Fallback xmlns="">
          <p:sp>
            <p:nvSpPr>
              <p:cNvPr id="61" name="CaixaDeTexto 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694" y="4134738"/>
                <a:ext cx="2920415" cy="619913"/>
              </a:xfrm>
              <a:prstGeom prst="rect">
                <a:avLst/>
              </a:prstGeom>
              <a:blipFill rotWithShape="0">
                <a:blip r:embed="rId9"/>
                <a:stretch>
                  <a:fillRect r="-2287" b="-6731"/>
                </a:stretch>
              </a:blipFill>
              <a:ln>
                <a:solidFill>
                  <a:srgbClr val="00B050"/>
                </a:solidFill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CaixaDeTexto 61"/>
              <p:cNvSpPr txBox="1"/>
              <p:nvPr/>
            </p:nvSpPr>
            <p:spPr>
              <a:xfrm>
                <a:off x="197929" y="3143833"/>
                <a:ext cx="2790572" cy="619913"/>
              </a:xfrm>
              <a:prstGeom prst="rect">
                <a:avLst/>
              </a:prstGeom>
              <a:noFill/>
              <a:ln>
                <a:solidFill>
                  <a:srgbClr val="00B050"/>
                </a:solidFill>
              </a:ln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pt-BR" sz="2400" i="1" dirty="0">
                        <a:latin typeface="Cambria Math" panose="02040503050406030204" pitchFamily="18" charset="0"/>
                      </a:rPr>
                      <m:t>𝑄</m:t>
                    </m:r>
                    <m:r>
                      <a:rPr lang="pt-BR" sz="2400" i="1" dirty="0">
                        <a:latin typeface="Cambria Math" panose="02040503050406030204" pitchFamily="18" charset="0"/>
                      </a:rPr>
                      <m:t>1 = </m:t>
                    </m:r>
                    <m:f>
                      <m:fPr>
                        <m:ctrlPr>
                          <a:rPr lang="pt-BR" sz="24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BR" sz="2400" i="1" dirty="0">
                            <a:latin typeface="Cambria Math" panose="02040503050406030204" pitchFamily="18" charset="0"/>
                          </a:rPr>
                          <m:t>2+3</m:t>
                        </m:r>
                      </m:num>
                      <m:den>
                        <m:r>
                          <a:rPr lang="pt-BR" sz="2400" i="1" dirty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pt-BR" sz="2400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pt-BR" sz="24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BR" sz="2400" i="1" dirty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pt-BR" sz="2400" i="1" dirty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pt-BR" sz="2400" dirty="0"/>
                  <a:t> = 2,5</a:t>
                </a:r>
              </a:p>
            </p:txBody>
          </p:sp>
        </mc:Choice>
        <mc:Fallback xmlns="">
          <p:sp>
            <p:nvSpPr>
              <p:cNvPr id="62" name="CaixaDeTexto 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929" y="3143833"/>
                <a:ext cx="2790572" cy="619913"/>
              </a:xfrm>
              <a:prstGeom prst="rect">
                <a:avLst/>
              </a:prstGeom>
              <a:blipFill rotWithShape="0">
                <a:blip r:embed="rId10"/>
                <a:stretch>
                  <a:fillRect r="-2391" b="-7767"/>
                </a:stretch>
              </a:blipFill>
              <a:ln>
                <a:solidFill>
                  <a:srgbClr val="00B050"/>
                </a:solidFill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6" name="Título 12"/>
          <p:cNvSpPr>
            <a:spLocks noGrp="1"/>
          </p:cNvSpPr>
          <p:nvPr>
            <p:ph type="title"/>
          </p:nvPr>
        </p:nvSpPr>
        <p:spPr>
          <a:xfrm>
            <a:off x="486910" y="350236"/>
            <a:ext cx="5519623" cy="1325562"/>
          </a:xfrm>
        </p:spPr>
        <p:txBody>
          <a:bodyPr rtlCol="0">
            <a:normAutofit/>
          </a:bodyPr>
          <a:lstStyle/>
          <a:p>
            <a:r>
              <a:rPr lang="pt-BR" sz="4000" dirty="0" smtClean="0"/>
              <a:t>Quartis: Exemplo </a:t>
            </a:r>
            <a:r>
              <a:rPr lang="pt-BR" sz="4000" dirty="0"/>
              <a:t>2</a:t>
            </a:r>
            <a:r>
              <a:rPr lang="pt-BR" sz="4000" dirty="0" smtClean="0"/>
              <a:t/>
            </a:r>
            <a:br>
              <a:rPr lang="pt-BR" sz="4000" dirty="0" smtClean="0"/>
            </a:br>
            <a:r>
              <a:rPr lang="pt-BR" sz="4000" dirty="0" smtClean="0"/>
              <a:t>         </a:t>
            </a:r>
            <a:r>
              <a:rPr lang="pt-BR" sz="3200" dirty="0" smtClean="0">
                <a:solidFill>
                  <a:schemeClr val="accent1"/>
                </a:solidFill>
              </a:rPr>
              <a:t>Com Dados Brutos</a:t>
            </a:r>
            <a:endParaRPr lang="en-US" sz="3200" dirty="0"/>
          </a:p>
        </p:txBody>
      </p:sp>
      <p:cxnSp>
        <p:nvCxnSpPr>
          <p:cNvPr id="48" name="Conector reto 47"/>
          <p:cNvCxnSpPr/>
          <p:nvPr/>
        </p:nvCxnSpPr>
        <p:spPr>
          <a:xfrm>
            <a:off x="5559879" y="1576680"/>
            <a:ext cx="5616624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ector reto 49"/>
          <p:cNvCxnSpPr/>
          <p:nvPr/>
        </p:nvCxnSpPr>
        <p:spPr>
          <a:xfrm>
            <a:off x="8368191" y="1360656"/>
            <a:ext cx="0" cy="43204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ector reto 50"/>
          <p:cNvCxnSpPr/>
          <p:nvPr/>
        </p:nvCxnSpPr>
        <p:spPr>
          <a:xfrm>
            <a:off x="9880359" y="1360656"/>
            <a:ext cx="0" cy="43204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ector reto 51"/>
          <p:cNvCxnSpPr/>
          <p:nvPr/>
        </p:nvCxnSpPr>
        <p:spPr>
          <a:xfrm>
            <a:off x="6856023" y="1360656"/>
            <a:ext cx="0" cy="43204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CaixaDeTexto 62"/>
          <p:cNvSpPr txBox="1"/>
          <p:nvPr/>
        </p:nvSpPr>
        <p:spPr>
          <a:xfrm>
            <a:off x="6616892" y="893950"/>
            <a:ext cx="5261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/>
              <a:t>Q1</a:t>
            </a:r>
          </a:p>
        </p:txBody>
      </p:sp>
      <p:sp>
        <p:nvSpPr>
          <p:cNvPr id="64" name="CaixaDeTexto 63"/>
          <p:cNvSpPr txBox="1"/>
          <p:nvPr/>
        </p:nvSpPr>
        <p:spPr>
          <a:xfrm>
            <a:off x="8101852" y="893950"/>
            <a:ext cx="5261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/>
              <a:t>Q2</a:t>
            </a:r>
          </a:p>
        </p:txBody>
      </p:sp>
      <p:sp>
        <p:nvSpPr>
          <p:cNvPr id="65" name="CaixaDeTexto 64"/>
          <p:cNvSpPr txBox="1"/>
          <p:nvPr/>
        </p:nvSpPr>
        <p:spPr>
          <a:xfrm>
            <a:off x="9641227" y="893950"/>
            <a:ext cx="5261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/>
              <a:t>Q3</a:t>
            </a:r>
          </a:p>
        </p:txBody>
      </p:sp>
      <p:sp>
        <p:nvSpPr>
          <p:cNvPr id="66" name="Chave Direita 33"/>
          <p:cNvSpPr/>
          <p:nvPr/>
        </p:nvSpPr>
        <p:spPr>
          <a:xfrm rot="5400000">
            <a:off x="6136353" y="1404717"/>
            <a:ext cx="126499" cy="1168826"/>
          </a:xfrm>
          <a:prstGeom prst="rightBrac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7" name="CaixaDeTexto 66"/>
          <p:cNvSpPr txBox="1"/>
          <p:nvPr/>
        </p:nvSpPr>
        <p:spPr>
          <a:xfrm>
            <a:off x="5882257" y="2086148"/>
            <a:ext cx="6832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/>
              <a:t>25%</a:t>
            </a:r>
          </a:p>
        </p:txBody>
      </p:sp>
      <p:sp>
        <p:nvSpPr>
          <p:cNvPr id="68" name="Chave Direita 35"/>
          <p:cNvSpPr/>
          <p:nvPr/>
        </p:nvSpPr>
        <p:spPr>
          <a:xfrm rot="5400000">
            <a:off x="7521203" y="1404717"/>
            <a:ext cx="126499" cy="1168826"/>
          </a:xfrm>
          <a:prstGeom prst="rightBrac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9" name="CaixaDeTexto 68"/>
          <p:cNvSpPr txBox="1"/>
          <p:nvPr/>
        </p:nvSpPr>
        <p:spPr>
          <a:xfrm>
            <a:off x="7250409" y="2086148"/>
            <a:ext cx="6832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/>
              <a:t>25%</a:t>
            </a:r>
          </a:p>
        </p:txBody>
      </p:sp>
      <p:sp>
        <p:nvSpPr>
          <p:cNvPr id="70" name="Chave Direita 37"/>
          <p:cNvSpPr/>
          <p:nvPr/>
        </p:nvSpPr>
        <p:spPr>
          <a:xfrm rot="5400000">
            <a:off x="9087149" y="1395704"/>
            <a:ext cx="126499" cy="1168826"/>
          </a:xfrm>
          <a:prstGeom prst="rightBrac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1" name="CaixaDeTexto 70"/>
          <p:cNvSpPr txBox="1"/>
          <p:nvPr/>
        </p:nvSpPr>
        <p:spPr>
          <a:xfrm>
            <a:off x="8834585" y="2086148"/>
            <a:ext cx="6832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/>
              <a:t>25%</a:t>
            </a:r>
          </a:p>
        </p:txBody>
      </p:sp>
      <p:sp>
        <p:nvSpPr>
          <p:cNvPr id="72" name="Chave Direita 39"/>
          <p:cNvSpPr/>
          <p:nvPr/>
        </p:nvSpPr>
        <p:spPr>
          <a:xfrm rot="5400000">
            <a:off x="10528841" y="1395704"/>
            <a:ext cx="126499" cy="1168826"/>
          </a:xfrm>
          <a:prstGeom prst="rightBrac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3" name="CaixaDeTexto 72"/>
          <p:cNvSpPr txBox="1"/>
          <p:nvPr/>
        </p:nvSpPr>
        <p:spPr>
          <a:xfrm>
            <a:off x="10274745" y="2086148"/>
            <a:ext cx="6832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/>
              <a:t>25%</a:t>
            </a:r>
          </a:p>
        </p:txBody>
      </p:sp>
      <p:sp>
        <p:nvSpPr>
          <p:cNvPr id="74" name="CaixaDeTexto 73"/>
          <p:cNvSpPr txBox="1"/>
          <p:nvPr/>
        </p:nvSpPr>
        <p:spPr>
          <a:xfrm>
            <a:off x="6608074" y="650551"/>
            <a:ext cx="583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dirty="0">
                <a:solidFill>
                  <a:srgbClr val="FFC000"/>
                </a:solidFill>
              </a:rPr>
              <a:t>25%</a:t>
            </a:r>
          </a:p>
        </p:txBody>
      </p:sp>
      <p:sp>
        <p:nvSpPr>
          <p:cNvPr id="75" name="CaixaDeTexto 74"/>
          <p:cNvSpPr txBox="1"/>
          <p:nvPr/>
        </p:nvSpPr>
        <p:spPr>
          <a:xfrm>
            <a:off x="8120242" y="646470"/>
            <a:ext cx="583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dirty="0">
                <a:solidFill>
                  <a:srgbClr val="FFC000"/>
                </a:solidFill>
              </a:rPr>
              <a:t>50%</a:t>
            </a:r>
          </a:p>
        </p:txBody>
      </p:sp>
      <p:sp>
        <p:nvSpPr>
          <p:cNvPr id="76" name="CaixaDeTexto 75"/>
          <p:cNvSpPr txBox="1"/>
          <p:nvPr/>
        </p:nvSpPr>
        <p:spPr>
          <a:xfrm>
            <a:off x="9641227" y="646470"/>
            <a:ext cx="583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dirty="0">
                <a:solidFill>
                  <a:srgbClr val="FFC000"/>
                </a:solidFill>
              </a:rPr>
              <a:t>75%</a:t>
            </a:r>
          </a:p>
        </p:txBody>
      </p:sp>
      <p:sp>
        <p:nvSpPr>
          <p:cNvPr id="36" name="Espaço Reservado para Conteúdo 13"/>
          <p:cNvSpPr txBox="1">
            <a:spLocks/>
          </p:cNvSpPr>
          <p:nvPr/>
        </p:nvSpPr>
        <p:spPr>
          <a:xfrm>
            <a:off x="3262417" y="5086813"/>
            <a:ext cx="4766339" cy="851624"/>
          </a:xfrm>
          <a:prstGeom prst="rect">
            <a:avLst/>
          </a:prstGeom>
        </p:spPr>
        <p:txBody>
          <a:bodyPr vert="horz" lIns="121899" tIns="60949" rIns="121899" bIns="60949" rtlCol="0">
            <a:no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pt-BR" sz="2400" dirty="0"/>
              <a:t>{ 1, 1, 2, 3, 5, 5, 6, 7, 9, 9, 10, 13}</a:t>
            </a:r>
          </a:p>
        </p:txBody>
      </p:sp>
      <p:sp>
        <p:nvSpPr>
          <p:cNvPr id="38" name="Espaço Reservado para Conteúdo 13"/>
          <p:cNvSpPr txBox="1">
            <a:spLocks/>
          </p:cNvSpPr>
          <p:nvPr/>
        </p:nvSpPr>
        <p:spPr>
          <a:xfrm>
            <a:off x="3134649" y="3193105"/>
            <a:ext cx="4766339" cy="851624"/>
          </a:xfrm>
          <a:prstGeom prst="rect">
            <a:avLst/>
          </a:prstGeom>
        </p:spPr>
        <p:txBody>
          <a:bodyPr vert="horz" lIns="121899" tIns="60949" rIns="121899" bIns="60949" rtlCol="0">
            <a:no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pt-BR" sz="2400" dirty="0"/>
              <a:t>{ 1, 1, 2, 3, 5, 5, 6, 7, 9, 9, 10, 13}</a:t>
            </a:r>
          </a:p>
        </p:txBody>
      </p:sp>
    </p:spTree>
    <p:extLst>
      <p:ext uri="{BB962C8B-B14F-4D97-AF65-F5344CB8AC3E}">
        <p14:creationId xmlns:p14="http://schemas.microsoft.com/office/powerpoint/2010/main" val="2393927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 rot="21435680">
            <a:off x="3216027" y="3899484"/>
            <a:ext cx="5850678" cy="19663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800"/>
          </a:p>
        </p:txBody>
      </p:sp>
      <p:sp>
        <p:nvSpPr>
          <p:cNvPr id="10" name="Subtítulo 4"/>
          <p:cNvSpPr txBox="1">
            <a:spLocks/>
          </p:cNvSpPr>
          <p:nvPr/>
        </p:nvSpPr>
        <p:spPr>
          <a:xfrm>
            <a:off x="2762619" y="1472312"/>
            <a:ext cx="5184575" cy="1090846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pt-BR" sz="3200" dirty="0" smtClean="0">
                <a:solidFill>
                  <a:schemeClr val="accent1"/>
                </a:solidFill>
              </a:rPr>
              <a:t>Com Dados Brutos</a:t>
            </a:r>
          </a:p>
          <a:p>
            <a:pPr marL="0" indent="0">
              <a:spcBef>
                <a:spcPts val="0"/>
              </a:spcBef>
              <a:buNone/>
            </a:pPr>
            <a:endParaRPr lang="pt-BR" sz="2400" dirty="0">
              <a:solidFill>
                <a:schemeClr val="accent1"/>
              </a:solidFill>
            </a:endParaRPr>
          </a:p>
        </p:txBody>
      </p:sp>
      <p:sp>
        <p:nvSpPr>
          <p:cNvPr id="13" name="Título 12"/>
          <p:cNvSpPr>
            <a:spLocks noGrp="1"/>
          </p:cNvSpPr>
          <p:nvPr>
            <p:ph type="title"/>
          </p:nvPr>
        </p:nvSpPr>
        <p:spPr>
          <a:xfrm>
            <a:off x="2351585" y="274638"/>
            <a:ext cx="10360501" cy="1223963"/>
          </a:xfrm>
        </p:spPr>
        <p:txBody>
          <a:bodyPr rtlCol="0">
            <a:normAutofit/>
          </a:bodyPr>
          <a:lstStyle/>
          <a:p>
            <a:pPr rtl="0"/>
            <a:r>
              <a:rPr lang="en-US" sz="4000" dirty="0" err="1" smtClean="0"/>
              <a:t>Quartis</a:t>
            </a:r>
            <a:r>
              <a:rPr lang="en-US" sz="4000" dirty="0" smtClean="0"/>
              <a:t> com R: </a:t>
            </a:r>
            <a:r>
              <a:rPr lang="en-US" sz="4000" dirty="0" err="1" smtClean="0"/>
              <a:t>Exemplo</a:t>
            </a:r>
            <a:r>
              <a:rPr lang="en-US" sz="4000" dirty="0" smtClean="0"/>
              <a:t> 2</a:t>
            </a:r>
            <a:endParaRPr lang="en-US" sz="4000" dirty="0"/>
          </a:p>
        </p:txBody>
      </p:sp>
      <p:sp>
        <p:nvSpPr>
          <p:cNvPr id="18" name="Título 12"/>
          <p:cNvSpPr txBox="1">
            <a:spLocks/>
          </p:cNvSpPr>
          <p:nvPr/>
        </p:nvSpPr>
        <p:spPr>
          <a:xfrm>
            <a:off x="961117" y="2133030"/>
            <a:ext cx="10360501" cy="1223963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>
            <a:lvl1pPr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2000" dirty="0"/>
              <a:t>A função </a:t>
            </a:r>
            <a:r>
              <a:rPr lang="pt-BR" sz="2000" dirty="0" err="1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quantile</a:t>
            </a:r>
            <a:r>
              <a:rPr lang="pt-BR" sz="2000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  <a:r>
              <a:rPr lang="pt-BR" sz="2000" dirty="0"/>
              <a:t>, retorna os quartis referente ao vetor passado por argumento.</a:t>
            </a:r>
            <a:endParaRPr lang="en-US" sz="2000" dirty="0"/>
          </a:p>
        </p:txBody>
      </p:sp>
      <p:pic>
        <p:nvPicPr>
          <p:cNvPr id="12" name="Picture 2" descr="Resultado de imagem para 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847" y="868214"/>
            <a:ext cx="1351619" cy="1048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3"/>
          <a:srcRect l="50553" t="81500" r="20115" b="6688"/>
          <a:stretch/>
        </p:blipFill>
        <p:spPr>
          <a:xfrm>
            <a:off x="2762619" y="3991422"/>
            <a:ext cx="6801816" cy="1540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213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aixaDeTexto 1"/>
              <p:cNvSpPr txBox="1"/>
              <p:nvPr/>
            </p:nvSpPr>
            <p:spPr>
              <a:xfrm>
                <a:off x="3005934" y="2463265"/>
                <a:ext cx="4889415" cy="11552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800" i="1">
                          <a:latin typeface="Cambria Math" panose="02040503050406030204" pitchFamily="18" charset="0"/>
                        </a:rPr>
                        <m:t>𝑄𝑖</m:t>
                      </m:r>
                      <m:r>
                        <a:rPr lang="pt-BR" sz="2800" i="1">
                          <a:latin typeface="Cambria Math" panose="02040503050406030204" pitchFamily="18" charset="0"/>
                        </a:rPr>
                        <m:t>  =</m:t>
                      </m:r>
                      <m:r>
                        <a:rPr lang="pt-BR" sz="2800" i="1">
                          <a:latin typeface="Cambria Math" panose="02040503050406030204" pitchFamily="18" charset="0"/>
                        </a:rPr>
                        <m:t>𝑙𝑞𝑖</m:t>
                      </m:r>
                      <m:r>
                        <a:rPr lang="pt-BR" sz="2800" i="1">
                          <a:latin typeface="Cambria Math" panose="02040503050406030204" pitchFamily="18" charset="0"/>
                        </a:rPr>
                        <m:t>+ </m:t>
                      </m:r>
                      <m:f>
                        <m:fPr>
                          <m:ctrlPr>
                            <a:rPr lang="pt-B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800">
                              <a:latin typeface="Cambria Math" panose="02040503050406030204" pitchFamily="18" charset="0"/>
                            </a:rPr>
                            <m:t>(</m:t>
                          </m:r>
                          <m:f>
                            <m:fPr>
                              <m:ctrlPr>
                                <a:rPr lang="pt-BR" sz="28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t-BR" sz="28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pt-BR" sz="2800" i="1">
                                  <a:latin typeface="Cambria Math" panose="02040503050406030204" pitchFamily="18" charset="0"/>
                                </a:rPr>
                                <m:t> ×</m:t>
                              </m:r>
                              <m:r>
                                <a:rPr lang="pt-BR" sz="28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𝑛</m:t>
                              </m:r>
                            </m:num>
                            <m:den>
                              <m:r>
                                <a:rPr lang="pt-BR" sz="2800" i="1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den>
                          </m:f>
                          <m:r>
                            <a:rPr lang="pt-BR" sz="2800">
                              <a:latin typeface="Cambria Math" panose="02040503050406030204" pitchFamily="18" charset="0"/>
                            </a:rPr>
                            <m:t> − </m:t>
                          </m:r>
                          <m:r>
                            <a:rPr lang="pt-B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∑</m:t>
                          </m:r>
                          <m:r>
                            <a:rPr lang="pt-B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𝑓</m:t>
                          </m:r>
                          <m:r>
                            <a:rPr lang="pt-BR" sz="2800">
                              <a:latin typeface="Cambria Math" panose="02040503050406030204" pitchFamily="18" charset="0"/>
                            </a:rPr>
                            <m:t>) </m:t>
                          </m:r>
                          <m:r>
                            <a:rPr lang="pt-B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pt-B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h</m:t>
                          </m:r>
                        </m:num>
                        <m:den>
                          <m:r>
                            <a:rPr lang="pt-B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𝐹𝑞𝑖</m:t>
                          </m:r>
                        </m:den>
                      </m:f>
                    </m:oMath>
                  </m:oMathPara>
                </a14:m>
                <a:endParaRPr lang="pt-BR" sz="2800" dirty="0"/>
              </a:p>
            </p:txBody>
          </p:sp>
        </mc:Choice>
        <mc:Fallback xmlns="">
          <p:sp>
            <p:nvSpPr>
              <p:cNvPr id="2" name="CaixaDeTexto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5934" y="2463265"/>
                <a:ext cx="4889415" cy="1155253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Agrupar 4"/>
          <p:cNvGrpSpPr/>
          <p:nvPr/>
        </p:nvGrpSpPr>
        <p:grpSpPr>
          <a:xfrm>
            <a:off x="3005934" y="4221089"/>
            <a:ext cx="5885009" cy="2132035"/>
            <a:chOff x="6522436" y="3385197"/>
            <a:chExt cx="5885009" cy="2132035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Retângulo 10"/>
                <p:cNvSpPr/>
                <p:nvPr/>
              </p:nvSpPr>
              <p:spPr>
                <a:xfrm>
                  <a:off x="6575065" y="3385197"/>
                  <a:ext cx="3862083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pt-BR" sz="200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𝑙𝑞𝑖</m:t>
                      </m:r>
                    </m:oMath>
                  </a14:m>
                  <a:r>
                    <a:rPr lang="pt-BR" sz="2000" dirty="0" smtClean="0">
                      <a:solidFill>
                        <a:srgbClr val="002060"/>
                      </a:solidFill>
                    </a:rPr>
                    <a:t>: </a:t>
                  </a:r>
                  <a:r>
                    <a:rPr lang="pt-BR" sz="2000" dirty="0" smtClean="0"/>
                    <a:t>Limite </a:t>
                  </a:r>
                  <a:r>
                    <a:rPr lang="pt-BR" sz="2000" dirty="0"/>
                    <a:t>inferior da classe </a:t>
                  </a:r>
                  <a:r>
                    <a:rPr lang="pt-BR" sz="2000" dirty="0" err="1"/>
                    <a:t>Qi</a:t>
                  </a:r>
                  <a:endParaRPr lang="pt-BR" sz="2000" dirty="0"/>
                </a:p>
              </p:txBody>
            </p:sp>
          </mc:Choice>
          <mc:Fallback xmlns="">
            <p:sp>
              <p:nvSpPr>
                <p:cNvPr id="11" name="Retângulo 1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75065" y="3385197"/>
                  <a:ext cx="3862083" cy="400110"/>
                </a:xfrm>
                <a:prstGeom prst="rect">
                  <a:avLst/>
                </a:prstGeom>
                <a:blipFill rotWithShape="0">
                  <a:blip r:embed="rId3"/>
                  <a:stretch>
                    <a:fillRect l="-790" t="-7576" r="-790" b="-25758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Retângulo 11"/>
                <p:cNvSpPr/>
                <p:nvPr/>
              </p:nvSpPr>
              <p:spPr>
                <a:xfrm>
                  <a:off x="6783359" y="3739079"/>
                  <a:ext cx="2238241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pt-BR" sz="200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</m:oMath>
                  </a14:m>
                  <a:r>
                    <a:rPr lang="pt-BR" sz="2000" dirty="0">
                      <a:solidFill>
                        <a:srgbClr val="00B050"/>
                      </a:solidFill>
                    </a:rPr>
                    <a:t>: </a:t>
                  </a:r>
                  <a:r>
                    <a:rPr lang="pt-BR" sz="2000" dirty="0"/>
                    <a:t>Quartil (1, 2, 3)</a:t>
                  </a:r>
                </a:p>
              </p:txBody>
            </p:sp>
          </mc:Choice>
          <mc:Fallback xmlns="">
            <p:sp>
              <p:nvSpPr>
                <p:cNvPr id="12" name="Retângulo 1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83359" y="3739079"/>
                  <a:ext cx="2238241" cy="400110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 t="-7576" r="-1907" b="-25758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Retângulo 13"/>
                <p:cNvSpPr/>
                <p:nvPr/>
              </p:nvSpPr>
              <p:spPr>
                <a:xfrm>
                  <a:off x="6522436" y="4074447"/>
                  <a:ext cx="5885009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pt-BR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pt-BR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m:rPr>
                              <m:nor/>
                            </m:rPr>
                            <a:rPr lang="pt-BR" sz="2000" dirty="0">
                              <a:solidFill>
                                <a:srgbClr val="00B0F0"/>
                              </a:solidFill>
                            </a:rPr>
                            <m:t>:</m:t>
                          </m:r>
                        </m:e>
                      </m:nary>
                    </m:oMath>
                  </a14:m>
                  <a:r>
                    <a:rPr lang="pt-BR" sz="2000" dirty="0">
                      <a:solidFill>
                        <a:srgbClr val="00B0F0"/>
                      </a:solidFill>
                    </a:rPr>
                    <a:t> </a:t>
                  </a:r>
                  <a:r>
                    <a:rPr lang="pt-BR" sz="2000" dirty="0"/>
                    <a:t>Soma das frequências anteriores à classe </a:t>
                  </a:r>
                  <a:r>
                    <a:rPr lang="pt-BR" sz="2000" dirty="0" err="1"/>
                    <a:t>Qi</a:t>
                  </a:r>
                  <a:endParaRPr lang="pt-BR" sz="2000" dirty="0"/>
                </a:p>
              </p:txBody>
            </p:sp>
          </mc:Choice>
          <mc:Fallback xmlns="">
            <p:sp>
              <p:nvSpPr>
                <p:cNvPr id="14" name="Retângulo 1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22436" y="4074447"/>
                  <a:ext cx="5885009" cy="400110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 l="-6321" t="-121538" r="-311" b="-189231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Retângulo 16"/>
                <p:cNvSpPr/>
                <p:nvPr/>
              </p:nvSpPr>
              <p:spPr>
                <a:xfrm>
                  <a:off x="6742484" y="4397042"/>
                  <a:ext cx="2601546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pt-BR" sz="2000" i="1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pt-BR" sz="2000" i="1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</a:rPr>
                        <m:t>:</m:t>
                      </m:r>
                    </m:oMath>
                  </a14:m>
                  <a:r>
                    <a:rPr lang="pt-BR" sz="2000" dirty="0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</a:rPr>
                    <a:t> </a:t>
                  </a:r>
                  <a:r>
                    <a:rPr lang="pt-BR" sz="2000" dirty="0"/>
                    <a:t>Tamanho da série</a:t>
                  </a:r>
                </a:p>
              </p:txBody>
            </p:sp>
          </mc:Choice>
          <mc:Fallback xmlns="">
            <p:sp>
              <p:nvSpPr>
                <p:cNvPr id="17" name="Retângulo 1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42484" y="4397042"/>
                  <a:ext cx="2601546" cy="400110"/>
                </a:xfrm>
                <a:prstGeom prst="rect">
                  <a:avLst/>
                </a:prstGeom>
                <a:blipFill rotWithShape="0">
                  <a:blip r:embed="rId6"/>
                  <a:stretch>
                    <a:fillRect t="-7576" r="-1874" b="-25758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Retângulo 17"/>
                <p:cNvSpPr/>
                <p:nvPr/>
              </p:nvSpPr>
              <p:spPr>
                <a:xfrm>
                  <a:off x="6742484" y="4757082"/>
                  <a:ext cx="3261983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pt-BR" sz="2000" i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pt-BR" sz="2000" i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: </m:t>
                      </m:r>
                    </m:oMath>
                  </a14:m>
                  <a:r>
                    <a:rPr lang="pt-BR" sz="2000" dirty="0">
                      <a:solidFill>
                        <a:schemeClr val="accent2">
                          <a:lumMod val="75000"/>
                        </a:schemeClr>
                      </a:solidFill>
                    </a:rPr>
                    <a:t> </a:t>
                  </a:r>
                  <a:r>
                    <a:rPr lang="pt-BR" sz="2000" dirty="0"/>
                    <a:t>Amplitude da classe </a:t>
                  </a:r>
                  <a:r>
                    <a:rPr lang="pt-BR" sz="2000" dirty="0" err="1"/>
                    <a:t>Qi</a:t>
                  </a:r>
                  <a:endParaRPr lang="pt-BR" sz="2000" dirty="0"/>
                </a:p>
              </p:txBody>
            </p:sp>
          </mc:Choice>
          <mc:Fallback xmlns="">
            <p:sp>
              <p:nvSpPr>
                <p:cNvPr id="18" name="Retângulo 1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42484" y="4757082"/>
                  <a:ext cx="3261983" cy="400110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 t="-7576" r="-1308" b="-25758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Retângulo 19"/>
                <p:cNvSpPr/>
                <p:nvPr/>
              </p:nvSpPr>
              <p:spPr>
                <a:xfrm>
                  <a:off x="6598468" y="5117122"/>
                  <a:ext cx="3591048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pt-BR" sz="2000" dirty="0">
                      <a:solidFill>
                        <a:srgbClr val="FF0000"/>
                      </a:solidFill>
                    </a:rPr>
                    <a:t>Fqi</a:t>
                  </a:r>
                  <a14:m>
                    <m:oMath xmlns:m="http://schemas.openxmlformats.org/officeDocument/2006/math">
                      <m:r>
                        <a:rPr lang="pt-BR" sz="2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: </m:t>
                      </m:r>
                    </m:oMath>
                  </a14:m>
                  <a:r>
                    <a:rPr lang="pt-BR" sz="2000" dirty="0">
                      <a:solidFill>
                        <a:srgbClr val="FF0000"/>
                      </a:solidFill>
                    </a:rPr>
                    <a:t> </a:t>
                  </a:r>
                  <a:r>
                    <a:rPr lang="pt-BR" sz="2000" dirty="0"/>
                    <a:t>Frequência da classe </a:t>
                  </a:r>
                  <a:r>
                    <a:rPr lang="pt-BR" sz="2000" dirty="0" err="1"/>
                    <a:t>Qi</a:t>
                  </a:r>
                  <a:endParaRPr lang="pt-BR" sz="2000" dirty="0"/>
                </a:p>
              </p:txBody>
            </p:sp>
          </mc:Choice>
          <mc:Fallback xmlns="">
            <p:sp>
              <p:nvSpPr>
                <p:cNvPr id="20" name="Retângulo 1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98468" y="5117122"/>
                  <a:ext cx="3591048" cy="400110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 l="-1868" t="-9231" r="-849" b="-27692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5" name="Título 12"/>
          <p:cNvSpPr txBox="1">
            <a:spLocks/>
          </p:cNvSpPr>
          <p:nvPr/>
        </p:nvSpPr>
        <p:spPr>
          <a:xfrm>
            <a:off x="644702" y="294902"/>
            <a:ext cx="6275944" cy="15657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4000" dirty="0" smtClean="0"/>
              <a:t>Quartis</a:t>
            </a:r>
          </a:p>
          <a:p>
            <a:r>
              <a:rPr lang="pt-BR" sz="4000" dirty="0" smtClean="0"/>
              <a:t>      </a:t>
            </a:r>
            <a:r>
              <a:rPr lang="pt-BR" sz="3200" dirty="0" smtClean="0">
                <a:solidFill>
                  <a:schemeClr val="accent1"/>
                </a:solidFill>
              </a:rPr>
              <a:t>Com Variáveis Contínuas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699940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2"/>
          <p:cNvSpPr>
            <a:spLocks noGrp="1"/>
          </p:cNvSpPr>
          <p:nvPr>
            <p:ph type="title"/>
          </p:nvPr>
        </p:nvSpPr>
        <p:spPr>
          <a:xfrm>
            <a:off x="862884" y="467482"/>
            <a:ext cx="6709893" cy="1592280"/>
          </a:xfrm>
        </p:spPr>
        <p:txBody>
          <a:bodyPr rtlCol="0">
            <a:normAutofit fontScale="90000"/>
          </a:bodyPr>
          <a:lstStyle/>
          <a:p>
            <a:r>
              <a:rPr lang="pt-BR" dirty="0" smtClean="0"/>
              <a:t>Quartis: Exemplo</a:t>
            </a:r>
            <a:r>
              <a:rPr lang="pt-BR" sz="4000" dirty="0" smtClean="0"/>
              <a:t/>
            </a:r>
            <a:br>
              <a:rPr lang="pt-BR" sz="4000" dirty="0" smtClean="0"/>
            </a:br>
            <a:r>
              <a:rPr lang="pt-BR" sz="4000" dirty="0" smtClean="0"/>
              <a:t>        </a:t>
            </a:r>
            <a:r>
              <a:rPr lang="pt-BR" sz="3600" dirty="0" smtClean="0">
                <a:solidFill>
                  <a:schemeClr val="accent1"/>
                </a:solidFill>
              </a:rPr>
              <a:t>Com Variáveis Contínuas</a:t>
            </a:r>
            <a:r>
              <a:rPr lang="pt-BR" sz="4000" dirty="0">
                <a:solidFill>
                  <a:schemeClr val="accent1"/>
                </a:solidFill>
              </a:rPr>
              <a:t/>
            </a:r>
            <a:br>
              <a:rPr lang="pt-BR" sz="4000" dirty="0">
                <a:solidFill>
                  <a:schemeClr val="accent1"/>
                </a:solidFill>
              </a:rPr>
            </a:br>
            <a:endParaRPr lang="en-US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CaixaDeTexto 1"/>
              <p:cNvSpPr txBox="1"/>
              <p:nvPr/>
            </p:nvSpPr>
            <p:spPr>
              <a:xfrm>
                <a:off x="293154" y="5221783"/>
                <a:ext cx="10741595" cy="14211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400" i="1">
                          <a:latin typeface="Cambria Math" panose="02040503050406030204" pitchFamily="18" charset="0"/>
                        </a:rPr>
                        <m:t>𝑄𝑖</m:t>
                      </m:r>
                      <m:r>
                        <a:rPr lang="pt-BR" sz="2400" i="1">
                          <a:latin typeface="Cambria Math" panose="02040503050406030204" pitchFamily="18" charset="0"/>
                        </a:rPr>
                        <m:t>  =</m:t>
                      </m:r>
                      <m:r>
                        <a:rPr lang="pt-BR" sz="2400" i="1">
                          <a:latin typeface="Cambria Math" panose="02040503050406030204" pitchFamily="18" charset="0"/>
                        </a:rPr>
                        <m:t>𝑙𝑞𝑖</m:t>
                      </m:r>
                      <m:r>
                        <a:rPr lang="pt-BR" sz="2400" i="1">
                          <a:latin typeface="Cambria Math" panose="02040503050406030204" pitchFamily="18" charset="0"/>
                        </a:rPr>
                        <m:t>+ </m:t>
                      </m:r>
                      <m:f>
                        <m:fPr>
                          <m:ctrlPr>
                            <a:rPr lang="pt-B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400">
                              <a:latin typeface="Cambria Math" panose="02040503050406030204" pitchFamily="18" charset="0"/>
                            </a:rPr>
                            <m:t>(</m:t>
                          </m:r>
                          <m:f>
                            <m:fPr>
                              <m:ctrlPr>
                                <a:rPr lang="pt-BR" sz="2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t-BR" sz="24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pt-BR" sz="2400" i="1">
                                  <a:latin typeface="Cambria Math" panose="02040503050406030204" pitchFamily="18" charset="0"/>
                                </a:rPr>
                                <m:t> ×</m:t>
                              </m:r>
                              <m:r>
                                <a:rPr lang="pt-BR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𝑛</m:t>
                              </m:r>
                            </m:num>
                            <m:den>
                              <m:r>
                                <a:rPr lang="pt-BR" sz="2400" i="1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den>
                          </m:f>
                          <m:r>
                            <a:rPr lang="pt-BR" sz="2400">
                              <a:latin typeface="Cambria Math" panose="02040503050406030204" pitchFamily="18" charset="0"/>
                            </a:rPr>
                            <m:t> − </m:t>
                          </m:r>
                          <m:r>
                            <a:rPr lang="pt-B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∑</m:t>
                          </m:r>
                          <m:r>
                            <a:rPr lang="pt-B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𝑓</m:t>
                          </m:r>
                          <m:r>
                            <a:rPr lang="pt-BR" sz="2400">
                              <a:latin typeface="Cambria Math" panose="02040503050406030204" pitchFamily="18" charset="0"/>
                            </a:rPr>
                            <m:t>) </m:t>
                          </m:r>
                          <m:r>
                            <a:rPr lang="pt-B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pt-B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h</m:t>
                          </m:r>
                        </m:num>
                        <m:den>
                          <m:r>
                            <a:rPr lang="pt-B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𝐹𝑞𝑖</m:t>
                          </m:r>
                        </m:den>
                      </m:f>
                      <m:r>
                        <a:rPr lang="pt-BR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pt-BR" sz="2400" i="1">
                          <a:latin typeface="Cambria Math" panose="02040503050406030204" pitchFamily="18" charset="0"/>
                        </a:rPr>
                        <m:t>54+ </m:t>
                      </m:r>
                      <m:f>
                        <m:fPr>
                          <m:ctrlPr>
                            <a:rPr lang="pt-B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40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pt-BR" sz="2400" i="1">
                              <a:latin typeface="Cambria Math" panose="02040503050406030204" pitchFamily="18" charset="0"/>
                            </a:rPr>
                            <m:t>10</m:t>
                          </m:r>
                          <m:r>
                            <a:rPr lang="pt-BR" sz="2400">
                              <a:latin typeface="Cambria Math" panose="02040503050406030204" pitchFamily="18" charset="0"/>
                            </a:rPr>
                            <m:t> −</m:t>
                          </m:r>
                          <m:r>
                            <a:rPr lang="pt-BR" sz="2400" i="1"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a:rPr lang="pt-BR" sz="2400">
                              <a:latin typeface="Cambria Math" panose="02040503050406030204" pitchFamily="18" charset="0"/>
                            </a:rPr>
                            <m:t>) </m:t>
                          </m:r>
                          <m:r>
                            <a:rPr lang="pt-B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×4</m:t>
                          </m:r>
                        </m:num>
                        <m:den>
                          <m:r>
                            <a:rPr lang="pt-B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9</m:t>
                          </m:r>
                        </m:den>
                      </m:f>
                      <m:r>
                        <m:rPr>
                          <m:nor/>
                        </m:rPr>
                        <a:rPr lang="pt-BR" sz="24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= 54 + </m:t>
                      </m:r>
                      <m:f>
                        <m:fPr>
                          <m:ctrlPr>
                            <a:rPr lang="pt-B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24</m:t>
                          </m:r>
                        </m:num>
                        <m:den>
                          <m:r>
                            <a:rPr lang="pt-B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9</m:t>
                          </m:r>
                        </m:den>
                      </m:f>
                      <m:r>
                        <a:rPr lang="pt-BR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=56,66</m:t>
                      </m:r>
                    </m:oMath>
                  </m:oMathPara>
                </a14:m>
                <a:endParaRPr lang="pt-BR" sz="2400" dirty="0"/>
              </a:p>
              <a:p>
                <a:endParaRPr lang="pt-BR" sz="2800" dirty="0"/>
              </a:p>
            </p:txBody>
          </p:sp>
        </mc:Choice>
        <mc:Fallback xmlns="">
          <p:sp>
            <p:nvSpPr>
              <p:cNvPr id="2" name="CaixaDeTexto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3154" y="5221783"/>
                <a:ext cx="10741595" cy="1421158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Espaço Reservado para Conteúdo 13"/>
          <p:cNvSpPr>
            <a:spLocks noGrp="1"/>
          </p:cNvSpPr>
          <p:nvPr>
            <p:ph idx="1"/>
          </p:nvPr>
        </p:nvSpPr>
        <p:spPr>
          <a:xfrm>
            <a:off x="751045" y="2104916"/>
            <a:ext cx="4761113" cy="719510"/>
          </a:xfrm>
        </p:spPr>
        <p:txBody>
          <a:bodyPr rtlCol="0"/>
          <a:lstStyle/>
          <a:p>
            <a:pPr algn="just"/>
            <a:r>
              <a:rPr lang="pt-BR" sz="2400" dirty="0" smtClean="0"/>
              <a:t>Encontre os quartis Q1 e Q2:</a:t>
            </a:r>
            <a:endParaRPr lang="en-US" sz="2400" dirty="0" smtClean="0"/>
          </a:p>
          <a:p>
            <a:pPr algn="just"/>
            <a:endParaRPr lang="en-US" dirty="0"/>
          </a:p>
        </p:txBody>
      </p:sp>
      <p:graphicFrame>
        <p:nvGraphicFramePr>
          <p:cNvPr id="16" name="Tabela 15"/>
          <p:cNvGraphicFramePr>
            <a:graphicFrameLocks noGrp="1"/>
          </p:cNvGraphicFramePr>
          <p:nvPr>
            <p:extLst/>
          </p:nvPr>
        </p:nvGraphicFramePr>
        <p:xfrm>
          <a:off x="2376203" y="3137772"/>
          <a:ext cx="7812868" cy="119888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116124">
                  <a:extLst>
                    <a:ext uri="{9D8B030D-6E8A-4147-A177-3AD203B41FA5}">
                      <a16:colId xmlns:a16="http://schemas.microsoft.com/office/drawing/2014/main" xmlns="" val="3181947923"/>
                    </a:ext>
                  </a:extLst>
                </a:gridCol>
                <a:gridCol w="1116124">
                  <a:extLst>
                    <a:ext uri="{9D8B030D-6E8A-4147-A177-3AD203B41FA5}">
                      <a16:colId xmlns:a16="http://schemas.microsoft.com/office/drawing/2014/main" xmlns="" val="2075184005"/>
                    </a:ext>
                  </a:extLst>
                </a:gridCol>
                <a:gridCol w="1116124">
                  <a:extLst>
                    <a:ext uri="{9D8B030D-6E8A-4147-A177-3AD203B41FA5}">
                      <a16:colId xmlns:a16="http://schemas.microsoft.com/office/drawing/2014/main" xmlns="" val="3608784412"/>
                    </a:ext>
                  </a:extLst>
                </a:gridCol>
                <a:gridCol w="1116124">
                  <a:extLst>
                    <a:ext uri="{9D8B030D-6E8A-4147-A177-3AD203B41FA5}">
                      <a16:colId xmlns:a16="http://schemas.microsoft.com/office/drawing/2014/main" xmlns="" val="2110651858"/>
                    </a:ext>
                  </a:extLst>
                </a:gridCol>
                <a:gridCol w="1116124">
                  <a:extLst>
                    <a:ext uri="{9D8B030D-6E8A-4147-A177-3AD203B41FA5}">
                      <a16:colId xmlns:a16="http://schemas.microsoft.com/office/drawing/2014/main" xmlns="" val="2803215346"/>
                    </a:ext>
                  </a:extLst>
                </a:gridCol>
                <a:gridCol w="1116124">
                  <a:extLst>
                    <a:ext uri="{9D8B030D-6E8A-4147-A177-3AD203B41FA5}">
                      <a16:colId xmlns:a16="http://schemas.microsoft.com/office/drawing/2014/main" xmlns="" val="1066560103"/>
                    </a:ext>
                  </a:extLst>
                </a:gridCol>
                <a:gridCol w="1116124">
                  <a:extLst>
                    <a:ext uri="{9D8B030D-6E8A-4147-A177-3AD203B41FA5}">
                      <a16:colId xmlns:a16="http://schemas.microsoft.com/office/drawing/2014/main" xmlns="" val="35501670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/>
                        <a:t>Idades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/>
                        <a:t>50 </a:t>
                      </a:r>
                      <a:r>
                        <a:rPr lang="pt-BR" sz="2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⊦ 54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/>
                        <a:t>54 </a:t>
                      </a:r>
                      <a:r>
                        <a:rPr lang="pt-BR" sz="2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⊦ 58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/>
                        <a:t>58 </a:t>
                      </a:r>
                      <a:r>
                        <a:rPr lang="pt-BR" sz="2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⊦ 62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/>
                        <a:t>62 </a:t>
                      </a:r>
                      <a:r>
                        <a:rPr lang="pt-BR" sz="2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⊦ 66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/>
                        <a:t>66 </a:t>
                      </a:r>
                      <a:r>
                        <a:rPr lang="pt-BR" sz="2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⊦ 70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/>
                        <a:t>70 </a:t>
                      </a:r>
                      <a:r>
                        <a:rPr lang="pt-BR" sz="2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⊦ 74</a:t>
                      </a:r>
                      <a:endParaRPr lang="pt-BR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451070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b="0" dirty="0" err="1" smtClean="0"/>
                        <a:t>fi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4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9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11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8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5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3</a:t>
                      </a:r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623552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b="0" dirty="0" err="1" smtClean="0"/>
                        <a:t>fa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b="0" dirty="0" smtClean="0"/>
                        <a:t>4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b="0" dirty="0" smtClean="0"/>
                        <a:t>13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b="0" dirty="0" smtClean="0"/>
                        <a:t>24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b="0" dirty="0" smtClean="0"/>
                        <a:t>32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b="0" dirty="0" smtClean="0"/>
                        <a:t>37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b="0" dirty="0" smtClean="0"/>
                        <a:t>40</a:t>
                      </a:r>
                      <a:endParaRPr lang="pt-BR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7553226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9" name="CaixaDeTexto 18"/>
              <p:cNvSpPr txBox="1"/>
              <p:nvPr/>
            </p:nvSpPr>
            <p:spPr>
              <a:xfrm>
                <a:off x="8288458" y="1758483"/>
                <a:ext cx="2854115" cy="80663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𝑞</m:t>
                      </m:r>
                      <m:r>
                        <a:rPr lang="pt-BR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1∈</m:t>
                      </m:r>
                      <m:f>
                        <m:fPr>
                          <m:ctrlPr>
                            <a:rPr lang="pt-B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800">
                              <a:latin typeface="Cambria Math" panose="02040503050406030204" pitchFamily="18" charset="0"/>
                            </a:rPr>
                            <m:t>1 </m:t>
                          </m:r>
                          <m:r>
                            <a:rPr lang="pt-B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×40</m:t>
                          </m:r>
                        </m:num>
                        <m:den>
                          <m:r>
                            <a:rPr lang="pt-B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pt-BR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=10</m:t>
                      </m:r>
                    </m:oMath>
                  </m:oMathPara>
                </a14:m>
                <a:endParaRPr lang="pt-BR" sz="2800" dirty="0"/>
              </a:p>
            </p:txBody>
          </p:sp>
        </mc:Choice>
        <mc:Fallback xmlns="">
          <p:sp>
            <p:nvSpPr>
              <p:cNvPr id="19" name="CaixaDeTexto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8458" y="1758483"/>
                <a:ext cx="2854115" cy="806631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tângulo Arredondado 3"/>
          <p:cNvSpPr/>
          <p:nvPr/>
        </p:nvSpPr>
        <p:spPr>
          <a:xfrm>
            <a:off x="4655840" y="3085380"/>
            <a:ext cx="1008112" cy="142399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800"/>
          </a:p>
        </p:txBody>
      </p:sp>
      <p:cxnSp>
        <p:nvCxnSpPr>
          <p:cNvPr id="7" name="Conector de Seta Reta 6"/>
          <p:cNvCxnSpPr>
            <a:stCxn id="19" idx="1"/>
          </p:cNvCxnSpPr>
          <p:nvPr/>
        </p:nvCxnSpPr>
        <p:spPr>
          <a:xfrm flipH="1">
            <a:off x="5663953" y="2161798"/>
            <a:ext cx="2624505" cy="811146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Agrupar 4"/>
          <p:cNvGrpSpPr/>
          <p:nvPr/>
        </p:nvGrpSpPr>
        <p:grpSpPr>
          <a:xfrm>
            <a:off x="-51516" y="2990099"/>
            <a:ext cx="2305318" cy="2203429"/>
            <a:chOff x="6522436" y="3385197"/>
            <a:chExt cx="3619128" cy="1949805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Retângulo 9"/>
                <p:cNvSpPr/>
                <p:nvPr/>
              </p:nvSpPr>
              <p:spPr>
                <a:xfrm>
                  <a:off x="6575065" y="3385197"/>
                  <a:ext cx="3093298" cy="21788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pt-BR" sz="100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𝑙𝑞𝑖</m:t>
                      </m:r>
                    </m:oMath>
                  </a14:m>
                  <a:r>
                    <a:rPr lang="pt-BR" sz="1000" dirty="0" smtClean="0">
                      <a:solidFill>
                        <a:srgbClr val="002060"/>
                      </a:solidFill>
                    </a:rPr>
                    <a:t>: </a:t>
                  </a:r>
                  <a:r>
                    <a:rPr lang="pt-BR" sz="1000" dirty="0" smtClean="0"/>
                    <a:t>Limite </a:t>
                  </a:r>
                  <a:r>
                    <a:rPr lang="pt-BR" sz="1000" dirty="0"/>
                    <a:t>inferior da classe </a:t>
                  </a:r>
                  <a:r>
                    <a:rPr lang="pt-BR" sz="1000" dirty="0" err="1"/>
                    <a:t>Qi</a:t>
                  </a:r>
                  <a:endParaRPr lang="pt-BR" sz="1000" dirty="0"/>
                </a:p>
              </p:txBody>
            </p:sp>
          </mc:Choice>
          <mc:Fallback xmlns="">
            <p:sp>
              <p:nvSpPr>
                <p:cNvPr id="11" name="Retângulo 1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75065" y="3385197"/>
                  <a:ext cx="3862083" cy="400110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 l="-790" t="-7576" r="-790" b="-25758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Retângulo 10"/>
                <p:cNvSpPr/>
                <p:nvPr/>
              </p:nvSpPr>
              <p:spPr>
                <a:xfrm>
                  <a:off x="6783360" y="3739079"/>
                  <a:ext cx="1850310" cy="21788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pt-BR" sz="100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</m:oMath>
                  </a14:m>
                  <a:r>
                    <a:rPr lang="pt-BR" sz="1000" dirty="0">
                      <a:solidFill>
                        <a:srgbClr val="00B050"/>
                      </a:solidFill>
                    </a:rPr>
                    <a:t>: </a:t>
                  </a:r>
                  <a:r>
                    <a:rPr lang="pt-BR" sz="1000" dirty="0"/>
                    <a:t>Quartil (1, 2, 3)</a:t>
                  </a:r>
                </a:p>
              </p:txBody>
            </p:sp>
          </mc:Choice>
          <mc:Fallback xmlns="">
            <p:sp>
              <p:nvSpPr>
                <p:cNvPr id="12" name="Retângulo 1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83359" y="3739079"/>
                  <a:ext cx="2238241" cy="400110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 t="-7576" r="-1907" b="-25758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Retângulo 11"/>
                <p:cNvSpPr/>
                <p:nvPr/>
              </p:nvSpPr>
              <p:spPr>
                <a:xfrm>
                  <a:off x="6522436" y="4074447"/>
                  <a:ext cx="3619128" cy="35405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pt-BR" sz="1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pt-BR" sz="1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m:rPr>
                              <m:nor/>
                            </m:rPr>
                            <a:rPr lang="pt-BR" sz="1000" dirty="0">
                              <a:solidFill>
                                <a:srgbClr val="00B0F0"/>
                              </a:solidFill>
                            </a:rPr>
                            <m:t>:</m:t>
                          </m:r>
                        </m:e>
                      </m:nary>
                    </m:oMath>
                  </a14:m>
                  <a:r>
                    <a:rPr lang="pt-BR" sz="1000" dirty="0">
                      <a:solidFill>
                        <a:srgbClr val="00B0F0"/>
                      </a:solidFill>
                    </a:rPr>
                    <a:t> </a:t>
                  </a:r>
                  <a:r>
                    <a:rPr lang="pt-BR" sz="1000" dirty="0"/>
                    <a:t>Soma das frequências </a:t>
                  </a:r>
                  <a:r>
                    <a:rPr lang="pt-BR" sz="1000" dirty="0" smtClean="0"/>
                    <a:t>anteriores</a:t>
                  </a:r>
                </a:p>
                <a:p>
                  <a:r>
                    <a:rPr lang="pt-BR" sz="1000" dirty="0" smtClean="0"/>
                    <a:t> </a:t>
                  </a:r>
                  <a:r>
                    <a:rPr lang="pt-BR" sz="1000" dirty="0"/>
                    <a:t>à classe </a:t>
                  </a:r>
                  <a:r>
                    <a:rPr lang="pt-BR" sz="1000" dirty="0" err="1"/>
                    <a:t>Qi</a:t>
                  </a:r>
                  <a:endParaRPr lang="pt-BR" sz="1000" dirty="0"/>
                </a:p>
              </p:txBody>
            </p:sp>
          </mc:Choice>
          <mc:Fallback xmlns="">
            <p:sp>
              <p:nvSpPr>
                <p:cNvPr id="12" name="Retângulo 1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22436" y="4074447"/>
                  <a:ext cx="3619128" cy="354056"/>
                </a:xfrm>
                <a:prstGeom prst="rect">
                  <a:avLst/>
                </a:prstGeom>
                <a:blipFill rotWithShape="0">
                  <a:blip r:embed="rId6"/>
                  <a:stretch>
                    <a:fillRect l="-6349" t="-53030" r="-1852" b="-50000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Retângulo 13"/>
                <p:cNvSpPr/>
                <p:nvPr/>
              </p:nvSpPr>
              <p:spPr>
                <a:xfrm>
                  <a:off x="6742485" y="4475344"/>
                  <a:ext cx="2126956" cy="21788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pt-BR" sz="1000" i="1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pt-BR" sz="1000" i="1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</a:rPr>
                        <m:t>:</m:t>
                      </m:r>
                    </m:oMath>
                  </a14:m>
                  <a:r>
                    <a:rPr lang="pt-BR" sz="1000" dirty="0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</a:rPr>
                    <a:t> </a:t>
                  </a:r>
                  <a:r>
                    <a:rPr lang="pt-BR" sz="1000" dirty="0"/>
                    <a:t>Tamanho da série</a:t>
                  </a:r>
                </a:p>
              </p:txBody>
            </p:sp>
          </mc:Choice>
          <mc:Fallback xmlns="">
            <p:sp>
              <p:nvSpPr>
                <p:cNvPr id="14" name="Retângulo 1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42485" y="4475344"/>
                  <a:ext cx="2126956" cy="217880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 r="-1802" b="-12500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Retângulo 16"/>
                <p:cNvSpPr/>
                <p:nvPr/>
              </p:nvSpPr>
              <p:spPr>
                <a:xfrm>
                  <a:off x="6742485" y="4757082"/>
                  <a:ext cx="2634447" cy="21788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pt-BR" sz="1000" i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pt-BR" sz="1000" i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: </m:t>
                      </m:r>
                    </m:oMath>
                  </a14:m>
                  <a:r>
                    <a:rPr lang="pt-BR" sz="1000" dirty="0">
                      <a:solidFill>
                        <a:schemeClr val="accent2">
                          <a:lumMod val="75000"/>
                        </a:schemeClr>
                      </a:solidFill>
                    </a:rPr>
                    <a:t> </a:t>
                  </a:r>
                  <a:r>
                    <a:rPr lang="pt-BR" sz="1000" dirty="0"/>
                    <a:t>Amplitude da classe </a:t>
                  </a:r>
                  <a:r>
                    <a:rPr lang="pt-BR" sz="1000" dirty="0" err="1"/>
                    <a:t>Qi</a:t>
                  </a:r>
                  <a:endParaRPr lang="pt-BR" sz="1000" dirty="0"/>
                </a:p>
              </p:txBody>
            </p:sp>
          </mc:Choice>
          <mc:Fallback xmlns="">
            <p:sp>
              <p:nvSpPr>
                <p:cNvPr id="18" name="Retângulo 1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42484" y="4757082"/>
                  <a:ext cx="3261983" cy="400110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 t="-7576" r="-1308" b="-25758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Retângulo 17"/>
                <p:cNvSpPr/>
                <p:nvPr/>
              </p:nvSpPr>
              <p:spPr>
                <a:xfrm>
                  <a:off x="6598468" y="5117122"/>
                  <a:ext cx="2883634" cy="21788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pt-BR" sz="1000" dirty="0">
                      <a:solidFill>
                        <a:srgbClr val="FF0000"/>
                      </a:solidFill>
                    </a:rPr>
                    <a:t>Fqi</a:t>
                  </a:r>
                  <a14:m>
                    <m:oMath xmlns:m="http://schemas.openxmlformats.org/officeDocument/2006/math">
                      <m:r>
                        <a:rPr lang="pt-BR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: </m:t>
                      </m:r>
                    </m:oMath>
                  </a14:m>
                  <a:r>
                    <a:rPr lang="pt-BR" sz="1000" dirty="0">
                      <a:solidFill>
                        <a:srgbClr val="FF0000"/>
                      </a:solidFill>
                    </a:rPr>
                    <a:t> </a:t>
                  </a:r>
                  <a:r>
                    <a:rPr lang="pt-BR" sz="1000" dirty="0"/>
                    <a:t>Frequência da classe </a:t>
                  </a:r>
                  <a:r>
                    <a:rPr lang="pt-BR" sz="1000" dirty="0" err="1"/>
                    <a:t>Qi</a:t>
                  </a:r>
                  <a:endParaRPr lang="pt-BR" sz="1000" dirty="0"/>
                </a:p>
              </p:txBody>
            </p:sp>
          </mc:Choice>
          <mc:Fallback xmlns="">
            <p:sp>
              <p:nvSpPr>
                <p:cNvPr id="20" name="Retângulo 1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98468" y="5117122"/>
                  <a:ext cx="3591048" cy="400110"/>
                </a:xfrm>
                <a:prstGeom prst="rect">
                  <a:avLst/>
                </a:prstGeom>
                <a:blipFill rotWithShape="0">
                  <a:blip r:embed="rId9"/>
                  <a:stretch>
                    <a:fillRect l="-1868" t="-9231" r="-849" b="-27692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346031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aixaDeTexto 1"/>
              <p:cNvSpPr txBox="1"/>
              <p:nvPr/>
            </p:nvSpPr>
            <p:spPr>
              <a:xfrm>
                <a:off x="354629" y="4964206"/>
                <a:ext cx="10058523" cy="99027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400" i="1">
                          <a:latin typeface="Cambria Math" panose="02040503050406030204" pitchFamily="18" charset="0"/>
                        </a:rPr>
                        <m:t>𝑄</m:t>
                      </m:r>
                      <m:r>
                        <a:rPr lang="pt-BR" sz="2400" i="1">
                          <a:latin typeface="Cambria Math" panose="02040503050406030204" pitchFamily="18" charset="0"/>
                        </a:rPr>
                        <m:t>2  =</m:t>
                      </m:r>
                      <m:r>
                        <a:rPr lang="pt-BR" sz="2400" i="1">
                          <a:latin typeface="Cambria Math" panose="02040503050406030204" pitchFamily="18" charset="0"/>
                        </a:rPr>
                        <m:t>𝑙𝑞𝑖</m:t>
                      </m:r>
                      <m:r>
                        <a:rPr lang="pt-BR" sz="2400" i="1">
                          <a:latin typeface="Cambria Math" panose="02040503050406030204" pitchFamily="18" charset="0"/>
                        </a:rPr>
                        <m:t>+ </m:t>
                      </m:r>
                      <m:f>
                        <m:fPr>
                          <m:ctrlPr>
                            <a:rPr lang="pt-B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400">
                              <a:latin typeface="Cambria Math" panose="02040503050406030204" pitchFamily="18" charset="0"/>
                            </a:rPr>
                            <m:t>(</m:t>
                          </m:r>
                          <m:f>
                            <m:fPr>
                              <m:ctrlPr>
                                <a:rPr lang="pt-BR" sz="2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t-BR" sz="24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pt-BR" sz="2400" i="1">
                                  <a:latin typeface="Cambria Math" panose="02040503050406030204" pitchFamily="18" charset="0"/>
                                </a:rPr>
                                <m:t> ×</m:t>
                              </m:r>
                              <m:r>
                                <a:rPr lang="pt-BR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𝑛</m:t>
                              </m:r>
                            </m:num>
                            <m:den>
                              <m:r>
                                <a:rPr lang="pt-BR" sz="2400" i="1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den>
                          </m:f>
                          <m:r>
                            <a:rPr lang="pt-BR" sz="2400">
                              <a:latin typeface="Cambria Math" panose="02040503050406030204" pitchFamily="18" charset="0"/>
                            </a:rPr>
                            <m:t> − </m:t>
                          </m:r>
                          <m:r>
                            <a:rPr lang="pt-B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∑</m:t>
                          </m:r>
                          <m:r>
                            <a:rPr lang="pt-B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𝑓</m:t>
                          </m:r>
                          <m:r>
                            <a:rPr lang="pt-BR" sz="2400">
                              <a:latin typeface="Cambria Math" panose="02040503050406030204" pitchFamily="18" charset="0"/>
                            </a:rPr>
                            <m:t>) </m:t>
                          </m:r>
                          <m:r>
                            <a:rPr lang="pt-B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pt-B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h</m:t>
                          </m:r>
                        </m:num>
                        <m:den>
                          <m:r>
                            <a:rPr lang="pt-B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𝐹𝑞𝑖</m:t>
                          </m:r>
                        </m:den>
                      </m:f>
                      <m:r>
                        <a:rPr lang="pt-BR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pt-BR" sz="2400" i="1">
                          <a:latin typeface="Cambria Math" panose="02040503050406030204" pitchFamily="18" charset="0"/>
                        </a:rPr>
                        <m:t>58+ </m:t>
                      </m:r>
                      <m:f>
                        <m:fPr>
                          <m:ctrlPr>
                            <a:rPr lang="pt-B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40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pt-BR" sz="2400" i="1">
                              <a:latin typeface="Cambria Math" panose="02040503050406030204" pitchFamily="18" charset="0"/>
                            </a:rPr>
                            <m:t>20</m:t>
                          </m:r>
                          <m:r>
                            <a:rPr lang="pt-BR" sz="2400">
                              <a:latin typeface="Cambria Math" panose="02040503050406030204" pitchFamily="18" charset="0"/>
                            </a:rPr>
                            <m:t> −</m:t>
                          </m:r>
                          <m:r>
                            <a:rPr lang="pt-BR" sz="2400" i="1">
                              <a:latin typeface="Cambria Math" panose="02040503050406030204" pitchFamily="18" charset="0"/>
                            </a:rPr>
                            <m:t>13</m:t>
                          </m:r>
                          <m:r>
                            <a:rPr lang="pt-BR" sz="2400">
                              <a:latin typeface="Cambria Math" panose="02040503050406030204" pitchFamily="18" charset="0"/>
                            </a:rPr>
                            <m:t>) </m:t>
                          </m:r>
                          <m:r>
                            <a:rPr lang="pt-B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×4</m:t>
                          </m:r>
                        </m:num>
                        <m:den>
                          <m:r>
                            <a:rPr lang="pt-B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11</m:t>
                          </m:r>
                        </m:den>
                      </m:f>
                      <m:r>
                        <m:rPr>
                          <m:nor/>
                        </m:rPr>
                        <a:rPr lang="pt-BR" sz="24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= 58 + </m:t>
                      </m:r>
                      <m:f>
                        <m:fPr>
                          <m:ctrlPr>
                            <a:rPr lang="pt-B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28</m:t>
                          </m:r>
                        </m:num>
                        <m:den>
                          <m:r>
                            <a:rPr lang="pt-B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11</m:t>
                          </m:r>
                        </m:den>
                      </m:f>
                      <m:r>
                        <a:rPr lang="pt-BR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=60,54</m:t>
                      </m:r>
                    </m:oMath>
                  </m:oMathPara>
                </a14:m>
                <a:endParaRPr lang="pt-BR" sz="2400" dirty="0"/>
              </a:p>
            </p:txBody>
          </p:sp>
        </mc:Choice>
        <mc:Fallback xmlns="">
          <p:sp>
            <p:nvSpPr>
              <p:cNvPr id="2" name="CaixaDeTexto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629" y="4964206"/>
                <a:ext cx="10058523" cy="990271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Espaço Reservado para Conteúdo 13"/>
          <p:cNvSpPr>
            <a:spLocks noGrp="1"/>
          </p:cNvSpPr>
          <p:nvPr>
            <p:ph idx="1"/>
          </p:nvPr>
        </p:nvSpPr>
        <p:spPr>
          <a:xfrm>
            <a:off x="862884" y="2042275"/>
            <a:ext cx="9484041" cy="719510"/>
          </a:xfrm>
        </p:spPr>
        <p:txBody>
          <a:bodyPr rtlCol="0"/>
          <a:lstStyle/>
          <a:p>
            <a:pPr algn="just"/>
            <a:r>
              <a:rPr lang="pt-BR" sz="2400" dirty="0" smtClean="0"/>
              <a:t>Encontre os quartis Q1 e Q2:</a:t>
            </a:r>
            <a:endParaRPr lang="en-US" sz="2400" dirty="0" smtClean="0"/>
          </a:p>
          <a:p>
            <a:pPr algn="just"/>
            <a:endParaRPr lang="en-US" dirty="0"/>
          </a:p>
        </p:txBody>
      </p:sp>
      <p:graphicFrame>
        <p:nvGraphicFramePr>
          <p:cNvPr id="16" name="Tabela 15"/>
          <p:cNvGraphicFramePr>
            <a:graphicFrameLocks noGrp="1"/>
          </p:cNvGraphicFramePr>
          <p:nvPr>
            <p:extLst/>
          </p:nvPr>
        </p:nvGraphicFramePr>
        <p:xfrm>
          <a:off x="2376203" y="3137772"/>
          <a:ext cx="7812868" cy="119888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116124">
                  <a:extLst>
                    <a:ext uri="{9D8B030D-6E8A-4147-A177-3AD203B41FA5}">
                      <a16:colId xmlns:a16="http://schemas.microsoft.com/office/drawing/2014/main" xmlns="" val="3181947923"/>
                    </a:ext>
                  </a:extLst>
                </a:gridCol>
                <a:gridCol w="1116124">
                  <a:extLst>
                    <a:ext uri="{9D8B030D-6E8A-4147-A177-3AD203B41FA5}">
                      <a16:colId xmlns:a16="http://schemas.microsoft.com/office/drawing/2014/main" xmlns="" val="2075184005"/>
                    </a:ext>
                  </a:extLst>
                </a:gridCol>
                <a:gridCol w="1116124">
                  <a:extLst>
                    <a:ext uri="{9D8B030D-6E8A-4147-A177-3AD203B41FA5}">
                      <a16:colId xmlns:a16="http://schemas.microsoft.com/office/drawing/2014/main" xmlns="" val="3608784412"/>
                    </a:ext>
                  </a:extLst>
                </a:gridCol>
                <a:gridCol w="1116124">
                  <a:extLst>
                    <a:ext uri="{9D8B030D-6E8A-4147-A177-3AD203B41FA5}">
                      <a16:colId xmlns:a16="http://schemas.microsoft.com/office/drawing/2014/main" xmlns="" val="2110651858"/>
                    </a:ext>
                  </a:extLst>
                </a:gridCol>
                <a:gridCol w="1116124">
                  <a:extLst>
                    <a:ext uri="{9D8B030D-6E8A-4147-A177-3AD203B41FA5}">
                      <a16:colId xmlns:a16="http://schemas.microsoft.com/office/drawing/2014/main" xmlns="" val="2803215346"/>
                    </a:ext>
                  </a:extLst>
                </a:gridCol>
                <a:gridCol w="1116124">
                  <a:extLst>
                    <a:ext uri="{9D8B030D-6E8A-4147-A177-3AD203B41FA5}">
                      <a16:colId xmlns:a16="http://schemas.microsoft.com/office/drawing/2014/main" xmlns="" val="1066560103"/>
                    </a:ext>
                  </a:extLst>
                </a:gridCol>
                <a:gridCol w="1116124">
                  <a:extLst>
                    <a:ext uri="{9D8B030D-6E8A-4147-A177-3AD203B41FA5}">
                      <a16:colId xmlns:a16="http://schemas.microsoft.com/office/drawing/2014/main" xmlns="" val="35501670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/>
                        <a:t>Idades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/>
                        <a:t>50 </a:t>
                      </a:r>
                      <a:r>
                        <a:rPr lang="pt-BR" sz="2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⊦ 54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/>
                        <a:t>54 </a:t>
                      </a:r>
                      <a:r>
                        <a:rPr lang="pt-BR" sz="2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⊦ 58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/>
                        <a:t>58 </a:t>
                      </a:r>
                      <a:r>
                        <a:rPr lang="pt-BR" sz="2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⊦ 62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/>
                        <a:t>62 </a:t>
                      </a:r>
                      <a:r>
                        <a:rPr lang="pt-BR" sz="2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⊦ 66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/>
                        <a:t>66 </a:t>
                      </a:r>
                      <a:r>
                        <a:rPr lang="pt-BR" sz="2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⊦ 70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/>
                        <a:t>70 </a:t>
                      </a:r>
                      <a:r>
                        <a:rPr lang="pt-BR" sz="2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⊦ 74</a:t>
                      </a:r>
                      <a:endParaRPr lang="pt-BR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451070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b="0" dirty="0" err="1" smtClean="0"/>
                        <a:t>fi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4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9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11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8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5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3</a:t>
                      </a:r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623552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b="0" dirty="0" err="1" smtClean="0"/>
                        <a:t>fa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b="0" dirty="0" smtClean="0"/>
                        <a:t>4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b="0" dirty="0" smtClean="0"/>
                        <a:t>13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b="0" dirty="0" smtClean="0"/>
                        <a:t>24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b="0" dirty="0" smtClean="0"/>
                        <a:t>32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b="0" dirty="0" smtClean="0"/>
                        <a:t>37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b="0" dirty="0" smtClean="0"/>
                        <a:t>40</a:t>
                      </a:r>
                      <a:endParaRPr lang="pt-BR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7553226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9" name="CaixaDeTexto 18"/>
              <p:cNvSpPr txBox="1"/>
              <p:nvPr/>
            </p:nvSpPr>
            <p:spPr>
              <a:xfrm>
                <a:off x="8288458" y="1758483"/>
                <a:ext cx="2854115" cy="80663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𝑞</m:t>
                      </m:r>
                      <m:r>
                        <a:rPr lang="pt-BR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2∈</m:t>
                      </m:r>
                      <m:f>
                        <m:fPr>
                          <m:ctrlPr>
                            <a:rPr lang="pt-B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800">
                              <a:latin typeface="Cambria Math" panose="02040503050406030204" pitchFamily="18" charset="0"/>
                            </a:rPr>
                            <m:t>2 </m:t>
                          </m:r>
                          <m:r>
                            <a:rPr lang="pt-B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×40</m:t>
                          </m:r>
                        </m:num>
                        <m:den>
                          <m:r>
                            <a:rPr lang="pt-B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pt-BR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=20</m:t>
                      </m:r>
                    </m:oMath>
                  </m:oMathPara>
                </a14:m>
                <a:endParaRPr lang="pt-BR" sz="2800" dirty="0"/>
              </a:p>
            </p:txBody>
          </p:sp>
        </mc:Choice>
        <mc:Fallback xmlns="">
          <p:sp>
            <p:nvSpPr>
              <p:cNvPr id="19" name="CaixaDeTexto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8458" y="1758483"/>
                <a:ext cx="2854115" cy="806631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tângulo Arredondado 3"/>
          <p:cNvSpPr/>
          <p:nvPr/>
        </p:nvSpPr>
        <p:spPr>
          <a:xfrm>
            <a:off x="5778581" y="3085380"/>
            <a:ext cx="1008112" cy="142399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800"/>
          </a:p>
        </p:txBody>
      </p:sp>
      <p:cxnSp>
        <p:nvCxnSpPr>
          <p:cNvPr id="7" name="Conector de Seta Reta 6"/>
          <p:cNvCxnSpPr>
            <a:stCxn id="19" idx="1"/>
          </p:cNvCxnSpPr>
          <p:nvPr/>
        </p:nvCxnSpPr>
        <p:spPr>
          <a:xfrm flipH="1">
            <a:off x="6400721" y="2161799"/>
            <a:ext cx="1887736" cy="796657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ítulo 12"/>
          <p:cNvSpPr>
            <a:spLocks noGrp="1"/>
          </p:cNvSpPr>
          <p:nvPr>
            <p:ph type="title"/>
          </p:nvPr>
        </p:nvSpPr>
        <p:spPr>
          <a:xfrm>
            <a:off x="862884" y="467482"/>
            <a:ext cx="7585657" cy="1592280"/>
          </a:xfrm>
        </p:spPr>
        <p:txBody>
          <a:bodyPr rtlCol="0">
            <a:normAutofit fontScale="90000"/>
          </a:bodyPr>
          <a:lstStyle/>
          <a:p>
            <a:r>
              <a:rPr lang="pt-BR" dirty="0" smtClean="0"/>
              <a:t>Quartis:</a:t>
            </a:r>
            <a:r>
              <a:rPr lang="pt-BR" sz="4000" dirty="0" smtClean="0"/>
              <a:t/>
            </a:r>
            <a:br>
              <a:rPr lang="pt-BR" sz="4000" dirty="0" smtClean="0"/>
            </a:br>
            <a:r>
              <a:rPr lang="pt-BR" sz="4000" dirty="0" smtClean="0"/>
              <a:t>        </a:t>
            </a:r>
            <a:r>
              <a:rPr lang="pt-BR" sz="3600" dirty="0" smtClean="0">
                <a:solidFill>
                  <a:schemeClr val="accent1"/>
                </a:solidFill>
              </a:rPr>
              <a:t>Com Variáveis Contínuas</a:t>
            </a:r>
            <a:r>
              <a:rPr lang="pt-BR" sz="4000" dirty="0">
                <a:solidFill>
                  <a:schemeClr val="accent1"/>
                </a:solidFill>
              </a:rPr>
              <a:t/>
            </a:r>
            <a:br>
              <a:rPr lang="pt-BR" sz="4000" dirty="0">
                <a:solidFill>
                  <a:schemeClr val="accent1"/>
                </a:solidFill>
              </a:rPr>
            </a:br>
            <a:endParaRPr lang="en-US" sz="4000" dirty="0"/>
          </a:p>
        </p:txBody>
      </p:sp>
      <p:grpSp>
        <p:nvGrpSpPr>
          <p:cNvPr id="9" name="Agrupar 4"/>
          <p:cNvGrpSpPr/>
          <p:nvPr/>
        </p:nvGrpSpPr>
        <p:grpSpPr>
          <a:xfrm>
            <a:off x="-51516" y="2990099"/>
            <a:ext cx="2305318" cy="2203429"/>
            <a:chOff x="6522436" y="3385197"/>
            <a:chExt cx="3619128" cy="1949805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Retângulo 9"/>
                <p:cNvSpPr/>
                <p:nvPr/>
              </p:nvSpPr>
              <p:spPr>
                <a:xfrm>
                  <a:off x="6575065" y="3385197"/>
                  <a:ext cx="3093298" cy="21788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pt-BR" sz="100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𝑙𝑞𝑖</m:t>
                      </m:r>
                    </m:oMath>
                  </a14:m>
                  <a:r>
                    <a:rPr lang="pt-BR" sz="1000" dirty="0" smtClean="0">
                      <a:solidFill>
                        <a:srgbClr val="002060"/>
                      </a:solidFill>
                    </a:rPr>
                    <a:t>: </a:t>
                  </a:r>
                  <a:r>
                    <a:rPr lang="pt-BR" sz="1000" dirty="0" smtClean="0"/>
                    <a:t>Limite </a:t>
                  </a:r>
                  <a:r>
                    <a:rPr lang="pt-BR" sz="1000" dirty="0"/>
                    <a:t>inferior da classe </a:t>
                  </a:r>
                  <a:r>
                    <a:rPr lang="pt-BR" sz="1000" dirty="0" err="1"/>
                    <a:t>Qi</a:t>
                  </a:r>
                  <a:endParaRPr lang="pt-BR" sz="1000" dirty="0"/>
                </a:p>
              </p:txBody>
            </p:sp>
          </mc:Choice>
          <mc:Fallback xmlns="">
            <p:sp>
              <p:nvSpPr>
                <p:cNvPr id="11" name="Retângulo 1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75065" y="3385197"/>
                  <a:ext cx="3862083" cy="400110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 l="-790" t="-7576" r="-790" b="-25758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Retângulo 11"/>
                <p:cNvSpPr/>
                <p:nvPr/>
              </p:nvSpPr>
              <p:spPr>
                <a:xfrm>
                  <a:off x="6783360" y="3739079"/>
                  <a:ext cx="1850310" cy="21788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pt-BR" sz="100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</m:oMath>
                  </a14:m>
                  <a:r>
                    <a:rPr lang="pt-BR" sz="1000" dirty="0">
                      <a:solidFill>
                        <a:srgbClr val="00B050"/>
                      </a:solidFill>
                    </a:rPr>
                    <a:t>: </a:t>
                  </a:r>
                  <a:r>
                    <a:rPr lang="pt-BR" sz="1000" dirty="0"/>
                    <a:t>Quartil (1, 2, 3)</a:t>
                  </a:r>
                </a:p>
              </p:txBody>
            </p:sp>
          </mc:Choice>
          <mc:Fallback xmlns="">
            <p:sp>
              <p:nvSpPr>
                <p:cNvPr id="12" name="Retângulo 1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83359" y="3739079"/>
                  <a:ext cx="2238241" cy="400110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 t="-7576" r="-1907" b="-25758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Retângulo 12"/>
                <p:cNvSpPr/>
                <p:nvPr/>
              </p:nvSpPr>
              <p:spPr>
                <a:xfrm>
                  <a:off x="6522436" y="4074447"/>
                  <a:ext cx="3619128" cy="35405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pt-BR" sz="1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pt-BR" sz="1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m:rPr>
                              <m:nor/>
                            </m:rPr>
                            <a:rPr lang="pt-BR" sz="1000" dirty="0">
                              <a:solidFill>
                                <a:srgbClr val="00B0F0"/>
                              </a:solidFill>
                            </a:rPr>
                            <m:t>:</m:t>
                          </m:r>
                        </m:e>
                      </m:nary>
                    </m:oMath>
                  </a14:m>
                  <a:r>
                    <a:rPr lang="pt-BR" sz="1000" dirty="0">
                      <a:solidFill>
                        <a:srgbClr val="00B0F0"/>
                      </a:solidFill>
                    </a:rPr>
                    <a:t> </a:t>
                  </a:r>
                  <a:r>
                    <a:rPr lang="pt-BR" sz="1000" dirty="0"/>
                    <a:t>Soma das frequências </a:t>
                  </a:r>
                  <a:r>
                    <a:rPr lang="pt-BR" sz="1000" dirty="0" smtClean="0"/>
                    <a:t>anteriores</a:t>
                  </a:r>
                </a:p>
                <a:p>
                  <a:r>
                    <a:rPr lang="pt-BR" sz="1000" dirty="0" smtClean="0"/>
                    <a:t> </a:t>
                  </a:r>
                  <a:r>
                    <a:rPr lang="pt-BR" sz="1000" dirty="0"/>
                    <a:t>à classe </a:t>
                  </a:r>
                  <a:r>
                    <a:rPr lang="pt-BR" sz="1000" dirty="0" err="1"/>
                    <a:t>Qi</a:t>
                  </a:r>
                  <a:endParaRPr lang="pt-BR" sz="1000" dirty="0"/>
                </a:p>
              </p:txBody>
            </p:sp>
          </mc:Choice>
          <mc:Fallback xmlns="">
            <p:sp>
              <p:nvSpPr>
                <p:cNvPr id="13" name="Retângulo 1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22436" y="4074447"/>
                  <a:ext cx="3619128" cy="354056"/>
                </a:xfrm>
                <a:prstGeom prst="rect">
                  <a:avLst/>
                </a:prstGeom>
                <a:blipFill rotWithShape="0">
                  <a:blip r:embed="rId6"/>
                  <a:stretch>
                    <a:fillRect l="-6349" t="-53030" r="-1852" b="-50000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Retângulo 13"/>
                <p:cNvSpPr/>
                <p:nvPr/>
              </p:nvSpPr>
              <p:spPr>
                <a:xfrm>
                  <a:off x="6742485" y="4475344"/>
                  <a:ext cx="2126956" cy="21788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pt-BR" sz="1000" i="1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pt-BR" sz="1000" i="1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</a:rPr>
                        <m:t>:</m:t>
                      </m:r>
                    </m:oMath>
                  </a14:m>
                  <a:r>
                    <a:rPr lang="pt-BR" sz="1000" dirty="0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</a:rPr>
                    <a:t> </a:t>
                  </a:r>
                  <a:r>
                    <a:rPr lang="pt-BR" sz="1000" dirty="0"/>
                    <a:t>Tamanho da série</a:t>
                  </a:r>
                </a:p>
              </p:txBody>
            </p:sp>
          </mc:Choice>
          <mc:Fallback xmlns="">
            <p:sp>
              <p:nvSpPr>
                <p:cNvPr id="14" name="Retângulo 1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42485" y="4475344"/>
                  <a:ext cx="2126956" cy="217880"/>
                </a:xfrm>
                <a:prstGeom prst="rect">
                  <a:avLst/>
                </a:prstGeom>
                <a:blipFill rotWithShape="0">
                  <a:blip r:embed="rId2"/>
                  <a:stretch>
                    <a:fillRect r="-1802" b="-12500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Retângulo 16"/>
                <p:cNvSpPr/>
                <p:nvPr/>
              </p:nvSpPr>
              <p:spPr>
                <a:xfrm>
                  <a:off x="6742485" y="4757082"/>
                  <a:ext cx="2634447" cy="21788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pt-BR" sz="1000" i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pt-BR" sz="1000" i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: </m:t>
                      </m:r>
                    </m:oMath>
                  </a14:m>
                  <a:r>
                    <a:rPr lang="pt-BR" sz="1000" dirty="0">
                      <a:solidFill>
                        <a:schemeClr val="accent2">
                          <a:lumMod val="75000"/>
                        </a:schemeClr>
                      </a:solidFill>
                    </a:rPr>
                    <a:t> </a:t>
                  </a:r>
                  <a:r>
                    <a:rPr lang="pt-BR" sz="1000" dirty="0"/>
                    <a:t>Amplitude da classe </a:t>
                  </a:r>
                  <a:r>
                    <a:rPr lang="pt-BR" sz="1000" dirty="0" err="1"/>
                    <a:t>Qi</a:t>
                  </a:r>
                  <a:endParaRPr lang="pt-BR" sz="1000" dirty="0"/>
                </a:p>
              </p:txBody>
            </p:sp>
          </mc:Choice>
          <mc:Fallback xmlns="">
            <p:sp>
              <p:nvSpPr>
                <p:cNvPr id="18" name="Retângulo 1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42484" y="4757082"/>
                  <a:ext cx="3261983" cy="400110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 t="-7576" r="-1308" b="-25758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Retângulo 17"/>
                <p:cNvSpPr/>
                <p:nvPr/>
              </p:nvSpPr>
              <p:spPr>
                <a:xfrm>
                  <a:off x="6598468" y="5117122"/>
                  <a:ext cx="2883634" cy="21788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pt-BR" sz="1000" dirty="0">
                      <a:solidFill>
                        <a:srgbClr val="FF0000"/>
                      </a:solidFill>
                    </a:rPr>
                    <a:t>Fqi</a:t>
                  </a:r>
                  <a14:m>
                    <m:oMath xmlns:m="http://schemas.openxmlformats.org/officeDocument/2006/math">
                      <m:r>
                        <a:rPr lang="pt-BR" sz="1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: </m:t>
                      </m:r>
                    </m:oMath>
                  </a14:m>
                  <a:r>
                    <a:rPr lang="pt-BR" sz="1000" dirty="0">
                      <a:solidFill>
                        <a:srgbClr val="FF0000"/>
                      </a:solidFill>
                    </a:rPr>
                    <a:t> </a:t>
                  </a:r>
                  <a:r>
                    <a:rPr lang="pt-BR" sz="1000" dirty="0"/>
                    <a:t>Frequência da classe </a:t>
                  </a:r>
                  <a:r>
                    <a:rPr lang="pt-BR" sz="1000" dirty="0" err="1"/>
                    <a:t>Qi</a:t>
                  </a:r>
                  <a:endParaRPr lang="pt-BR" sz="1000" dirty="0"/>
                </a:p>
              </p:txBody>
            </p:sp>
          </mc:Choice>
          <mc:Fallback xmlns="">
            <p:sp>
              <p:nvSpPr>
                <p:cNvPr id="20" name="Retângulo 1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98468" y="5117122"/>
                  <a:ext cx="3591048" cy="400110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 l="-1868" t="-9231" r="-849" b="-27692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1576223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 rot="21370185">
            <a:off x="2810187" y="3916789"/>
            <a:ext cx="5074283" cy="12312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800"/>
          </a:p>
        </p:txBody>
      </p:sp>
      <p:sp>
        <p:nvSpPr>
          <p:cNvPr id="18" name="Título 12"/>
          <p:cNvSpPr txBox="1">
            <a:spLocks/>
          </p:cNvSpPr>
          <p:nvPr/>
        </p:nvSpPr>
        <p:spPr>
          <a:xfrm>
            <a:off x="839417" y="2084294"/>
            <a:ext cx="10360501" cy="1223963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>
            <a:lvl1pPr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2000" dirty="0"/>
              <a:t>A função </a:t>
            </a:r>
            <a:r>
              <a:rPr lang="pt-BR" sz="2000" dirty="0" err="1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mean</a:t>
            </a:r>
            <a:r>
              <a:rPr lang="pt-BR" sz="2000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  <a:r>
              <a:rPr lang="pt-BR" sz="2000" dirty="0"/>
              <a:t>calcula a média ao passar um vetor como argumento.</a:t>
            </a:r>
            <a:endParaRPr lang="en-US" sz="2000" dirty="0"/>
          </a:p>
        </p:txBody>
      </p:sp>
      <p:pic>
        <p:nvPicPr>
          <p:cNvPr id="12" name="Picture 2" descr="Resultado de imagem para 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847" y="868214"/>
            <a:ext cx="1351619" cy="1048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3"/>
          <a:srcRect l="191" t="68703" r="76564" b="21453"/>
          <a:stretch/>
        </p:blipFill>
        <p:spPr>
          <a:xfrm>
            <a:off x="2812105" y="3913094"/>
            <a:ext cx="5012089" cy="1193354"/>
          </a:xfrm>
          <a:prstGeom prst="rect">
            <a:avLst/>
          </a:prstGeom>
        </p:spPr>
      </p:pic>
      <p:sp>
        <p:nvSpPr>
          <p:cNvPr id="9" name="Título 1"/>
          <p:cNvSpPr>
            <a:spLocks noGrp="1"/>
          </p:cNvSpPr>
          <p:nvPr>
            <p:ph type="title"/>
          </p:nvPr>
        </p:nvSpPr>
        <p:spPr>
          <a:xfrm>
            <a:off x="2450591" y="1002433"/>
            <a:ext cx="8096541" cy="18288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pt-BR" sz="4000" b="1" dirty="0"/>
              <a:t>Média </a:t>
            </a:r>
            <a:r>
              <a:rPr lang="pt-BR" sz="4000" b="1" dirty="0" smtClean="0"/>
              <a:t>Aritmética com R</a:t>
            </a:r>
            <a:r>
              <a:rPr lang="pt-BR" sz="4000" b="1" dirty="0"/>
              <a:t/>
            </a:r>
            <a:br>
              <a:rPr lang="pt-BR" sz="4000" b="1" dirty="0"/>
            </a:br>
            <a:r>
              <a:rPr lang="pt-BR" sz="4000" dirty="0"/>
              <a:t>	</a:t>
            </a:r>
            <a:r>
              <a:rPr lang="pt-BR" sz="3600" dirty="0" smtClean="0">
                <a:solidFill>
                  <a:srgbClr val="002060"/>
                </a:solidFill>
              </a:rPr>
              <a:t>Dados </a:t>
            </a:r>
            <a:r>
              <a:rPr lang="pt-BR" sz="3600" dirty="0">
                <a:solidFill>
                  <a:srgbClr val="002060"/>
                </a:solidFill>
              </a:rPr>
              <a:t>Não Agrupados</a:t>
            </a:r>
            <a:r>
              <a:rPr lang="pt-BR" dirty="0">
                <a:solidFill>
                  <a:srgbClr val="002060"/>
                </a:solidFill>
              </a:rPr>
              <a:t/>
            </a:r>
            <a:br>
              <a:rPr lang="pt-BR" dirty="0">
                <a:solidFill>
                  <a:srgbClr val="002060"/>
                </a:solidFill>
              </a:rPr>
            </a:b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838297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 rot="21374552">
            <a:off x="2876940" y="2622097"/>
            <a:ext cx="5904656" cy="3041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800"/>
          </a:p>
        </p:txBody>
      </p:sp>
      <p:sp>
        <p:nvSpPr>
          <p:cNvPr id="10" name="Subtítulo 4"/>
          <p:cNvSpPr txBox="1">
            <a:spLocks/>
          </p:cNvSpPr>
          <p:nvPr/>
        </p:nvSpPr>
        <p:spPr>
          <a:xfrm>
            <a:off x="2762619" y="1472312"/>
            <a:ext cx="5184575" cy="1090846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pt-BR" sz="3200" dirty="0" smtClean="0">
                <a:solidFill>
                  <a:schemeClr val="accent1"/>
                </a:solidFill>
              </a:rPr>
              <a:t>Com Variáveis Contínuas</a:t>
            </a:r>
          </a:p>
          <a:p>
            <a:pPr marL="0" indent="0">
              <a:spcBef>
                <a:spcPts val="0"/>
              </a:spcBef>
              <a:buNone/>
            </a:pPr>
            <a:endParaRPr lang="pt-BR" sz="2400" dirty="0">
              <a:solidFill>
                <a:schemeClr val="accent1"/>
              </a:solidFill>
            </a:endParaRPr>
          </a:p>
        </p:txBody>
      </p:sp>
      <p:sp>
        <p:nvSpPr>
          <p:cNvPr id="13" name="Título 12"/>
          <p:cNvSpPr>
            <a:spLocks noGrp="1"/>
          </p:cNvSpPr>
          <p:nvPr>
            <p:ph type="title"/>
          </p:nvPr>
        </p:nvSpPr>
        <p:spPr>
          <a:xfrm>
            <a:off x="2351585" y="274638"/>
            <a:ext cx="10360501" cy="1223963"/>
          </a:xfrm>
        </p:spPr>
        <p:txBody>
          <a:bodyPr rtlCol="0">
            <a:normAutofit/>
          </a:bodyPr>
          <a:lstStyle/>
          <a:p>
            <a:pPr rtl="0"/>
            <a:r>
              <a:rPr lang="en-US" sz="4000" dirty="0" err="1" smtClean="0"/>
              <a:t>Quartis</a:t>
            </a:r>
            <a:r>
              <a:rPr lang="en-US" sz="4000" dirty="0" smtClean="0"/>
              <a:t> com R: </a:t>
            </a:r>
            <a:r>
              <a:rPr lang="en-US" sz="4000" dirty="0" err="1" smtClean="0"/>
              <a:t>Exemplos</a:t>
            </a:r>
            <a:endParaRPr lang="en-US" sz="4000" dirty="0"/>
          </a:p>
        </p:txBody>
      </p:sp>
      <p:pic>
        <p:nvPicPr>
          <p:cNvPr id="12" name="Picture 2" descr="Resultado de imagem para 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847" y="868214"/>
            <a:ext cx="1351619" cy="1048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3"/>
          <a:srcRect l="745" t="60828" r="64943" b="7673"/>
          <a:stretch/>
        </p:blipFill>
        <p:spPr>
          <a:xfrm>
            <a:off x="2999656" y="2683700"/>
            <a:ext cx="5605120" cy="2892965"/>
          </a:xfrm>
          <a:prstGeom prst="rect">
            <a:avLst/>
          </a:prstGeom>
        </p:spPr>
      </p:pic>
      <p:sp>
        <p:nvSpPr>
          <p:cNvPr id="6" name="Elipse 5"/>
          <p:cNvSpPr/>
          <p:nvPr/>
        </p:nvSpPr>
        <p:spPr>
          <a:xfrm>
            <a:off x="4295800" y="4437112"/>
            <a:ext cx="504056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800"/>
          </a:p>
        </p:txBody>
      </p:sp>
      <p:sp>
        <p:nvSpPr>
          <p:cNvPr id="11" name="Elipse 10"/>
          <p:cNvSpPr/>
          <p:nvPr/>
        </p:nvSpPr>
        <p:spPr>
          <a:xfrm>
            <a:off x="4295800" y="4941168"/>
            <a:ext cx="504056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800"/>
          </a:p>
        </p:txBody>
      </p:sp>
    </p:spTree>
    <p:extLst>
      <p:ext uri="{BB962C8B-B14F-4D97-AF65-F5344CB8AC3E}">
        <p14:creationId xmlns:p14="http://schemas.microsoft.com/office/powerpoint/2010/main" val="2863270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>
          <a:xfrm>
            <a:off x="1933864" y="1127132"/>
            <a:ext cx="5832097" cy="28282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0" dirty="0" err="1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Decis</a:t>
            </a:r>
            <a:endParaRPr lang="pt-BR" sz="8000" spc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71482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2"/>
          <p:cNvSpPr>
            <a:spLocks noGrp="1"/>
          </p:cNvSpPr>
          <p:nvPr>
            <p:ph type="title"/>
          </p:nvPr>
        </p:nvSpPr>
        <p:spPr>
          <a:xfrm>
            <a:off x="951104" y="363078"/>
            <a:ext cx="9692640" cy="802680"/>
          </a:xfrm>
        </p:spPr>
        <p:txBody>
          <a:bodyPr rtlCol="0">
            <a:normAutofit/>
          </a:bodyPr>
          <a:lstStyle/>
          <a:p>
            <a:pPr rtl="0"/>
            <a:r>
              <a:rPr lang="pt-BR" sz="4000" b="1" dirty="0" err="1" smtClean="0"/>
              <a:t>Decis</a:t>
            </a:r>
            <a:endParaRPr lang="en-US" sz="4000" b="1" dirty="0"/>
          </a:p>
        </p:txBody>
      </p:sp>
      <p:sp>
        <p:nvSpPr>
          <p:cNvPr id="14" name="Espaço Reservado para Conteúdo 13"/>
          <p:cNvSpPr>
            <a:spLocks noGrp="1"/>
          </p:cNvSpPr>
          <p:nvPr>
            <p:ph idx="1"/>
          </p:nvPr>
        </p:nvSpPr>
        <p:spPr>
          <a:xfrm>
            <a:off x="1146481" y="1844825"/>
            <a:ext cx="9484041" cy="2276203"/>
          </a:xfrm>
        </p:spPr>
        <p:txBody>
          <a:bodyPr rtlCol="0"/>
          <a:lstStyle/>
          <a:p>
            <a:pPr algn="just"/>
            <a:r>
              <a:rPr lang="pt-BR" sz="2400" dirty="0" err="1" smtClean="0"/>
              <a:t>Decis</a:t>
            </a:r>
            <a:r>
              <a:rPr lang="pt-BR" sz="2400" dirty="0" smtClean="0"/>
              <a:t> são medidas separatrizes que dividem os dados de um rol em 10 grupos que contém 10% do número de dados cada.</a:t>
            </a:r>
          </a:p>
          <a:p>
            <a:pPr algn="just"/>
            <a:r>
              <a:rPr lang="pt-BR" sz="2400" dirty="0" smtClean="0"/>
              <a:t>Notação adotada: (D) para o parâmetro e (d) para a estimativa.</a:t>
            </a:r>
            <a:endParaRPr lang="en-US" sz="2400" dirty="0" smtClean="0"/>
          </a:p>
          <a:p>
            <a:pPr algn="just"/>
            <a:endParaRPr lang="en-US" dirty="0"/>
          </a:p>
        </p:txBody>
      </p:sp>
      <p:cxnSp>
        <p:nvCxnSpPr>
          <p:cNvPr id="3" name="Conector reto 2"/>
          <p:cNvCxnSpPr/>
          <p:nvPr/>
        </p:nvCxnSpPr>
        <p:spPr>
          <a:xfrm flipV="1">
            <a:off x="1945052" y="5312890"/>
            <a:ext cx="7319301" cy="7483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ector reto 8"/>
          <p:cNvCxnSpPr/>
          <p:nvPr/>
        </p:nvCxnSpPr>
        <p:spPr>
          <a:xfrm>
            <a:off x="2711624" y="5104348"/>
            <a:ext cx="0" cy="43204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aixaDeTexto 5"/>
          <p:cNvSpPr txBox="1"/>
          <p:nvPr/>
        </p:nvSpPr>
        <p:spPr>
          <a:xfrm>
            <a:off x="2428536" y="4607825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D1</a:t>
            </a:r>
          </a:p>
        </p:txBody>
      </p:sp>
      <p:sp>
        <p:nvSpPr>
          <p:cNvPr id="16" name="Chave Direita 15"/>
          <p:cNvSpPr/>
          <p:nvPr/>
        </p:nvSpPr>
        <p:spPr>
          <a:xfrm rot="5400000">
            <a:off x="4401235" y="5392826"/>
            <a:ext cx="221179" cy="720080"/>
          </a:xfrm>
          <a:prstGeom prst="rightBrac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00B050"/>
              </a:solidFill>
            </a:endParaRPr>
          </a:p>
        </p:txBody>
      </p:sp>
      <p:sp>
        <p:nvSpPr>
          <p:cNvPr id="17" name="CaixaDeTexto 16"/>
          <p:cNvSpPr txBox="1"/>
          <p:nvPr/>
        </p:nvSpPr>
        <p:spPr>
          <a:xfrm>
            <a:off x="4108508" y="5992417"/>
            <a:ext cx="8851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dirty="0"/>
              <a:t>10%</a:t>
            </a:r>
          </a:p>
        </p:txBody>
      </p:sp>
      <p:sp>
        <p:nvSpPr>
          <p:cNvPr id="22" name="CaixaDeTexto 21"/>
          <p:cNvSpPr txBox="1"/>
          <p:nvPr/>
        </p:nvSpPr>
        <p:spPr>
          <a:xfrm>
            <a:off x="2419718" y="4364426"/>
            <a:ext cx="6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>
                <a:solidFill>
                  <a:srgbClr val="0070C0"/>
                </a:solidFill>
              </a:rPr>
              <a:t>10%</a:t>
            </a:r>
          </a:p>
        </p:txBody>
      </p:sp>
      <p:cxnSp>
        <p:nvCxnSpPr>
          <p:cNvPr id="34" name="Conector reto 33"/>
          <p:cNvCxnSpPr/>
          <p:nvPr/>
        </p:nvCxnSpPr>
        <p:spPr>
          <a:xfrm>
            <a:off x="3431704" y="5085184"/>
            <a:ext cx="0" cy="43204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ector reto 34"/>
          <p:cNvCxnSpPr/>
          <p:nvPr/>
        </p:nvCxnSpPr>
        <p:spPr>
          <a:xfrm>
            <a:off x="4151784" y="5085184"/>
            <a:ext cx="0" cy="43204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ector reto 35"/>
          <p:cNvCxnSpPr/>
          <p:nvPr/>
        </p:nvCxnSpPr>
        <p:spPr>
          <a:xfrm>
            <a:off x="4871864" y="5085184"/>
            <a:ext cx="0" cy="43204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ector reto 36"/>
          <p:cNvCxnSpPr/>
          <p:nvPr/>
        </p:nvCxnSpPr>
        <p:spPr>
          <a:xfrm>
            <a:off x="5591944" y="5085184"/>
            <a:ext cx="0" cy="43204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ector reto 37"/>
          <p:cNvCxnSpPr/>
          <p:nvPr/>
        </p:nvCxnSpPr>
        <p:spPr>
          <a:xfrm>
            <a:off x="6312024" y="5085184"/>
            <a:ext cx="0" cy="43204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ector reto 38"/>
          <p:cNvCxnSpPr/>
          <p:nvPr/>
        </p:nvCxnSpPr>
        <p:spPr>
          <a:xfrm>
            <a:off x="7032104" y="5085184"/>
            <a:ext cx="0" cy="43204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ector reto 39"/>
          <p:cNvCxnSpPr/>
          <p:nvPr/>
        </p:nvCxnSpPr>
        <p:spPr>
          <a:xfrm>
            <a:off x="7752184" y="5085184"/>
            <a:ext cx="0" cy="43204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ector reto 40"/>
          <p:cNvCxnSpPr/>
          <p:nvPr/>
        </p:nvCxnSpPr>
        <p:spPr>
          <a:xfrm>
            <a:off x="8472264" y="5085184"/>
            <a:ext cx="0" cy="43204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CaixaDeTexto 43"/>
          <p:cNvSpPr txBox="1"/>
          <p:nvPr/>
        </p:nvSpPr>
        <p:spPr>
          <a:xfrm>
            <a:off x="3152491" y="4608503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D2</a:t>
            </a:r>
          </a:p>
        </p:txBody>
      </p:sp>
      <p:sp>
        <p:nvSpPr>
          <p:cNvPr id="45" name="CaixaDeTexto 44"/>
          <p:cNvSpPr txBox="1"/>
          <p:nvPr/>
        </p:nvSpPr>
        <p:spPr>
          <a:xfrm>
            <a:off x="3143673" y="4365104"/>
            <a:ext cx="6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>
                <a:solidFill>
                  <a:srgbClr val="0070C0"/>
                </a:solidFill>
              </a:rPr>
              <a:t>20%</a:t>
            </a:r>
          </a:p>
        </p:txBody>
      </p:sp>
      <p:sp>
        <p:nvSpPr>
          <p:cNvPr id="46" name="CaixaDeTexto 45"/>
          <p:cNvSpPr txBox="1"/>
          <p:nvPr/>
        </p:nvSpPr>
        <p:spPr>
          <a:xfrm>
            <a:off x="3872571" y="4608503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D3</a:t>
            </a:r>
          </a:p>
        </p:txBody>
      </p:sp>
      <p:sp>
        <p:nvSpPr>
          <p:cNvPr id="47" name="CaixaDeTexto 46"/>
          <p:cNvSpPr txBox="1"/>
          <p:nvPr/>
        </p:nvSpPr>
        <p:spPr>
          <a:xfrm>
            <a:off x="3863753" y="4365104"/>
            <a:ext cx="6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>
                <a:solidFill>
                  <a:srgbClr val="0070C0"/>
                </a:solidFill>
              </a:rPr>
              <a:t>30%</a:t>
            </a:r>
          </a:p>
        </p:txBody>
      </p:sp>
      <p:sp>
        <p:nvSpPr>
          <p:cNvPr id="48" name="CaixaDeTexto 47"/>
          <p:cNvSpPr txBox="1"/>
          <p:nvPr/>
        </p:nvSpPr>
        <p:spPr>
          <a:xfrm>
            <a:off x="4592651" y="4608503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D4</a:t>
            </a:r>
          </a:p>
        </p:txBody>
      </p:sp>
      <p:sp>
        <p:nvSpPr>
          <p:cNvPr id="49" name="CaixaDeTexto 48"/>
          <p:cNvSpPr txBox="1"/>
          <p:nvPr/>
        </p:nvSpPr>
        <p:spPr>
          <a:xfrm>
            <a:off x="4583833" y="4365104"/>
            <a:ext cx="6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>
                <a:solidFill>
                  <a:srgbClr val="0070C0"/>
                </a:solidFill>
              </a:rPr>
              <a:t>40%</a:t>
            </a:r>
          </a:p>
        </p:txBody>
      </p:sp>
      <p:sp>
        <p:nvSpPr>
          <p:cNvPr id="50" name="CaixaDeTexto 49"/>
          <p:cNvSpPr txBox="1"/>
          <p:nvPr/>
        </p:nvSpPr>
        <p:spPr>
          <a:xfrm>
            <a:off x="5304981" y="4608503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D5</a:t>
            </a:r>
          </a:p>
        </p:txBody>
      </p:sp>
      <p:sp>
        <p:nvSpPr>
          <p:cNvPr id="51" name="CaixaDeTexto 50"/>
          <p:cNvSpPr txBox="1"/>
          <p:nvPr/>
        </p:nvSpPr>
        <p:spPr>
          <a:xfrm>
            <a:off x="5296163" y="4365104"/>
            <a:ext cx="6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>
                <a:solidFill>
                  <a:srgbClr val="0070C0"/>
                </a:solidFill>
              </a:rPr>
              <a:t>50%</a:t>
            </a:r>
          </a:p>
        </p:txBody>
      </p:sp>
      <p:sp>
        <p:nvSpPr>
          <p:cNvPr id="52" name="CaixaDeTexto 51"/>
          <p:cNvSpPr txBox="1"/>
          <p:nvPr/>
        </p:nvSpPr>
        <p:spPr>
          <a:xfrm>
            <a:off x="6025061" y="4608503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D6</a:t>
            </a:r>
          </a:p>
        </p:txBody>
      </p:sp>
      <p:sp>
        <p:nvSpPr>
          <p:cNvPr id="53" name="CaixaDeTexto 52"/>
          <p:cNvSpPr txBox="1"/>
          <p:nvPr/>
        </p:nvSpPr>
        <p:spPr>
          <a:xfrm>
            <a:off x="6016243" y="4365104"/>
            <a:ext cx="6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>
                <a:solidFill>
                  <a:srgbClr val="0070C0"/>
                </a:solidFill>
              </a:rPr>
              <a:t>60%</a:t>
            </a:r>
          </a:p>
        </p:txBody>
      </p:sp>
      <p:sp>
        <p:nvSpPr>
          <p:cNvPr id="54" name="CaixaDeTexto 53"/>
          <p:cNvSpPr txBox="1"/>
          <p:nvPr/>
        </p:nvSpPr>
        <p:spPr>
          <a:xfrm>
            <a:off x="6745141" y="4608503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D7</a:t>
            </a:r>
          </a:p>
        </p:txBody>
      </p:sp>
      <p:sp>
        <p:nvSpPr>
          <p:cNvPr id="55" name="CaixaDeTexto 54"/>
          <p:cNvSpPr txBox="1"/>
          <p:nvPr/>
        </p:nvSpPr>
        <p:spPr>
          <a:xfrm>
            <a:off x="6736323" y="4365104"/>
            <a:ext cx="6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>
                <a:solidFill>
                  <a:srgbClr val="0070C0"/>
                </a:solidFill>
              </a:rPr>
              <a:t>70%</a:t>
            </a:r>
          </a:p>
        </p:txBody>
      </p:sp>
      <p:sp>
        <p:nvSpPr>
          <p:cNvPr id="56" name="CaixaDeTexto 55"/>
          <p:cNvSpPr txBox="1"/>
          <p:nvPr/>
        </p:nvSpPr>
        <p:spPr>
          <a:xfrm>
            <a:off x="7465221" y="4608503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D8</a:t>
            </a:r>
          </a:p>
        </p:txBody>
      </p:sp>
      <p:sp>
        <p:nvSpPr>
          <p:cNvPr id="57" name="CaixaDeTexto 56"/>
          <p:cNvSpPr txBox="1"/>
          <p:nvPr/>
        </p:nvSpPr>
        <p:spPr>
          <a:xfrm>
            <a:off x="7456403" y="4365104"/>
            <a:ext cx="6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>
                <a:solidFill>
                  <a:srgbClr val="0070C0"/>
                </a:solidFill>
              </a:rPr>
              <a:t>80%</a:t>
            </a:r>
          </a:p>
        </p:txBody>
      </p:sp>
      <p:sp>
        <p:nvSpPr>
          <p:cNvPr id="58" name="CaixaDeTexto 57"/>
          <p:cNvSpPr txBox="1"/>
          <p:nvPr/>
        </p:nvSpPr>
        <p:spPr>
          <a:xfrm>
            <a:off x="8185301" y="4608503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D9</a:t>
            </a:r>
          </a:p>
        </p:txBody>
      </p:sp>
      <p:sp>
        <p:nvSpPr>
          <p:cNvPr id="59" name="CaixaDeTexto 58"/>
          <p:cNvSpPr txBox="1"/>
          <p:nvPr/>
        </p:nvSpPr>
        <p:spPr>
          <a:xfrm>
            <a:off x="8176483" y="4365104"/>
            <a:ext cx="6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>
                <a:solidFill>
                  <a:srgbClr val="0070C0"/>
                </a:solidFill>
              </a:rPr>
              <a:t>90%</a:t>
            </a:r>
          </a:p>
        </p:txBody>
      </p:sp>
      <p:sp>
        <p:nvSpPr>
          <p:cNvPr id="62" name="Chave Direita 61"/>
          <p:cNvSpPr/>
          <p:nvPr/>
        </p:nvSpPr>
        <p:spPr>
          <a:xfrm rot="5400000">
            <a:off x="5841395" y="5399849"/>
            <a:ext cx="221179" cy="720080"/>
          </a:xfrm>
          <a:prstGeom prst="rightBrac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00B050"/>
              </a:solidFill>
            </a:endParaRPr>
          </a:p>
        </p:txBody>
      </p:sp>
      <p:sp>
        <p:nvSpPr>
          <p:cNvPr id="63" name="CaixaDeTexto 62"/>
          <p:cNvSpPr txBox="1"/>
          <p:nvPr/>
        </p:nvSpPr>
        <p:spPr>
          <a:xfrm>
            <a:off x="5548668" y="5999440"/>
            <a:ext cx="8851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dirty="0"/>
              <a:t>10%</a:t>
            </a:r>
          </a:p>
        </p:txBody>
      </p:sp>
    </p:spTree>
    <p:extLst>
      <p:ext uri="{BB962C8B-B14F-4D97-AF65-F5344CB8AC3E}">
        <p14:creationId xmlns:p14="http://schemas.microsoft.com/office/powerpoint/2010/main" val="2402936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aixaDeTexto 1"/>
              <p:cNvSpPr txBox="1"/>
              <p:nvPr/>
            </p:nvSpPr>
            <p:spPr>
              <a:xfrm>
                <a:off x="2342265" y="3648366"/>
                <a:ext cx="2175596" cy="80086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800" i="1">
                          <a:latin typeface="Cambria Math" panose="02040503050406030204" pitchFamily="18" charset="0"/>
                        </a:rPr>
                        <m:t>𝑃𝑂𝑆</m:t>
                      </m:r>
                      <m:r>
                        <a:rPr lang="pt-BR" sz="2800" i="1">
                          <a:latin typeface="Cambria Math" panose="02040503050406030204" pitchFamily="18" charset="0"/>
                        </a:rPr>
                        <m:t>  =</m:t>
                      </m:r>
                      <m:f>
                        <m:fPr>
                          <m:ctrlPr>
                            <a:rPr lang="pt-B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pt-BR" sz="2800">
                              <a:latin typeface="Cambria Math" panose="02040503050406030204" pitchFamily="18" charset="0"/>
                            </a:rPr>
                            <m:t>i</m:t>
                          </m:r>
                          <m:r>
                            <a:rPr lang="pt-BR" sz="280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pt-B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pt-B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num>
                        <m:den>
                          <m:r>
                            <a:rPr lang="pt-B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pt-BR" sz="2800" dirty="0"/>
              </a:p>
            </p:txBody>
          </p:sp>
        </mc:Choice>
        <mc:Fallback xmlns="">
          <p:sp>
            <p:nvSpPr>
              <p:cNvPr id="2" name="CaixaDeTexto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2265" y="3648366"/>
                <a:ext cx="2175596" cy="800860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CaixaDeTexto 28"/>
              <p:cNvSpPr txBox="1"/>
              <p:nvPr/>
            </p:nvSpPr>
            <p:spPr>
              <a:xfrm>
                <a:off x="2991165" y="4089130"/>
                <a:ext cx="30546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𝐷𝑖</m:t>
                      </m:r>
                    </m:oMath>
                  </m:oMathPara>
                </a14:m>
                <a:endParaRPr lang="pt-BR" sz="2800" dirty="0"/>
              </a:p>
            </p:txBody>
          </p:sp>
        </mc:Choice>
        <mc:Fallback xmlns="">
          <p:sp>
            <p:nvSpPr>
              <p:cNvPr id="29" name="CaixaDeTexto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1165" y="4089130"/>
                <a:ext cx="305468" cy="276999"/>
              </a:xfrm>
              <a:prstGeom prst="rect">
                <a:avLst/>
              </a:prstGeom>
              <a:blipFill rotWithShape="0">
                <a:blip r:embed="rId3"/>
                <a:stretch>
                  <a:fillRect l="-18000" r="-14000" b="-13333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Agrupar 2"/>
          <p:cNvGrpSpPr/>
          <p:nvPr/>
        </p:nvGrpSpPr>
        <p:grpSpPr>
          <a:xfrm>
            <a:off x="5217941" y="3671867"/>
            <a:ext cx="2604752" cy="753992"/>
            <a:chOff x="2638028" y="4429536"/>
            <a:chExt cx="2604752" cy="75399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Retângulo 14"/>
                <p:cNvSpPr/>
                <p:nvPr/>
              </p:nvSpPr>
              <p:spPr>
                <a:xfrm>
                  <a:off x="2638028" y="4429536"/>
                  <a:ext cx="1055225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pt-BR" sz="200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</m:oMath>
                  </a14:m>
                  <a:r>
                    <a:rPr lang="pt-BR" sz="2000" dirty="0">
                      <a:solidFill>
                        <a:srgbClr val="C00000"/>
                      </a:solidFill>
                    </a:rPr>
                    <a:t>: </a:t>
                  </a:r>
                  <a:r>
                    <a:rPr lang="pt-BR" sz="2000" dirty="0" err="1"/>
                    <a:t>Decis</a:t>
                  </a:r>
                  <a:endParaRPr lang="pt-BR" sz="2000" dirty="0"/>
                </a:p>
              </p:txBody>
            </p:sp>
          </mc:Choice>
          <mc:Fallback xmlns="">
            <p:sp>
              <p:nvSpPr>
                <p:cNvPr id="15" name="Retângulo 1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38028" y="4429536"/>
                  <a:ext cx="1055225" cy="400110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 t="-7576" r="-5780" b="-25758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Retângulo 15"/>
                <p:cNvSpPr/>
                <p:nvPr/>
              </p:nvSpPr>
              <p:spPr>
                <a:xfrm>
                  <a:off x="2638028" y="4783418"/>
                  <a:ext cx="2604752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pt-BR" sz="2000" i="1">
                          <a:solidFill>
                            <a:srgbClr val="92D05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</m:oMath>
                  </a14:m>
                  <a:r>
                    <a:rPr lang="pt-BR" sz="2000" dirty="0">
                      <a:solidFill>
                        <a:srgbClr val="92D050"/>
                      </a:solidFill>
                    </a:rPr>
                    <a:t>: </a:t>
                  </a:r>
                  <a:r>
                    <a:rPr lang="pt-BR" sz="2000" dirty="0"/>
                    <a:t>Tamanho da série</a:t>
                  </a:r>
                </a:p>
              </p:txBody>
            </p:sp>
          </mc:Choice>
          <mc:Fallback xmlns="">
            <p:sp>
              <p:nvSpPr>
                <p:cNvPr id="16" name="Retângulo 1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38028" y="4783418"/>
                  <a:ext cx="2604752" cy="400110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 t="-7576" r="-1639" b="-25758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9" name="Espaço Reservado para Conteúdo 13"/>
          <p:cNvSpPr>
            <a:spLocks noGrp="1"/>
          </p:cNvSpPr>
          <p:nvPr>
            <p:ph idx="1"/>
          </p:nvPr>
        </p:nvSpPr>
        <p:spPr>
          <a:xfrm>
            <a:off x="1349336" y="2372889"/>
            <a:ext cx="9484041" cy="945425"/>
          </a:xfrm>
        </p:spPr>
        <p:txBody>
          <a:bodyPr rtlCol="0">
            <a:normAutofit/>
          </a:bodyPr>
          <a:lstStyle/>
          <a:p>
            <a:pPr algn="just"/>
            <a:r>
              <a:rPr lang="en-US" sz="2400" dirty="0" smtClean="0"/>
              <a:t>Para </a:t>
            </a:r>
            <a:r>
              <a:rPr lang="en-US" sz="2400" dirty="0" err="1" smtClean="0"/>
              <a:t>achar</a:t>
            </a:r>
            <a:r>
              <a:rPr lang="en-US" sz="2400" dirty="0" smtClean="0"/>
              <a:t> a </a:t>
            </a:r>
            <a:r>
              <a:rPr lang="en-US" sz="2400" dirty="0" err="1" smtClean="0"/>
              <a:t>posição</a:t>
            </a:r>
            <a:r>
              <a:rPr lang="en-US" sz="2400" dirty="0" smtClean="0"/>
              <a:t> do </a:t>
            </a:r>
            <a:r>
              <a:rPr lang="en-US" sz="2400" dirty="0" err="1" smtClean="0"/>
              <a:t>decil</a:t>
            </a:r>
            <a:r>
              <a:rPr lang="en-US" sz="2400" dirty="0" smtClean="0"/>
              <a:t> </a:t>
            </a:r>
            <a:r>
              <a:rPr lang="en-US" sz="2400" dirty="0" err="1" smtClean="0"/>
              <a:t>desejado</a:t>
            </a:r>
            <a:r>
              <a:rPr lang="en-US" sz="2400" dirty="0" smtClean="0"/>
              <a:t>: </a:t>
            </a:r>
            <a:endParaRPr lang="en-US" sz="2400" dirty="0"/>
          </a:p>
        </p:txBody>
      </p:sp>
      <p:sp>
        <p:nvSpPr>
          <p:cNvPr id="10" name="Título 12"/>
          <p:cNvSpPr txBox="1">
            <a:spLocks/>
          </p:cNvSpPr>
          <p:nvPr/>
        </p:nvSpPr>
        <p:spPr>
          <a:xfrm>
            <a:off x="1243361" y="483536"/>
            <a:ext cx="5519623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4000" dirty="0" err="1" smtClean="0"/>
              <a:t>Decis</a:t>
            </a:r>
            <a:r>
              <a:rPr lang="pt-BR" sz="4000" dirty="0" smtClean="0"/>
              <a:t/>
            </a:r>
            <a:br>
              <a:rPr lang="pt-BR" sz="4000" dirty="0" smtClean="0"/>
            </a:br>
            <a:r>
              <a:rPr lang="pt-BR" sz="4000" dirty="0" smtClean="0"/>
              <a:t>   </a:t>
            </a:r>
            <a:r>
              <a:rPr lang="pt-BR" sz="3200" dirty="0" smtClean="0">
                <a:solidFill>
                  <a:schemeClr val="accent1"/>
                </a:solidFill>
              </a:rPr>
              <a:t>Com Dados Brutos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094346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spaço Reservado para Conteúdo 13"/>
          <p:cNvSpPr>
            <a:spLocks noGrp="1"/>
          </p:cNvSpPr>
          <p:nvPr>
            <p:ph idx="1"/>
          </p:nvPr>
        </p:nvSpPr>
        <p:spPr>
          <a:xfrm>
            <a:off x="732853" y="2346667"/>
            <a:ext cx="9484041" cy="4462272"/>
          </a:xfrm>
        </p:spPr>
        <p:txBody>
          <a:bodyPr rtlCol="0"/>
          <a:lstStyle/>
          <a:p>
            <a:pPr algn="just"/>
            <a:r>
              <a:rPr lang="pt-BR" sz="2400" dirty="0" smtClean="0"/>
              <a:t>Encontre os </a:t>
            </a:r>
            <a:r>
              <a:rPr lang="pt-BR" sz="2400" dirty="0" err="1" smtClean="0"/>
              <a:t>decis</a:t>
            </a:r>
            <a:r>
              <a:rPr lang="pt-BR" sz="2400" dirty="0" smtClean="0"/>
              <a:t> da série:</a:t>
            </a:r>
            <a:endParaRPr lang="en-US" sz="2400" dirty="0" smtClean="0"/>
          </a:p>
          <a:p>
            <a:pPr algn="just"/>
            <a:endParaRPr lang="en-US" dirty="0"/>
          </a:p>
        </p:txBody>
      </p:sp>
      <p:sp>
        <p:nvSpPr>
          <p:cNvPr id="26" name="Espaço Reservado para Conteúdo 13"/>
          <p:cNvSpPr txBox="1">
            <a:spLocks/>
          </p:cNvSpPr>
          <p:nvPr/>
        </p:nvSpPr>
        <p:spPr>
          <a:xfrm>
            <a:off x="732853" y="3072096"/>
            <a:ext cx="10304131" cy="690904"/>
          </a:xfrm>
          <a:prstGeom prst="rect">
            <a:avLst/>
          </a:prstGeom>
        </p:spPr>
        <p:txBody>
          <a:bodyPr vert="horz" lIns="121899" tIns="60949" rIns="121899" bIns="60949" rtlCol="0">
            <a:no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pt-BR" sz="2400" dirty="0"/>
              <a:t>{ 1, 3, 5, 6, 6, 9, 10, 13, 15, 20, 22, 24, 25, 29, 31, 31, 39, 40, 55, 90, 91}</a:t>
            </a:r>
          </a:p>
        </p:txBody>
      </p:sp>
      <p:sp>
        <p:nvSpPr>
          <p:cNvPr id="47" name="CaixaDeTexto 46"/>
          <p:cNvSpPr txBox="1"/>
          <p:nvPr/>
        </p:nvSpPr>
        <p:spPr>
          <a:xfrm>
            <a:off x="5105631" y="5052684"/>
            <a:ext cx="1293944" cy="46166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pt-BR" sz="2400" dirty="0"/>
              <a:t>D5 = 22</a:t>
            </a:r>
          </a:p>
        </p:txBody>
      </p:sp>
      <p:sp>
        <p:nvSpPr>
          <p:cNvPr id="50" name="Elipse 49"/>
          <p:cNvSpPr/>
          <p:nvPr/>
        </p:nvSpPr>
        <p:spPr>
          <a:xfrm>
            <a:off x="5080874" y="3004508"/>
            <a:ext cx="389357" cy="5261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800"/>
          </a:p>
        </p:txBody>
      </p:sp>
      <p:sp>
        <p:nvSpPr>
          <p:cNvPr id="51" name="CaixaDeTexto 50"/>
          <p:cNvSpPr txBox="1"/>
          <p:nvPr/>
        </p:nvSpPr>
        <p:spPr>
          <a:xfrm>
            <a:off x="1494376" y="5035889"/>
            <a:ext cx="1122423" cy="46166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pt-BR" sz="2400" dirty="0"/>
              <a:t>D2 = 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CaixaDeTexto 53"/>
              <p:cNvSpPr txBox="1"/>
              <p:nvPr/>
            </p:nvSpPr>
            <p:spPr>
              <a:xfrm>
                <a:off x="4244126" y="5599594"/>
                <a:ext cx="3094437" cy="70134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400" i="1">
                          <a:latin typeface="Cambria Math" panose="02040503050406030204" pitchFamily="18" charset="0"/>
                        </a:rPr>
                        <m:t>𝑃𝑂𝑆</m:t>
                      </m:r>
                      <m:r>
                        <a:rPr lang="pt-BR" sz="2400" i="1">
                          <a:latin typeface="Cambria Math" panose="02040503050406030204" pitchFamily="18" charset="0"/>
                        </a:rPr>
                        <m:t>  =</m:t>
                      </m:r>
                      <m:f>
                        <m:fPr>
                          <m:ctrlPr>
                            <a:rPr lang="pt-B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400">
                              <a:latin typeface="Cambria Math" panose="02040503050406030204" pitchFamily="18" charset="0"/>
                            </a:rPr>
                            <m:t>5 </m:t>
                          </m:r>
                          <m:r>
                            <a:rPr lang="pt-B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×21</m:t>
                          </m:r>
                        </m:num>
                        <m:den>
                          <m:r>
                            <a:rPr lang="pt-B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pt-BR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=10,5</m:t>
                      </m:r>
                    </m:oMath>
                  </m:oMathPara>
                </a14:m>
                <a:endParaRPr lang="pt-BR" sz="2400" dirty="0"/>
              </a:p>
            </p:txBody>
          </p:sp>
        </mc:Choice>
        <mc:Fallback xmlns="">
          <p:sp>
            <p:nvSpPr>
              <p:cNvPr id="54" name="CaixaDeTexto 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4126" y="5599594"/>
                <a:ext cx="3094437" cy="701346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CaixaDeTexto 54"/>
              <p:cNvSpPr txBox="1"/>
              <p:nvPr/>
            </p:nvSpPr>
            <p:spPr>
              <a:xfrm>
                <a:off x="4810549" y="6065241"/>
                <a:ext cx="274113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140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pt-BR" sz="140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5</m:t>
                      </m:r>
                    </m:oMath>
                  </m:oMathPara>
                </a14:m>
                <a:endParaRPr lang="pt-BR" sz="1400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55" name="CaixaDeTexto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0549" y="6065241"/>
                <a:ext cx="274113" cy="215444"/>
              </a:xfrm>
              <a:prstGeom prst="rect">
                <a:avLst/>
              </a:prstGeom>
              <a:blipFill rotWithShape="0">
                <a:blip r:embed="rId3"/>
                <a:stretch>
                  <a:fillRect l="-13333" r="-13333" b="-11429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CaixaDeTexto 55"/>
              <p:cNvSpPr txBox="1"/>
              <p:nvPr/>
            </p:nvSpPr>
            <p:spPr>
              <a:xfrm>
                <a:off x="386377" y="5576863"/>
                <a:ext cx="2924519" cy="6938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400" i="1">
                          <a:latin typeface="Cambria Math" panose="02040503050406030204" pitchFamily="18" charset="0"/>
                        </a:rPr>
                        <m:t>𝑃𝑂𝑆</m:t>
                      </m:r>
                      <m:r>
                        <a:rPr lang="pt-BR" sz="2400" i="1">
                          <a:latin typeface="Cambria Math" panose="02040503050406030204" pitchFamily="18" charset="0"/>
                        </a:rPr>
                        <m:t>  =</m:t>
                      </m:r>
                      <m:f>
                        <m:fPr>
                          <m:ctrlPr>
                            <a:rPr lang="pt-B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400">
                              <a:latin typeface="Cambria Math" panose="02040503050406030204" pitchFamily="18" charset="0"/>
                            </a:rPr>
                            <m:t>2 </m:t>
                          </m:r>
                          <m:r>
                            <a:rPr lang="pt-B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×21</m:t>
                          </m:r>
                        </m:num>
                        <m:den>
                          <m:r>
                            <a:rPr lang="pt-B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pt-BR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=4,2</m:t>
                      </m:r>
                    </m:oMath>
                  </m:oMathPara>
                </a14:m>
                <a:endParaRPr lang="pt-BR" sz="2400" dirty="0"/>
              </a:p>
            </p:txBody>
          </p:sp>
        </mc:Choice>
        <mc:Fallback xmlns="">
          <p:sp>
            <p:nvSpPr>
              <p:cNvPr id="56" name="CaixaDeTexto 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377" y="5576863"/>
                <a:ext cx="2924519" cy="693844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CaixaDeTexto 56"/>
              <p:cNvSpPr txBox="1"/>
              <p:nvPr/>
            </p:nvSpPr>
            <p:spPr>
              <a:xfrm>
                <a:off x="939004" y="5969948"/>
                <a:ext cx="274113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140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pt-BR" sz="140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pt-BR" sz="1400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57" name="CaixaDeTexto 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9004" y="5969948"/>
                <a:ext cx="274113" cy="215444"/>
              </a:xfrm>
              <a:prstGeom prst="rect">
                <a:avLst/>
              </a:prstGeom>
              <a:blipFill rotWithShape="0">
                <a:blip r:embed="rId5"/>
                <a:stretch>
                  <a:fillRect l="-13333" r="-11111" b="-8333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CaixaDeTexto 58"/>
              <p:cNvSpPr txBox="1"/>
              <p:nvPr/>
            </p:nvSpPr>
            <p:spPr>
              <a:xfrm>
                <a:off x="8235689" y="5576863"/>
                <a:ext cx="3094437" cy="6938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400" i="1">
                          <a:latin typeface="Cambria Math" panose="02040503050406030204" pitchFamily="18" charset="0"/>
                        </a:rPr>
                        <m:t>𝑃𝑂𝑆</m:t>
                      </m:r>
                      <m:r>
                        <a:rPr lang="pt-BR" sz="2400" i="1">
                          <a:latin typeface="Cambria Math" panose="02040503050406030204" pitchFamily="18" charset="0"/>
                        </a:rPr>
                        <m:t>  =</m:t>
                      </m:r>
                      <m:f>
                        <m:fPr>
                          <m:ctrlPr>
                            <a:rPr lang="pt-B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4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7</m:t>
                          </m:r>
                          <m:r>
                            <a:rPr lang="pt-BR" sz="240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pt-B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×21</m:t>
                          </m:r>
                        </m:num>
                        <m:den>
                          <m:r>
                            <a:rPr lang="pt-B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pt-BR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=14,7</m:t>
                      </m:r>
                    </m:oMath>
                  </m:oMathPara>
                </a14:m>
                <a:endParaRPr lang="pt-BR" sz="2400" dirty="0"/>
              </a:p>
            </p:txBody>
          </p:sp>
        </mc:Choice>
        <mc:Fallback xmlns="">
          <p:sp>
            <p:nvSpPr>
              <p:cNvPr id="59" name="CaixaDeTexto 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35689" y="5576863"/>
                <a:ext cx="3094437" cy="693844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0" name="CaixaDeTexto 59"/>
          <p:cNvSpPr txBox="1"/>
          <p:nvPr/>
        </p:nvSpPr>
        <p:spPr>
          <a:xfrm>
            <a:off x="8832551" y="6016674"/>
            <a:ext cx="23884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pt-BR" sz="1400" dirty="0">
                <a:solidFill>
                  <a:srgbClr val="002060"/>
                </a:solidFill>
              </a:rPr>
              <a:t>D7</a:t>
            </a:r>
          </a:p>
        </p:txBody>
      </p:sp>
      <p:cxnSp>
        <p:nvCxnSpPr>
          <p:cNvPr id="45" name="Conector reto 44"/>
          <p:cNvCxnSpPr/>
          <p:nvPr/>
        </p:nvCxnSpPr>
        <p:spPr>
          <a:xfrm flipV="1">
            <a:off x="4936603" y="1054921"/>
            <a:ext cx="6367788" cy="6874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ector reto 52"/>
          <p:cNvCxnSpPr/>
          <p:nvPr/>
        </p:nvCxnSpPr>
        <p:spPr>
          <a:xfrm>
            <a:off x="5276344" y="887037"/>
            <a:ext cx="0" cy="43204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CaixaDeTexto 57"/>
          <p:cNvSpPr txBox="1"/>
          <p:nvPr/>
        </p:nvSpPr>
        <p:spPr>
          <a:xfrm>
            <a:off x="5067390" y="569336"/>
            <a:ext cx="407484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00" dirty="0"/>
              <a:t>D1</a:t>
            </a:r>
          </a:p>
        </p:txBody>
      </p:sp>
      <p:sp>
        <p:nvSpPr>
          <p:cNvPr id="61" name="Chave Direita 60"/>
          <p:cNvSpPr/>
          <p:nvPr/>
        </p:nvSpPr>
        <p:spPr>
          <a:xfrm rot="5400000">
            <a:off x="6964617" y="1200569"/>
            <a:ext cx="221179" cy="720080"/>
          </a:xfrm>
          <a:prstGeom prst="rightBrac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2" name="CaixaDeTexto 61"/>
          <p:cNvSpPr txBox="1"/>
          <p:nvPr/>
        </p:nvSpPr>
        <p:spPr>
          <a:xfrm>
            <a:off x="6718000" y="1761056"/>
            <a:ext cx="7841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dirty="0"/>
              <a:t>10%</a:t>
            </a:r>
          </a:p>
        </p:txBody>
      </p:sp>
      <p:sp>
        <p:nvSpPr>
          <p:cNvPr id="63" name="CaixaDeTexto 62"/>
          <p:cNvSpPr txBox="1"/>
          <p:nvPr/>
        </p:nvSpPr>
        <p:spPr>
          <a:xfrm>
            <a:off x="5058572" y="325937"/>
            <a:ext cx="51007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00" dirty="0">
                <a:solidFill>
                  <a:srgbClr val="0070C0"/>
                </a:solidFill>
              </a:rPr>
              <a:t>10%</a:t>
            </a:r>
          </a:p>
        </p:txBody>
      </p:sp>
      <p:cxnSp>
        <p:nvCxnSpPr>
          <p:cNvPr id="64" name="Conector reto 63"/>
          <p:cNvCxnSpPr/>
          <p:nvPr/>
        </p:nvCxnSpPr>
        <p:spPr>
          <a:xfrm>
            <a:off x="5996424" y="867873"/>
            <a:ext cx="0" cy="43204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ector reto 64"/>
          <p:cNvCxnSpPr/>
          <p:nvPr/>
        </p:nvCxnSpPr>
        <p:spPr>
          <a:xfrm>
            <a:off x="6716504" y="867873"/>
            <a:ext cx="0" cy="43204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ector reto 65"/>
          <p:cNvCxnSpPr/>
          <p:nvPr/>
        </p:nvCxnSpPr>
        <p:spPr>
          <a:xfrm>
            <a:off x="7436584" y="867873"/>
            <a:ext cx="0" cy="43204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ector reto 66"/>
          <p:cNvCxnSpPr/>
          <p:nvPr/>
        </p:nvCxnSpPr>
        <p:spPr>
          <a:xfrm>
            <a:off x="8156664" y="867873"/>
            <a:ext cx="0" cy="43204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onector reto 67"/>
          <p:cNvCxnSpPr/>
          <p:nvPr/>
        </p:nvCxnSpPr>
        <p:spPr>
          <a:xfrm>
            <a:off x="8876744" y="867873"/>
            <a:ext cx="0" cy="43204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ector reto 68"/>
          <p:cNvCxnSpPr/>
          <p:nvPr/>
        </p:nvCxnSpPr>
        <p:spPr>
          <a:xfrm>
            <a:off x="9596824" y="867873"/>
            <a:ext cx="0" cy="43204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ector reto 69"/>
          <p:cNvCxnSpPr/>
          <p:nvPr/>
        </p:nvCxnSpPr>
        <p:spPr>
          <a:xfrm>
            <a:off x="10316904" y="867873"/>
            <a:ext cx="0" cy="43204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onector reto 70"/>
          <p:cNvCxnSpPr/>
          <p:nvPr/>
        </p:nvCxnSpPr>
        <p:spPr>
          <a:xfrm>
            <a:off x="11036984" y="867873"/>
            <a:ext cx="0" cy="43204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CaixaDeTexto 71"/>
          <p:cNvSpPr txBox="1"/>
          <p:nvPr/>
        </p:nvSpPr>
        <p:spPr>
          <a:xfrm>
            <a:off x="5791345" y="570014"/>
            <a:ext cx="407484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00" dirty="0"/>
              <a:t>D2</a:t>
            </a:r>
          </a:p>
        </p:txBody>
      </p:sp>
      <p:sp>
        <p:nvSpPr>
          <p:cNvPr id="73" name="CaixaDeTexto 72"/>
          <p:cNvSpPr txBox="1"/>
          <p:nvPr/>
        </p:nvSpPr>
        <p:spPr>
          <a:xfrm>
            <a:off x="5782527" y="326615"/>
            <a:ext cx="51007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00" dirty="0">
                <a:solidFill>
                  <a:srgbClr val="0070C0"/>
                </a:solidFill>
              </a:rPr>
              <a:t>20%</a:t>
            </a:r>
          </a:p>
        </p:txBody>
      </p:sp>
      <p:sp>
        <p:nvSpPr>
          <p:cNvPr id="74" name="CaixaDeTexto 73"/>
          <p:cNvSpPr txBox="1"/>
          <p:nvPr/>
        </p:nvSpPr>
        <p:spPr>
          <a:xfrm>
            <a:off x="6511425" y="570014"/>
            <a:ext cx="407484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00" dirty="0"/>
              <a:t>D3</a:t>
            </a:r>
          </a:p>
        </p:txBody>
      </p:sp>
      <p:sp>
        <p:nvSpPr>
          <p:cNvPr id="75" name="CaixaDeTexto 74"/>
          <p:cNvSpPr txBox="1"/>
          <p:nvPr/>
        </p:nvSpPr>
        <p:spPr>
          <a:xfrm>
            <a:off x="6502607" y="326615"/>
            <a:ext cx="51007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00" dirty="0">
                <a:solidFill>
                  <a:srgbClr val="0070C0"/>
                </a:solidFill>
              </a:rPr>
              <a:t>30%</a:t>
            </a:r>
          </a:p>
        </p:txBody>
      </p:sp>
      <p:sp>
        <p:nvSpPr>
          <p:cNvPr id="76" name="CaixaDeTexto 75"/>
          <p:cNvSpPr txBox="1"/>
          <p:nvPr/>
        </p:nvSpPr>
        <p:spPr>
          <a:xfrm>
            <a:off x="7231505" y="570014"/>
            <a:ext cx="407484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00" dirty="0"/>
              <a:t>D4</a:t>
            </a:r>
          </a:p>
        </p:txBody>
      </p:sp>
      <p:sp>
        <p:nvSpPr>
          <p:cNvPr id="77" name="CaixaDeTexto 76"/>
          <p:cNvSpPr txBox="1"/>
          <p:nvPr/>
        </p:nvSpPr>
        <p:spPr>
          <a:xfrm>
            <a:off x="7222687" y="326615"/>
            <a:ext cx="51007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00" dirty="0">
                <a:solidFill>
                  <a:srgbClr val="0070C0"/>
                </a:solidFill>
              </a:rPr>
              <a:t>40%</a:t>
            </a:r>
          </a:p>
        </p:txBody>
      </p:sp>
      <p:sp>
        <p:nvSpPr>
          <p:cNvPr id="78" name="CaixaDeTexto 77"/>
          <p:cNvSpPr txBox="1"/>
          <p:nvPr/>
        </p:nvSpPr>
        <p:spPr>
          <a:xfrm>
            <a:off x="7943835" y="570014"/>
            <a:ext cx="407484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00" dirty="0"/>
              <a:t>D5</a:t>
            </a:r>
          </a:p>
        </p:txBody>
      </p:sp>
      <p:sp>
        <p:nvSpPr>
          <p:cNvPr id="79" name="CaixaDeTexto 78"/>
          <p:cNvSpPr txBox="1"/>
          <p:nvPr/>
        </p:nvSpPr>
        <p:spPr>
          <a:xfrm>
            <a:off x="7935017" y="326615"/>
            <a:ext cx="51007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00" dirty="0">
                <a:solidFill>
                  <a:srgbClr val="0070C0"/>
                </a:solidFill>
              </a:rPr>
              <a:t>50%</a:t>
            </a:r>
          </a:p>
        </p:txBody>
      </p:sp>
      <p:sp>
        <p:nvSpPr>
          <p:cNvPr id="80" name="CaixaDeTexto 79"/>
          <p:cNvSpPr txBox="1"/>
          <p:nvPr/>
        </p:nvSpPr>
        <p:spPr>
          <a:xfrm>
            <a:off x="8663915" y="570014"/>
            <a:ext cx="407484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00" dirty="0"/>
              <a:t>D6</a:t>
            </a:r>
          </a:p>
        </p:txBody>
      </p:sp>
      <p:sp>
        <p:nvSpPr>
          <p:cNvPr id="81" name="CaixaDeTexto 80"/>
          <p:cNvSpPr txBox="1"/>
          <p:nvPr/>
        </p:nvSpPr>
        <p:spPr>
          <a:xfrm>
            <a:off x="8655097" y="326615"/>
            <a:ext cx="51007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00" dirty="0">
                <a:solidFill>
                  <a:srgbClr val="0070C0"/>
                </a:solidFill>
              </a:rPr>
              <a:t>60%</a:t>
            </a:r>
          </a:p>
        </p:txBody>
      </p:sp>
      <p:sp>
        <p:nvSpPr>
          <p:cNvPr id="82" name="CaixaDeTexto 81"/>
          <p:cNvSpPr txBox="1"/>
          <p:nvPr/>
        </p:nvSpPr>
        <p:spPr>
          <a:xfrm>
            <a:off x="9383995" y="570014"/>
            <a:ext cx="407484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00" dirty="0"/>
              <a:t>D7</a:t>
            </a:r>
          </a:p>
        </p:txBody>
      </p:sp>
      <p:sp>
        <p:nvSpPr>
          <p:cNvPr id="83" name="CaixaDeTexto 82"/>
          <p:cNvSpPr txBox="1"/>
          <p:nvPr/>
        </p:nvSpPr>
        <p:spPr>
          <a:xfrm>
            <a:off x="9375177" y="326615"/>
            <a:ext cx="51007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00" dirty="0">
                <a:solidFill>
                  <a:srgbClr val="0070C0"/>
                </a:solidFill>
              </a:rPr>
              <a:t>70%</a:t>
            </a:r>
          </a:p>
        </p:txBody>
      </p:sp>
      <p:sp>
        <p:nvSpPr>
          <p:cNvPr id="84" name="CaixaDeTexto 83"/>
          <p:cNvSpPr txBox="1"/>
          <p:nvPr/>
        </p:nvSpPr>
        <p:spPr>
          <a:xfrm>
            <a:off x="10104075" y="570014"/>
            <a:ext cx="407484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00" dirty="0"/>
              <a:t>D8</a:t>
            </a:r>
          </a:p>
        </p:txBody>
      </p:sp>
      <p:sp>
        <p:nvSpPr>
          <p:cNvPr id="85" name="CaixaDeTexto 84"/>
          <p:cNvSpPr txBox="1"/>
          <p:nvPr/>
        </p:nvSpPr>
        <p:spPr>
          <a:xfrm>
            <a:off x="10095257" y="326615"/>
            <a:ext cx="51007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00" dirty="0">
                <a:solidFill>
                  <a:srgbClr val="0070C0"/>
                </a:solidFill>
              </a:rPr>
              <a:t>80%</a:t>
            </a:r>
          </a:p>
        </p:txBody>
      </p:sp>
      <p:sp>
        <p:nvSpPr>
          <p:cNvPr id="86" name="CaixaDeTexto 85"/>
          <p:cNvSpPr txBox="1"/>
          <p:nvPr/>
        </p:nvSpPr>
        <p:spPr>
          <a:xfrm>
            <a:off x="10824155" y="570014"/>
            <a:ext cx="407484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00" dirty="0"/>
              <a:t>D9</a:t>
            </a:r>
          </a:p>
        </p:txBody>
      </p:sp>
      <p:sp>
        <p:nvSpPr>
          <p:cNvPr id="87" name="CaixaDeTexto 86"/>
          <p:cNvSpPr txBox="1"/>
          <p:nvPr/>
        </p:nvSpPr>
        <p:spPr>
          <a:xfrm>
            <a:off x="10815337" y="326615"/>
            <a:ext cx="51007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00" dirty="0">
                <a:solidFill>
                  <a:srgbClr val="0070C0"/>
                </a:solidFill>
              </a:rPr>
              <a:t>90%</a:t>
            </a:r>
          </a:p>
        </p:txBody>
      </p:sp>
      <p:sp>
        <p:nvSpPr>
          <p:cNvPr id="88" name="Chave Direita 87"/>
          <p:cNvSpPr/>
          <p:nvPr/>
        </p:nvSpPr>
        <p:spPr>
          <a:xfrm rot="5400000">
            <a:off x="8406114" y="1196577"/>
            <a:ext cx="221179" cy="720080"/>
          </a:xfrm>
          <a:prstGeom prst="rightBrac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9" name="CaixaDeTexto 88"/>
          <p:cNvSpPr txBox="1"/>
          <p:nvPr/>
        </p:nvSpPr>
        <p:spPr>
          <a:xfrm>
            <a:off x="8168703" y="1755837"/>
            <a:ext cx="7841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dirty="0"/>
              <a:t>10%</a:t>
            </a:r>
          </a:p>
        </p:txBody>
      </p:sp>
      <p:sp>
        <p:nvSpPr>
          <p:cNvPr id="90" name="Espaço Reservado para Conteúdo 13"/>
          <p:cNvSpPr txBox="1">
            <a:spLocks/>
          </p:cNvSpPr>
          <p:nvPr/>
        </p:nvSpPr>
        <p:spPr>
          <a:xfrm>
            <a:off x="721881" y="3946968"/>
            <a:ext cx="8966516" cy="851624"/>
          </a:xfrm>
          <a:prstGeom prst="rect">
            <a:avLst/>
          </a:prstGeom>
        </p:spPr>
        <p:txBody>
          <a:bodyPr vert="horz" lIns="121899" tIns="60949" rIns="121899" bIns="60949" rtlCol="0">
            <a:no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pt-BR" sz="2400" dirty="0"/>
              <a:t>{ 1, 3, 5, 6, 6, 9, 10, 13, 15, 20}</a:t>
            </a:r>
          </a:p>
        </p:txBody>
      </p:sp>
      <p:sp>
        <p:nvSpPr>
          <p:cNvPr id="2" name="Retângulo 1"/>
          <p:cNvSpPr/>
          <p:nvPr/>
        </p:nvSpPr>
        <p:spPr>
          <a:xfrm>
            <a:off x="5507140" y="3950800"/>
            <a:ext cx="53658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dirty="0"/>
              <a:t>{24, 25, 29, 31, 31, 39, 40, 55, 90, 91}</a:t>
            </a:r>
          </a:p>
        </p:txBody>
      </p:sp>
      <p:sp>
        <p:nvSpPr>
          <p:cNvPr id="91" name="Elipse 90"/>
          <p:cNvSpPr/>
          <p:nvPr/>
        </p:nvSpPr>
        <p:spPr>
          <a:xfrm>
            <a:off x="2299337" y="3911744"/>
            <a:ext cx="389357" cy="5261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800"/>
          </a:p>
        </p:txBody>
      </p:sp>
      <p:sp>
        <p:nvSpPr>
          <p:cNvPr id="92" name="CaixaDeTexto 91"/>
          <p:cNvSpPr txBox="1"/>
          <p:nvPr/>
        </p:nvSpPr>
        <p:spPr>
          <a:xfrm>
            <a:off x="9217615" y="5052684"/>
            <a:ext cx="1293944" cy="46166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pt-BR" sz="2400" dirty="0"/>
              <a:t>D7 = 31</a:t>
            </a:r>
          </a:p>
        </p:txBody>
      </p:sp>
      <p:sp>
        <p:nvSpPr>
          <p:cNvPr id="93" name="Elipse 92"/>
          <p:cNvSpPr/>
          <p:nvPr/>
        </p:nvSpPr>
        <p:spPr>
          <a:xfrm>
            <a:off x="7182385" y="3900840"/>
            <a:ext cx="389357" cy="5261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800"/>
          </a:p>
        </p:txBody>
      </p:sp>
      <p:sp>
        <p:nvSpPr>
          <p:cNvPr id="94" name="Título 12"/>
          <p:cNvSpPr txBox="1">
            <a:spLocks/>
          </p:cNvSpPr>
          <p:nvPr/>
        </p:nvSpPr>
        <p:spPr>
          <a:xfrm>
            <a:off x="721881" y="585187"/>
            <a:ext cx="5519623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4000" dirty="0" err="1" smtClean="0"/>
              <a:t>Decis</a:t>
            </a:r>
            <a:r>
              <a:rPr lang="pt-BR" sz="4000" dirty="0" smtClean="0"/>
              <a:t>: Exemplo 1</a:t>
            </a:r>
            <a:br>
              <a:rPr lang="pt-BR" sz="4000" dirty="0" smtClean="0"/>
            </a:br>
            <a:r>
              <a:rPr lang="pt-BR" sz="4000" dirty="0" smtClean="0"/>
              <a:t>   </a:t>
            </a:r>
            <a:r>
              <a:rPr lang="pt-BR" sz="3200" dirty="0" smtClean="0">
                <a:solidFill>
                  <a:schemeClr val="accent1"/>
                </a:solidFill>
              </a:rPr>
              <a:t>Com Dados Brutos</a:t>
            </a:r>
            <a:endParaRPr lang="en-US" sz="3200" dirty="0"/>
          </a:p>
        </p:txBody>
      </p:sp>
      <p:cxnSp>
        <p:nvCxnSpPr>
          <p:cNvPr id="6" name="Conector reto 5"/>
          <p:cNvCxnSpPr/>
          <p:nvPr/>
        </p:nvCxnSpPr>
        <p:spPr>
          <a:xfrm flipH="1">
            <a:off x="4947605" y="3545123"/>
            <a:ext cx="2118" cy="1504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Conector reto 94"/>
          <p:cNvCxnSpPr/>
          <p:nvPr/>
        </p:nvCxnSpPr>
        <p:spPr>
          <a:xfrm flipH="1">
            <a:off x="4947605" y="3786797"/>
            <a:ext cx="2118" cy="1504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Conector reto 95"/>
          <p:cNvCxnSpPr/>
          <p:nvPr/>
        </p:nvCxnSpPr>
        <p:spPr>
          <a:xfrm flipH="1">
            <a:off x="939004" y="3531021"/>
            <a:ext cx="2118" cy="1504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Conector reto 96"/>
          <p:cNvCxnSpPr/>
          <p:nvPr/>
        </p:nvCxnSpPr>
        <p:spPr>
          <a:xfrm flipH="1">
            <a:off x="939004" y="3772695"/>
            <a:ext cx="2118" cy="1504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Conector reto 97"/>
          <p:cNvCxnSpPr/>
          <p:nvPr/>
        </p:nvCxnSpPr>
        <p:spPr>
          <a:xfrm flipH="1">
            <a:off x="5706739" y="3556550"/>
            <a:ext cx="2118" cy="1504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Conector reto 98"/>
          <p:cNvCxnSpPr/>
          <p:nvPr/>
        </p:nvCxnSpPr>
        <p:spPr>
          <a:xfrm flipH="1">
            <a:off x="5706739" y="3798224"/>
            <a:ext cx="2118" cy="1504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Conector reto 99"/>
          <p:cNvCxnSpPr/>
          <p:nvPr/>
        </p:nvCxnSpPr>
        <p:spPr>
          <a:xfrm flipH="1">
            <a:off x="10561252" y="3519594"/>
            <a:ext cx="2118" cy="1504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Conector reto 100"/>
          <p:cNvCxnSpPr/>
          <p:nvPr/>
        </p:nvCxnSpPr>
        <p:spPr>
          <a:xfrm flipH="1">
            <a:off x="10561252" y="3761268"/>
            <a:ext cx="2118" cy="1504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934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spaço Reservado para Conteúdo 13"/>
          <p:cNvSpPr>
            <a:spLocks noGrp="1"/>
          </p:cNvSpPr>
          <p:nvPr>
            <p:ph idx="1"/>
          </p:nvPr>
        </p:nvSpPr>
        <p:spPr>
          <a:xfrm>
            <a:off x="459569" y="2044280"/>
            <a:ext cx="9484041" cy="702611"/>
          </a:xfrm>
        </p:spPr>
        <p:txBody>
          <a:bodyPr rtlCol="0"/>
          <a:lstStyle/>
          <a:p>
            <a:pPr algn="just"/>
            <a:r>
              <a:rPr lang="pt-BR" sz="2400" dirty="0" smtClean="0"/>
              <a:t>Encontre os </a:t>
            </a:r>
            <a:r>
              <a:rPr lang="pt-BR" sz="2400" dirty="0" err="1" smtClean="0"/>
              <a:t>decis</a:t>
            </a:r>
            <a:r>
              <a:rPr lang="pt-BR" sz="2400" dirty="0" smtClean="0"/>
              <a:t> da série:</a:t>
            </a:r>
            <a:endParaRPr lang="en-US" sz="2400" dirty="0" smtClean="0"/>
          </a:p>
          <a:p>
            <a:pPr algn="just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CaixaDeTexto 46"/>
              <p:cNvSpPr txBox="1"/>
              <p:nvPr/>
            </p:nvSpPr>
            <p:spPr>
              <a:xfrm>
                <a:off x="3090815" y="5243895"/>
                <a:ext cx="3617465" cy="701602"/>
              </a:xfrm>
              <a:prstGeom prst="rect">
                <a:avLst/>
              </a:prstGeom>
              <a:noFill/>
              <a:ln>
                <a:solidFill>
                  <a:srgbClr val="00B050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pt-BR" sz="2800" dirty="0"/>
                  <a:t>D</a:t>
                </a:r>
                <a14:m>
                  <m:oMath xmlns:m="http://schemas.openxmlformats.org/officeDocument/2006/math">
                    <m:r>
                      <a:rPr lang="pt-BR" sz="2800" dirty="0">
                        <a:latin typeface="Cambria Math" panose="02040503050406030204" pitchFamily="18" charset="0"/>
                      </a:rPr>
                      <m:t>7</m:t>
                    </m:r>
                    <m:r>
                      <a:rPr lang="pt-BR" sz="2800" i="1" dirty="0">
                        <a:latin typeface="Cambria Math" panose="02040503050406030204" pitchFamily="18" charset="0"/>
                      </a:rPr>
                      <m:t> = </m:t>
                    </m:r>
                    <m:f>
                      <m:fPr>
                        <m:ctrlPr>
                          <a:rPr lang="pt-BR" sz="28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BR" sz="2800" i="1" dirty="0">
                            <a:latin typeface="Cambria Math" panose="02040503050406030204" pitchFamily="18" charset="0"/>
                          </a:rPr>
                          <m:t>29+31</m:t>
                        </m:r>
                      </m:num>
                      <m:den>
                        <m:r>
                          <a:rPr lang="pt-BR" sz="2800" i="1" dirty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pt-BR" sz="2800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pt-BR" sz="28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BR" sz="2800" i="1" dirty="0">
                            <a:latin typeface="Cambria Math" panose="02040503050406030204" pitchFamily="18" charset="0"/>
                          </a:rPr>
                          <m:t>60</m:t>
                        </m:r>
                      </m:num>
                      <m:den>
                        <m:r>
                          <a:rPr lang="pt-BR" sz="2800" i="1" dirty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pt-BR" sz="2800" dirty="0"/>
                  <a:t> = 30</a:t>
                </a:r>
              </a:p>
            </p:txBody>
          </p:sp>
        </mc:Choice>
        <mc:Fallback xmlns="">
          <p:sp>
            <p:nvSpPr>
              <p:cNvPr id="47" name="CaixaDeTexto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0815" y="5243895"/>
                <a:ext cx="3617465" cy="701602"/>
              </a:xfrm>
              <a:prstGeom prst="rect">
                <a:avLst/>
              </a:prstGeom>
              <a:blipFill rotWithShape="0">
                <a:blip r:embed="rId2"/>
                <a:stretch>
                  <a:fillRect l="-3193" r="-2185" b="-8547"/>
                </a:stretch>
              </a:blipFill>
              <a:ln>
                <a:solidFill>
                  <a:srgbClr val="00B050"/>
                </a:solidFill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CaixaDeTexto 53"/>
              <p:cNvSpPr txBox="1"/>
              <p:nvPr/>
            </p:nvSpPr>
            <p:spPr>
              <a:xfrm>
                <a:off x="9066905" y="3992014"/>
                <a:ext cx="2025875" cy="5203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i="1">
                          <a:latin typeface="Cambria Math" panose="02040503050406030204" pitchFamily="18" charset="0"/>
                        </a:rPr>
                        <m:t>𝑃𝑂𝑆</m:t>
                      </m:r>
                      <m:r>
                        <a:rPr lang="pt-BR" i="1">
                          <a:latin typeface="Cambria Math" panose="02040503050406030204" pitchFamily="18" charset="0"/>
                        </a:rPr>
                        <m:t>  =</m:t>
                      </m:r>
                      <m:f>
                        <m:fPr>
                          <m:ctrlPr>
                            <a:rPr lang="pt-B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>
                              <a:latin typeface="Cambria Math" panose="02040503050406030204" pitchFamily="18" charset="0"/>
                            </a:rPr>
                            <m:t>2 </m:t>
                          </m:r>
                          <m:r>
                            <a:rPr lang="pt-B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×20</m:t>
                          </m:r>
                        </m:num>
                        <m:den>
                          <m:r>
                            <a:rPr lang="pt-B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pt-BR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=4</m:t>
                      </m:r>
                    </m:oMath>
                  </m:oMathPara>
                </a14:m>
                <a:endParaRPr lang="pt-BR" dirty="0"/>
              </a:p>
            </p:txBody>
          </p:sp>
        </mc:Choice>
        <mc:Fallback xmlns="">
          <p:sp>
            <p:nvSpPr>
              <p:cNvPr id="54" name="CaixaDeTexto 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66905" y="3992014"/>
                <a:ext cx="2025875" cy="520399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CaixaDeTexto 54"/>
              <p:cNvSpPr txBox="1"/>
              <p:nvPr/>
            </p:nvSpPr>
            <p:spPr>
              <a:xfrm>
                <a:off x="9420562" y="4315859"/>
                <a:ext cx="363504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160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pt-BR" sz="160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pt-BR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55" name="CaixaDeTexto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20562" y="4315859"/>
                <a:ext cx="363504" cy="246221"/>
              </a:xfrm>
              <a:prstGeom prst="rect">
                <a:avLst/>
              </a:prstGeom>
              <a:blipFill rotWithShape="0">
                <a:blip r:embed="rId4"/>
                <a:stretch>
                  <a:fillRect l="-3333" r="-3333" b="-10000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CaixaDeTexto 55"/>
              <p:cNvSpPr txBox="1"/>
              <p:nvPr/>
            </p:nvSpPr>
            <p:spPr>
              <a:xfrm>
                <a:off x="9066904" y="4942294"/>
                <a:ext cx="2154116" cy="52597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i="1">
                          <a:latin typeface="Cambria Math" panose="02040503050406030204" pitchFamily="18" charset="0"/>
                        </a:rPr>
                        <m:t>𝑃𝑂𝑆</m:t>
                      </m:r>
                      <m:r>
                        <a:rPr lang="pt-BR" i="1">
                          <a:latin typeface="Cambria Math" panose="02040503050406030204" pitchFamily="18" charset="0"/>
                        </a:rPr>
                        <m:t>  =</m:t>
                      </m:r>
                      <m:f>
                        <m:fPr>
                          <m:ctrlPr>
                            <a:rPr lang="pt-B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>
                              <a:latin typeface="Cambria Math" panose="02040503050406030204" pitchFamily="18" charset="0"/>
                            </a:rPr>
                            <m:t>5 </m:t>
                          </m:r>
                          <m:r>
                            <a:rPr lang="pt-B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×20</m:t>
                          </m:r>
                        </m:num>
                        <m:den>
                          <m:r>
                            <a:rPr lang="pt-B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pt-BR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=10</m:t>
                      </m:r>
                    </m:oMath>
                  </m:oMathPara>
                </a14:m>
                <a:endParaRPr lang="pt-BR" dirty="0"/>
              </a:p>
            </p:txBody>
          </p:sp>
        </mc:Choice>
        <mc:Fallback xmlns="">
          <p:sp>
            <p:nvSpPr>
              <p:cNvPr id="56" name="CaixaDeTexto 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66904" y="4942294"/>
                <a:ext cx="2154116" cy="525978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CaixaDeTexto 56"/>
              <p:cNvSpPr txBox="1"/>
              <p:nvPr/>
            </p:nvSpPr>
            <p:spPr>
              <a:xfrm>
                <a:off x="9429164" y="5320892"/>
                <a:ext cx="314189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160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pt-BR" sz="160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5</m:t>
                      </m:r>
                    </m:oMath>
                  </m:oMathPara>
                </a14:m>
                <a:endParaRPr lang="pt-BR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57" name="CaixaDeTexto 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29164" y="5320892"/>
                <a:ext cx="314189" cy="246221"/>
              </a:xfrm>
              <a:prstGeom prst="rect">
                <a:avLst/>
              </a:prstGeom>
              <a:blipFill rotWithShape="0">
                <a:blip r:embed="rId6"/>
                <a:stretch>
                  <a:fillRect l="-13725" r="-13725" b="-12500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CaixaDeTexto 58"/>
              <p:cNvSpPr txBox="1"/>
              <p:nvPr/>
            </p:nvSpPr>
            <p:spPr>
              <a:xfrm>
                <a:off x="9086910" y="5853001"/>
                <a:ext cx="2154116" cy="5203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i="1">
                          <a:latin typeface="Cambria Math" panose="02040503050406030204" pitchFamily="18" charset="0"/>
                        </a:rPr>
                        <m:t>𝑃𝑂𝑆</m:t>
                      </m:r>
                      <m:r>
                        <a:rPr lang="pt-BR" i="1">
                          <a:latin typeface="Cambria Math" panose="02040503050406030204" pitchFamily="18" charset="0"/>
                        </a:rPr>
                        <m:t>  =</m:t>
                      </m:r>
                      <m:f>
                        <m:fPr>
                          <m:ctrlPr>
                            <a:rPr lang="pt-B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>
                              <a:latin typeface="Cambria Math" panose="02040503050406030204" pitchFamily="18" charset="0"/>
                            </a:rPr>
                            <m:t>7 </m:t>
                          </m:r>
                          <m:r>
                            <a:rPr lang="pt-B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×20</m:t>
                          </m:r>
                        </m:num>
                        <m:den>
                          <m:r>
                            <a:rPr lang="pt-B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pt-BR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=14</m:t>
                      </m:r>
                    </m:oMath>
                  </m:oMathPara>
                </a14:m>
                <a:endParaRPr lang="pt-BR" dirty="0"/>
              </a:p>
            </p:txBody>
          </p:sp>
        </mc:Choice>
        <mc:Fallback xmlns="">
          <p:sp>
            <p:nvSpPr>
              <p:cNvPr id="59" name="CaixaDeTexto 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86910" y="5853001"/>
                <a:ext cx="2154116" cy="520399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CaixaDeTexto 59"/>
              <p:cNvSpPr txBox="1"/>
              <p:nvPr/>
            </p:nvSpPr>
            <p:spPr>
              <a:xfrm>
                <a:off x="9445206" y="6217072"/>
                <a:ext cx="314189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160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pt-BR" sz="160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7</m:t>
                      </m:r>
                    </m:oMath>
                  </m:oMathPara>
                </a14:m>
                <a:endParaRPr lang="pt-BR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60" name="CaixaDeTexto 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45206" y="6217072"/>
                <a:ext cx="314189" cy="246221"/>
              </a:xfrm>
              <a:prstGeom prst="rect">
                <a:avLst/>
              </a:prstGeom>
              <a:blipFill rotWithShape="0">
                <a:blip r:embed="rId8"/>
                <a:stretch>
                  <a:fillRect l="-11538" r="-11538" b="-10000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CaixaDeTexto 60"/>
              <p:cNvSpPr txBox="1"/>
              <p:nvPr/>
            </p:nvSpPr>
            <p:spPr>
              <a:xfrm>
                <a:off x="915253" y="3992014"/>
                <a:ext cx="3625480" cy="701602"/>
              </a:xfrm>
              <a:prstGeom prst="rect">
                <a:avLst/>
              </a:prstGeom>
              <a:noFill/>
              <a:ln>
                <a:solidFill>
                  <a:srgbClr val="00B050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pt-BR" sz="2800" dirty="0"/>
                  <a:t>D</a:t>
                </a:r>
                <a14:m>
                  <m:oMath xmlns:m="http://schemas.openxmlformats.org/officeDocument/2006/math">
                    <m:r>
                      <a:rPr lang="pt-BR" sz="2800" i="1" dirty="0">
                        <a:latin typeface="Cambria Math" panose="02040503050406030204" pitchFamily="18" charset="0"/>
                      </a:rPr>
                      <m:t>5 = </m:t>
                    </m:r>
                    <m:f>
                      <m:fPr>
                        <m:ctrlPr>
                          <a:rPr lang="pt-BR" sz="28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BR" sz="2800" i="1" dirty="0">
                            <a:latin typeface="Cambria Math" panose="02040503050406030204" pitchFamily="18" charset="0"/>
                          </a:rPr>
                          <m:t>22+20</m:t>
                        </m:r>
                      </m:num>
                      <m:den>
                        <m:r>
                          <a:rPr lang="pt-BR" sz="2800" i="1" dirty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pt-BR" sz="2800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pt-BR" sz="28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BR" sz="2800" i="1" dirty="0">
                            <a:latin typeface="Cambria Math" panose="02040503050406030204" pitchFamily="18" charset="0"/>
                          </a:rPr>
                          <m:t>42</m:t>
                        </m:r>
                      </m:num>
                      <m:den>
                        <m:r>
                          <a:rPr lang="pt-BR" sz="2800" i="1" dirty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pt-BR" sz="2800" dirty="0"/>
                  <a:t> = 21</a:t>
                </a:r>
              </a:p>
            </p:txBody>
          </p:sp>
        </mc:Choice>
        <mc:Fallback xmlns="">
          <p:sp>
            <p:nvSpPr>
              <p:cNvPr id="61" name="CaixaDeTexto 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5253" y="3992014"/>
                <a:ext cx="3625480" cy="701602"/>
              </a:xfrm>
              <a:prstGeom prst="rect">
                <a:avLst/>
              </a:prstGeom>
              <a:blipFill rotWithShape="0">
                <a:blip r:embed="rId9"/>
                <a:stretch>
                  <a:fillRect l="-3183" r="-2178" b="-8547"/>
                </a:stretch>
              </a:blipFill>
              <a:ln>
                <a:solidFill>
                  <a:srgbClr val="00B050"/>
                </a:solidFill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CaixaDeTexto 61"/>
              <p:cNvSpPr txBox="1"/>
              <p:nvPr/>
            </p:nvSpPr>
            <p:spPr>
              <a:xfrm>
                <a:off x="5271132" y="3992014"/>
                <a:ext cx="3090077" cy="701602"/>
              </a:xfrm>
              <a:prstGeom prst="rect">
                <a:avLst/>
              </a:prstGeom>
              <a:noFill/>
              <a:ln>
                <a:solidFill>
                  <a:srgbClr val="00B050"/>
                </a:solidFill>
              </a:ln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pt-BR" sz="2800" i="1" dirty="0">
                        <a:latin typeface="Cambria Math" panose="02040503050406030204" pitchFamily="18" charset="0"/>
                      </a:rPr>
                      <m:t>𝐷</m:t>
                    </m:r>
                    <m:r>
                      <a:rPr lang="pt-BR" sz="2800" i="1" dirty="0">
                        <a:latin typeface="Cambria Math" panose="02040503050406030204" pitchFamily="18" charset="0"/>
                      </a:rPr>
                      <m:t>2 = </m:t>
                    </m:r>
                    <m:f>
                      <m:fPr>
                        <m:ctrlPr>
                          <a:rPr lang="pt-BR" sz="28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BR" sz="2800" i="1" dirty="0">
                            <a:latin typeface="Cambria Math" panose="02040503050406030204" pitchFamily="18" charset="0"/>
                          </a:rPr>
                          <m:t>6+6</m:t>
                        </m:r>
                      </m:num>
                      <m:den>
                        <m:r>
                          <a:rPr lang="pt-BR" sz="2800" i="1" dirty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pt-BR" sz="2800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pt-BR" sz="28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BR" sz="2800" i="1" dirty="0">
                            <a:latin typeface="Cambria Math" panose="02040503050406030204" pitchFamily="18" charset="0"/>
                          </a:rPr>
                          <m:t>12</m:t>
                        </m:r>
                      </m:num>
                      <m:den>
                        <m:r>
                          <a:rPr lang="pt-BR" sz="2800" i="1" dirty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pt-BR" sz="2800" dirty="0"/>
                  <a:t> = 6</a:t>
                </a:r>
              </a:p>
            </p:txBody>
          </p:sp>
        </mc:Choice>
        <mc:Fallback xmlns="">
          <p:sp>
            <p:nvSpPr>
              <p:cNvPr id="62" name="CaixaDeTexto 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1132" y="3992014"/>
                <a:ext cx="3090077" cy="701602"/>
              </a:xfrm>
              <a:prstGeom prst="rect">
                <a:avLst/>
              </a:prstGeom>
              <a:blipFill rotWithShape="0">
                <a:blip r:embed="rId10"/>
                <a:stretch>
                  <a:fillRect r="-2554" b="-8547"/>
                </a:stretch>
              </a:blipFill>
              <a:ln>
                <a:solidFill>
                  <a:srgbClr val="00B050"/>
                </a:solidFill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0" name="Espaço Reservado para Conteúdo 13"/>
          <p:cNvSpPr txBox="1">
            <a:spLocks/>
          </p:cNvSpPr>
          <p:nvPr/>
        </p:nvSpPr>
        <p:spPr>
          <a:xfrm>
            <a:off x="654784" y="2861893"/>
            <a:ext cx="10373901" cy="1153788"/>
          </a:xfrm>
          <a:prstGeom prst="rect">
            <a:avLst/>
          </a:prstGeom>
        </p:spPr>
        <p:txBody>
          <a:bodyPr vert="horz" lIns="121899" tIns="60949" rIns="121899" bIns="60949" rtlCol="0">
            <a:no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pt-BR" sz="2400" dirty="0"/>
              <a:t>{ 1, 3, 5, 6, 6, 9, 10, 13, 15, 20, 22, 24, 25, 29, 31, 31, 39, 40, 55, 90}</a:t>
            </a:r>
          </a:p>
        </p:txBody>
      </p:sp>
      <p:sp>
        <p:nvSpPr>
          <p:cNvPr id="91" name="Elipse 90"/>
          <p:cNvSpPr/>
          <p:nvPr/>
        </p:nvSpPr>
        <p:spPr>
          <a:xfrm>
            <a:off x="1893001" y="2739422"/>
            <a:ext cx="719564" cy="71284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800"/>
          </a:p>
        </p:txBody>
      </p:sp>
      <p:sp>
        <p:nvSpPr>
          <p:cNvPr id="93" name="Elipse 92"/>
          <p:cNvSpPr/>
          <p:nvPr/>
        </p:nvSpPr>
        <p:spPr>
          <a:xfrm>
            <a:off x="4417585" y="2765591"/>
            <a:ext cx="1057289" cy="71284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800"/>
          </a:p>
        </p:txBody>
      </p:sp>
      <p:sp>
        <p:nvSpPr>
          <p:cNvPr id="94" name="Elipse 93"/>
          <p:cNvSpPr/>
          <p:nvPr/>
        </p:nvSpPr>
        <p:spPr>
          <a:xfrm>
            <a:off x="6533069" y="2725940"/>
            <a:ext cx="885957" cy="71284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800"/>
          </a:p>
        </p:txBody>
      </p:sp>
      <p:cxnSp>
        <p:nvCxnSpPr>
          <p:cNvPr id="53" name="Conector reto 52"/>
          <p:cNvCxnSpPr/>
          <p:nvPr/>
        </p:nvCxnSpPr>
        <p:spPr>
          <a:xfrm flipV="1">
            <a:off x="4936603" y="1054921"/>
            <a:ext cx="6367788" cy="6874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ector reto 57"/>
          <p:cNvCxnSpPr/>
          <p:nvPr/>
        </p:nvCxnSpPr>
        <p:spPr>
          <a:xfrm>
            <a:off x="5276344" y="887037"/>
            <a:ext cx="0" cy="43204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CaixaDeTexto 94"/>
          <p:cNvSpPr txBox="1"/>
          <p:nvPr/>
        </p:nvSpPr>
        <p:spPr>
          <a:xfrm>
            <a:off x="5067390" y="569336"/>
            <a:ext cx="407484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00" dirty="0"/>
              <a:t>D1</a:t>
            </a:r>
          </a:p>
        </p:txBody>
      </p:sp>
      <p:sp>
        <p:nvSpPr>
          <p:cNvPr id="96" name="Chave Direita 60"/>
          <p:cNvSpPr/>
          <p:nvPr/>
        </p:nvSpPr>
        <p:spPr>
          <a:xfrm rot="5400000">
            <a:off x="6964617" y="1200569"/>
            <a:ext cx="221179" cy="720080"/>
          </a:xfrm>
          <a:prstGeom prst="rightBrac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7" name="CaixaDeTexto 96"/>
          <p:cNvSpPr txBox="1"/>
          <p:nvPr/>
        </p:nvSpPr>
        <p:spPr>
          <a:xfrm>
            <a:off x="5058572" y="325937"/>
            <a:ext cx="51007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00" dirty="0">
                <a:solidFill>
                  <a:srgbClr val="0070C0"/>
                </a:solidFill>
              </a:rPr>
              <a:t>10%</a:t>
            </a:r>
          </a:p>
        </p:txBody>
      </p:sp>
      <p:cxnSp>
        <p:nvCxnSpPr>
          <p:cNvPr id="98" name="Conector reto 97"/>
          <p:cNvCxnSpPr/>
          <p:nvPr/>
        </p:nvCxnSpPr>
        <p:spPr>
          <a:xfrm>
            <a:off x="5996424" y="867873"/>
            <a:ext cx="0" cy="43204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Conector reto 98"/>
          <p:cNvCxnSpPr/>
          <p:nvPr/>
        </p:nvCxnSpPr>
        <p:spPr>
          <a:xfrm>
            <a:off x="6716504" y="867873"/>
            <a:ext cx="0" cy="43204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Conector reto 99"/>
          <p:cNvCxnSpPr/>
          <p:nvPr/>
        </p:nvCxnSpPr>
        <p:spPr>
          <a:xfrm>
            <a:off x="7436584" y="867873"/>
            <a:ext cx="0" cy="43204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Conector reto 100"/>
          <p:cNvCxnSpPr/>
          <p:nvPr/>
        </p:nvCxnSpPr>
        <p:spPr>
          <a:xfrm>
            <a:off x="8156664" y="867873"/>
            <a:ext cx="0" cy="43204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Conector reto 101"/>
          <p:cNvCxnSpPr/>
          <p:nvPr/>
        </p:nvCxnSpPr>
        <p:spPr>
          <a:xfrm>
            <a:off x="8876744" y="867873"/>
            <a:ext cx="0" cy="43204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Conector reto 102"/>
          <p:cNvCxnSpPr/>
          <p:nvPr/>
        </p:nvCxnSpPr>
        <p:spPr>
          <a:xfrm>
            <a:off x="9596824" y="867873"/>
            <a:ext cx="0" cy="43204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Conector reto 103"/>
          <p:cNvCxnSpPr/>
          <p:nvPr/>
        </p:nvCxnSpPr>
        <p:spPr>
          <a:xfrm>
            <a:off x="10316904" y="867873"/>
            <a:ext cx="0" cy="43204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Conector reto 104"/>
          <p:cNvCxnSpPr/>
          <p:nvPr/>
        </p:nvCxnSpPr>
        <p:spPr>
          <a:xfrm>
            <a:off x="11036984" y="867873"/>
            <a:ext cx="0" cy="43204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CaixaDeTexto 105"/>
          <p:cNvSpPr txBox="1"/>
          <p:nvPr/>
        </p:nvSpPr>
        <p:spPr>
          <a:xfrm>
            <a:off x="5791345" y="570014"/>
            <a:ext cx="407484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00" dirty="0"/>
              <a:t>D2</a:t>
            </a:r>
          </a:p>
        </p:txBody>
      </p:sp>
      <p:sp>
        <p:nvSpPr>
          <p:cNvPr id="107" name="CaixaDeTexto 106"/>
          <p:cNvSpPr txBox="1"/>
          <p:nvPr/>
        </p:nvSpPr>
        <p:spPr>
          <a:xfrm>
            <a:off x="5782527" y="326615"/>
            <a:ext cx="51007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00" dirty="0">
                <a:solidFill>
                  <a:srgbClr val="0070C0"/>
                </a:solidFill>
              </a:rPr>
              <a:t>20%</a:t>
            </a:r>
          </a:p>
        </p:txBody>
      </p:sp>
      <p:sp>
        <p:nvSpPr>
          <p:cNvPr id="108" name="CaixaDeTexto 107"/>
          <p:cNvSpPr txBox="1"/>
          <p:nvPr/>
        </p:nvSpPr>
        <p:spPr>
          <a:xfrm>
            <a:off x="6511425" y="570014"/>
            <a:ext cx="407484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00" dirty="0"/>
              <a:t>D3</a:t>
            </a:r>
          </a:p>
        </p:txBody>
      </p:sp>
      <p:sp>
        <p:nvSpPr>
          <p:cNvPr id="109" name="CaixaDeTexto 108"/>
          <p:cNvSpPr txBox="1"/>
          <p:nvPr/>
        </p:nvSpPr>
        <p:spPr>
          <a:xfrm>
            <a:off x="6502607" y="326615"/>
            <a:ext cx="51007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00" dirty="0">
                <a:solidFill>
                  <a:srgbClr val="0070C0"/>
                </a:solidFill>
              </a:rPr>
              <a:t>30%</a:t>
            </a:r>
          </a:p>
        </p:txBody>
      </p:sp>
      <p:sp>
        <p:nvSpPr>
          <p:cNvPr id="110" name="CaixaDeTexto 109"/>
          <p:cNvSpPr txBox="1"/>
          <p:nvPr/>
        </p:nvSpPr>
        <p:spPr>
          <a:xfrm>
            <a:off x="7231505" y="570014"/>
            <a:ext cx="407484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00" dirty="0"/>
              <a:t>D4</a:t>
            </a:r>
          </a:p>
        </p:txBody>
      </p:sp>
      <p:sp>
        <p:nvSpPr>
          <p:cNvPr id="111" name="CaixaDeTexto 110"/>
          <p:cNvSpPr txBox="1"/>
          <p:nvPr/>
        </p:nvSpPr>
        <p:spPr>
          <a:xfrm>
            <a:off x="7222687" y="326615"/>
            <a:ext cx="51007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00" dirty="0">
                <a:solidFill>
                  <a:srgbClr val="0070C0"/>
                </a:solidFill>
              </a:rPr>
              <a:t>40%</a:t>
            </a:r>
          </a:p>
        </p:txBody>
      </p:sp>
      <p:sp>
        <p:nvSpPr>
          <p:cNvPr id="112" name="CaixaDeTexto 111"/>
          <p:cNvSpPr txBox="1"/>
          <p:nvPr/>
        </p:nvSpPr>
        <p:spPr>
          <a:xfrm>
            <a:off x="7943835" y="570014"/>
            <a:ext cx="407484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00" dirty="0"/>
              <a:t>D5</a:t>
            </a:r>
          </a:p>
        </p:txBody>
      </p:sp>
      <p:sp>
        <p:nvSpPr>
          <p:cNvPr id="113" name="CaixaDeTexto 112"/>
          <p:cNvSpPr txBox="1"/>
          <p:nvPr/>
        </p:nvSpPr>
        <p:spPr>
          <a:xfrm>
            <a:off x="7935017" y="326615"/>
            <a:ext cx="51007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00" dirty="0">
                <a:solidFill>
                  <a:srgbClr val="0070C0"/>
                </a:solidFill>
              </a:rPr>
              <a:t>50%</a:t>
            </a:r>
          </a:p>
        </p:txBody>
      </p:sp>
      <p:sp>
        <p:nvSpPr>
          <p:cNvPr id="114" name="CaixaDeTexto 113"/>
          <p:cNvSpPr txBox="1"/>
          <p:nvPr/>
        </p:nvSpPr>
        <p:spPr>
          <a:xfrm>
            <a:off x="8663915" y="570014"/>
            <a:ext cx="407484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00" dirty="0"/>
              <a:t>D6</a:t>
            </a:r>
          </a:p>
        </p:txBody>
      </p:sp>
      <p:sp>
        <p:nvSpPr>
          <p:cNvPr id="115" name="CaixaDeTexto 114"/>
          <p:cNvSpPr txBox="1"/>
          <p:nvPr/>
        </p:nvSpPr>
        <p:spPr>
          <a:xfrm>
            <a:off x="8655097" y="326615"/>
            <a:ext cx="51007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00" dirty="0">
                <a:solidFill>
                  <a:srgbClr val="0070C0"/>
                </a:solidFill>
              </a:rPr>
              <a:t>60%</a:t>
            </a:r>
          </a:p>
        </p:txBody>
      </p:sp>
      <p:sp>
        <p:nvSpPr>
          <p:cNvPr id="116" name="CaixaDeTexto 115"/>
          <p:cNvSpPr txBox="1"/>
          <p:nvPr/>
        </p:nvSpPr>
        <p:spPr>
          <a:xfrm>
            <a:off x="9383995" y="570014"/>
            <a:ext cx="407484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00" dirty="0"/>
              <a:t>D7</a:t>
            </a:r>
          </a:p>
        </p:txBody>
      </p:sp>
      <p:sp>
        <p:nvSpPr>
          <p:cNvPr id="117" name="CaixaDeTexto 116"/>
          <p:cNvSpPr txBox="1"/>
          <p:nvPr/>
        </p:nvSpPr>
        <p:spPr>
          <a:xfrm>
            <a:off x="9375177" y="326615"/>
            <a:ext cx="51007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00" dirty="0">
                <a:solidFill>
                  <a:srgbClr val="0070C0"/>
                </a:solidFill>
              </a:rPr>
              <a:t>70%</a:t>
            </a:r>
          </a:p>
        </p:txBody>
      </p:sp>
      <p:sp>
        <p:nvSpPr>
          <p:cNvPr id="118" name="CaixaDeTexto 117"/>
          <p:cNvSpPr txBox="1"/>
          <p:nvPr/>
        </p:nvSpPr>
        <p:spPr>
          <a:xfrm>
            <a:off x="10104075" y="570014"/>
            <a:ext cx="407484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00" dirty="0"/>
              <a:t>D8</a:t>
            </a:r>
          </a:p>
        </p:txBody>
      </p:sp>
      <p:sp>
        <p:nvSpPr>
          <p:cNvPr id="119" name="CaixaDeTexto 118"/>
          <p:cNvSpPr txBox="1"/>
          <p:nvPr/>
        </p:nvSpPr>
        <p:spPr>
          <a:xfrm>
            <a:off x="10095257" y="326615"/>
            <a:ext cx="51007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00" dirty="0">
                <a:solidFill>
                  <a:srgbClr val="0070C0"/>
                </a:solidFill>
              </a:rPr>
              <a:t>80%</a:t>
            </a:r>
          </a:p>
        </p:txBody>
      </p:sp>
      <p:sp>
        <p:nvSpPr>
          <p:cNvPr id="120" name="CaixaDeTexto 119"/>
          <p:cNvSpPr txBox="1"/>
          <p:nvPr/>
        </p:nvSpPr>
        <p:spPr>
          <a:xfrm>
            <a:off x="10824155" y="570014"/>
            <a:ext cx="407484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00" dirty="0"/>
              <a:t>D9</a:t>
            </a:r>
          </a:p>
        </p:txBody>
      </p:sp>
      <p:sp>
        <p:nvSpPr>
          <p:cNvPr id="121" name="CaixaDeTexto 120"/>
          <p:cNvSpPr txBox="1"/>
          <p:nvPr/>
        </p:nvSpPr>
        <p:spPr>
          <a:xfrm>
            <a:off x="10815337" y="326615"/>
            <a:ext cx="51007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00" dirty="0">
                <a:solidFill>
                  <a:srgbClr val="0070C0"/>
                </a:solidFill>
              </a:rPr>
              <a:t>90%</a:t>
            </a:r>
          </a:p>
        </p:txBody>
      </p:sp>
      <p:sp>
        <p:nvSpPr>
          <p:cNvPr id="122" name="Chave Direita 87"/>
          <p:cNvSpPr/>
          <p:nvPr/>
        </p:nvSpPr>
        <p:spPr>
          <a:xfrm rot="5400000">
            <a:off x="8406114" y="1196577"/>
            <a:ext cx="221179" cy="720080"/>
          </a:xfrm>
          <a:prstGeom prst="rightBrac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3" name="Título 12"/>
          <p:cNvSpPr txBox="1">
            <a:spLocks/>
          </p:cNvSpPr>
          <p:nvPr/>
        </p:nvSpPr>
        <p:spPr>
          <a:xfrm>
            <a:off x="721881" y="585187"/>
            <a:ext cx="5519623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4000" dirty="0" err="1" smtClean="0"/>
              <a:t>Decis</a:t>
            </a:r>
            <a:r>
              <a:rPr lang="pt-BR" sz="4000" dirty="0" smtClean="0"/>
              <a:t>: Exemplo 2</a:t>
            </a:r>
            <a:br>
              <a:rPr lang="pt-BR" sz="4000" dirty="0" smtClean="0"/>
            </a:br>
            <a:r>
              <a:rPr lang="pt-BR" sz="4000" dirty="0" smtClean="0"/>
              <a:t>   </a:t>
            </a:r>
            <a:r>
              <a:rPr lang="pt-BR" sz="3200" dirty="0" smtClean="0">
                <a:solidFill>
                  <a:schemeClr val="accent1"/>
                </a:solidFill>
              </a:rPr>
              <a:t>Com Dados Brutos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103043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 rot="21395752">
            <a:off x="2135560" y="4008581"/>
            <a:ext cx="7776864" cy="17075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800"/>
          </a:p>
        </p:txBody>
      </p:sp>
      <p:sp>
        <p:nvSpPr>
          <p:cNvPr id="10" name="Subtítulo 4"/>
          <p:cNvSpPr txBox="1">
            <a:spLocks/>
          </p:cNvSpPr>
          <p:nvPr/>
        </p:nvSpPr>
        <p:spPr>
          <a:xfrm>
            <a:off x="2762619" y="1472312"/>
            <a:ext cx="5184575" cy="1090846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pt-BR" sz="3200" dirty="0" smtClean="0">
                <a:solidFill>
                  <a:schemeClr val="accent1"/>
                </a:solidFill>
              </a:rPr>
              <a:t>Com Dados Brutos</a:t>
            </a:r>
            <a:endParaRPr lang="pt-BR" sz="3200" dirty="0">
              <a:solidFill>
                <a:schemeClr val="accent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endParaRPr lang="pt-BR" sz="2400" dirty="0">
              <a:solidFill>
                <a:schemeClr val="accent1"/>
              </a:solidFill>
            </a:endParaRPr>
          </a:p>
        </p:txBody>
      </p:sp>
      <p:sp>
        <p:nvSpPr>
          <p:cNvPr id="13" name="Título 12"/>
          <p:cNvSpPr>
            <a:spLocks noGrp="1"/>
          </p:cNvSpPr>
          <p:nvPr>
            <p:ph type="title"/>
          </p:nvPr>
        </p:nvSpPr>
        <p:spPr>
          <a:xfrm>
            <a:off x="2351585" y="274638"/>
            <a:ext cx="10360501" cy="1223963"/>
          </a:xfrm>
        </p:spPr>
        <p:txBody>
          <a:bodyPr rtlCol="0">
            <a:normAutofit/>
          </a:bodyPr>
          <a:lstStyle/>
          <a:p>
            <a:pPr rtl="0"/>
            <a:r>
              <a:rPr lang="en-US" sz="4000" dirty="0" err="1" smtClean="0"/>
              <a:t>Decis</a:t>
            </a:r>
            <a:r>
              <a:rPr lang="en-US" sz="4000" dirty="0" smtClean="0"/>
              <a:t> com R: </a:t>
            </a:r>
            <a:r>
              <a:rPr lang="en-US" sz="4000" dirty="0" err="1" smtClean="0"/>
              <a:t>Exemplo</a:t>
            </a:r>
            <a:r>
              <a:rPr lang="en-US" sz="4000" dirty="0" smtClean="0"/>
              <a:t> 1</a:t>
            </a:r>
            <a:endParaRPr lang="en-US" sz="4000" dirty="0"/>
          </a:p>
        </p:txBody>
      </p:sp>
      <p:sp>
        <p:nvSpPr>
          <p:cNvPr id="18" name="Título 12"/>
          <p:cNvSpPr txBox="1">
            <a:spLocks/>
          </p:cNvSpPr>
          <p:nvPr/>
        </p:nvSpPr>
        <p:spPr>
          <a:xfrm>
            <a:off x="961117" y="2133030"/>
            <a:ext cx="10360501" cy="1223963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>
            <a:lvl1pPr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2000" dirty="0"/>
              <a:t>A função </a:t>
            </a:r>
            <a:r>
              <a:rPr lang="pt-BR" sz="2000" dirty="0" err="1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quantile</a:t>
            </a:r>
            <a:r>
              <a:rPr lang="pt-BR" sz="2000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  <a:r>
              <a:rPr lang="pt-BR" sz="2000" dirty="0"/>
              <a:t>, retorna os </a:t>
            </a:r>
            <a:r>
              <a:rPr lang="pt-BR" sz="2000" dirty="0" err="1"/>
              <a:t>decis</a:t>
            </a:r>
            <a:r>
              <a:rPr lang="pt-BR" sz="2000" dirty="0"/>
              <a:t> referente ao vetor passado por argumento.</a:t>
            </a:r>
            <a:endParaRPr lang="en-US" sz="2000" dirty="0"/>
          </a:p>
        </p:txBody>
      </p:sp>
      <p:pic>
        <p:nvPicPr>
          <p:cNvPr id="12" name="Picture 2" descr="Resultado de imagem para 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847" y="868214"/>
            <a:ext cx="1351619" cy="1048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3"/>
          <a:srcRect l="745" t="73626" r="47784" b="7673"/>
          <a:stretch/>
        </p:blipFill>
        <p:spPr>
          <a:xfrm>
            <a:off x="2135561" y="4077072"/>
            <a:ext cx="7754125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813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aixaDeTexto 1"/>
              <p:cNvSpPr txBox="1"/>
              <p:nvPr/>
            </p:nvSpPr>
            <p:spPr>
              <a:xfrm>
                <a:off x="3005933" y="2255590"/>
                <a:ext cx="4910254" cy="108555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800" i="1">
                          <a:latin typeface="Cambria Math" panose="02040503050406030204" pitchFamily="18" charset="0"/>
                        </a:rPr>
                        <m:t>𝐷𝑖</m:t>
                      </m:r>
                      <m:r>
                        <a:rPr lang="pt-BR" sz="2800" i="1">
                          <a:latin typeface="Cambria Math" panose="02040503050406030204" pitchFamily="18" charset="0"/>
                        </a:rPr>
                        <m:t>  =</m:t>
                      </m:r>
                      <m:r>
                        <a:rPr lang="pt-BR" sz="2800" i="1">
                          <a:latin typeface="Cambria Math" panose="02040503050406030204" pitchFamily="18" charset="0"/>
                        </a:rPr>
                        <m:t>𝑙𝑑𝑖</m:t>
                      </m:r>
                      <m:r>
                        <a:rPr lang="pt-BR" sz="2800" i="1">
                          <a:latin typeface="Cambria Math" panose="02040503050406030204" pitchFamily="18" charset="0"/>
                        </a:rPr>
                        <m:t>+ </m:t>
                      </m:r>
                      <m:f>
                        <m:fPr>
                          <m:ctrlPr>
                            <a:rPr lang="pt-B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800">
                              <a:latin typeface="Cambria Math" panose="02040503050406030204" pitchFamily="18" charset="0"/>
                            </a:rPr>
                            <m:t>(</m:t>
                          </m:r>
                          <m:f>
                            <m:fPr>
                              <m:ctrlPr>
                                <a:rPr lang="pt-BR" sz="28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t-BR" sz="28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pt-BR" sz="2800" i="1">
                                  <a:latin typeface="Cambria Math" panose="02040503050406030204" pitchFamily="18" charset="0"/>
                                </a:rPr>
                                <m:t> ×</m:t>
                              </m:r>
                              <m:r>
                                <a:rPr lang="pt-BR" sz="28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𝑛</m:t>
                              </m:r>
                            </m:num>
                            <m:den>
                              <m:r>
                                <a:rPr lang="pt-BR" sz="2800" i="1">
                                  <a:latin typeface="Cambria Math" panose="02040503050406030204" pitchFamily="18" charset="0"/>
                                </a:rPr>
                                <m:t>10</m:t>
                              </m:r>
                            </m:den>
                          </m:f>
                          <m:r>
                            <a:rPr lang="pt-BR" sz="2800">
                              <a:latin typeface="Cambria Math" panose="02040503050406030204" pitchFamily="18" charset="0"/>
                            </a:rPr>
                            <m:t> − </m:t>
                          </m:r>
                          <m:r>
                            <a:rPr lang="pt-B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∑</m:t>
                          </m:r>
                          <m:r>
                            <a:rPr lang="pt-B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𝑓</m:t>
                          </m:r>
                          <m:r>
                            <a:rPr lang="pt-BR" sz="2800">
                              <a:latin typeface="Cambria Math" panose="02040503050406030204" pitchFamily="18" charset="0"/>
                            </a:rPr>
                            <m:t>) </m:t>
                          </m:r>
                          <m:r>
                            <a:rPr lang="pt-B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pt-B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h</m:t>
                          </m:r>
                        </m:num>
                        <m:den>
                          <m:r>
                            <a:rPr lang="pt-B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𝐹𝑑𝑖</m:t>
                          </m:r>
                        </m:den>
                      </m:f>
                    </m:oMath>
                  </m:oMathPara>
                </a14:m>
                <a:endParaRPr lang="pt-BR" sz="2800" dirty="0"/>
              </a:p>
            </p:txBody>
          </p:sp>
        </mc:Choice>
        <mc:Fallback xmlns="">
          <p:sp>
            <p:nvSpPr>
              <p:cNvPr id="2" name="CaixaDeTexto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5933" y="2255590"/>
                <a:ext cx="4910254" cy="1085554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Agrupar 4"/>
          <p:cNvGrpSpPr/>
          <p:nvPr/>
        </p:nvGrpSpPr>
        <p:grpSpPr>
          <a:xfrm>
            <a:off x="3005933" y="3898232"/>
            <a:ext cx="6731318" cy="2615314"/>
            <a:chOff x="6522436" y="3385197"/>
            <a:chExt cx="5885009" cy="2132035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Retângulo 10"/>
                <p:cNvSpPr/>
                <p:nvPr/>
              </p:nvSpPr>
              <p:spPr>
                <a:xfrm>
                  <a:off x="6575065" y="3385197"/>
                  <a:ext cx="3873304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pt-BR" sz="200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𝑙𝑑𝑖</m:t>
                      </m:r>
                    </m:oMath>
                  </a14:m>
                  <a:r>
                    <a:rPr lang="pt-BR" sz="2000" dirty="0">
                      <a:solidFill>
                        <a:srgbClr val="C00000"/>
                      </a:solidFill>
                    </a:rPr>
                    <a:t>: </a:t>
                  </a:r>
                  <a:r>
                    <a:rPr lang="pt-BR" sz="2000" dirty="0"/>
                    <a:t>Limite inferior da classe Di</a:t>
                  </a:r>
                </a:p>
              </p:txBody>
            </p:sp>
          </mc:Choice>
          <mc:Fallback xmlns="">
            <p:sp>
              <p:nvSpPr>
                <p:cNvPr id="11" name="Retângulo 1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75065" y="3385197"/>
                  <a:ext cx="3873304" cy="400110"/>
                </a:xfrm>
                <a:prstGeom prst="rect">
                  <a:avLst/>
                </a:prstGeom>
                <a:blipFill rotWithShape="0">
                  <a:blip r:embed="rId3"/>
                  <a:stretch>
                    <a:fillRect t="-6173" b="-2469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Retângulo 11"/>
                <p:cNvSpPr/>
                <p:nvPr/>
              </p:nvSpPr>
              <p:spPr>
                <a:xfrm>
                  <a:off x="6783359" y="3739079"/>
                  <a:ext cx="2499530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pt-BR" sz="200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</m:oMath>
                  </a14:m>
                  <a:r>
                    <a:rPr lang="pt-BR" sz="2000" dirty="0">
                      <a:solidFill>
                        <a:srgbClr val="002060"/>
                      </a:solidFill>
                    </a:rPr>
                    <a:t>: </a:t>
                  </a:r>
                  <a:r>
                    <a:rPr lang="pt-BR" sz="2000" dirty="0" err="1"/>
                    <a:t>Decis</a:t>
                  </a:r>
                  <a:r>
                    <a:rPr lang="pt-BR" sz="2000" dirty="0"/>
                    <a:t> (1, 2, ... ,  9)</a:t>
                  </a:r>
                </a:p>
              </p:txBody>
            </p:sp>
          </mc:Choice>
          <mc:Fallback xmlns="">
            <p:sp>
              <p:nvSpPr>
                <p:cNvPr id="12" name="Retângulo 1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83359" y="3739079"/>
                  <a:ext cx="2499530" cy="400110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 t="-7500" b="-3750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Retângulo 13"/>
                <p:cNvSpPr/>
                <p:nvPr/>
              </p:nvSpPr>
              <p:spPr>
                <a:xfrm>
                  <a:off x="6522436" y="4074447"/>
                  <a:ext cx="5885009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pt-BR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pt-BR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m:rPr>
                              <m:nor/>
                            </m:rPr>
                            <a:rPr lang="pt-BR" sz="2000" dirty="0">
                              <a:solidFill>
                                <a:srgbClr val="00B0F0"/>
                              </a:solidFill>
                            </a:rPr>
                            <m:t>:</m:t>
                          </m:r>
                        </m:e>
                      </m:nary>
                    </m:oMath>
                  </a14:m>
                  <a:r>
                    <a:rPr lang="pt-BR" sz="2000" dirty="0">
                      <a:solidFill>
                        <a:srgbClr val="00B0F0"/>
                      </a:solidFill>
                    </a:rPr>
                    <a:t> </a:t>
                  </a:r>
                  <a:r>
                    <a:rPr lang="pt-BR" sz="2000" dirty="0"/>
                    <a:t>Soma das frequências anteriores à classe Di</a:t>
                  </a:r>
                </a:p>
              </p:txBody>
            </p:sp>
          </mc:Choice>
          <mc:Fallback xmlns="">
            <p:sp>
              <p:nvSpPr>
                <p:cNvPr id="14" name="Retângulo 1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22436" y="4074447"/>
                  <a:ext cx="5885009" cy="400110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 l="-6321" t="-121538" r="-311" b="-189231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Retângulo 16"/>
                <p:cNvSpPr/>
                <p:nvPr/>
              </p:nvSpPr>
              <p:spPr>
                <a:xfrm>
                  <a:off x="6742484" y="4397042"/>
                  <a:ext cx="2601546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pt-BR" sz="200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pt-BR" sz="200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:</m:t>
                      </m:r>
                    </m:oMath>
                  </a14:m>
                  <a:r>
                    <a:rPr lang="pt-BR" sz="2000" dirty="0">
                      <a:solidFill>
                        <a:srgbClr val="00B050"/>
                      </a:solidFill>
                    </a:rPr>
                    <a:t> </a:t>
                  </a:r>
                  <a:r>
                    <a:rPr lang="pt-BR" sz="2000" dirty="0"/>
                    <a:t>Tamanho da série</a:t>
                  </a:r>
                </a:p>
              </p:txBody>
            </p:sp>
          </mc:Choice>
          <mc:Fallback xmlns="">
            <p:sp>
              <p:nvSpPr>
                <p:cNvPr id="17" name="Retângulo 1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42484" y="4397042"/>
                  <a:ext cx="2601546" cy="400110"/>
                </a:xfrm>
                <a:prstGeom prst="rect">
                  <a:avLst/>
                </a:prstGeom>
                <a:blipFill rotWithShape="0">
                  <a:blip r:embed="rId6"/>
                  <a:stretch>
                    <a:fillRect t="-6173" b="-2469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Retângulo 17"/>
                <p:cNvSpPr/>
                <p:nvPr/>
              </p:nvSpPr>
              <p:spPr>
                <a:xfrm>
                  <a:off x="6742484" y="4757082"/>
                  <a:ext cx="3261983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pt-BR" sz="2000" i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pt-BR" sz="2000" i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: </m:t>
                      </m:r>
                    </m:oMath>
                  </a14:m>
                  <a:r>
                    <a:rPr lang="pt-BR" sz="2000" dirty="0">
                      <a:solidFill>
                        <a:schemeClr val="accent2">
                          <a:lumMod val="75000"/>
                        </a:schemeClr>
                      </a:solidFill>
                    </a:rPr>
                    <a:t> </a:t>
                  </a:r>
                  <a:r>
                    <a:rPr lang="pt-BR" sz="2000" dirty="0"/>
                    <a:t>Amplitude da classe Di</a:t>
                  </a:r>
                </a:p>
              </p:txBody>
            </p:sp>
          </mc:Choice>
          <mc:Fallback xmlns="">
            <p:sp>
              <p:nvSpPr>
                <p:cNvPr id="18" name="Retângulo 1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42484" y="4757082"/>
                  <a:ext cx="3261983" cy="400110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 t="-7576" r="-1308" b="-25758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Retângulo 19"/>
                <p:cNvSpPr/>
                <p:nvPr/>
              </p:nvSpPr>
              <p:spPr>
                <a:xfrm>
                  <a:off x="6598468" y="5117122"/>
                  <a:ext cx="3595856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pt-BR" sz="2000" dirty="0" err="1">
                      <a:solidFill>
                        <a:srgbClr val="FF0000"/>
                      </a:solidFill>
                    </a:rPr>
                    <a:t>Fdi</a:t>
                  </a:r>
                  <a14:m>
                    <m:oMath xmlns:m="http://schemas.openxmlformats.org/officeDocument/2006/math">
                      <m:r>
                        <a:rPr lang="pt-BR" sz="2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: </m:t>
                      </m:r>
                    </m:oMath>
                  </a14:m>
                  <a:r>
                    <a:rPr lang="pt-BR" sz="2000" dirty="0">
                      <a:solidFill>
                        <a:srgbClr val="FF0000"/>
                      </a:solidFill>
                    </a:rPr>
                    <a:t> </a:t>
                  </a:r>
                  <a:r>
                    <a:rPr lang="pt-BR" sz="2000" dirty="0"/>
                    <a:t>Frequência da classe Di</a:t>
                  </a:r>
                </a:p>
              </p:txBody>
            </p:sp>
          </mc:Choice>
          <mc:Fallback xmlns="">
            <p:sp>
              <p:nvSpPr>
                <p:cNvPr id="20" name="Retângulo 1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98468" y="5117122"/>
                  <a:ext cx="3595856" cy="400110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 l="-1868" t="-9231" r="-1019" b="-27692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5" name="Título 12"/>
          <p:cNvSpPr txBox="1">
            <a:spLocks/>
          </p:cNvSpPr>
          <p:nvPr/>
        </p:nvSpPr>
        <p:spPr>
          <a:xfrm>
            <a:off x="802105" y="591389"/>
            <a:ext cx="5519623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4000" dirty="0" err="1" smtClean="0"/>
              <a:t>Decis</a:t>
            </a:r>
            <a:r>
              <a:rPr lang="pt-BR" sz="4000" dirty="0" smtClean="0"/>
              <a:t/>
            </a:r>
            <a:br>
              <a:rPr lang="pt-BR" sz="4000" dirty="0" smtClean="0"/>
            </a:br>
            <a:r>
              <a:rPr lang="pt-BR" sz="4000" dirty="0" smtClean="0"/>
              <a:t>   </a:t>
            </a:r>
            <a:r>
              <a:rPr lang="pt-BR" sz="3200" dirty="0" smtClean="0">
                <a:solidFill>
                  <a:schemeClr val="accent1"/>
                </a:solidFill>
              </a:rPr>
              <a:t>Com Variáveis Contínuas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423453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aixaDeTexto 1"/>
              <p:cNvSpPr txBox="1"/>
              <p:nvPr/>
            </p:nvSpPr>
            <p:spPr>
              <a:xfrm>
                <a:off x="1176901" y="5055781"/>
                <a:ext cx="9328259" cy="82125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pt-BR" sz="2800" dirty="0"/>
                  <a:t>D</a:t>
                </a:r>
                <a14:m>
                  <m:oMath xmlns:m="http://schemas.openxmlformats.org/officeDocument/2006/math">
                    <m:r>
                      <a:rPr lang="pt-BR" sz="2800" i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pt-BR" sz="2800" i="1">
                        <a:latin typeface="Cambria Math" panose="02040503050406030204" pitchFamily="18" charset="0"/>
                      </a:rPr>
                      <m:t>  =</m:t>
                    </m:r>
                    <m:r>
                      <a:rPr lang="pt-BR" sz="2800" i="1">
                        <a:latin typeface="Cambria Math" panose="02040503050406030204" pitchFamily="18" charset="0"/>
                      </a:rPr>
                      <m:t>𝑙𝑑𝑖</m:t>
                    </m:r>
                    <m:r>
                      <a:rPr lang="pt-BR" sz="2800" i="1">
                        <a:latin typeface="Cambria Math" panose="02040503050406030204" pitchFamily="18" charset="0"/>
                      </a:rPr>
                      <m:t>+ </m:t>
                    </m:r>
                    <m:f>
                      <m:fPr>
                        <m:ctrlPr>
                          <a:rPr lang="pt-BR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pt-BR" sz="2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pt-BR" sz="28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pt-BR" sz="2800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pt-BR" sz="2800" i="1">
                                    <a:latin typeface="Cambria Math" panose="02040503050406030204" pitchFamily="18" charset="0"/>
                                  </a:rPr>
                                  <m:t> ×</m:t>
                                </m:r>
                                <m:r>
                                  <a:rPr lang="pt-BR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𝑛</m:t>
                                </m:r>
                              </m:num>
                              <m:den>
                                <m:r>
                                  <a:rPr lang="pt-BR" sz="2800" i="1">
                                    <a:latin typeface="Cambria Math" panose="02040503050406030204" pitchFamily="18" charset="0"/>
                                  </a:rPr>
                                  <m:t>10</m:t>
                                </m:r>
                              </m:den>
                            </m:f>
                            <m:r>
                              <a:rPr lang="pt-BR" sz="2800">
                                <a:latin typeface="Cambria Math" panose="02040503050406030204" pitchFamily="18" charset="0"/>
                              </a:rPr>
                              <m:t> − </m:t>
                            </m:r>
                            <m:r>
                              <a:rPr lang="pt-BR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∑</m:t>
                            </m:r>
                            <m:r>
                              <a:rPr lang="pt-BR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𝑓</m:t>
                            </m:r>
                          </m:e>
                        </m:d>
                        <m:r>
                          <a:rPr lang="pt-BR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pt-BR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h</m:t>
                        </m:r>
                      </m:num>
                      <m:den>
                        <m:r>
                          <a:rPr lang="pt-BR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𝐹𝑑𝑖</m:t>
                        </m:r>
                      </m:den>
                    </m:f>
                    <m:r>
                      <a:rPr lang="pt-BR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pt-BR" sz="2800" i="1">
                        <a:latin typeface="Cambria Math" panose="02040503050406030204" pitchFamily="18" charset="0"/>
                      </a:rPr>
                      <m:t>54+ </m:t>
                    </m:r>
                    <m:f>
                      <m:fPr>
                        <m:ctrlPr>
                          <a:rPr lang="pt-BR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BR" sz="280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pt-BR" sz="2800" i="1">
                            <a:latin typeface="Cambria Math" panose="02040503050406030204" pitchFamily="18" charset="0"/>
                          </a:rPr>
                          <m:t>12</m:t>
                        </m:r>
                        <m:r>
                          <a:rPr lang="pt-BR" sz="2800">
                            <a:latin typeface="Cambria Math" panose="02040503050406030204" pitchFamily="18" charset="0"/>
                          </a:rPr>
                          <m:t> −</m:t>
                        </m:r>
                        <m:r>
                          <a:rPr lang="pt-BR" sz="2800" i="1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pt-BR" sz="2800">
                            <a:latin typeface="Cambria Math" panose="02040503050406030204" pitchFamily="18" charset="0"/>
                          </a:rPr>
                          <m:t>) </m:t>
                        </m:r>
                        <m:r>
                          <a:rPr lang="pt-BR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×4</m:t>
                        </m:r>
                      </m:num>
                      <m:den>
                        <m:r>
                          <a:rPr lang="pt-BR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</m:den>
                    </m:f>
                    <m:r>
                      <m:rPr>
                        <m:nor/>
                      </m:rPr>
                      <a:rPr lang="pt-BR" sz="28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= 54 + </m:t>
                    </m:r>
                    <m:f>
                      <m:fPr>
                        <m:ctrlPr>
                          <a:rPr lang="pt-BR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BR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32</m:t>
                        </m:r>
                      </m:num>
                      <m:den>
                        <m:r>
                          <a:rPr lang="pt-BR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</m:den>
                    </m:f>
                    <m:r>
                      <a:rPr lang="pt-BR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=57,55</m:t>
                    </m:r>
                  </m:oMath>
                </a14:m>
                <a:endParaRPr lang="pt-BR" sz="2800" dirty="0"/>
              </a:p>
            </p:txBody>
          </p:sp>
        </mc:Choice>
        <mc:Fallback xmlns="">
          <p:sp>
            <p:nvSpPr>
              <p:cNvPr id="2" name="CaixaDeTexto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6901" y="5055781"/>
                <a:ext cx="9328259" cy="821250"/>
              </a:xfrm>
              <a:prstGeom prst="rect">
                <a:avLst/>
              </a:prstGeom>
              <a:blipFill rotWithShape="0">
                <a:blip r:embed="rId2"/>
                <a:stretch>
                  <a:fillRect l="-2288" b="-13333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Espaço Reservado para Conteúdo 13"/>
          <p:cNvSpPr>
            <a:spLocks noGrp="1"/>
          </p:cNvSpPr>
          <p:nvPr>
            <p:ph idx="1"/>
          </p:nvPr>
        </p:nvSpPr>
        <p:spPr>
          <a:xfrm>
            <a:off x="1343473" y="2365870"/>
            <a:ext cx="9484041" cy="719510"/>
          </a:xfrm>
        </p:spPr>
        <p:txBody>
          <a:bodyPr rtlCol="0"/>
          <a:lstStyle/>
          <a:p>
            <a:pPr algn="just"/>
            <a:r>
              <a:rPr lang="pt-BR" sz="2400" dirty="0" smtClean="0"/>
              <a:t>Encontre os </a:t>
            </a:r>
            <a:r>
              <a:rPr lang="pt-BR" sz="2400" dirty="0" err="1" smtClean="0"/>
              <a:t>decis</a:t>
            </a:r>
            <a:r>
              <a:rPr lang="pt-BR" sz="2400" dirty="0" smtClean="0"/>
              <a:t> D3:</a:t>
            </a:r>
            <a:endParaRPr lang="en-US" sz="2400" dirty="0" smtClean="0"/>
          </a:p>
          <a:p>
            <a:pPr algn="just"/>
            <a:endParaRPr lang="en-US" dirty="0"/>
          </a:p>
        </p:txBody>
      </p:sp>
      <p:graphicFrame>
        <p:nvGraphicFramePr>
          <p:cNvPr id="16" name="Tabela 15"/>
          <p:cNvGraphicFramePr>
            <a:graphicFrameLocks noGrp="1"/>
          </p:cNvGraphicFramePr>
          <p:nvPr>
            <p:extLst/>
          </p:nvPr>
        </p:nvGraphicFramePr>
        <p:xfrm>
          <a:off x="2376203" y="3137772"/>
          <a:ext cx="7812868" cy="119888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116124">
                  <a:extLst>
                    <a:ext uri="{9D8B030D-6E8A-4147-A177-3AD203B41FA5}">
                      <a16:colId xmlns:a16="http://schemas.microsoft.com/office/drawing/2014/main" xmlns="" val="3181947923"/>
                    </a:ext>
                  </a:extLst>
                </a:gridCol>
                <a:gridCol w="1116124">
                  <a:extLst>
                    <a:ext uri="{9D8B030D-6E8A-4147-A177-3AD203B41FA5}">
                      <a16:colId xmlns:a16="http://schemas.microsoft.com/office/drawing/2014/main" xmlns="" val="2075184005"/>
                    </a:ext>
                  </a:extLst>
                </a:gridCol>
                <a:gridCol w="1116124">
                  <a:extLst>
                    <a:ext uri="{9D8B030D-6E8A-4147-A177-3AD203B41FA5}">
                      <a16:colId xmlns:a16="http://schemas.microsoft.com/office/drawing/2014/main" xmlns="" val="3608784412"/>
                    </a:ext>
                  </a:extLst>
                </a:gridCol>
                <a:gridCol w="1116124">
                  <a:extLst>
                    <a:ext uri="{9D8B030D-6E8A-4147-A177-3AD203B41FA5}">
                      <a16:colId xmlns:a16="http://schemas.microsoft.com/office/drawing/2014/main" xmlns="" val="2110651858"/>
                    </a:ext>
                  </a:extLst>
                </a:gridCol>
                <a:gridCol w="1116124">
                  <a:extLst>
                    <a:ext uri="{9D8B030D-6E8A-4147-A177-3AD203B41FA5}">
                      <a16:colId xmlns:a16="http://schemas.microsoft.com/office/drawing/2014/main" xmlns="" val="2803215346"/>
                    </a:ext>
                  </a:extLst>
                </a:gridCol>
                <a:gridCol w="1116124">
                  <a:extLst>
                    <a:ext uri="{9D8B030D-6E8A-4147-A177-3AD203B41FA5}">
                      <a16:colId xmlns:a16="http://schemas.microsoft.com/office/drawing/2014/main" xmlns="" val="1066560103"/>
                    </a:ext>
                  </a:extLst>
                </a:gridCol>
                <a:gridCol w="1116124">
                  <a:extLst>
                    <a:ext uri="{9D8B030D-6E8A-4147-A177-3AD203B41FA5}">
                      <a16:colId xmlns:a16="http://schemas.microsoft.com/office/drawing/2014/main" xmlns="" val="35501670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/>
                        <a:t>Idades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/>
                        <a:t>50 </a:t>
                      </a:r>
                      <a:r>
                        <a:rPr lang="pt-BR" sz="2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⊦ 54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/>
                        <a:t>54 </a:t>
                      </a:r>
                      <a:r>
                        <a:rPr lang="pt-BR" sz="2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⊦ 58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/>
                        <a:t>58 </a:t>
                      </a:r>
                      <a:r>
                        <a:rPr lang="pt-BR" sz="2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⊦ 62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/>
                        <a:t>62 </a:t>
                      </a:r>
                      <a:r>
                        <a:rPr lang="pt-BR" sz="2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⊦ 66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/>
                        <a:t>66 </a:t>
                      </a:r>
                      <a:r>
                        <a:rPr lang="pt-BR" sz="2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⊦ 70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/>
                        <a:t>70 </a:t>
                      </a:r>
                      <a:r>
                        <a:rPr lang="pt-BR" sz="2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⊦ 74</a:t>
                      </a:r>
                      <a:endParaRPr lang="pt-BR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451070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b="0" dirty="0" err="1" smtClean="0"/>
                        <a:t>fi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4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9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11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8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5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3</a:t>
                      </a:r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623552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b="0" dirty="0" err="1" smtClean="0"/>
                        <a:t>fa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b="0" dirty="0" smtClean="0"/>
                        <a:t>4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b="0" dirty="0" smtClean="0"/>
                        <a:t>13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b="0" dirty="0" smtClean="0"/>
                        <a:t>24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b="0" dirty="0" smtClean="0"/>
                        <a:t>32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b="0" dirty="0" smtClean="0"/>
                        <a:t>37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b="0" dirty="0" smtClean="0"/>
                        <a:t>40</a:t>
                      </a:r>
                      <a:endParaRPr lang="pt-BR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7553226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9" name="CaixaDeTexto 18"/>
              <p:cNvSpPr txBox="1"/>
              <p:nvPr/>
            </p:nvSpPr>
            <p:spPr>
              <a:xfrm>
                <a:off x="8288458" y="1758482"/>
                <a:ext cx="2378793" cy="61196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pt-BR" sz="2800" dirty="0">
                    <a:ea typeface="Cambria Math" panose="02040503050406030204" pitchFamily="18" charset="0"/>
                  </a:rPr>
                  <a:t>d</a:t>
                </a:r>
                <a14:m>
                  <m:oMath xmlns:m="http://schemas.openxmlformats.org/officeDocument/2006/math">
                    <m:r>
                      <a:rPr lang="pt-BR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3∈</m:t>
                    </m:r>
                    <m:f>
                      <m:fPr>
                        <m:ctrlPr>
                          <a:rPr lang="pt-BR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BR" sz="2800">
                            <a:latin typeface="Cambria Math" panose="02040503050406030204" pitchFamily="18" charset="0"/>
                          </a:rPr>
                          <m:t>3 </m:t>
                        </m:r>
                        <m:r>
                          <a:rPr lang="pt-BR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×40</m:t>
                        </m:r>
                      </m:num>
                      <m:den>
                        <m:r>
                          <a:rPr lang="pt-BR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den>
                    </m:f>
                    <m:r>
                      <a:rPr lang="pt-BR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=12</m:t>
                    </m:r>
                  </m:oMath>
                </a14:m>
                <a:endParaRPr lang="pt-BR" sz="2800" dirty="0"/>
              </a:p>
            </p:txBody>
          </p:sp>
        </mc:Choice>
        <mc:Fallback xmlns="">
          <p:sp>
            <p:nvSpPr>
              <p:cNvPr id="19" name="CaixaDeTexto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8458" y="1758482"/>
                <a:ext cx="2378793" cy="611962"/>
              </a:xfrm>
              <a:prstGeom prst="rect">
                <a:avLst/>
              </a:prstGeom>
              <a:blipFill rotWithShape="0">
                <a:blip r:embed="rId3"/>
                <a:stretch>
                  <a:fillRect l="-9231" t="-4950" b="-17822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tângulo Arredondado 3"/>
          <p:cNvSpPr/>
          <p:nvPr/>
        </p:nvSpPr>
        <p:spPr>
          <a:xfrm>
            <a:off x="4655840" y="3085380"/>
            <a:ext cx="1008112" cy="142399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800"/>
          </a:p>
        </p:txBody>
      </p:sp>
      <p:cxnSp>
        <p:nvCxnSpPr>
          <p:cNvPr id="7" name="Conector de Seta Reta 6"/>
          <p:cNvCxnSpPr>
            <a:stCxn id="19" idx="1"/>
          </p:cNvCxnSpPr>
          <p:nvPr/>
        </p:nvCxnSpPr>
        <p:spPr>
          <a:xfrm flipH="1">
            <a:off x="5663953" y="2161798"/>
            <a:ext cx="2624505" cy="811146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ítulo 12"/>
          <p:cNvSpPr txBox="1">
            <a:spLocks/>
          </p:cNvSpPr>
          <p:nvPr/>
        </p:nvSpPr>
        <p:spPr>
          <a:xfrm>
            <a:off x="802105" y="575347"/>
            <a:ext cx="5519623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4000" dirty="0" err="1" smtClean="0"/>
              <a:t>Decis</a:t>
            </a:r>
            <a:r>
              <a:rPr lang="pt-BR" sz="4000" dirty="0" smtClean="0"/>
              <a:t>: Exemplo</a:t>
            </a:r>
            <a:br>
              <a:rPr lang="pt-BR" sz="4000" dirty="0" smtClean="0"/>
            </a:br>
            <a:r>
              <a:rPr lang="pt-BR" sz="4000" dirty="0" smtClean="0"/>
              <a:t>   </a:t>
            </a:r>
            <a:r>
              <a:rPr lang="pt-BR" sz="3200" dirty="0" smtClean="0">
                <a:solidFill>
                  <a:schemeClr val="accent1"/>
                </a:solidFill>
              </a:rPr>
              <a:t>Com Variáveis Contínuas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079534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 rot="21374552">
            <a:off x="3025308" y="2698517"/>
            <a:ext cx="5607920" cy="28884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800"/>
          </a:p>
        </p:txBody>
      </p:sp>
      <p:sp>
        <p:nvSpPr>
          <p:cNvPr id="10" name="Subtítulo 4"/>
          <p:cNvSpPr txBox="1">
            <a:spLocks/>
          </p:cNvSpPr>
          <p:nvPr/>
        </p:nvSpPr>
        <p:spPr>
          <a:xfrm>
            <a:off x="2762619" y="1472312"/>
            <a:ext cx="5184575" cy="1090846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pt-BR" sz="3200" dirty="0" smtClean="0">
                <a:solidFill>
                  <a:schemeClr val="accent1"/>
                </a:solidFill>
              </a:rPr>
              <a:t>Com Variáveis Contínuas</a:t>
            </a:r>
          </a:p>
          <a:p>
            <a:pPr marL="0" indent="0">
              <a:spcBef>
                <a:spcPts val="0"/>
              </a:spcBef>
              <a:buNone/>
            </a:pPr>
            <a:endParaRPr lang="pt-BR" sz="2400" dirty="0">
              <a:solidFill>
                <a:schemeClr val="accent1"/>
              </a:solidFill>
            </a:endParaRPr>
          </a:p>
        </p:txBody>
      </p:sp>
      <p:sp>
        <p:nvSpPr>
          <p:cNvPr id="13" name="Título 12"/>
          <p:cNvSpPr>
            <a:spLocks noGrp="1"/>
          </p:cNvSpPr>
          <p:nvPr>
            <p:ph type="title"/>
          </p:nvPr>
        </p:nvSpPr>
        <p:spPr>
          <a:xfrm>
            <a:off x="2351585" y="274638"/>
            <a:ext cx="10360501" cy="1223963"/>
          </a:xfrm>
        </p:spPr>
        <p:txBody>
          <a:bodyPr rtlCol="0">
            <a:normAutofit/>
          </a:bodyPr>
          <a:lstStyle/>
          <a:p>
            <a:pPr rtl="0"/>
            <a:r>
              <a:rPr lang="en-US" sz="4000" dirty="0" err="1" smtClean="0"/>
              <a:t>Decis</a:t>
            </a:r>
            <a:r>
              <a:rPr lang="en-US" sz="4000" dirty="0" smtClean="0"/>
              <a:t> com R: </a:t>
            </a:r>
            <a:r>
              <a:rPr lang="en-US" sz="4000" dirty="0" err="1" smtClean="0"/>
              <a:t>Exemplo</a:t>
            </a:r>
            <a:endParaRPr lang="en-US" sz="4000" dirty="0"/>
          </a:p>
        </p:txBody>
      </p:sp>
      <p:pic>
        <p:nvPicPr>
          <p:cNvPr id="12" name="Picture 2" descr="Resultado de imagem para 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847" y="868214"/>
            <a:ext cx="1351619" cy="1048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3"/>
          <a:srcRect l="745" t="64765" r="64389" b="4720"/>
          <a:stretch/>
        </p:blipFill>
        <p:spPr>
          <a:xfrm>
            <a:off x="2973887" y="2696275"/>
            <a:ext cx="5710763" cy="2810058"/>
          </a:xfrm>
          <a:prstGeom prst="rect">
            <a:avLst/>
          </a:prstGeom>
        </p:spPr>
      </p:pic>
      <p:sp>
        <p:nvSpPr>
          <p:cNvPr id="3" name="Elipse 2"/>
          <p:cNvSpPr/>
          <p:nvPr/>
        </p:nvSpPr>
        <p:spPr>
          <a:xfrm>
            <a:off x="4799856" y="4221088"/>
            <a:ext cx="2232248" cy="8640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800"/>
          </a:p>
        </p:txBody>
      </p:sp>
    </p:spTree>
    <p:extLst>
      <p:ext uri="{BB962C8B-B14F-4D97-AF65-F5344CB8AC3E}">
        <p14:creationId xmlns:p14="http://schemas.microsoft.com/office/powerpoint/2010/main" val="611145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618186" y="532686"/>
            <a:ext cx="10792496" cy="1849906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pt-BR" sz="4000" b="1" dirty="0"/>
              <a:t>Média Aritmética</a:t>
            </a:r>
            <a:br>
              <a:rPr lang="pt-BR" sz="4000" b="1" dirty="0"/>
            </a:br>
            <a:r>
              <a:rPr lang="pt-BR" sz="4000" dirty="0"/>
              <a:t>	</a:t>
            </a:r>
            <a:r>
              <a:rPr lang="pt-BR" sz="3600" dirty="0" smtClean="0">
                <a:solidFill>
                  <a:srgbClr val="002060"/>
                </a:solidFill>
              </a:rPr>
              <a:t>Dados Agrupados </a:t>
            </a:r>
            <a:r>
              <a:rPr lang="pt-BR" dirty="0">
                <a:solidFill>
                  <a:srgbClr val="002060"/>
                </a:solidFill>
              </a:rPr>
              <a:t/>
            </a:r>
            <a:br>
              <a:rPr lang="pt-BR" dirty="0">
                <a:solidFill>
                  <a:srgbClr val="002060"/>
                </a:solidFill>
              </a:rPr>
            </a:br>
            <a:endParaRPr lang="pt-BR" dirty="0"/>
          </a:p>
        </p:txBody>
      </p:sp>
      <p:sp>
        <p:nvSpPr>
          <p:cNvPr id="13" name="Espaço Reservado para Conteúdo 13"/>
          <p:cNvSpPr>
            <a:spLocks noGrp="1"/>
          </p:cNvSpPr>
          <p:nvPr>
            <p:ph idx="1"/>
          </p:nvPr>
        </p:nvSpPr>
        <p:spPr>
          <a:xfrm>
            <a:off x="1071613" y="3721080"/>
            <a:ext cx="3579385" cy="851624"/>
          </a:xfrm>
        </p:spPr>
        <p:txBody>
          <a:bodyPr rtlCol="0">
            <a:normAutofit fontScale="92500"/>
          </a:bodyPr>
          <a:lstStyle/>
          <a:p>
            <a:pPr marL="0" indent="0" algn="just">
              <a:buNone/>
            </a:pPr>
            <a:r>
              <a:rPr lang="pt-BR" sz="3600" dirty="0" smtClean="0"/>
              <a:t>Y = (y , y , ... , y  )</a:t>
            </a:r>
          </a:p>
        </p:txBody>
      </p:sp>
      <p:sp>
        <p:nvSpPr>
          <p:cNvPr id="5" name="Espaço Reservado para Conteúdo 13"/>
          <p:cNvSpPr txBox="1">
            <a:spLocks/>
          </p:cNvSpPr>
          <p:nvPr/>
        </p:nvSpPr>
        <p:spPr>
          <a:xfrm>
            <a:off x="1071613" y="2175543"/>
            <a:ext cx="9205470" cy="274254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pt-BR" sz="2400" dirty="0"/>
              <a:t>Quando a amostra for um valor relativamente grande, agrupamos os dados em uma tabela para facilitar </a:t>
            </a:r>
            <a:r>
              <a:rPr lang="pt-BR" sz="2400" dirty="0" smtClean="0"/>
              <a:t>a compreensão. </a:t>
            </a:r>
          </a:p>
        </p:txBody>
      </p:sp>
      <p:sp>
        <p:nvSpPr>
          <p:cNvPr id="6" name="Espaço Reservado para Conteúdo 13"/>
          <p:cNvSpPr txBox="1">
            <a:spLocks/>
          </p:cNvSpPr>
          <p:nvPr/>
        </p:nvSpPr>
        <p:spPr>
          <a:xfrm>
            <a:off x="1875336" y="5520120"/>
            <a:ext cx="4968552" cy="851624"/>
          </a:xfrm>
          <a:prstGeom prst="rect">
            <a:avLst/>
          </a:prstGeom>
        </p:spPr>
        <p:txBody>
          <a:bodyPr vert="horz" lIns="121899" tIns="60949" rIns="121899" bIns="60949" rtlCol="0">
            <a:normAutofit fontScale="85000" lnSpcReduction="10000"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itchFamily="34" charset="0"/>
              <a:buNone/>
            </a:pPr>
            <a:r>
              <a:rPr lang="pt-BR" sz="2400" b="1" dirty="0" smtClean="0">
                <a:solidFill>
                  <a:srgbClr val="C00000"/>
                </a:solidFill>
              </a:rPr>
              <a:t>Y</a:t>
            </a:r>
            <a:r>
              <a:rPr lang="pt-BR" sz="2400" dirty="0" smtClean="0"/>
              <a:t> sendo as médias de cada intervalo.</a:t>
            </a:r>
          </a:p>
          <a:p>
            <a:pPr marL="0" indent="0" algn="just">
              <a:buFont typeface="Arial" pitchFamily="34" charset="0"/>
              <a:buNone/>
            </a:pPr>
            <a:r>
              <a:rPr lang="pt-BR" sz="2400" b="1" dirty="0" smtClean="0">
                <a:solidFill>
                  <a:srgbClr val="C00000"/>
                </a:solidFill>
              </a:rPr>
              <a:t>F</a:t>
            </a:r>
            <a:r>
              <a:rPr lang="pt-BR" sz="2400" dirty="0" smtClean="0"/>
              <a:t> sendo a frequência da cada intervalo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Espaço Reservado para Conteúdo 13"/>
              <p:cNvSpPr txBox="1">
                <a:spLocks/>
              </p:cNvSpPr>
              <p:nvPr/>
            </p:nvSpPr>
            <p:spPr>
              <a:xfrm>
                <a:off x="7647611" y="3541507"/>
                <a:ext cx="3003217" cy="1803225"/>
              </a:xfrm>
              <a:prstGeom prst="round2Diag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vert="horz" lIns="121899" tIns="60949" rIns="121899" bIns="60949" rtlCol="0">
                <a:normAutofit/>
              </a:bodyPr>
              <a:lstStyle>
                <a:lvl1pPr marL="304747" indent="-304747" algn="l" defTabSz="1218987" rtl="0" eaLnBrk="1" latinLnBrk="0" hangingPunct="1">
                  <a:lnSpc>
                    <a:spcPct val="90000"/>
                  </a:lnSpc>
                  <a:spcBef>
                    <a:spcPts val="1600"/>
                  </a:spcBef>
                  <a:buClr>
                    <a:schemeClr val="accent1"/>
                  </a:buClr>
                  <a:buSzPct val="100000"/>
                  <a:buFont typeface="Arial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493" indent="-231607" algn="l" defTabSz="1218987" rtl="0" eaLnBrk="1" latinLnBrk="0" hangingPunct="1">
                  <a:lnSpc>
                    <a:spcPct val="90000"/>
                  </a:lnSpc>
                  <a:spcBef>
                    <a:spcPts val="800"/>
                  </a:spcBef>
                  <a:buClr>
                    <a:schemeClr val="accent1"/>
                  </a:buClr>
                  <a:buSzPct val="80000"/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240" indent="-231607" algn="l" defTabSz="1218987" rtl="0" eaLnBrk="1" latinLnBrk="0" hangingPunct="1">
                  <a:lnSpc>
                    <a:spcPct val="90000"/>
                  </a:lnSpc>
                  <a:spcBef>
                    <a:spcPts val="800"/>
                  </a:spcBef>
                  <a:buClr>
                    <a:schemeClr val="accent1"/>
                  </a:buClr>
                  <a:buSzPct val="80000"/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218987" indent="-231607" algn="l" defTabSz="1218987" rtl="0" eaLnBrk="1" latinLnBrk="0" hangingPunct="1">
                  <a:lnSpc>
                    <a:spcPct val="90000"/>
                  </a:lnSpc>
                  <a:spcBef>
                    <a:spcPts val="800"/>
                  </a:spcBef>
                  <a:buClr>
                    <a:schemeClr val="accent1"/>
                  </a:buClr>
                  <a:buSzPct val="80000"/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23733" indent="-231607" algn="l" defTabSz="1218987" rtl="0" eaLnBrk="1" latinLnBrk="0" hangingPunct="1">
                  <a:lnSpc>
                    <a:spcPct val="90000"/>
                  </a:lnSpc>
                  <a:spcBef>
                    <a:spcPts val="800"/>
                  </a:spcBef>
                  <a:buClr>
                    <a:schemeClr val="accent1"/>
                  </a:buClr>
                  <a:buSzPct val="80000"/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828480" indent="-231607" algn="l" defTabSz="1218987" rtl="0" eaLnBrk="1" latinLnBrk="0" hangingPunct="1">
                  <a:lnSpc>
                    <a:spcPct val="90000"/>
                  </a:lnSpc>
                  <a:spcBef>
                    <a:spcPts val="800"/>
                  </a:spcBef>
                  <a:buClr>
                    <a:schemeClr val="accent1"/>
                  </a:buClr>
                  <a:buSzPct val="80000"/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133227" indent="-231607" algn="l" defTabSz="1218987" rtl="0" eaLnBrk="1" latinLnBrk="0" hangingPunct="1">
                  <a:lnSpc>
                    <a:spcPct val="90000"/>
                  </a:lnSpc>
                  <a:spcBef>
                    <a:spcPts val="800"/>
                  </a:spcBef>
                  <a:buClr>
                    <a:schemeClr val="accent1"/>
                  </a:buClr>
                  <a:buSzPct val="80000"/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37973" indent="-231607" algn="l" defTabSz="1218987" rtl="0" eaLnBrk="1" latinLnBrk="0" hangingPunct="1">
                  <a:lnSpc>
                    <a:spcPct val="90000"/>
                  </a:lnSpc>
                  <a:spcBef>
                    <a:spcPts val="800"/>
                  </a:spcBef>
                  <a:buClr>
                    <a:schemeClr val="accent1"/>
                  </a:buClr>
                  <a:buSzPct val="80000"/>
                  <a:buFont typeface="Arial" pitchFamily="34" charset="0"/>
                  <a:buChar char="•"/>
                  <a:defRPr sz="20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2720" indent="-231607" algn="l" defTabSz="1218987" rtl="0" eaLnBrk="1" latinLnBrk="0" hangingPunct="1">
                  <a:lnSpc>
                    <a:spcPct val="90000"/>
                  </a:lnSpc>
                  <a:spcBef>
                    <a:spcPts val="800"/>
                  </a:spcBef>
                  <a:buClr>
                    <a:schemeClr val="accent1"/>
                  </a:buClr>
                  <a:buSzPct val="80000"/>
                  <a:buFont typeface="Arial" pitchFamily="34" charset="0"/>
                  <a:buChar char="•"/>
                  <a:defRPr sz="20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pt-BR" sz="2400" dirty="0" smtClean="0"/>
                  <a:t>O cálculo é dado por:</a:t>
                </a:r>
              </a:p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4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𝑚</m:t>
                      </m:r>
                      <m:r>
                        <a:rPr lang="pt-BR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pt-BR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∑</m:t>
                          </m:r>
                          <m:r>
                            <m:rPr>
                              <m:nor/>
                            </m:rPr>
                            <a:rPr lang="pt-BR" sz="24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y</m:t>
                          </m:r>
                          <m:r>
                            <a:rPr lang="pt-BR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.</m:t>
                          </m:r>
                          <m:r>
                            <m:rPr>
                              <m:nor/>
                            </m:rPr>
                            <a:rPr lang="pt-BR" sz="24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F</m:t>
                          </m:r>
                          <m:r>
                            <m:rPr>
                              <m:nor/>
                            </m:rPr>
                            <a:rPr lang="pt-BR" sz="24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pt-BR" sz="2400" dirty="0">
                              <a:solidFill>
                                <a:srgbClr val="FF0000"/>
                              </a:solidFill>
                            </a:rPr>
                            <m:t> </m:t>
                          </m:r>
                        </m:num>
                        <m:den>
                          <m:r>
                            <a:rPr lang="pt-BR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∑</m:t>
                          </m:r>
                          <m:r>
                            <a:rPr lang="pt-BR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𝐹</m:t>
                          </m:r>
                        </m:den>
                      </m:f>
                    </m:oMath>
                  </m:oMathPara>
                </a14:m>
                <a:endParaRPr lang="pt-BR" sz="2400" dirty="0" smtClean="0"/>
              </a:p>
              <a:p>
                <a:pPr marL="0" indent="0" algn="just">
                  <a:buNone/>
                </a:pPr>
                <a:endParaRPr lang="pt-BR" sz="2400" dirty="0" smtClean="0"/>
              </a:p>
            </p:txBody>
          </p:sp>
        </mc:Choice>
        <mc:Fallback xmlns="">
          <p:sp>
            <p:nvSpPr>
              <p:cNvPr id="7" name="Espaço Reservado para Conteúdo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47611" y="3541507"/>
                <a:ext cx="3003217" cy="1803225"/>
              </a:xfrm>
              <a:prstGeom prst="round2DiagRect">
                <a:avLst/>
              </a:prstGeom>
              <a:blipFill rotWithShape="0">
                <a:blip r:embed="rId2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Espaço Reservado para Conteúdo 13"/>
          <p:cNvSpPr txBox="1">
            <a:spLocks/>
          </p:cNvSpPr>
          <p:nvPr/>
        </p:nvSpPr>
        <p:spPr>
          <a:xfrm>
            <a:off x="1071613" y="4358436"/>
            <a:ext cx="4011679" cy="851624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itchFamily="34" charset="0"/>
              <a:buNone/>
            </a:pPr>
            <a:r>
              <a:rPr lang="pt-BR" sz="3300" dirty="0"/>
              <a:t>F</a:t>
            </a:r>
            <a:r>
              <a:rPr lang="pt-BR" sz="3300" dirty="0" smtClean="0"/>
              <a:t> = </a:t>
            </a:r>
            <a:r>
              <a:rPr lang="pt-BR" sz="3600" dirty="0" smtClean="0"/>
              <a:t>(</a:t>
            </a:r>
            <a:r>
              <a:rPr lang="pt-BR" sz="3300" dirty="0" smtClean="0"/>
              <a:t>F , F , ... , F </a:t>
            </a:r>
            <a:r>
              <a:rPr lang="pt-BR" sz="3600" dirty="0" smtClean="0"/>
              <a:t>)</a:t>
            </a:r>
          </a:p>
        </p:txBody>
      </p:sp>
      <p:grpSp>
        <p:nvGrpSpPr>
          <p:cNvPr id="15" name="Agrupar 23"/>
          <p:cNvGrpSpPr/>
          <p:nvPr/>
        </p:nvGrpSpPr>
        <p:grpSpPr>
          <a:xfrm>
            <a:off x="2133972" y="3961318"/>
            <a:ext cx="2517026" cy="611386"/>
            <a:chOff x="2205981" y="3642490"/>
            <a:chExt cx="2517026" cy="611386"/>
          </a:xfrm>
        </p:grpSpPr>
        <p:sp>
          <p:nvSpPr>
            <p:cNvPr id="16" name="Subtítulo 4"/>
            <p:cNvSpPr txBox="1">
              <a:spLocks/>
            </p:cNvSpPr>
            <p:nvPr/>
          </p:nvSpPr>
          <p:spPr>
            <a:xfrm>
              <a:off x="2205981" y="3645024"/>
              <a:ext cx="504055" cy="432048"/>
            </a:xfrm>
            <a:prstGeom prst="rect">
              <a:avLst/>
            </a:prstGeom>
          </p:spPr>
          <p:txBody>
            <a:bodyPr vert="horz" lIns="121899" tIns="60949" rIns="121899" bIns="60949" rtlCol="0">
              <a:normAutofit/>
            </a:bodyPr>
            <a:lstStyle>
              <a:lvl1pPr marL="304747" indent="-304747" algn="l" defTabSz="1218987" rtl="0" eaLnBrk="1" latinLnBrk="0" hangingPunct="1">
                <a:lnSpc>
                  <a:spcPct val="90000"/>
                </a:lnSpc>
                <a:spcBef>
                  <a:spcPts val="16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49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4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18987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2373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2848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133227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3797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272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buNone/>
              </a:pPr>
              <a:r>
                <a:rPr lang="pt-BR" sz="2000" b="1" dirty="0" smtClean="0">
                  <a:solidFill>
                    <a:srgbClr val="002060"/>
                  </a:solidFill>
                </a:rPr>
                <a:t>1</a:t>
              </a:r>
              <a:endParaRPr lang="pt-BR" sz="2000" b="1" dirty="0">
                <a:solidFill>
                  <a:srgbClr val="002060"/>
                </a:solidFill>
              </a:endParaRPr>
            </a:p>
          </p:txBody>
        </p:sp>
        <p:sp>
          <p:nvSpPr>
            <p:cNvPr id="17" name="Subtítulo 4"/>
            <p:cNvSpPr txBox="1">
              <a:spLocks/>
            </p:cNvSpPr>
            <p:nvPr/>
          </p:nvSpPr>
          <p:spPr>
            <a:xfrm>
              <a:off x="2710037" y="3645024"/>
              <a:ext cx="504055" cy="432048"/>
            </a:xfrm>
            <a:prstGeom prst="rect">
              <a:avLst/>
            </a:prstGeom>
          </p:spPr>
          <p:txBody>
            <a:bodyPr vert="horz" lIns="121899" tIns="60949" rIns="121899" bIns="60949" rtlCol="0">
              <a:normAutofit/>
            </a:bodyPr>
            <a:lstStyle>
              <a:lvl1pPr marL="304747" indent="-304747" algn="l" defTabSz="1218987" rtl="0" eaLnBrk="1" latinLnBrk="0" hangingPunct="1">
                <a:lnSpc>
                  <a:spcPct val="90000"/>
                </a:lnSpc>
                <a:spcBef>
                  <a:spcPts val="16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49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4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18987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2373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2848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133227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3797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272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buNone/>
              </a:pPr>
              <a:r>
                <a:rPr lang="pt-BR" sz="2000" b="1" dirty="0" smtClean="0">
                  <a:solidFill>
                    <a:srgbClr val="002060"/>
                  </a:solidFill>
                </a:rPr>
                <a:t> 2</a:t>
              </a:r>
              <a:endParaRPr lang="pt-BR" sz="2000" b="1" dirty="0">
                <a:solidFill>
                  <a:srgbClr val="002060"/>
                </a:solidFill>
              </a:endParaRPr>
            </a:p>
          </p:txBody>
        </p:sp>
        <p:sp>
          <p:nvSpPr>
            <p:cNvPr id="18" name="Subtítulo 4"/>
            <p:cNvSpPr txBox="1">
              <a:spLocks/>
            </p:cNvSpPr>
            <p:nvPr/>
          </p:nvSpPr>
          <p:spPr>
            <a:xfrm>
              <a:off x="3934173" y="3642490"/>
              <a:ext cx="788834" cy="611386"/>
            </a:xfrm>
            <a:prstGeom prst="rect">
              <a:avLst/>
            </a:prstGeom>
          </p:spPr>
          <p:txBody>
            <a:bodyPr vert="horz" lIns="121899" tIns="60949" rIns="121899" bIns="60949" rtlCol="0">
              <a:normAutofit/>
            </a:bodyPr>
            <a:lstStyle>
              <a:lvl1pPr marL="304747" indent="-304747" algn="l" defTabSz="1218987" rtl="0" eaLnBrk="1" latinLnBrk="0" hangingPunct="1">
                <a:lnSpc>
                  <a:spcPct val="90000"/>
                </a:lnSpc>
                <a:spcBef>
                  <a:spcPts val="16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49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4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18987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2373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2848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133227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3797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272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buNone/>
              </a:pPr>
              <a:r>
                <a:rPr lang="pt-BR" sz="2000" b="1" dirty="0" smtClean="0">
                  <a:solidFill>
                    <a:srgbClr val="002060"/>
                  </a:solidFill>
                </a:rPr>
                <a:t>  n</a:t>
              </a:r>
              <a:endParaRPr lang="pt-BR" sz="20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19" name="Agrupar 23"/>
          <p:cNvGrpSpPr/>
          <p:nvPr/>
        </p:nvGrpSpPr>
        <p:grpSpPr>
          <a:xfrm>
            <a:off x="2237003" y="4623709"/>
            <a:ext cx="2517026" cy="611386"/>
            <a:chOff x="2205981" y="3642490"/>
            <a:chExt cx="2517026" cy="611386"/>
          </a:xfrm>
        </p:grpSpPr>
        <p:sp>
          <p:nvSpPr>
            <p:cNvPr id="20" name="Subtítulo 4"/>
            <p:cNvSpPr txBox="1">
              <a:spLocks/>
            </p:cNvSpPr>
            <p:nvPr/>
          </p:nvSpPr>
          <p:spPr>
            <a:xfrm>
              <a:off x="2205981" y="3645024"/>
              <a:ext cx="504055" cy="432048"/>
            </a:xfrm>
            <a:prstGeom prst="rect">
              <a:avLst/>
            </a:prstGeom>
          </p:spPr>
          <p:txBody>
            <a:bodyPr vert="horz" lIns="121899" tIns="60949" rIns="121899" bIns="60949" rtlCol="0">
              <a:normAutofit/>
            </a:bodyPr>
            <a:lstStyle>
              <a:lvl1pPr marL="304747" indent="-304747" algn="l" defTabSz="1218987" rtl="0" eaLnBrk="1" latinLnBrk="0" hangingPunct="1">
                <a:lnSpc>
                  <a:spcPct val="90000"/>
                </a:lnSpc>
                <a:spcBef>
                  <a:spcPts val="16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49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4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18987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2373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2848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133227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3797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272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buNone/>
              </a:pPr>
              <a:r>
                <a:rPr lang="pt-BR" sz="2000" b="1" dirty="0" smtClean="0">
                  <a:solidFill>
                    <a:srgbClr val="002060"/>
                  </a:solidFill>
                </a:rPr>
                <a:t>1</a:t>
              </a:r>
              <a:endParaRPr lang="pt-BR" sz="2000" b="1" dirty="0">
                <a:solidFill>
                  <a:srgbClr val="002060"/>
                </a:solidFill>
              </a:endParaRPr>
            </a:p>
          </p:txBody>
        </p:sp>
        <p:sp>
          <p:nvSpPr>
            <p:cNvPr id="21" name="Subtítulo 4"/>
            <p:cNvSpPr txBox="1">
              <a:spLocks/>
            </p:cNvSpPr>
            <p:nvPr/>
          </p:nvSpPr>
          <p:spPr>
            <a:xfrm>
              <a:off x="2710037" y="3645024"/>
              <a:ext cx="607448" cy="432048"/>
            </a:xfrm>
            <a:prstGeom prst="rect">
              <a:avLst/>
            </a:prstGeom>
          </p:spPr>
          <p:txBody>
            <a:bodyPr vert="horz" lIns="121899" tIns="60949" rIns="121899" bIns="60949" rtlCol="0">
              <a:normAutofit/>
            </a:bodyPr>
            <a:lstStyle>
              <a:lvl1pPr marL="304747" indent="-304747" algn="l" defTabSz="1218987" rtl="0" eaLnBrk="1" latinLnBrk="0" hangingPunct="1">
                <a:lnSpc>
                  <a:spcPct val="90000"/>
                </a:lnSpc>
                <a:spcBef>
                  <a:spcPts val="16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49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4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18987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2373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2848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133227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3797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272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buNone/>
              </a:pPr>
              <a:r>
                <a:rPr lang="pt-BR" sz="2000" b="1" dirty="0" smtClean="0">
                  <a:solidFill>
                    <a:srgbClr val="002060"/>
                  </a:solidFill>
                </a:rPr>
                <a:t>  2</a:t>
              </a:r>
              <a:endParaRPr lang="pt-BR" sz="2000" b="1" dirty="0">
                <a:solidFill>
                  <a:srgbClr val="002060"/>
                </a:solidFill>
              </a:endParaRPr>
            </a:p>
          </p:txBody>
        </p:sp>
        <p:sp>
          <p:nvSpPr>
            <p:cNvPr id="22" name="Subtítulo 4"/>
            <p:cNvSpPr txBox="1">
              <a:spLocks/>
            </p:cNvSpPr>
            <p:nvPr/>
          </p:nvSpPr>
          <p:spPr>
            <a:xfrm>
              <a:off x="3934173" y="3642490"/>
              <a:ext cx="788834" cy="611386"/>
            </a:xfrm>
            <a:prstGeom prst="rect">
              <a:avLst/>
            </a:prstGeom>
          </p:spPr>
          <p:txBody>
            <a:bodyPr vert="horz" lIns="121899" tIns="60949" rIns="121899" bIns="60949" rtlCol="0">
              <a:normAutofit/>
            </a:bodyPr>
            <a:lstStyle>
              <a:lvl1pPr marL="304747" indent="-304747" algn="l" defTabSz="1218987" rtl="0" eaLnBrk="1" latinLnBrk="0" hangingPunct="1">
                <a:lnSpc>
                  <a:spcPct val="90000"/>
                </a:lnSpc>
                <a:spcBef>
                  <a:spcPts val="16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49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4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18987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2373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2848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133227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37973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2720" indent="-231607" algn="l" defTabSz="1218987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accent1"/>
                </a:buClr>
                <a:buSzPct val="80000"/>
                <a:buFont typeface="Arial" pitchFamily="34" charset="0"/>
                <a:buChar char="•"/>
                <a:defRPr sz="20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buNone/>
              </a:pPr>
              <a:r>
                <a:rPr lang="pt-BR" sz="2000" b="1" dirty="0" smtClean="0">
                  <a:solidFill>
                    <a:srgbClr val="002060"/>
                  </a:solidFill>
                </a:rPr>
                <a:t>   n</a:t>
              </a:r>
              <a:endParaRPr lang="pt-BR" sz="2000" b="1" dirty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0048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>
          <a:xfrm>
            <a:off x="1933864" y="1127132"/>
            <a:ext cx="5832097" cy="28282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0" dirty="0" err="1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Percentis</a:t>
            </a:r>
            <a:endParaRPr lang="pt-BR" sz="8000" spc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58841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spaço Reservado para Conteúdo 13"/>
          <p:cNvSpPr>
            <a:spLocks noGrp="1"/>
          </p:cNvSpPr>
          <p:nvPr>
            <p:ph idx="1"/>
          </p:nvPr>
        </p:nvSpPr>
        <p:spPr>
          <a:xfrm>
            <a:off x="818147" y="1844826"/>
            <a:ext cx="10009367" cy="2276202"/>
          </a:xfrm>
        </p:spPr>
        <p:txBody>
          <a:bodyPr rtlCol="0"/>
          <a:lstStyle/>
          <a:p>
            <a:pPr algn="just"/>
            <a:r>
              <a:rPr lang="pt-BR" sz="2600" dirty="0" err="1" smtClean="0"/>
              <a:t>Percetis</a:t>
            </a:r>
            <a:r>
              <a:rPr lang="pt-BR" sz="2600" dirty="0" smtClean="0"/>
              <a:t> são medidas separatrizes que dividem os dados de um rol em 100 grupos que contém 1% do número de dados cada.</a:t>
            </a:r>
          </a:p>
          <a:p>
            <a:pPr algn="just"/>
            <a:r>
              <a:rPr lang="pt-BR" sz="2600" dirty="0" smtClean="0"/>
              <a:t>Notação adotada: (P) para o parâmetro e (p) para a estimativa.</a:t>
            </a:r>
            <a:endParaRPr lang="en-US" sz="2600" dirty="0" smtClean="0"/>
          </a:p>
          <a:p>
            <a:pPr algn="just"/>
            <a:endParaRPr lang="en-US" dirty="0"/>
          </a:p>
        </p:txBody>
      </p:sp>
      <p:cxnSp>
        <p:nvCxnSpPr>
          <p:cNvPr id="3" name="Conector reto 2"/>
          <p:cNvCxnSpPr/>
          <p:nvPr/>
        </p:nvCxnSpPr>
        <p:spPr>
          <a:xfrm flipV="1">
            <a:off x="1945052" y="5312890"/>
            <a:ext cx="7319301" cy="7483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ector reto 8"/>
          <p:cNvCxnSpPr/>
          <p:nvPr/>
        </p:nvCxnSpPr>
        <p:spPr>
          <a:xfrm>
            <a:off x="2711624" y="5104348"/>
            <a:ext cx="0" cy="43204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aixaDeTexto 5"/>
          <p:cNvSpPr txBox="1"/>
          <p:nvPr/>
        </p:nvSpPr>
        <p:spPr>
          <a:xfrm>
            <a:off x="2428535" y="4607825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P1</a:t>
            </a:r>
          </a:p>
        </p:txBody>
      </p:sp>
      <p:sp>
        <p:nvSpPr>
          <p:cNvPr id="16" name="Chave Direita 15"/>
          <p:cNvSpPr/>
          <p:nvPr/>
        </p:nvSpPr>
        <p:spPr>
          <a:xfrm rot="5400000">
            <a:off x="3681155" y="5365733"/>
            <a:ext cx="221179" cy="720080"/>
          </a:xfrm>
          <a:prstGeom prst="rightBrac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7" name="CaixaDeTexto 16"/>
          <p:cNvSpPr txBox="1"/>
          <p:nvPr/>
        </p:nvSpPr>
        <p:spPr>
          <a:xfrm>
            <a:off x="3455888" y="5965324"/>
            <a:ext cx="6848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dirty="0"/>
              <a:t>1%</a:t>
            </a:r>
          </a:p>
        </p:txBody>
      </p:sp>
      <p:sp>
        <p:nvSpPr>
          <p:cNvPr id="22" name="CaixaDeTexto 21"/>
          <p:cNvSpPr txBox="1"/>
          <p:nvPr/>
        </p:nvSpPr>
        <p:spPr>
          <a:xfrm>
            <a:off x="2419718" y="4364426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>
                <a:solidFill>
                  <a:srgbClr val="0070C0"/>
                </a:solidFill>
              </a:rPr>
              <a:t>1%</a:t>
            </a:r>
          </a:p>
        </p:txBody>
      </p:sp>
      <p:cxnSp>
        <p:nvCxnSpPr>
          <p:cNvPr id="34" name="Conector reto 33"/>
          <p:cNvCxnSpPr/>
          <p:nvPr/>
        </p:nvCxnSpPr>
        <p:spPr>
          <a:xfrm>
            <a:off x="3431704" y="5085184"/>
            <a:ext cx="0" cy="43204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ector reto 34"/>
          <p:cNvCxnSpPr/>
          <p:nvPr/>
        </p:nvCxnSpPr>
        <p:spPr>
          <a:xfrm>
            <a:off x="4151784" y="5085184"/>
            <a:ext cx="0" cy="43204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ector reto 38"/>
          <p:cNvCxnSpPr/>
          <p:nvPr/>
        </p:nvCxnSpPr>
        <p:spPr>
          <a:xfrm>
            <a:off x="7032104" y="5085184"/>
            <a:ext cx="0" cy="43204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ector reto 39"/>
          <p:cNvCxnSpPr/>
          <p:nvPr/>
        </p:nvCxnSpPr>
        <p:spPr>
          <a:xfrm>
            <a:off x="7752184" y="5085184"/>
            <a:ext cx="0" cy="43204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ector reto 40"/>
          <p:cNvCxnSpPr/>
          <p:nvPr/>
        </p:nvCxnSpPr>
        <p:spPr>
          <a:xfrm>
            <a:off x="8472264" y="5085184"/>
            <a:ext cx="0" cy="43204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CaixaDeTexto 43"/>
          <p:cNvSpPr txBox="1"/>
          <p:nvPr/>
        </p:nvSpPr>
        <p:spPr>
          <a:xfrm>
            <a:off x="3152490" y="4608503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P2</a:t>
            </a:r>
          </a:p>
        </p:txBody>
      </p:sp>
      <p:sp>
        <p:nvSpPr>
          <p:cNvPr id="45" name="CaixaDeTexto 44"/>
          <p:cNvSpPr txBox="1"/>
          <p:nvPr/>
        </p:nvSpPr>
        <p:spPr>
          <a:xfrm>
            <a:off x="3143673" y="4365104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>
                <a:solidFill>
                  <a:srgbClr val="0070C0"/>
                </a:solidFill>
              </a:rPr>
              <a:t>2%</a:t>
            </a:r>
          </a:p>
        </p:txBody>
      </p:sp>
      <p:sp>
        <p:nvSpPr>
          <p:cNvPr id="46" name="CaixaDeTexto 45"/>
          <p:cNvSpPr txBox="1"/>
          <p:nvPr/>
        </p:nvSpPr>
        <p:spPr>
          <a:xfrm>
            <a:off x="3872570" y="4608503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P3</a:t>
            </a:r>
          </a:p>
        </p:txBody>
      </p:sp>
      <p:sp>
        <p:nvSpPr>
          <p:cNvPr id="47" name="CaixaDeTexto 46"/>
          <p:cNvSpPr txBox="1"/>
          <p:nvPr/>
        </p:nvSpPr>
        <p:spPr>
          <a:xfrm>
            <a:off x="3863753" y="4365104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>
                <a:solidFill>
                  <a:srgbClr val="0070C0"/>
                </a:solidFill>
              </a:rPr>
              <a:t>3%</a:t>
            </a:r>
          </a:p>
        </p:txBody>
      </p:sp>
      <p:sp>
        <p:nvSpPr>
          <p:cNvPr id="54" name="CaixaDeTexto 53"/>
          <p:cNvSpPr txBox="1"/>
          <p:nvPr/>
        </p:nvSpPr>
        <p:spPr>
          <a:xfrm>
            <a:off x="6672065" y="4608503"/>
            <a:ext cx="595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P97</a:t>
            </a:r>
          </a:p>
        </p:txBody>
      </p:sp>
      <p:sp>
        <p:nvSpPr>
          <p:cNvPr id="55" name="CaixaDeTexto 54"/>
          <p:cNvSpPr txBox="1"/>
          <p:nvPr/>
        </p:nvSpPr>
        <p:spPr>
          <a:xfrm>
            <a:off x="6736323" y="4365104"/>
            <a:ext cx="6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>
                <a:solidFill>
                  <a:srgbClr val="0070C0"/>
                </a:solidFill>
              </a:rPr>
              <a:t>97%</a:t>
            </a:r>
          </a:p>
        </p:txBody>
      </p:sp>
      <p:sp>
        <p:nvSpPr>
          <p:cNvPr id="56" name="CaixaDeTexto 55"/>
          <p:cNvSpPr txBox="1"/>
          <p:nvPr/>
        </p:nvSpPr>
        <p:spPr>
          <a:xfrm>
            <a:off x="7392145" y="4608503"/>
            <a:ext cx="595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P98</a:t>
            </a:r>
          </a:p>
        </p:txBody>
      </p:sp>
      <p:sp>
        <p:nvSpPr>
          <p:cNvPr id="57" name="CaixaDeTexto 56"/>
          <p:cNvSpPr txBox="1"/>
          <p:nvPr/>
        </p:nvSpPr>
        <p:spPr>
          <a:xfrm>
            <a:off x="7456403" y="4365104"/>
            <a:ext cx="6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>
                <a:solidFill>
                  <a:srgbClr val="0070C0"/>
                </a:solidFill>
              </a:rPr>
              <a:t>98%</a:t>
            </a:r>
          </a:p>
        </p:txBody>
      </p:sp>
      <p:sp>
        <p:nvSpPr>
          <p:cNvPr id="58" name="CaixaDeTexto 57"/>
          <p:cNvSpPr txBox="1"/>
          <p:nvPr/>
        </p:nvSpPr>
        <p:spPr>
          <a:xfrm>
            <a:off x="8112225" y="4608503"/>
            <a:ext cx="595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P99</a:t>
            </a:r>
          </a:p>
        </p:txBody>
      </p:sp>
      <p:sp>
        <p:nvSpPr>
          <p:cNvPr id="59" name="CaixaDeTexto 58"/>
          <p:cNvSpPr txBox="1"/>
          <p:nvPr/>
        </p:nvSpPr>
        <p:spPr>
          <a:xfrm>
            <a:off x="8176483" y="4365104"/>
            <a:ext cx="6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>
                <a:solidFill>
                  <a:srgbClr val="0070C0"/>
                </a:solidFill>
              </a:rPr>
              <a:t>99%</a:t>
            </a:r>
          </a:p>
        </p:txBody>
      </p:sp>
      <p:sp>
        <p:nvSpPr>
          <p:cNvPr id="42" name="Chave Direita 41"/>
          <p:cNvSpPr/>
          <p:nvPr/>
        </p:nvSpPr>
        <p:spPr>
          <a:xfrm rot="5400000">
            <a:off x="7281555" y="5384897"/>
            <a:ext cx="221179" cy="720080"/>
          </a:xfrm>
          <a:prstGeom prst="rightBrac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3" name="CaixaDeTexto 42"/>
          <p:cNvSpPr txBox="1"/>
          <p:nvPr/>
        </p:nvSpPr>
        <p:spPr>
          <a:xfrm>
            <a:off x="7056288" y="5984488"/>
            <a:ext cx="6848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dirty="0"/>
              <a:t>1%</a:t>
            </a:r>
          </a:p>
        </p:txBody>
      </p:sp>
      <p:sp>
        <p:nvSpPr>
          <p:cNvPr id="60" name="CaixaDeTexto 59"/>
          <p:cNvSpPr txBox="1"/>
          <p:nvPr/>
        </p:nvSpPr>
        <p:spPr>
          <a:xfrm>
            <a:off x="5204600" y="4775280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...</a:t>
            </a:r>
          </a:p>
        </p:txBody>
      </p:sp>
      <p:sp>
        <p:nvSpPr>
          <p:cNvPr id="29" name="Título 12"/>
          <p:cNvSpPr txBox="1">
            <a:spLocks/>
          </p:cNvSpPr>
          <p:nvPr/>
        </p:nvSpPr>
        <p:spPr>
          <a:xfrm>
            <a:off x="802105" y="575347"/>
            <a:ext cx="5519623" cy="78200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4000" dirty="0" smtClean="0"/>
              <a:t>Percentis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254099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aixaDeTexto 1"/>
              <p:cNvSpPr txBox="1"/>
              <p:nvPr/>
            </p:nvSpPr>
            <p:spPr>
              <a:xfrm>
                <a:off x="2589675" y="4280661"/>
                <a:ext cx="2175596" cy="80086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800" i="1">
                          <a:latin typeface="Cambria Math" panose="02040503050406030204" pitchFamily="18" charset="0"/>
                        </a:rPr>
                        <m:t>𝑃𝑂𝑆</m:t>
                      </m:r>
                      <m:r>
                        <a:rPr lang="pt-BR" sz="2800" i="1">
                          <a:latin typeface="Cambria Math" panose="02040503050406030204" pitchFamily="18" charset="0"/>
                        </a:rPr>
                        <m:t>  =</m:t>
                      </m:r>
                      <m:f>
                        <m:fPr>
                          <m:ctrlPr>
                            <a:rPr lang="pt-B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pt-BR" sz="2800">
                              <a:latin typeface="Cambria Math" panose="02040503050406030204" pitchFamily="18" charset="0"/>
                            </a:rPr>
                            <m:t>i</m:t>
                          </m:r>
                          <m:r>
                            <a:rPr lang="pt-BR" sz="280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pt-B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pt-B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num>
                        <m:den>
                          <m:r>
                            <a:rPr lang="pt-B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pt-BR" sz="2800" dirty="0"/>
              </a:p>
            </p:txBody>
          </p:sp>
        </mc:Choice>
        <mc:Fallback xmlns="">
          <p:sp>
            <p:nvSpPr>
              <p:cNvPr id="2" name="CaixaDeTexto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9675" y="4280661"/>
                <a:ext cx="2175596" cy="800860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CaixaDeTexto 28"/>
              <p:cNvSpPr txBox="1"/>
              <p:nvPr/>
            </p:nvSpPr>
            <p:spPr>
              <a:xfrm>
                <a:off x="3238575" y="4721425"/>
                <a:ext cx="28783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𝑃𝑖</m:t>
                      </m:r>
                    </m:oMath>
                  </m:oMathPara>
                </a14:m>
                <a:endParaRPr lang="pt-BR" sz="28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9" name="CaixaDeTexto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8575" y="4721425"/>
                <a:ext cx="287836" cy="276999"/>
              </a:xfrm>
              <a:prstGeom prst="rect">
                <a:avLst/>
              </a:prstGeom>
              <a:blipFill rotWithShape="0">
                <a:blip r:embed="rId3"/>
                <a:stretch>
                  <a:fillRect l="-19149" r="-17021" b="-13333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Agrupar 2"/>
          <p:cNvGrpSpPr/>
          <p:nvPr/>
        </p:nvGrpSpPr>
        <p:grpSpPr>
          <a:xfrm>
            <a:off x="5465351" y="4304162"/>
            <a:ext cx="2604752" cy="753992"/>
            <a:chOff x="2638028" y="4429536"/>
            <a:chExt cx="2604752" cy="75399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Retângulo 14"/>
                <p:cNvSpPr/>
                <p:nvPr/>
              </p:nvSpPr>
              <p:spPr>
                <a:xfrm>
                  <a:off x="2638028" y="4429536"/>
                  <a:ext cx="1526508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pt-BR" sz="200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</m:oMath>
                  </a14:m>
                  <a:r>
                    <a:rPr lang="pt-BR" sz="2000" dirty="0">
                      <a:solidFill>
                        <a:srgbClr val="C00000"/>
                      </a:solidFill>
                    </a:rPr>
                    <a:t>: </a:t>
                  </a:r>
                  <a:r>
                    <a:rPr lang="pt-BR" sz="2000" dirty="0"/>
                    <a:t>Percentis</a:t>
                  </a:r>
                </a:p>
              </p:txBody>
            </p:sp>
          </mc:Choice>
          <mc:Fallback xmlns="">
            <p:sp>
              <p:nvSpPr>
                <p:cNvPr id="15" name="Retângulo 1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38028" y="4429536"/>
                  <a:ext cx="1526508" cy="400110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 t="-7576" r="-4000" b="-25758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Retângulo 15"/>
                <p:cNvSpPr/>
                <p:nvPr/>
              </p:nvSpPr>
              <p:spPr>
                <a:xfrm>
                  <a:off x="2638028" y="4783418"/>
                  <a:ext cx="2604752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pt-BR" sz="2000" i="1">
                          <a:solidFill>
                            <a:srgbClr val="92D05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</m:oMath>
                  </a14:m>
                  <a:r>
                    <a:rPr lang="pt-BR" sz="2000" dirty="0">
                      <a:solidFill>
                        <a:srgbClr val="92D050"/>
                      </a:solidFill>
                    </a:rPr>
                    <a:t>: </a:t>
                  </a:r>
                  <a:r>
                    <a:rPr lang="pt-BR" sz="2000" dirty="0"/>
                    <a:t>Tamanho da série</a:t>
                  </a:r>
                </a:p>
              </p:txBody>
            </p:sp>
          </mc:Choice>
          <mc:Fallback xmlns="">
            <p:sp>
              <p:nvSpPr>
                <p:cNvPr id="16" name="Retângulo 1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38028" y="4783418"/>
                  <a:ext cx="2604752" cy="400110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 t="-7576" r="-1639" b="-25758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9" name="Espaço Reservado para Conteúdo 13"/>
          <p:cNvSpPr>
            <a:spLocks noGrp="1"/>
          </p:cNvSpPr>
          <p:nvPr>
            <p:ph idx="1"/>
          </p:nvPr>
        </p:nvSpPr>
        <p:spPr>
          <a:xfrm>
            <a:off x="1264512" y="2773941"/>
            <a:ext cx="9484041" cy="945425"/>
          </a:xfrm>
        </p:spPr>
        <p:txBody>
          <a:bodyPr rtlCol="0">
            <a:normAutofit/>
          </a:bodyPr>
          <a:lstStyle/>
          <a:p>
            <a:pPr algn="just"/>
            <a:r>
              <a:rPr lang="en-US" sz="2800" dirty="0" smtClean="0"/>
              <a:t>Para </a:t>
            </a:r>
            <a:r>
              <a:rPr lang="en-US" sz="2800" dirty="0" err="1" smtClean="0"/>
              <a:t>achar</a:t>
            </a:r>
            <a:r>
              <a:rPr lang="en-US" sz="2800" dirty="0" smtClean="0"/>
              <a:t> a </a:t>
            </a:r>
            <a:r>
              <a:rPr lang="en-US" sz="2800" dirty="0" err="1" smtClean="0"/>
              <a:t>posição</a:t>
            </a:r>
            <a:r>
              <a:rPr lang="en-US" sz="2800" dirty="0" smtClean="0"/>
              <a:t> do </a:t>
            </a:r>
            <a:r>
              <a:rPr lang="en-US" sz="2800" dirty="0" err="1" smtClean="0"/>
              <a:t>percentis</a:t>
            </a:r>
            <a:r>
              <a:rPr lang="en-US" sz="2800" dirty="0" smtClean="0"/>
              <a:t> </a:t>
            </a:r>
            <a:r>
              <a:rPr lang="en-US" sz="2800" dirty="0" err="1" smtClean="0"/>
              <a:t>desejado</a:t>
            </a:r>
            <a:r>
              <a:rPr lang="en-US" sz="2800" dirty="0" smtClean="0"/>
              <a:t>: </a:t>
            </a:r>
            <a:endParaRPr lang="en-US" sz="2800" dirty="0"/>
          </a:p>
        </p:txBody>
      </p:sp>
      <p:sp>
        <p:nvSpPr>
          <p:cNvPr id="10" name="Título 12"/>
          <p:cNvSpPr txBox="1">
            <a:spLocks/>
          </p:cNvSpPr>
          <p:nvPr/>
        </p:nvSpPr>
        <p:spPr>
          <a:xfrm>
            <a:off x="805366" y="735248"/>
            <a:ext cx="5519623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4000" dirty="0" smtClean="0"/>
              <a:t>Percentis</a:t>
            </a:r>
            <a:br>
              <a:rPr lang="pt-BR" sz="4000" dirty="0" smtClean="0"/>
            </a:br>
            <a:r>
              <a:rPr lang="pt-BR" sz="4000" dirty="0" smtClean="0"/>
              <a:t>         </a:t>
            </a:r>
            <a:r>
              <a:rPr lang="pt-BR" sz="3200" dirty="0" smtClean="0">
                <a:solidFill>
                  <a:schemeClr val="accent1"/>
                </a:solidFill>
              </a:rPr>
              <a:t>Com Dados Brutos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165866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740971" y="2060811"/>
            <a:ext cx="10283343" cy="1802851"/>
          </a:xfrm>
        </p:spPr>
        <p:txBody>
          <a:bodyPr/>
          <a:lstStyle/>
          <a:p>
            <a:pPr marL="0" indent="0">
              <a:buNone/>
            </a:pPr>
            <a:r>
              <a:rPr lang="pt-BR" sz="2000" dirty="0" smtClean="0"/>
              <a:t>Em uma seleção para determinada vaga de emprego a empresa pretende levar para próxima etapa, candidatos com pontuações acima de 70º (30% melhores) percentil, de acordo com as notas abaixo: </a:t>
            </a:r>
          </a:p>
          <a:p>
            <a:pPr marL="0" indent="0">
              <a:buNone/>
            </a:pPr>
            <a:r>
              <a:rPr lang="pt-BR" dirty="0" smtClean="0"/>
              <a:t>31   31   37   40   48   50   51   51   60   62   64   65   65   65   66   74   74   88   91   92 </a:t>
            </a:r>
            <a:endParaRPr lang="pt-BR" dirty="0"/>
          </a:p>
        </p:txBody>
      </p:sp>
      <p:sp>
        <p:nvSpPr>
          <p:cNvPr id="4" name="Título 12"/>
          <p:cNvSpPr txBox="1">
            <a:spLocks/>
          </p:cNvSpPr>
          <p:nvPr/>
        </p:nvSpPr>
        <p:spPr>
          <a:xfrm>
            <a:off x="740971" y="503428"/>
            <a:ext cx="5519623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4000" dirty="0" smtClean="0"/>
              <a:t>Percentis: Exemplo</a:t>
            </a:r>
            <a:br>
              <a:rPr lang="pt-BR" sz="4000" dirty="0" smtClean="0"/>
            </a:br>
            <a:r>
              <a:rPr lang="pt-BR" sz="4000" dirty="0" smtClean="0"/>
              <a:t>         </a:t>
            </a:r>
            <a:r>
              <a:rPr lang="pt-BR" sz="3200" dirty="0" smtClean="0">
                <a:solidFill>
                  <a:schemeClr val="accent1"/>
                </a:solidFill>
              </a:rPr>
              <a:t>Com Dados Brutos</a:t>
            </a:r>
            <a:endParaRPr lang="en-US" sz="32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4185015" y="5422496"/>
            <a:ext cx="1688283" cy="46166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pt-BR" sz="2400" dirty="0" smtClean="0"/>
              <a:t>P70 </a:t>
            </a:r>
            <a:r>
              <a:rPr lang="pt-BR" sz="2400" dirty="0"/>
              <a:t>= </a:t>
            </a:r>
            <a:r>
              <a:rPr lang="pt-BR" sz="2400" dirty="0" smtClean="0"/>
              <a:t>65,5</a:t>
            </a:r>
            <a:endParaRPr lang="pt-BR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aixaDeTexto 5"/>
              <p:cNvSpPr txBox="1"/>
              <p:nvPr/>
            </p:nvSpPr>
            <p:spPr>
              <a:xfrm>
                <a:off x="1088701" y="4095483"/>
                <a:ext cx="3031919" cy="6938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400" i="1" smtClean="0">
                          <a:latin typeface="Cambria Math" panose="02040503050406030204" pitchFamily="18" charset="0"/>
                        </a:rPr>
                        <m:t>𝑃𝑂𝑆</m:t>
                      </m:r>
                      <m:r>
                        <a:rPr lang="pt-BR" sz="2400" i="1" smtClean="0">
                          <a:latin typeface="Cambria Math" panose="02040503050406030204" pitchFamily="18" charset="0"/>
                        </a:rPr>
                        <m:t>  =</m:t>
                      </m:r>
                      <m:f>
                        <m:fPr>
                          <m:ctrlPr>
                            <a:rPr lang="pt-B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4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70</m:t>
                          </m:r>
                          <m:r>
                            <a:rPr lang="pt-BR" sz="240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pt-B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×2</m:t>
                          </m:r>
                          <m:r>
                            <a:rPr lang="pt-BR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num>
                        <m:den>
                          <m:r>
                            <a:rPr lang="pt-B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10</m:t>
                          </m:r>
                          <m:r>
                            <a:rPr lang="pt-BR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den>
                      </m:f>
                      <m:r>
                        <a:rPr lang="pt-BR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pt-BR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</m:t>
                      </m:r>
                      <m:r>
                        <a:rPr lang="pt-BR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4</m:t>
                      </m:r>
                    </m:oMath>
                  </m:oMathPara>
                </a14:m>
                <a:endParaRPr lang="pt-BR" sz="2400" dirty="0"/>
              </a:p>
            </p:txBody>
          </p:sp>
        </mc:Choice>
        <mc:Fallback xmlns="">
          <p:sp>
            <p:nvSpPr>
              <p:cNvPr id="6" name="CaixaDeTexto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701" y="4095483"/>
                <a:ext cx="3031919" cy="693844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CaixaDeTexto 6"/>
              <p:cNvSpPr txBox="1"/>
              <p:nvPr/>
            </p:nvSpPr>
            <p:spPr>
              <a:xfrm>
                <a:off x="1582947" y="4547627"/>
                <a:ext cx="359073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14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pt-BR" sz="14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70</m:t>
                      </m:r>
                    </m:oMath>
                  </m:oMathPara>
                </a14:m>
                <a:endParaRPr lang="pt-BR" sz="1400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7" name="CaixaDeTexto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82947" y="4547627"/>
                <a:ext cx="359073" cy="215444"/>
              </a:xfrm>
              <a:prstGeom prst="rect">
                <a:avLst/>
              </a:prstGeom>
              <a:blipFill rotWithShape="0">
                <a:blip r:embed="rId3"/>
                <a:stretch>
                  <a:fillRect l="-10169" r="-8475" b="-11429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Elipse 7"/>
          <p:cNvSpPr/>
          <p:nvPr/>
        </p:nvSpPr>
        <p:spPr>
          <a:xfrm>
            <a:off x="6659840" y="3049352"/>
            <a:ext cx="771271" cy="5180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aixaDeTexto 8"/>
              <p:cNvSpPr txBox="1"/>
              <p:nvPr/>
            </p:nvSpPr>
            <p:spPr>
              <a:xfrm>
                <a:off x="6060864" y="4207053"/>
                <a:ext cx="3565913" cy="619913"/>
              </a:xfrm>
              <a:prstGeom prst="rect">
                <a:avLst/>
              </a:prstGeom>
              <a:noFill/>
              <a:ln>
                <a:solidFill>
                  <a:srgbClr val="00B050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pt-BR" sz="2400" dirty="0" smtClean="0"/>
                  <a:t>P70</a:t>
                </a:r>
                <a14:m>
                  <m:oMath xmlns:m="http://schemas.openxmlformats.org/officeDocument/2006/math">
                    <m:r>
                      <a:rPr lang="pt-BR" sz="2400" i="1" dirty="0">
                        <a:latin typeface="Cambria Math" panose="02040503050406030204" pitchFamily="18" charset="0"/>
                      </a:rPr>
                      <m:t> = </m:t>
                    </m:r>
                    <m:f>
                      <m:fPr>
                        <m:ctrlPr>
                          <a:rPr lang="pt-BR" sz="24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BR" sz="2400" b="0" i="1" dirty="0" smtClean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pt-BR" sz="2400" i="1" dirty="0">
                            <a:latin typeface="Cambria Math" panose="02040503050406030204" pitchFamily="18" charset="0"/>
                          </a:rPr>
                          <m:t>5+</m:t>
                        </m:r>
                        <m:r>
                          <a:rPr lang="pt-BR" sz="2400" b="0" i="1" dirty="0" smtClean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pt-BR" sz="2400" i="1" dirty="0"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pt-BR" sz="2400" i="1" dirty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pt-BR" sz="2400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pt-BR" sz="24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BR" sz="2400" i="1" dirty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pt-BR" sz="2400" b="0" i="1" dirty="0" smtClean="0">
                            <a:latin typeface="Cambria Math" panose="02040503050406030204" pitchFamily="18" charset="0"/>
                          </a:rPr>
                          <m:t>31</m:t>
                        </m:r>
                      </m:num>
                      <m:den>
                        <m:r>
                          <a:rPr lang="pt-BR" sz="2400" i="1" dirty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pt-BR" sz="2400" dirty="0"/>
                  <a:t> = </a:t>
                </a:r>
                <a:r>
                  <a:rPr lang="pt-BR" sz="2400" dirty="0" smtClean="0"/>
                  <a:t>65,5</a:t>
                </a:r>
                <a:endParaRPr lang="pt-BR" sz="2400" dirty="0"/>
              </a:p>
            </p:txBody>
          </p:sp>
        </mc:Choice>
        <mc:Fallback xmlns="">
          <p:sp>
            <p:nvSpPr>
              <p:cNvPr id="9" name="CaixaDeTexto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0864" y="4207053"/>
                <a:ext cx="3565913" cy="619913"/>
              </a:xfrm>
              <a:prstGeom prst="rect">
                <a:avLst/>
              </a:prstGeom>
              <a:blipFill rotWithShape="0">
                <a:blip r:embed="rId4"/>
                <a:stretch>
                  <a:fillRect l="-2385" r="-1704" b="-6731"/>
                </a:stretch>
              </a:blipFill>
              <a:ln>
                <a:solidFill>
                  <a:srgbClr val="00B050"/>
                </a:solidFill>
              </a:ln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87510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 rot="21374552">
            <a:off x="1252837" y="3092089"/>
            <a:ext cx="8757429" cy="23545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800"/>
          </a:p>
        </p:txBody>
      </p:sp>
      <p:pic>
        <p:nvPicPr>
          <p:cNvPr id="8" name="Picture 2" descr="Resultado de imagem para 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8909" y="912180"/>
            <a:ext cx="1351619" cy="1048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ítulo 12"/>
          <p:cNvSpPr txBox="1">
            <a:spLocks/>
          </p:cNvSpPr>
          <p:nvPr/>
        </p:nvSpPr>
        <p:spPr>
          <a:xfrm>
            <a:off x="2634165" y="868213"/>
            <a:ext cx="6896201" cy="15916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4000" dirty="0" smtClean="0"/>
              <a:t>Percentis com R: Exemplo</a:t>
            </a:r>
            <a:br>
              <a:rPr lang="pt-BR" sz="4000" dirty="0" smtClean="0"/>
            </a:br>
            <a:r>
              <a:rPr lang="pt-BR" sz="4000" dirty="0" smtClean="0"/>
              <a:t>         </a:t>
            </a:r>
            <a:r>
              <a:rPr lang="pt-BR" sz="3200" dirty="0" smtClean="0">
                <a:solidFill>
                  <a:schemeClr val="accent1"/>
                </a:solidFill>
              </a:rPr>
              <a:t>Com Dados Brutos</a:t>
            </a:r>
            <a:endParaRPr lang="en-US" sz="3200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3"/>
          <a:srcRect l="52144" t="23372" r="2720" b="61840"/>
          <a:stretch/>
        </p:blipFill>
        <p:spPr>
          <a:xfrm>
            <a:off x="1146220" y="3396811"/>
            <a:ext cx="8972267" cy="1652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164925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aixaDeTexto 1"/>
              <p:cNvSpPr txBox="1"/>
              <p:nvPr/>
            </p:nvSpPr>
            <p:spPr>
              <a:xfrm>
                <a:off x="3005934" y="2463264"/>
                <a:ext cx="4876591" cy="115807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800" i="1">
                          <a:latin typeface="Cambria Math" panose="02040503050406030204" pitchFamily="18" charset="0"/>
                        </a:rPr>
                        <m:t>𝑃𝑖</m:t>
                      </m:r>
                      <m:r>
                        <a:rPr lang="pt-BR" sz="2800" i="1">
                          <a:latin typeface="Cambria Math" panose="02040503050406030204" pitchFamily="18" charset="0"/>
                        </a:rPr>
                        <m:t>  =</m:t>
                      </m:r>
                      <m:r>
                        <a:rPr lang="pt-BR" sz="2800" i="1">
                          <a:latin typeface="Cambria Math" panose="02040503050406030204" pitchFamily="18" charset="0"/>
                        </a:rPr>
                        <m:t>𝑙𝑝𝑖</m:t>
                      </m:r>
                      <m:r>
                        <a:rPr lang="pt-BR" sz="2800" i="1">
                          <a:latin typeface="Cambria Math" panose="02040503050406030204" pitchFamily="18" charset="0"/>
                        </a:rPr>
                        <m:t>+ </m:t>
                      </m:r>
                      <m:f>
                        <m:fPr>
                          <m:ctrlPr>
                            <a:rPr lang="pt-B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800">
                              <a:latin typeface="Cambria Math" panose="02040503050406030204" pitchFamily="18" charset="0"/>
                            </a:rPr>
                            <m:t>(</m:t>
                          </m:r>
                          <m:f>
                            <m:fPr>
                              <m:ctrlPr>
                                <a:rPr lang="pt-BR" sz="28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t-BR" sz="28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pt-BR" sz="2800" i="1">
                                  <a:latin typeface="Cambria Math" panose="02040503050406030204" pitchFamily="18" charset="0"/>
                                </a:rPr>
                                <m:t> ×</m:t>
                              </m:r>
                              <m:r>
                                <a:rPr lang="pt-BR" sz="28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𝑛</m:t>
                              </m:r>
                            </m:num>
                            <m:den>
                              <m:r>
                                <a:rPr lang="pt-BR" sz="2800" i="1">
                                  <a:latin typeface="Cambria Math" panose="02040503050406030204" pitchFamily="18" charset="0"/>
                                </a:rPr>
                                <m:t>100</m:t>
                              </m:r>
                            </m:den>
                          </m:f>
                          <m:r>
                            <a:rPr lang="pt-BR" sz="2800">
                              <a:latin typeface="Cambria Math" panose="02040503050406030204" pitchFamily="18" charset="0"/>
                            </a:rPr>
                            <m:t> − </m:t>
                          </m:r>
                          <m:r>
                            <a:rPr lang="pt-B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∑</m:t>
                          </m:r>
                          <m:r>
                            <a:rPr lang="pt-B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𝑓</m:t>
                          </m:r>
                          <m:r>
                            <a:rPr lang="pt-BR" sz="2800">
                              <a:latin typeface="Cambria Math" panose="02040503050406030204" pitchFamily="18" charset="0"/>
                            </a:rPr>
                            <m:t>) </m:t>
                          </m:r>
                          <m:r>
                            <a:rPr lang="pt-B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pt-B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h</m:t>
                          </m:r>
                        </m:num>
                        <m:den>
                          <m:r>
                            <a:rPr lang="pt-BR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𝐹𝑝𝑖</m:t>
                          </m:r>
                        </m:den>
                      </m:f>
                    </m:oMath>
                  </m:oMathPara>
                </a14:m>
                <a:endParaRPr lang="pt-BR" sz="2800" dirty="0"/>
              </a:p>
            </p:txBody>
          </p:sp>
        </mc:Choice>
        <mc:Fallback xmlns="">
          <p:sp>
            <p:nvSpPr>
              <p:cNvPr id="2" name="CaixaDeTexto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5934" y="2463264"/>
                <a:ext cx="4876591" cy="1158074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Agrupar 4"/>
          <p:cNvGrpSpPr/>
          <p:nvPr/>
        </p:nvGrpSpPr>
        <p:grpSpPr>
          <a:xfrm>
            <a:off x="3005934" y="4221089"/>
            <a:ext cx="5857757" cy="2132035"/>
            <a:chOff x="6522436" y="3385197"/>
            <a:chExt cx="5857757" cy="2132035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Retângulo 10"/>
                <p:cNvSpPr/>
                <p:nvPr/>
              </p:nvSpPr>
              <p:spPr>
                <a:xfrm>
                  <a:off x="6575065" y="3385197"/>
                  <a:ext cx="3839641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pt-BR" sz="200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𝑙𝑝𝑖</m:t>
                      </m:r>
                    </m:oMath>
                  </a14:m>
                  <a:r>
                    <a:rPr lang="pt-BR" sz="2000" dirty="0">
                      <a:solidFill>
                        <a:srgbClr val="C00000"/>
                      </a:solidFill>
                    </a:rPr>
                    <a:t>:</a:t>
                  </a:r>
                  <a:r>
                    <a:rPr lang="pt-BR" sz="2000" dirty="0">
                      <a:solidFill>
                        <a:srgbClr val="FFFF00"/>
                      </a:solidFill>
                    </a:rPr>
                    <a:t> </a:t>
                  </a:r>
                  <a:r>
                    <a:rPr lang="pt-BR" sz="2000" dirty="0"/>
                    <a:t>Limite inferior da classe </a:t>
                  </a:r>
                  <a:r>
                    <a:rPr lang="pt-BR" sz="2000" dirty="0" err="1"/>
                    <a:t>Pi</a:t>
                  </a:r>
                  <a:endParaRPr lang="pt-BR" sz="2000" dirty="0"/>
                </a:p>
              </p:txBody>
            </p:sp>
          </mc:Choice>
          <mc:Fallback xmlns="">
            <p:sp>
              <p:nvSpPr>
                <p:cNvPr id="11" name="Retângulo 1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75065" y="3385197"/>
                  <a:ext cx="3839641" cy="400110"/>
                </a:xfrm>
                <a:prstGeom prst="rect">
                  <a:avLst/>
                </a:prstGeom>
                <a:blipFill rotWithShape="0">
                  <a:blip r:embed="rId3"/>
                  <a:stretch>
                    <a:fillRect l="-794" t="-7576" r="-635" b="-25758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Retângulo 11"/>
                <p:cNvSpPr/>
                <p:nvPr/>
              </p:nvSpPr>
              <p:spPr>
                <a:xfrm>
                  <a:off x="6783359" y="3739079"/>
                  <a:ext cx="3469348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pt-BR" sz="200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</m:oMath>
                  </a14:m>
                  <a:r>
                    <a:rPr lang="pt-BR" sz="2000" dirty="0">
                      <a:solidFill>
                        <a:srgbClr val="00B050"/>
                      </a:solidFill>
                    </a:rPr>
                    <a:t>: </a:t>
                  </a:r>
                  <a:r>
                    <a:rPr lang="pt-BR" sz="2000" dirty="0"/>
                    <a:t>Percentis (1, 2, ... , 98, 99)</a:t>
                  </a:r>
                </a:p>
              </p:txBody>
            </p:sp>
          </mc:Choice>
          <mc:Fallback xmlns="">
            <p:sp>
              <p:nvSpPr>
                <p:cNvPr id="12" name="Retângulo 1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83359" y="3739079"/>
                  <a:ext cx="3469348" cy="400110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 t="-7576" r="-879" b="-25758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Retângulo 13"/>
                <p:cNvSpPr/>
                <p:nvPr/>
              </p:nvSpPr>
              <p:spPr>
                <a:xfrm>
                  <a:off x="6522436" y="4074447"/>
                  <a:ext cx="5857757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pt-BR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pt-BR" sz="20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m:rPr>
                              <m:nor/>
                            </m:rPr>
                            <a:rPr lang="pt-BR" sz="2000" dirty="0">
                              <a:solidFill>
                                <a:srgbClr val="00B0F0"/>
                              </a:solidFill>
                            </a:rPr>
                            <m:t>:</m:t>
                          </m:r>
                        </m:e>
                      </m:nary>
                    </m:oMath>
                  </a14:m>
                  <a:r>
                    <a:rPr lang="pt-BR" sz="2000" dirty="0">
                      <a:solidFill>
                        <a:srgbClr val="00B0F0"/>
                      </a:solidFill>
                    </a:rPr>
                    <a:t> </a:t>
                  </a:r>
                  <a:r>
                    <a:rPr lang="pt-BR" sz="2000" dirty="0"/>
                    <a:t>Soma das frequências anteriores à classe </a:t>
                  </a:r>
                  <a:r>
                    <a:rPr lang="pt-BR" sz="2000" dirty="0" err="1"/>
                    <a:t>Pi</a:t>
                  </a:r>
                  <a:endParaRPr lang="pt-BR" sz="2000" dirty="0"/>
                </a:p>
              </p:txBody>
            </p:sp>
          </mc:Choice>
          <mc:Fallback xmlns="">
            <p:sp>
              <p:nvSpPr>
                <p:cNvPr id="14" name="Retângulo 1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22436" y="4074447"/>
                  <a:ext cx="5857757" cy="400110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 l="-6348" t="-121538" r="-208" b="-189231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Retângulo 16"/>
                <p:cNvSpPr/>
                <p:nvPr/>
              </p:nvSpPr>
              <p:spPr>
                <a:xfrm>
                  <a:off x="6742484" y="4397042"/>
                  <a:ext cx="2601546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pt-BR" sz="2000" i="1" smtClean="0">
                          <a:solidFill>
                            <a:srgbClr val="FFC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pt-BR" sz="2000" i="1" smtClean="0">
                          <a:solidFill>
                            <a:srgbClr val="FFC000"/>
                          </a:solidFill>
                          <a:latin typeface="Cambria Math" panose="02040503050406030204" pitchFamily="18" charset="0"/>
                        </a:rPr>
                        <m:t>:</m:t>
                      </m:r>
                    </m:oMath>
                  </a14:m>
                  <a:r>
                    <a:rPr lang="pt-BR" sz="2000" dirty="0">
                      <a:solidFill>
                        <a:srgbClr val="FFC000"/>
                      </a:solidFill>
                    </a:rPr>
                    <a:t> </a:t>
                  </a:r>
                  <a:r>
                    <a:rPr lang="pt-BR" sz="2000" dirty="0"/>
                    <a:t>Tamanho da série</a:t>
                  </a:r>
                </a:p>
              </p:txBody>
            </p:sp>
          </mc:Choice>
          <mc:Fallback xmlns="">
            <p:sp>
              <p:nvSpPr>
                <p:cNvPr id="17" name="Retângulo 1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42484" y="4397042"/>
                  <a:ext cx="2601546" cy="400110"/>
                </a:xfrm>
                <a:prstGeom prst="rect">
                  <a:avLst/>
                </a:prstGeom>
                <a:blipFill rotWithShape="0">
                  <a:blip r:embed="rId6"/>
                  <a:stretch>
                    <a:fillRect t="-7576" r="-1874" b="-25758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Retângulo 17"/>
                <p:cNvSpPr/>
                <p:nvPr/>
              </p:nvSpPr>
              <p:spPr>
                <a:xfrm>
                  <a:off x="6742484" y="4757082"/>
                  <a:ext cx="3234732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pt-BR" sz="2000" i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pt-BR" sz="2000" i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: </m:t>
                      </m:r>
                    </m:oMath>
                  </a14:m>
                  <a:r>
                    <a:rPr lang="pt-BR" sz="2000" dirty="0">
                      <a:solidFill>
                        <a:schemeClr val="accent2">
                          <a:lumMod val="75000"/>
                        </a:schemeClr>
                      </a:solidFill>
                    </a:rPr>
                    <a:t> </a:t>
                  </a:r>
                  <a:r>
                    <a:rPr lang="pt-BR" sz="2000" dirty="0"/>
                    <a:t>Amplitude da classe </a:t>
                  </a:r>
                  <a:r>
                    <a:rPr lang="pt-BR" sz="2000" dirty="0" err="1"/>
                    <a:t>Pi</a:t>
                  </a:r>
                  <a:endParaRPr lang="pt-BR" sz="2000" dirty="0"/>
                </a:p>
              </p:txBody>
            </p:sp>
          </mc:Choice>
          <mc:Fallback xmlns="">
            <p:sp>
              <p:nvSpPr>
                <p:cNvPr id="18" name="Retângulo 1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42484" y="4757082"/>
                  <a:ext cx="3234732" cy="400110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 t="-7576" r="-1130" b="-25758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Retângulo 19"/>
                <p:cNvSpPr/>
                <p:nvPr/>
              </p:nvSpPr>
              <p:spPr>
                <a:xfrm>
                  <a:off x="6598468" y="5117122"/>
                  <a:ext cx="3568606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pt-BR" sz="2000" dirty="0" err="1">
                      <a:solidFill>
                        <a:srgbClr val="FF0000"/>
                      </a:solidFill>
                    </a:rPr>
                    <a:t>Fpi</a:t>
                  </a:r>
                  <a14:m>
                    <m:oMath xmlns:m="http://schemas.openxmlformats.org/officeDocument/2006/math">
                      <m:r>
                        <a:rPr lang="pt-BR" sz="2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: </m:t>
                      </m:r>
                    </m:oMath>
                  </a14:m>
                  <a:r>
                    <a:rPr lang="pt-BR" sz="2000" dirty="0">
                      <a:solidFill>
                        <a:srgbClr val="FF0000"/>
                      </a:solidFill>
                    </a:rPr>
                    <a:t> </a:t>
                  </a:r>
                  <a:r>
                    <a:rPr lang="pt-BR" sz="2000" dirty="0"/>
                    <a:t>Frequência da classe </a:t>
                  </a:r>
                  <a:r>
                    <a:rPr lang="pt-BR" sz="2000" dirty="0" err="1"/>
                    <a:t>Pi</a:t>
                  </a:r>
                  <a:endParaRPr lang="pt-BR" sz="2000" dirty="0"/>
                </a:p>
              </p:txBody>
            </p:sp>
          </mc:Choice>
          <mc:Fallback xmlns="">
            <p:sp>
              <p:nvSpPr>
                <p:cNvPr id="20" name="Retângulo 1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98468" y="5117122"/>
                  <a:ext cx="3568606" cy="400110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 l="-1880" t="-9231" r="-855" b="-27692"/>
                  </a:stretch>
                </a:blipFill>
              </p:spPr>
              <p:txBody>
                <a:bodyPr/>
                <a:lstStyle/>
                <a:p>
                  <a:r>
                    <a:rPr lang="pt-BR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5" name="Título 12"/>
          <p:cNvSpPr txBox="1">
            <a:spLocks/>
          </p:cNvSpPr>
          <p:nvPr/>
        </p:nvSpPr>
        <p:spPr>
          <a:xfrm>
            <a:off x="802105" y="575347"/>
            <a:ext cx="5519623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4000" dirty="0" smtClean="0"/>
              <a:t>Percentis</a:t>
            </a:r>
            <a:br>
              <a:rPr lang="pt-BR" sz="4000" dirty="0" smtClean="0"/>
            </a:br>
            <a:r>
              <a:rPr lang="pt-BR" sz="4000" dirty="0" smtClean="0"/>
              <a:t>   </a:t>
            </a:r>
            <a:r>
              <a:rPr lang="pt-BR" sz="3200" dirty="0" smtClean="0">
                <a:solidFill>
                  <a:schemeClr val="accent1"/>
                </a:solidFill>
              </a:rPr>
              <a:t>Com Variáveis Contínuas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99854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8386844"/>
              </p:ext>
            </p:extLst>
          </p:nvPr>
        </p:nvGraphicFramePr>
        <p:xfrm>
          <a:off x="1642109" y="3086257"/>
          <a:ext cx="7812868" cy="119888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116124">
                  <a:extLst>
                    <a:ext uri="{9D8B030D-6E8A-4147-A177-3AD203B41FA5}">
                      <a16:colId xmlns:a16="http://schemas.microsoft.com/office/drawing/2014/main" xmlns="" val="3181947923"/>
                    </a:ext>
                  </a:extLst>
                </a:gridCol>
                <a:gridCol w="1116124">
                  <a:extLst>
                    <a:ext uri="{9D8B030D-6E8A-4147-A177-3AD203B41FA5}">
                      <a16:colId xmlns:a16="http://schemas.microsoft.com/office/drawing/2014/main" xmlns="" val="2075184005"/>
                    </a:ext>
                  </a:extLst>
                </a:gridCol>
                <a:gridCol w="1116124">
                  <a:extLst>
                    <a:ext uri="{9D8B030D-6E8A-4147-A177-3AD203B41FA5}">
                      <a16:colId xmlns:a16="http://schemas.microsoft.com/office/drawing/2014/main" xmlns="" val="3608784412"/>
                    </a:ext>
                  </a:extLst>
                </a:gridCol>
                <a:gridCol w="1116124">
                  <a:extLst>
                    <a:ext uri="{9D8B030D-6E8A-4147-A177-3AD203B41FA5}">
                      <a16:colId xmlns:a16="http://schemas.microsoft.com/office/drawing/2014/main" xmlns="" val="2110651858"/>
                    </a:ext>
                  </a:extLst>
                </a:gridCol>
                <a:gridCol w="1116124">
                  <a:extLst>
                    <a:ext uri="{9D8B030D-6E8A-4147-A177-3AD203B41FA5}">
                      <a16:colId xmlns:a16="http://schemas.microsoft.com/office/drawing/2014/main" xmlns="" val="2803215346"/>
                    </a:ext>
                  </a:extLst>
                </a:gridCol>
                <a:gridCol w="1116124">
                  <a:extLst>
                    <a:ext uri="{9D8B030D-6E8A-4147-A177-3AD203B41FA5}">
                      <a16:colId xmlns:a16="http://schemas.microsoft.com/office/drawing/2014/main" xmlns="" val="1066560103"/>
                    </a:ext>
                  </a:extLst>
                </a:gridCol>
                <a:gridCol w="1116124">
                  <a:extLst>
                    <a:ext uri="{9D8B030D-6E8A-4147-A177-3AD203B41FA5}">
                      <a16:colId xmlns:a16="http://schemas.microsoft.com/office/drawing/2014/main" xmlns="" val="35501670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/>
                        <a:t>Salários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/>
                        <a:t>4 </a:t>
                      </a:r>
                      <a:r>
                        <a:rPr lang="pt-BR" sz="2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⊦ 8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/>
                        <a:t>8 </a:t>
                      </a:r>
                      <a:r>
                        <a:rPr lang="pt-BR" sz="2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⊦ 12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/>
                        <a:t>12 </a:t>
                      </a:r>
                      <a:r>
                        <a:rPr lang="pt-BR" sz="2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⊦ 16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/>
                        <a:t>16 </a:t>
                      </a:r>
                      <a:r>
                        <a:rPr lang="pt-BR" sz="2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⊦ 20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/>
                        <a:t>20 </a:t>
                      </a:r>
                      <a:r>
                        <a:rPr lang="pt-BR" sz="2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⊦ 24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dirty="0" smtClean="0"/>
                        <a:t>Σ</a:t>
                      </a:r>
                      <a:endParaRPr lang="pt-BR" b="1" dirty="0" smtClean="0">
                        <a:solidFill>
                          <a:schemeClr val="dk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451070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b="0" dirty="0" err="1" smtClean="0"/>
                        <a:t>fi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5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7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4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2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2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20</a:t>
                      </a:r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623552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b="0" dirty="0" err="1" smtClean="0"/>
                        <a:t>fa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/>
                        <a:t>5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/>
                        <a:t>12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/>
                        <a:t>16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/>
                        <a:t>18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/>
                        <a:t>20</a:t>
                      </a:r>
                      <a:endParaRPr lang="pt-BR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t-BR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75532264"/>
                  </a:ext>
                </a:extLst>
              </a:tr>
            </a:tbl>
          </a:graphicData>
        </a:graphic>
      </p:graphicFrame>
      <p:sp>
        <p:nvSpPr>
          <p:cNvPr id="5" name="Título 12"/>
          <p:cNvSpPr txBox="1">
            <a:spLocks/>
          </p:cNvSpPr>
          <p:nvPr/>
        </p:nvSpPr>
        <p:spPr>
          <a:xfrm>
            <a:off x="596043" y="292012"/>
            <a:ext cx="5519623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4000" dirty="0" smtClean="0"/>
              <a:t>Percentis</a:t>
            </a:r>
            <a:br>
              <a:rPr lang="pt-BR" sz="4000" dirty="0" smtClean="0"/>
            </a:br>
            <a:r>
              <a:rPr lang="pt-BR" sz="4000" dirty="0" smtClean="0"/>
              <a:t>   </a:t>
            </a:r>
            <a:r>
              <a:rPr lang="pt-BR" sz="3200" dirty="0" smtClean="0">
                <a:solidFill>
                  <a:schemeClr val="accent1"/>
                </a:solidFill>
              </a:rPr>
              <a:t>Com Variáveis Contínuas</a:t>
            </a:r>
            <a:endParaRPr lang="en-US" sz="3200" dirty="0"/>
          </a:p>
        </p:txBody>
      </p:sp>
      <p:sp>
        <p:nvSpPr>
          <p:cNvPr id="6" name="Espaço Reservado para Conteúdo 2"/>
          <p:cNvSpPr>
            <a:spLocks noGrp="1"/>
          </p:cNvSpPr>
          <p:nvPr>
            <p:ph idx="1"/>
          </p:nvPr>
        </p:nvSpPr>
        <p:spPr>
          <a:xfrm>
            <a:off x="740971" y="2060812"/>
            <a:ext cx="10283343" cy="81117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sz="2200" dirty="0" smtClean="0"/>
              <a:t>Calcular P  , na seguinte distribuição dos salários (em salários </a:t>
            </a:r>
            <a:r>
              <a:rPr lang="pt-BR" sz="2200" dirty="0" err="1" smtClean="0"/>
              <a:t>minímos</a:t>
            </a:r>
            <a:r>
              <a:rPr lang="pt-BR" sz="2200" dirty="0" smtClean="0"/>
              <a:t>) para uma amostra de 20 funcionários.  </a:t>
            </a:r>
            <a:endParaRPr lang="pt-BR" sz="2200" dirty="0"/>
          </a:p>
        </p:txBody>
      </p:sp>
      <p:sp>
        <p:nvSpPr>
          <p:cNvPr id="7" name="Espaço Reservado para Conteúdo 2"/>
          <p:cNvSpPr txBox="1">
            <a:spLocks/>
          </p:cNvSpPr>
          <p:nvPr/>
        </p:nvSpPr>
        <p:spPr>
          <a:xfrm>
            <a:off x="2041737" y="2252922"/>
            <a:ext cx="456765" cy="375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5000"/>
              </a:lnSpc>
              <a:spcBef>
                <a:spcPts val="1400"/>
              </a:spcBef>
              <a:spcAft>
                <a:spcPts val="20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defRPr sz="1800" kern="1200" spc="1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pt-BR" sz="1600" dirty="0" smtClean="0"/>
              <a:t>75</a:t>
            </a:r>
            <a:endParaRPr lang="pt-BR" sz="1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aixaDeTexto 7"/>
              <p:cNvSpPr txBox="1"/>
              <p:nvPr/>
            </p:nvSpPr>
            <p:spPr>
              <a:xfrm>
                <a:off x="323934" y="4575399"/>
                <a:ext cx="3031920" cy="70134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400" i="1" smtClean="0">
                          <a:latin typeface="Cambria Math" panose="02040503050406030204" pitchFamily="18" charset="0"/>
                        </a:rPr>
                        <m:t>𝑃𝑂𝑆</m:t>
                      </m:r>
                      <m:r>
                        <a:rPr lang="pt-BR" sz="2400" i="1" smtClean="0">
                          <a:latin typeface="Cambria Math" panose="02040503050406030204" pitchFamily="18" charset="0"/>
                        </a:rPr>
                        <m:t>  =</m:t>
                      </m:r>
                      <m:f>
                        <m:fPr>
                          <m:ctrlPr>
                            <a:rPr lang="pt-B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4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75</m:t>
                          </m:r>
                          <m:r>
                            <a:rPr lang="pt-BR" sz="240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pt-B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×2</m:t>
                          </m:r>
                          <m:r>
                            <a:rPr lang="pt-BR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num>
                        <m:den>
                          <m:r>
                            <a:rPr lang="pt-B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10</m:t>
                          </m:r>
                          <m:r>
                            <a:rPr lang="pt-BR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den>
                      </m:f>
                      <m:r>
                        <a:rPr lang="pt-BR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pt-BR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</m:t>
                      </m:r>
                      <m:r>
                        <a:rPr lang="pt-BR" sz="2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5</m:t>
                      </m:r>
                    </m:oMath>
                  </m:oMathPara>
                </a14:m>
                <a:endParaRPr lang="pt-BR" sz="2400" dirty="0"/>
              </a:p>
            </p:txBody>
          </p:sp>
        </mc:Choice>
        <mc:Fallback xmlns="">
          <p:sp>
            <p:nvSpPr>
              <p:cNvPr id="8" name="CaixaDeTexto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934" y="4575399"/>
                <a:ext cx="3031920" cy="701346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CaixaDeTexto 8"/>
              <p:cNvSpPr txBox="1"/>
              <p:nvPr/>
            </p:nvSpPr>
            <p:spPr>
              <a:xfrm>
                <a:off x="832711" y="4993314"/>
                <a:ext cx="359073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14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pt-BR" sz="14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75</m:t>
                      </m:r>
                    </m:oMath>
                  </m:oMathPara>
                </a14:m>
                <a:endParaRPr lang="pt-BR" sz="1400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9" name="CaixaDeTexto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711" y="4993314"/>
                <a:ext cx="359073" cy="215444"/>
              </a:xfrm>
              <a:prstGeom prst="rect">
                <a:avLst/>
              </a:prstGeom>
              <a:blipFill rotWithShape="0">
                <a:blip r:embed="rId3"/>
                <a:stretch>
                  <a:fillRect l="-11864" r="-8475" b="-14286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CaixaDeTexto 9"/>
          <p:cNvSpPr txBox="1"/>
          <p:nvPr/>
        </p:nvSpPr>
        <p:spPr>
          <a:xfrm>
            <a:off x="5436833" y="2842864"/>
            <a:ext cx="165110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pt-BR" sz="2400" dirty="0" smtClean="0">
                <a:solidFill>
                  <a:srgbClr val="FF0000"/>
                </a:solidFill>
              </a:rPr>
              <a:t>x</a:t>
            </a:r>
            <a:endParaRPr lang="pt-BR" sz="24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aixaDeTexto 10"/>
              <p:cNvSpPr txBox="1"/>
              <p:nvPr/>
            </p:nvSpPr>
            <p:spPr>
              <a:xfrm>
                <a:off x="323934" y="5556837"/>
                <a:ext cx="4195892" cy="9926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400" i="1">
                          <a:latin typeface="Cambria Math" panose="02040503050406030204" pitchFamily="18" charset="0"/>
                        </a:rPr>
                        <m:t>𝑃𝑖</m:t>
                      </m:r>
                      <m:r>
                        <a:rPr lang="pt-BR" sz="2400" i="1">
                          <a:latin typeface="Cambria Math" panose="02040503050406030204" pitchFamily="18" charset="0"/>
                        </a:rPr>
                        <m:t>  =</m:t>
                      </m:r>
                      <m:r>
                        <a:rPr lang="pt-BR" sz="2400" i="1">
                          <a:latin typeface="Cambria Math" panose="02040503050406030204" pitchFamily="18" charset="0"/>
                        </a:rPr>
                        <m:t>𝑙𝑝𝑖</m:t>
                      </m:r>
                      <m:r>
                        <a:rPr lang="pt-BR" sz="2400" i="1">
                          <a:latin typeface="Cambria Math" panose="02040503050406030204" pitchFamily="18" charset="0"/>
                        </a:rPr>
                        <m:t>+ </m:t>
                      </m:r>
                      <m:f>
                        <m:fPr>
                          <m:ctrlPr>
                            <a:rPr lang="pt-B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400">
                              <a:latin typeface="Cambria Math" panose="02040503050406030204" pitchFamily="18" charset="0"/>
                            </a:rPr>
                            <m:t>(</m:t>
                          </m:r>
                          <m:f>
                            <m:fPr>
                              <m:ctrlPr>
                                <a:rPr lang="pt-BR" sz="2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t-BR" sz="24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pt-BR" sz="2400" i="1">
                                  <a:latin typeface="Cambria Math" panose="02040503050406030204" pitchFamily="18" charset="0"/>
                                </a:rPr>
                                <m:t> ×</m:t>
                              </m:r>
                              <m:r>
                                <a:rPr lang="pt-BR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𝑛</m:t>
                              </m:r>
                            </m:num>
                            <m:den>
                              <m:r>
                                <a:rPr lang="pt-BR" sz="2400" i="1">
                                  <a:latin typeface="Cambria Math" panose="02040503050406030204" pitchFamily="18" charset="0"/>
                                </a:rPr>
                                <m:t>100</m:t>
                              </m:r>
                            </m:den>
                          </m:f>
                          <m:r>
                            <a:rPr lang="pt-BR" sz="2400">
                              <a:latin typeface="Cambria Math" panose="02040503050406030204" pitchFamily="18" charset="0"/>
                            </a:rPr>
                            <m:t> − </m:t>
                          </m:r>
                          <m:r>
                            <a:rPr lang="pt-B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∑</m:t>
                          </m:r>
                          <m:r>
                            <a:rPr lang="pt-B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𝑓</m:t>
                          </m:r>
                          <m:r>
                            <a:rPr lang="pt-BR" sz="2400">
                              <a:latin typeface="Cambria Math" panose="02040503050406030204" pitchFamily="18" charset="0"/>
                            </a:rPr>
                            <m:t>) </m:t>
                          </m:r>
                          <m:r>
                            <a:rPr lang="pt-B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pt-B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h</m:t>
                          </m:r>
                        </m:num>
                        <m:den>
                          <m:r>
                            <a:rPr lang="pt-BR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𝐹𝑝𝑖</m:t>
                          </m:r>
                        </m:den>
                      </m:f>
                    </m:oMath>
                  </m:oMathPara>
                </a14:m>
                <a:endParaRPr lang="pt-BR" sz="2400" dirty="0"/>
              </a:p>
            </p:txBody>
          </p:sp>
        </mc:Choice>
        <mc:Fallback xmlns="">
          <p:sp>
            <p:nvSpPr>
              <p:cNvPr id="11" name="CaixaDeTexto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934" y="5556837"/>
                <a:ext cx="4195892" cy="992644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CaixaDeTexto 11"/>
              <p:cNvSpPr txBox="1"/>
              <p:nvPr/>
            </p:nvSpPr>
            <p:spPr>
              <a:xfrm>
                <a:off x="323934" y="4436899"/>
                <a:ext cx="19236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pt-BR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12" name="CaixaDeTexto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934" y="4436899"/>
                <a:ext cx="192360" cy="276999"/>
              </a:xfrm>
              <a:prstGeom prst="rect">
                <a:avLst/>
              </a:prstGeom>
              <a:blipFill rotWithShape="0">
                <a:blip r:embed="rId5"/>
                <a:stretch>
                  <a:fillRect l="-25000" r="-25000" b="-11111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CaixaDeTexto 12"/>
              <p:cNvSpPr txBox="1"/>
              <p:nvPr/>
            </p:nvSpPr>
            <p:spPr>
              <a:xfrm>
                <a:off x="323934" y="5583597"/>
                <a:ext cx="19236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pt-BR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13" name="CaixaDeTexto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934" y="5583597"/>
                <a:ext cx="192360" cy="276999"/>
              </a:xfrm>
              <a:prstGeom prst="rect">
                <a:avLst/>
              </a:prstGeom>
              <a:blipFill rotWithShape="0">
                <a:blip r:embed="rId6"/>
                <a:stretch>
                  <a:fillRect l="-25000" r="-25000" b="-11111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aixaDeTexto 13"/>
              <p:cNvSpPr txBox="1"/>
              <p:nvPr/>
            </p:nvSpPr>
            <p:spPr>
              <a:xfrm>
                <a:off x="4794985" y="5208758"/>
                <a:ext cx="6092181" cy="5841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2000" i="1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pt-BR" sz="2000" i="1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mbria Math" panose="02040503050406030204" pitchFamily="18" charset="0"/>
                        </a:rPr>
                        <m:t>75=12+ </m:t>
                      </m:r>
                      <m:f>
                        <m:fPr>
                          <m:ctrlPr>
                            <a:rPr lang="pt-BR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00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pt-BR" sz="2000" b="0" i="1" smtClean="0">
                              <a:latin typeface="Cambria Math" panose="02040503050406030204" pitchFamily="18" charset="0"/>
                            </a:rPr>
                            <m:t>15</m:t>
                          </m:r>
                          <m:r>
                            <a:rPr lang="pt-BR" sz="2000" b="0" i="0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pt-BR" sz="20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  <m:r>
                            <a:rPr lang="pt-BR" sz="2000">
                              <a:latin typeface="Cambria Math" panose="02040503050406030204" pitchFamily="18" charset="0"/>
                            </a:rPr>
                            <m:t>) </m:t>
                          </m:r>
                          <m:r>
                            <a:rPr lang="pt-BR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×4</m:t>
                          </m:r>
                        </m:num>
                        <m:den>
                          <m:r>
                            <a:rPr lang="pt-BR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m:rPr>
                          <m:nor/>
                        </m:rPr>
                        <a:rPr lang="pt-BR" sz="20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= </m:t>
                      </m:r>
                      <m:r>
                        <m:rPr>
                          <m:nor/>
                        </m:rPr>
                        <a:rPr lang="pt-BR" sz="20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12</m:t>
                      </m:r>
                      <m:r>
                        <m:rPr>
                          <m:nor/>
                        </m:rPr>
                        <a:rPr lang="pt-BR" sz="20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+ </m:t>
                      </m:r>
                      <m:f>
                        <m:fPr>
                          <m:ctrlPr>
                            <a:rPr lang="pt-BR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12</m:t>
                          </m:r>
                        </m:num>
                        <m:den>
                          <m:r>
                            <a:rPr lang="pt-BR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pt-BR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pt-BR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12+3=</m:t>
                      </m:r>
                      <m:r>
                        <a:rPr lang="pt-BR" sz="20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15 </m:t>
                      </m:r>
                    </m:oMath>
                  </m:oMathPara>
                </a14:m>
                <a:endParaRPr lang="pt-BR" sz="2000" dirty="0"/>
              </a:p>
            </p:txBody>
          </p:sp>
        </mc:Choice>
        <mc:Fallback xmlns="">
          <p:sp>
            <p:nvSpPr>
              <p:cNvPr id="14" name="CaixaDeTexto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4985" y="5208758"/>
                <a:ext cx="6092181" cy="584199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aixaDeTexto 14"/>
              <p:cNvSpPr txBox="1"/>
              <p:nvPr/>
            </p:nvSpPr>
            <p:spPr>
              <a:xfrm>
                <a:off x="9675830" y="3118507"/>
                <a:ext cx="1453924" cy="52597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BR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75</m:t>
                          </m:r>
                          <m:r>
                            <a:rPr lang="pt-BR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pt-B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pt-B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20</m:t>
                          </m:r>
                        </m:num>
                        <m:den>
                          <m:r>
                            <a:rPr lang="pt-B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10</m:t>
                          </m:r>
                          <m:r>
                            <a:rPr lang="pt-B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den>
                      </m:f>
                      <m:r>
                        <a:rPr lang="pt-BR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pt-BR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15</m:t>
                      </m:r>
                    </m:oMath>
                  </m:oMathPara>
                </a14:m>
                <a:endParaRPr lang="pt-BR" dirty="0"/>
              </a:p>
            </p:txBody>
          </p:sp>
        </mc:Choice>
        <mc:Fallback xmlns="">
          <p:sp>
            <p:nvSpPr>
              <p:cNvPr id="15" name="CaixaDeTexto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75830" y="3118507"/>
                <a:ext cx="1453924" cy="525978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66692308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Resultado de imagem para 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0470" y="1063515"/>
            <a:ext cx="1351619" cy="1048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ítulo 12"/>
          <p:cNvSpPr txBox="1">
            <a:spLocks/>
          </p:cNvSpPr>
          <p:nvPr/>
        </p:nvSpPr>
        <p:spPr>
          <a:xfrm>
            <a:off x="2742089" y="792000"/>
            <a:ext cx="6896201" cy="15916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4000" dirty="0" smtClean="0"/>
              <a:t>Percentis com R: Exemplo</a:t>
            </a:r>
            <a:br>
              <a:rPr lang="pt-BR" sz="4000" dirty="0" smtClean="0"/>
            </a:br>
            <a:r>
              <a:rPr lang="pt-BR" sz="3200" dirty="0" smtClean="0"/>
              <a:t> </a:t>
            </a:r>
            <a:r>
              <a:rPr lang="pt-BR" sz="3200" dirty="0">
                <a:solidFill>
                  <a:schemeClr val="accent1"/>
                </a:solidFill>
              </a:rPr>
              <a:t>Com Variáveis Contínuas</a:t>
            </a:r>
            <a:endParaRPr lang="en-US" sz="3200" dirty="0"/>
          </a:p>
        </p:txBody>
      </p:sp>
      <p:sp>
        <p:nvSpPr>
          <p:cNvPr id="8" name="Retângulo 7"/>
          <p:cNvSpPr/>
          <p:nvPr/>
        </p:nvSpPr>
        <p:spPr>
          <a:xfrm rot="21374552">
            <a:off x="2349575" y="3130203"/>
            <a:ext cx="6239275" cy="268267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80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 rotWithShape="1">
          <a:blip r:embed="rId3"/>
          <a:srcRect l="51946" t="36929" r="11726" b="24516"/>
          <a:stretch/>
        </p:blipFill>
        <p:spPr>
          <a:xfrm>
            <a:off x="2732452" y="2928646"/>
            <a:ext cx="5473520" cy="326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116837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0952" y="1363770"/>
            <a:ext cx="3312695" cy="4969043"/>
          </a:xfrm>
          <a:prstGeom prst="rect">
            <a:avLst/>
          </a:prstGeom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288757" y="988977"/>
            <a:ext cx="9160043" cy="290744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800" b="1" spc="0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anose="03010101010101010101" pitchFamily="66" charset="0"/>
              </a:rPr>
              <a:t>Muito</a:t>
            </a:r>
            <a:r>
              <a:rPr lang="en-US" sz="7800" b="1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anose="03010101010101010101" pitchFamily="66" charset="0"/>
              </a:rPr>
              <a:t> Obrigado!</a:t>
            </a:r>
            <a:endParaRPr lang="pt-BR" sz="7800" spc="0" dirty="0">
              <a:ln w="0"/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Calligraphy" panose="030101010101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366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2"/>
          <p:cNvSpPr>
            <a:spLocks noGrp="1"/>
          </p:cNvSpPr>
          <p:nvPr>
            <p:ph type="title"/>
          </p:nvPr>
        </p:nvSpPr>
        <p:spPr>
          <a:xfrm>
            <a:off x="214501" y="304800"/>
            <a:ext cx="10360501" cy="919163"/>
          </a:xfrm>
        </p:spPr>
        <p:txBody>
          <a:bodyPr rtlCol="0"/>
          <a:lstStyle/>
          <a:p>
            <a:pPr rtl="0"/>
            <a:r>
              <a:rPr lang="pt-BR" sz="4000" b="1" dirty="0" smtClean="0"/>
              <a:t>Referências </a:t>
            </a:r>
            <a:endParaRPr lang="en-US" sz="4000" b="1" dirty="0"/>
          </a:p>
        </p:txBody>
      </p:sp>
      <p:sp>
        <p:nvSpPr>
          <p:cNvPr id="15" name="Espaço Reservado para Conteúdo 13"/>
          <p:cNvSpPr>
            <a:spLocks noGrp="1"/>
          </p:cNvSpPr>
          <p:nvPr>
            <p:ph idx="1"/>
          </p:nvPr>
        </p:nvSpPr>
        <p:spPr>
          <a:xfrm>
            <a:off x="0" y="1663607"/>
            <a:ext cx="11132385" cy="5194393"/>
          </a:xfrm>
        </p:spPr>
        <p:txBody>
          <a:bodyPr rtlCol="0">
            <a:noAutofit/>
          </a:bodyPr>
          <a:lstStyle/>
          <a:p>
            <a:pPr algn="just"/>
            <a:r>
              <a:rPr lang="en-US" sz="2000" dirty="0"/>
              <a:t>Canal de </a:t>
            </a:r>
            <a:r>
              <a:rPr lang="en-US" sz="2000" dirty="0" err="1"/>
              <a:t>Estatística</a:t>
            </a:r>
            <a:r>
              <a:rPr lang="en-US" sz="2000" dirty="0"/>
              <a:t>, </a:t>
            </a:r>
            <a:r>
              <a:rPr lang="en-US" sz="2000" dirty="0" err="1"/>
              <a:t>professora</a:t>
            </a:r>
            <a:r>
              <a:rPr lang="en-US" sz="2000" dirty="0"/>
              <a:t> </a:t>
            </a:r>
            <a:r>
              <a:rPr lang="en-US" sz="2000" dirty="0" err="1"/>
              <a:t>Zuleica</a:t>
            </a:r>
            <a:r>
              <a:rPr lang="en-US" sz="2000" dirty="0"/>
              <a:t> </a:t>
            </a:r>
            <a:r>
              <a:rPr lang="en-US" sz="2000" dirty="0" err="1"/>
              <a:t>Pires</a:t>
            </a:r>
            <a:r>
              <a:rPr lang="en-US" sz="2000" dirty="0"/>
              <a:t> </a:t>
            </a:r>
            <a:r>
              <a:rPr lang="en-US" sz="2000" dirty="0" err="1"/>
              <a:t>Lage</a:t>
            </a:r>
            <a:r>
              <a:rPr lang="en-US" sz="2000" dirty="0"/>
              <a:t>, </a:t>
            </a:r>
            <a:r>
              <a:rPr lang="en-US" sz="2000" dirty="0" err="1"/>
              <a:t>disponível</a:t>
            </a:r>
            <a:r>
              <a:rPr lang="en-US" sz="2000" dirty="0"/>
              <a:t> </a:t>
            </a:r>
            <a:r>
              <a:rPr lang="en-US" sz="2000" dirty="0" err="1"/>
              <a:t>em</a:t>
            </a:r>
            <a:r>
              <a:rPr lang="en-US" sz="2000" dirty="0"/>
              <a:t>: </a:t>
            </a:r>
            <a:r>
              <a:rPr lang="en-US" sz="2000" dirty="0">
                <a:hlinkClick r:id="rId2"/>
              </a:rPr>
              <a:t>https://www.youtube.com/user/Zuzinhah/</a:t>
            </a:r>
            <a:r>
              <a:rPr lang="en-US" sz="2000" dirty="0"/>
              <a:t>. </a:t>
            </a:r>
            <a:r>
              <a:rPr lang="en-US" sz="2000" dirty="0" err="1"/>
              <a:t>Acesso</a:t>
            </a:r>
            <a:r>
              <a:rPr lang="en-US" sz="2000" dirty="0"/>
              <a:t> </a:t>
            </a:r>
            <a:r>
              <a:rPr lang="en-US" sz="2000" dirty="0" err="1"/>
              <a:t>em</a:t>
            </a:r>
            <a:r>
              <a:rPr lang="en-US" sz="2000" dirty="0"/>
              <a:t>: 20 set. 2018.</a:t>
            </a:r>
          </a:p>
          <a:p>
            <a:pPr algn="just"/>
            <a:r>
              <a:rPr lang="en-US" sz="2000" dirty="0"/>
              <a:t>FARIA, JOSÉ CLÁUDIO, </a:t>
            </a:r>
            <a:r>
              <a:rPr lang="en-US" sz="2000" dirty="0" err="1"/>
              <a:t>Notas</a:t>
            </a:r>
            <a:r>
              <a:rPr lang="en-US" sz="2000" dirty="0"/>
              <a:t> de </a:t>
            </a:r>
            <a:r>
              <a:rPr lang="en-US" sz="2000" dirty="0" err="1"/>
              <a:t>aulas</a:t>
            </a:r>
            <a:r>
              <a:rPr lang="en-US" sz="2000" dirty="0"/>
              <a:t> </a:t>
            </a:r>
            <a:r>
              <a:rPr lang="en-US" sz="2000" dirty="0" err="1"/>
              <a:t>expandidas</a:t>
            </a:r>
            <a:r>
              <a:rPr lang="en-US" sz="2000" dirty="0"/>
              <a:t>: CET 018 – </a:t>
            </a:r>
            <a:r>
              <a:rPr lang="en-US" sz="2000" dirty="0" err="1"/>
              <a:t>Elementos</a:t>
            </a:r>
            <a:r>
              <a:rPr lang="en-US" sz="2000" dirty="0"/>
              <a:t> de </a:t>
            </a:r>
            <a:r>
              <a:rPr lang="en-US" sz="2000" dirty="0" err="1"/>
              <a:t>estatística</a:t>
            </a:r>
            <a:r>
              <a:rPr lang="en-US" sz="2000" dirty="0"/>
              <a:t>, UESC. </a:t>
            </a:r>
            <a:r>
              <a:rPr lang="en-US" sz="2000" dirty="0" err="1"/>
              <a:t>Disponível</a:t>
            </a:r>
            <a:r>
              <a:rPr lang="en-US" sz="2000" dirty="0"/>
              <a:t> </a:t>
            </a:r>
            <a:r>
              <a:rPr lang="en-US" sz="2000" dirty="0" err="1"/>
              <a:t>em</a:t>
            </a:r>
            <a:r>
              <a:rPr lang="en-US" sz="2000" dirty="0"/>
              <a:t>: </a:t>
            </a:r>
            <a:r>
              <a:rPr lang="en-US" sz="2000" dirty="0">
                <a:hlinkClick r:id="rId3"/>
              </a:rPr>
              <a:t>http://nbcgib.uesc.br/lec/download/faria/apostilas/CET018_10ed_1pf.pdf</a:t>
            </a:r>
            <a:r>
              <a:rPr lang="en-US" sz="2000" dirty="0"/>
              <a:t>, </a:t>
            </a:r>
            <a:r>
              <a:rPr lang="en-US" sz="2000" dirty="0" err="1"/>
              <a:t>Acesso</a:t>
            </a:r>
            <a:r>
              <a:rPr lang="en-US" sz="2000" dirty="0"/>
              <a:t> </a:t>
            </a:r>
            <a:r>
              <a:rPr lang="en-US" sz="2000" dirty="0" err="1"/>
              <a:t>em</a:t>
            </a:r>
            <a:r>
              <a:rPr lang="en-US" sz="2000" dirty="0"/>
              <a:t>: 19 set. 2018.</a:t>
            </a:r>
          </a:p>
          <a:p>
            <a:pPr algn="just"/>
            <a:r>
              <a:rPr lang="en-US" sz="2000" dirty="0" err="1"/>
              <a:t>Média</a:t>
            </a:r>
            <a:r>
              <a:rPr lang="en-US" sz="2000" dirty="0"/>
              <a:t> </a:t>
            </a:r>
            <a:r>
              <a:rPr lang="en-US" sz="2000" dirty="0" err="1"/>
              <a:t>Aritmética</a:t>
            </a:r>
            <a:r>
              <a:rPr lang="en-US" sz="2000" dirty="0"/>
              <a:t>, </a:t>
            </a:r>
            <a:r>
              <a:rPr lang="en-US" sz="2000" dirty="0" err="1"/>
              <a:t>Wikipédia</a:t>
            </a:r>
            <a:r>
              <a:rPr lang="en-US" sz="2000" dirty="0"/>
              <a:t>, </a:t>
            </a:r>
            <a:r>
              <a:rPr lang="en-US" sz="2000" dirty="0" err="1"/>
              <a:t>disponível</a:t>
            </a:r>
            <a:r>
              <a:rPr lang="en-US" sz="2000" dirty="0"/>
              <a:t> </a:t>
            </a:r>
            <a:r>
              <a:rPr lang="en-US" sz="2000" dirty="0" err="1"/>
              <a:t>em</a:t>
            </a:r>
            <a:r>
              <a:rPr lang="en-US" sz="2000" dirty="0"/>
              <a:t>: </a:t>
            </a:r>
            <a:r>
              <a:rPr lang="en-US" sz="2000" dirty="0">
                <a:hlinkClick r:id="rId4"/>
              </a:rPr>
              <a:t>https://pt.wikipedia.org/wiki/M%C3%A9dia_aritm%C3%A9tica</a:t>
            </a:r>
            <a:r>
              <a:rPr lang="en-US" sz="2000" dirty="0"/>
              <a:t>, </a:t>
            </a:r>
            <a:r>
              <a:rPr lang="en-US" sz="2000" dirty="0" err="1"/>
              <a:t>Acesso</a:t>
            </a:r>
            <a:r>
              <a:rPr lang="en-US" sz="2000" dirty="0"/>
              <a:t> </a:t>
            </a:r>
            <a:r>
              <a:rPr lang="en-US" sz="2000" dirty="0" err="1"/>
              <a:t>em</a:t>
            </a:r>
            <a:r>
              <a:rPr lang="en-US" sz="2000" dirty="0"/>
              <a:t>: 21 set. 2018.</a:t>
            </a:r>
          </a:p>
          <a:p>
            <a:pPr algn="just"/>
            <a:r>
              <a:rPr lang="en-US" sz="2000" dirty="0" err="1"/>
              <a:t>Média</a:t>
            </a:r>
            <a:r>
              <a:rPr lang="en-US" sz="2000" dirty="0"/>
              <a:t> </a:t>
            </a:r>
            <a:r>
              <a:rPr lang="en-US" sz="2000" dirty="0" err="1"/>
              <a:t>Geométrica</a:t>
            </a:r>
            <a:r>
              <a:rPr lang="en-US" sz="2000" dirty="0"/>
              <a:t>, </a:t>
            </a:r>
            <a:r>
              <a:rPr lang="en-US" sz="2000" dirty="0" err="1"/>
              <a:t>Wikipédia</a:t>
            </a:r>
            <a:r>
              <a:rPr lang="en-US" sz="2000" dirty="0"/>
              <a:t>, </a:t>
            </a:r>
            <a:r>
              <a:rPr lang="en-US" sz="2000" dirty="0" err="1"/>
              <a:t>disponível</a:t>
            </a:r>
            <a:r>
              <a:rPr lang="en-US" sz="2000" dirty="0"/>
              <a:t> </a:t>
            </a:r>
            <a:r>
              <a:rPr lang="en-US" sz="2000" dirty="0" err="1"/>
              <a:t>em</a:t>
            </a:r>
            <a:r>
              <a:rPr lang="en-US" sz="2000" dirty="0"/>
              <a:t>: </a:t>
            </a:r>
            <a:r>
              <a:rPr lang="en-US" sz="2000" dirty="0">
                <a:hlinkClick r:id="rId5"/>
              </a:rPr>
              <a:t>https://pt.wikipedia.org/wiki/M%C3%A9dia_geom%C3%A9trica</a:t>
            </a:r>
            <a:r>
              <a:rPr lang="en-US" sz="2000" dirty="0"/>
              <a:t> , </a:t>
            </a:r>
            <a:r>
              <a:rPr lang="en-US" sz="2000" dirty="0" err="1"/>
              <a:t>Acesso</a:t>
            </a:r>
            <a:r>
              <a:rPr lang="en-US" sz="2000" dirty="0"/>
              <a:t> </a:t>
            </a:r>
            <a:r>
              <a:rPr lang="en-US" sz="2000" dirty="0" err="1"/>
              <a:t>em</a:t>
            </a:r>
            <a:r>
              <a:rPr lang="en-US" sz="2000" dirty="0"/>
              <a:t>: 21 set. 2018.</a:t>
            </a:r>
          </a:p>
          <a:p>
            <a:pPr algn="just"/>
            <a:r>
              <a:rPr lang="en-US" sz="2000" dirty="0" err="1"/>
              <a:t>Média</a:t>
            </a:r>
            <a:r>
              <a:rPr lang="en-US" sz="2000" dirty="0"/>
              <a:t> </a:t>
            </a:r>
            <a:r>
              <a:rPr lang="en-US" sz="2000" dirty="0" err="1"/>
              <a:t>Harmônica</a:t>
            </a:r>
            <a:r>
              <a:rPr lang="en-US" sz="2000" dirty="0"/>
              <a:t>, </a:t>
            </a:r>
            <a:r>
              <a:rPr lang="en-US" sz="2000" dirty="0" err="1"/>
              <a:t>Wikipédia</a:t>
            </a:r>
            <a:r>
              <a:rPr lang="en-US" sz="2000" dirty="0"/>
              <a:t>, </a:t>
            </a:r>
            <a:r>
              <a:rPr lang="en-US" sz="2000" dirty="0" err="1"/>
              <a:t>disponível</a:t>
            </a:r>
            <a:r>
              <a:rPr lang="en-US" sz="2000" dirty="0"/>
              <a:t> </a:t>
            </a:r>
            <a:r>
              <a:rPr lang="en-US" sz="2000" dirty="0" err="1"/>
              <a:t>em</a:t>
            </a:r>
            <a:r>
              <a:rPr lang="en-US" sz="2000" dirty="0"/>
              <a:t>: </a:t>
            </a:r>
            <a:r>
              <a:rPr lang="en-US" sz="2000" dirty="0">
                <a:hlinkClick r:id="rId6"/>
              </a:rPr>
              <a:t>https://pt.wikipedia.org/wiki/M%C3%A9dia_harm%C3%B4nica</a:t>
            </a:r>
            <a:r>
              <a:rPr lang="en-US" sz="2000" dirty="0"/>
              <a:t> , </a:t>
            </a:r>
            <a:r>
              <a:rPr lang="en-US" sz="2000" dirty="0" err="1"/>
              <a:t>Acesso</a:t>
            </a:r>
            <a:r>
              <a:rPr lang="en-US" sz="2000" dirty="0"/>
              <a:t> </a:t>
            </a:r>
            <a:r>
              <a:rPr lang="en-US" sz="2000" dirty="0" err="1"/>
              <a:t>em</a:t>
            </a:r>
            <a:r>
              <a:rPr lang="en-US" sz="2000" dirty="0"/>
              <a:t>: 21 set. 2018.</a:t>
            </a:r>
          </a:p>
          <a:p>
            <a:pPr algn="just"/>
            <a:endParaRPr lang="en-US" sz="2200" dirty="0"/>
          </a:p>
          <a:p>
            <a:pPr algn="just"/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15357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584443" y="423927"/>
            <a:ext cx="9692640" cy="18288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pt-BR" sz="4000" b="1" dirty="0"/>
              <a:t>Média Aritmética</a:t>
            </a:r>
            <a:br>
              <a:rPr lang="pt-BR" sz="4000" b="1" dirty="0"/>
            </a:br>
            <a:r>
              <a:rPr lang="pt-BR" sz="4000" dirty="0"/>
              <a:t>	</a:t>
            </a:r>
            <a:r>
              <a:rPr lang="pt-BR" sz="3200" dirty="0" smtClean="0">
                <a:solidFill>
                  <a:srgbClr val="002060"/>
                </a:solidFill>
              </a:rPr>
              <a:t>Dados Agrupados (</a:t>
            </a:r>
            <a:r>
              <a:rPr lang="pt-BR" sz="2400" dirty="0">
                <a:solidFill>
                  <a:srgbClr val="C00000"/>
                </a:solidFill>
              </a:rPr>
              <a:t>SEM INVERVALO</a:t>
            </a:r>
            <a:r>
              <a:rPr lang="pt-BR" sz="3200" dirty="0" smtClean="0">
                <a:solidFill>
                  <a:srgbClr val="002060"/>
                </a:solidFill>
              </a:rPr>
              <a:t>)</a:t>
            </a:r>
            <a:r>
              <a:rPr lang="pt-BR" dirty="0">
                <a:solidFill>
                  <a:srgbClr val="002060"/>
                </a:solidFill>
              </a:rPr>
              <a:t/>
            </a:r>
            <a:br>
              <a:rPr lang="pt-BR" dirty="0">
                <a:solidFill>
                  <a:srgbClr val="002060"/>
                </a:solidFill>
              </a:rPr>
            </a:br>
            <a:endParaRPr lang="pt-BR" dirty="0"/>
          </a:p>
        </p:txBody>
      </p:sp>
      <p:sp>
        <p:nvSpPr>
          <p:cNvPr id="7" name="Shape 118"/>
          <p:cNvSpPr txBox="1">
            <a:spLocks/>
          </p:cNvSpPr>
          <p:nvPr/>
        </p:nvSpPr>
        <p:spPr>
          <a:xfrm>
            <a:off x="792050" y="2044574"/>
            <a:ext cx="3496614" cy="968287"/>
          </a:xfrm>
          <a:prstGeom prst="rect">
            <a:avLst/>
          </a:prstGeom>
        </p:spPr>
        <p:txBody>
          <a:bodyPr vert="horz" lIns="91425" tIns="91425" rIns="91425" bIns="91425" rtlCol="0" anchor="t" anchorCtr="0">
            <a:noAutofit/>
          </a:bodyPr>
          <a:lstStyle>
            <a:lvl1pPr marL="182880" indent="-182880" algn="l" defTabSz="914400" rtl="0" eaLnBrk="1" latinLnBrk="0" hangingPunct="1">
              <a:lnSpc>
                <a:spcPct val="95000"/>
              </a:lnSpc>
              <a:spcBef>
                <a:spcPts val="1400"/>
              </a:spcBef>
              <a:spcAft>
                <a:spcPts val="20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defRPr sz="1800" kern="1200" spc="1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Font typeface="Arial" pitchFamily="34" charset="0"/>
              <a:buNone/>
            </a:pPr>
            <a:r>
              <a:rPr lang="pt-BR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Exemplo:</a:t>
            </a:r>
          </a:p>
          <a:p>
            <a:pPr marL="1371600" indent="0">
              <a:spcBef>
                <a:spcPts val="0"/>
              </a:spcBef>
              <a:buFont typeface="Arial" pitchFamily="34" charset="0"/>
              <a:buNone/>
            </a:pPr>
            <a:endParaRPr lang="pt-BR" dirty="0" smtClean="0"/>
          </a:p>
          <a:p>
            <a:pPr marL="1371600" indent="0">
              <a:spcBef>
                <a:spcPts val="0"/>
              </a:spcBef>
              <a:buFont typeface="Arial" pitchFamily="34" charset="0"/>
              <a:buNone/>
            </a:pPr>
            <a:endParaRPr lang="pt-BR" dirty="0" smtClean="0"/>
          </a:p>
          <a:p>
            <a:pPr>
              <a:spcBef>
                <a:spcPts val="0"/>
              </a:spcBef>
              <a:buFont typeface="Arial" pitchFamily="34" charset="0"/>
              <a:buNone/>
            </a:pPr>
            <a:endParaRPr lang="pt-BR" sz="2400" dirty="0" smtClean="0"/>
          </a:p>
          <a:p>
            <a:pPr>
              <a:spcBef>
                <a:spcPts val="0"/>
              </a:spcBef>
              <a:buFont typeface="Arial" pitchFamily="34" charset="0"/>
              <a:buNone/>
            </a:pPr>
            <a:endParaRPr lang="pt-BR" dirty="0" smtClean="0"/>
          </a:p>
          <a:p>
            <a:pPr>
              <a:spcBef>
                <a:spcPts val="0"/>
              </a:spcBef>
              <a:buFont typeface="Arial" pitchFamily="34" charset="0"/>
              <a:buNone/>
            </a:pPr>
            <a:endParaRPr lang="pt-BR" dirty="0" smtClean="0"/>
          </a:p>
          <a:p>
            <a:pPr>
              <a:spcBef>
                <a:spcPts val="0"/>
              </a:spcBef>
              <a:buFont typeface="Arial" pitchFamily="34" charset="0"/>
              <a:buNone/>
            </a:pPr>
            <a:endParaRPr lang="pt-BR" dirty="0" smtClean="0"/>
          </a:p>
          <a:p>
            <a:pPr>
              <a:spcBef>
                <a:spcPts val="0"/>
              </a:spcBef>
              <a:buFont typeface="Arial" pitchFamily="34" charset="0"/>
              <a:buNone/>
            </a:pPr>
            <a:endParaRPr lang="pt-BR" dirty="0" smtClean="0"/>
          </a:p>
          <a:p>
            <a:pPr>
              <a:spcBef>
                <a:spcPts val="0"/>
              </a:spcBef>
              <a:buFont typeface="Arial" pitchFamily="34" charset="0"/>
              <a:buNone/>
            </a:pPr>
            <a:endParaRPr lang="pt-BR" dirty="0" smtClean="0"/>
          </a:p>
          <a:p>
            <a:pPr>
              <a:spcBef>
                <a:spcPts val="0"/>
              </a:spcBef>
              <a:buFont typeface="Arial" pitchFamily="34" charset="0"/>
              <a:buNone/>
            </a:pPr>
            <a:endParaRPr lang="pt-BR" dirty="0" smtClean="0"/>
          </a:p>
          <a:p>
            <a:pPr>
              <a:spcBef>
                <a:spcPts val="0"/>
              </a:spcBef>
              <a:buFont typeface="Arial" pitchFamily="34" charset="0"/>
              <a:buNone/>
            </a:pPr>
            <a:endParaRPr lang="pt-BR" sz="2400" dirty="0"/>
          </a:p>
        </p:txBody>
      </p:sp>
      <p:sp>
        <p:nvSpPr>
          <p:cNvPr id="8" name="Título 12"/>
          <p:cNvSpPr txBox="1">
            <a:spLocks/>
          </p:cNvSpPr>
          <p:nvPr/>
        </p:nvSpPr>
        <p:spPr>
          <a:xfrm>
            <a:off x="1049627" y="2663576"/>
            <a:ext cx="9860770" cy="1017431"/>
          </a:xfrm>
          <a:prstGeom prst="rect">
            <a:avLst/>
          </a:prstGeom>
        </p:spPr>
        <p:txBody>
          <a:bodyPr vert="horz" lIns="121899" tIns="60949" rIns="121899" bIns="60949" rtlCol="0" anchor="b">
            <a:noAutofit/>
          </a:bodyPr>
          <a:lstStyle>
            <a:lvl1pPr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BR" sz="2500" dirty="0"/>
          </a:p>
          <a:p>
            <a:r>
              <a:rPr lang="pt-BR" sz="2500" dirty="0"/>
              <a:t>Dadas as seguintes idades de </a:t>
            </a:r>
            <a:r>
              <a:rPr lang="pt-BR" sz="2500" dirty="0" smtClean="0"/>
              <a:t>alunos do 5º semestre do curso de Agronomia, </a:t>
            </a:r>
            <a:r>
              <a:rPr lang="pt-BR" sz="2500" dirty="0"/>
              <a:t>determine a média </a:t>
            </a:r>
            <a:r>
              <a:rPr lang="pt-BR" sz="2500" dirty="0" smtClean="0"/>
              <a:t>amostral:</a:t>
            </a:r>
            <a:endParaRPr lang="en-US" sz="2500" dirty="0"/>
          </a:p>
        </p:txBody>
      </p:sp>
      <p:sp>
        <p:nvSpPr>
          <p:cNvPr id="9" name="Espaço Reservado para Conteúdo 13"/>
          <p:cNvSpPr txBox="1">
            <a:spLocks/>
          </p:cNvSpPr>
          <p:nvPr/>
        </p:nvSpPr>
        <p:spPr>
          <a:xfrm>
            <a:off x="1049627" y="3872084"/>
            <a:ext cx="8928992" cy="851624"/>
          </a:xfrm>
          <a:prstGeom prst="rect">
            <a:avLst/>
          </a:prstGeom>
        </p:spPr>
        <p:txBody>
          <a:bodyPr vert="horz" lIns="121899" tIns="60949" rIns="121899" bIns="60949" rtlCol="0">
            <a:no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pt-BR" sz="2400" dirty="0">
                <a:solidFill>
                  <a:srgbClr val="0070C0"/>
                </a:solidFill>
              </a:rPr>
              <a:t>15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70C0"/>
                </a:solidFill>
              </a:rPr>
              <a:t>15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B050"/>
                </a:solidFill>
              </a:rPr>
              <a:t>16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B050"/>
                </a:solidFill>
              </a:rPr>
              <a:t>16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B050"/>
                </a:solidFill>
              </a:rPr>
              <a:t>16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B050"/>
                </a:solidFill>
              </a:rPr>
              <a:t>16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B050"/>
                </a:solidFill>
              </a:rPr>
              <a:t>16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B050"/>
                </a:solidFill>
              </a:rPr>
              <a:t>16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B050"/>
                </a:solidFill>
              </a:rPr>
              <a:t>16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B050"/>
                </a:solidFill>
              </a:rPr>
              <a:t>16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B050"/>
                </a:solidFill>
              </a:rPr>
              <a:t>16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FFC000"/>
                </a:solidFill>
              </a:rPr>
              <a:t>17</a:t>
            </a:r>
            <a:r>
              <a:rPr lang="pt-BR" sz="2400" dirty="0"/>
              <a:t>, </a:t>
            </a:r>
            <a:r>
              <a:rPr lang="pt-BR" sz="2400" dirty="0" smtClean="0">
                <a:solidFill>
                  <a:srgbClr val="FFC000"/>
                </a:solidFill>
              </a:rPr>
              <a:t>17</a:t>
            </a:r>
            <a:r>
              <a:rPr lang="pt-BR" sz="2400" dirty="0" smtClean="0"/>
              <a:t>, </a:t>
            </a:r>
            <a:r>
              <a:rPr lang="pt-BR" sz="2400" dirty="0" smtClean="0">
                <a:solidFill>
                  <a:srgbClr val="FFC000"/>
                </a:solidFill>
              </a:rPr>
              <a:t>17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FFC000"/>
                </a:solidFill>
              </a:rPr>
              <a:t>17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FFC000"/>
                </a:solidFill>
              </a:rPr>
              <a:t>17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FFC000"/>
                </a:solidFill>
              </a:rPr>
              <a:t>17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FFC000"/>
                </a:solidFill>
              </a:rPr>
              <a:t>17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FF0000"/>
                </a:solidFill>
              </a:rPr>
              <a:t>18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FF0000"/>
                </a:solidFill>
              </a:rPr>
              <a:t>18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FF0000"/>
                </a:solidFill>
              </a:rPr>
              <a:t>18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FF0000"/>
                </a:solidFill>
              </a:rPr>
              <a:t>18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FF0000"/>
                </a:solidFill>
              </a:rPr>
              <a:t>18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FF0000"/>
                </a:solidFill>
              </a:rPr>
              <a:t>18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7030A0"/>
                </a:solidFill>
              </a:rPr>
              <a:t>22</a:t>
            </a:r>
            <a:r>
              <a:rPr lang="pt-BR" sz="2400" dirty="0"/>
              <a:t>, </a:t>
            </a:r>
            <a:r>
              <a:rPr lang="pt-BR" sz="2400" dirty="0" smtClean="0">
                <a:solidFill>
                  <a:srgbClr val="7030A0"/>
                </a:solidFill>
              </a:rPr>
              <a:t>22</a:t>
            </a:r>
            <a:r>
              <a:rPr lang="pt-BR" sz="2400" dirty="0" smtClean="0"/>
              <a:t>, </a:t>
            </a:r>
            <a:r>
              <a:rPr lang="pt-BR" sz="2400" dirty="0" smtClean="0">
                <a:solidFill>
                  <a:srgbClr val="7030A0"/>
                </a:solidFill>
              </a:rPr>
              <a:t>22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7030A0"/>
                </a:solidFill>
              </a:rPr>
              <a:t>22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7030A0"/>
                </a:solidFill>
              </a:rPr>
              <a:t>22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B0F0"/>
                </a:solidFill>
              </a:rPr>
              <a:t>26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B0F0"/>
                </a:solidFill>
              </a:rPr>
              <a:t>26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B0F0"/>
                </a:solidFill>
              </a:rPr>
              <a:t>26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B0F0"/>
                </a:solidFill>
              </a:rPr>
              <a:t>26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B0F0"/>
                </a:solidFill>
              </a:rPr>
              <a:t>26</a:t>
            </a:r>
            <a:r>
              <a:rPr lang="pt-BR" sz="2400" dirty="0"/>
              <a:t>, </a:t>
            </a:r>
            <a:r>
              <a:rPr lang="pt-BR" sz="2400" dirty="0">
                <a:solidFill>
                  <a:srgbClr val="00B0F0"/>
                </a:solidFill>
              </a:rPr>
              <a:t>26</a:t>
            </a:r>
            <a:endParaRPr lang="pt-BR" sz="2400" dirty="0" smtClean="0">
              <a:solidFill>
                <a:srgbClr val="00B0F0"/>
              </a:solidFill>
            </a:endParaRPr>
          </a:p>
        </p:txBody>
      </p:sp>
      <p:sp>
        <p:nvSpPr>
          <p:cNvPr id="10" name="Título 12"/>
          <p:cNvSpPr txBox="1">
            <a:spLocks/>
          </p:cNvSpPr>
          <p:nvPr/>
        </p:nvSpPr>
        <p:spPr>
          <a:xfrm>
            <a:off x="1049627" y="5399452"/>
            <a:ext cx="9860770" cy="895281"/>
          </a:xfrm>
          <a:prstGeom prst="rect">
            <a:avLst/>
          </a:prstGeom>
        </p:spPr>
        <p:txBody>
          <a:bodyPr vert="horz" lIns="121899" tIns="60949" rIns="121899" bIns="60949" rtlCol="0" anchor="b">
            <a:normAutofit lnSpcReduction="10000"/>
          </a:bodyPr>
          <a:lstStyle>
            <a:lvl1pPr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BR" sz="2000" dirty="0">
              <a:solidFill>
                <a:srgbClr val="002060"/>
              </a:solidFill>
              <a:latin typeface="+mn-lt"/>
            </a:endParaRPr>
          </a:p>
          <a:p>
            <a:r>
              <a:rPr lang="pt-BR" sz="2000" dirty="0" smtClean="0">
                <a:solidFill>
                  <a:srgbClr val="FF0000"/>
                </a:solidFill>
                <a:latin typeface="+mn-lt"/>
              </a:rPr>
              <a:t>OBS: </a:t>
            </a:r>
            <a:r>
              <a:rPr lang="pt-BR" sz="2000" dirty="0" smtClean="0">
                <a:latin typeface="+mn-lt"/>
              </a:rPr>
              <a:t>Para facilitar a compreensão, iremos organizar os dados numa tabela por frequência...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41850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hape 120"/>
          <p:cNvGraphicFramePr/>
          <p:nvPr>
            <p:extLst>
              <p:ext uri="{D42A27DB-BD31-4B8C-83A1-F6EECF244321}">
                <p14:modId xmlns:p14="http://schemas.microsoft.com/office/powerpoint/2010/main" val="387425201"/>
              </p:ext>
            </p:extLst>
          </p:nvPr>
        </p:nvGraphicFramePr>
        <p:xfrm>
          <a:off x="1429019" y="1695040"/>
          <a:ext cx="7689222" cy="4114620"/>
        </p:xfrm>
        <a:graphic>
          <a:graphicData uri="http://schemas.openxmlformats.org/drawingml/2006/table">
            <a:tbl>
              <a:tblPr>
                <a:tableStyleId>{EB344D84-9AFB-497E-A393-DC336BA19D2E}</a:tableStyleId>
              </a:tblPr>
              <a:tblGrid>
                <a:gridCol w="2563074"/>
                <a:gridCol w="2563074"/>
                <a:gridCol w="2563074"/>
              </a:tblGrid>
              <a:tr h="425546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buNone/>
                      </a:pPr>
                      <a:r>
                        <a:rPr lang="pt-BR" dirty="0"/>
                        <a:t>Y</a:t>
                      </a:r>
                      <a:endParaRPr lang="pt-BR" b="1" dirty="0"/>
                    </a:p>
                  </a:txBody>
                  <a:tcPr marL="91425" marR="91425" marT="91425" marB="91425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buNone/>
                      </a:pPr>
                      <a:r>
                        <a:rPr lang="pt-BR" dirty="0" err="1"/>
                        <a:t>Fi</a:t>
                      </a:r>
                      <a:endParaRPr lang="pt-BR" b="1" dirty="0"/>
                    </a:p>
                  </a:txBody>
                  <a:tcPr marL="91425" marR="91425" marT="91425" marB="91425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buNone/>
                      </a:pPr>
                      <a:r>
                        <a:rPr lang="pt-BR" dirty="0"/>
                        <a:t>Y*</a:t>
                      </a:r>
                      <a:r>
                        <a:rPr lang="pt-BR" dirty="0" err="1"/>
                        <a:t>Fi</a:t>
                      </a:r>
                      <a:endParaRPr lang="pt-BR" b="1" dirty="0"/>
                    </a:p>
                  </a:txBody>
                  <a:tcPr marL="91425" marR="91425" marT="91425" marB="91425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5546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15</a:t>
                      </a:r>
                    </a:p>
                  </a:txBody>
                  <a:tcPr marL="91425" marR="91425" marT="91425" marB="91425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buNone/>
                      </a:pPr>
                      <a:r>
                        <a:rPr lang="pt-BR" dirty="0"/>
                        <a:t>2</a:t>
                      </a:r>
                    </a:p>
                  </a:txBody>
                  <a:tcPr marL="91425" marR="91425" marT="91425" marB="91425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30</a:t>
                      </a:r>
                      <a:endParaRPr lang="pt-BR" dirty="0"/>
                    </a:p>
                  </a:txBody>
                  <a:tcPr marL="91425" marR="91425" marT="91425" marB="91425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25546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16</a:t>
                      </a:r>
                      <a:endParaRPr lang="pt-BR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buNone/>
                      </a:pPr>
                      <a:r>
                        <a:rPr lang="pt-BR" dirty="0"/>
                        <a:t>9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144</a:t>
                      </a:r>
                      <a:endParaRPr lang="pt-BR" dirty="0"/>
                    </a:p>
                  </a:txBody>
                  <a:tcPr marL="91425" marR="91425" marT="91425" marB="91425"/>
                </a:tc>
              </a:tr>
              <a:tr h="425546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17</a:t>
                      </a:r>
                      <a:endParaRPr lang="pt-BR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buNone/>
                      </a:pPr>
                      <a:r>
                        <a:rPr lang="pt-BR" dirty="0"/>
                        <a:t>7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119</a:t>
                      </a:r>
                      <a:endParaRPr lang="pt-BR" dirty="0"/>
                    </a:p>
                  </a:txBody>
                  <a:tcPr marL="91425" marR="91425" marT="91425" marB="91425"/>
                </a:tc>
              </a:tr>
              <a:tr h="1702267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18</a:t>
                      </a:r>
                    </a:p>
                    <a:p>
                      <a:pPr algn="ctr">
                        <a:spcBef>
                          <a:spcPts val="0"/>
                        </a:spcBef>
                        <a:buNone/>
                      </a:pPr>
                      <a:endParaRPr lang="pt-BR" dirty="0" smtClean="0"/>
                    </a:p>
                    <a:p>
                      <a:pPr algn="ctr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22</a:t>
                      </a:r>
                    </a:p>
                    <a:p>
                      <a:pPr algn="ctr">
                        <a:spcBef>
                          <a:spcPts val="0"/>
                        </a:spcBef>
                        <a:buNone/>
                      </a:pPr>
                      <a:endParaRPr lang="pt-BR" dirty="0" smtClean="0"/>
                    </a:p>
                    <a:p>
                      <a:pPr algn="ctr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26</a:t>
                      </a:r>
                      <a:endParaRPr lang="pt-BR" dirty="0"/>
                    </a:p>
                  </a:txBody>
                  <a:tcPr marL="91425" marR="91425" marT="91425" marB="91425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6</a:t>
                      </a:r>
                    </a:p>
                    <a:p>
                      <a:pPr algn="ctr">
                        <a:spcBef>
                          <a:spcPts val="0"/>
                        </a:spcBef>
                        <a:buNone/>
                      </a:pPr>
                      <a:endParaRPr lang="pt-BR" smtClean="0"/>
                    </a:p>
                    <a:p>
                      <a:pPr algn="ctr">
                        <a:spcBef>
                          <a:spcPts val="0"/>
                        </a:spcBef>
                        <a:buNone/>
                      </a:pPr>
                      <a:r>
                        <a:rPr lang="pt-BR" smtClean="0"/>
                        <a:t>5</a:t>
                      </a:r>
                    </a:p>
                    <a:p>
                      <a:pPr algn="ctr">
                        <a:spcBef>
                          <a:spcPts val="0"/>
                        </a:spcBef>
                        <a:buNone/>
                      </a:pPr>
                      <a:endParaRPr lang="pt-BR" dirty="0" smtClean="0"/>
                    </a:p>
                    <a:p>
                      <a:pPr algn="ctr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6</a:t>
                      </a:r>
                    </a:p>
                    <a:p>
                      <a:pPr algn="ctr">
                        <a:spcBef>
                          <a:spcPts val="0"/>
                        </a:spcBef>
                        <a:buNone/>
                      </a:pPr>
                      <a:endParaRPr lang="pt-BR" dirty="0"/>
                    </a:p>
                  </a:txBody>
                  <a:tcPr marL="91425" marR="91425" marT="91425" marB="91425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108</a:t>
                      </a:r>
                    </a:p>
                    <a:p>
                      <a:pPr algn="ctr">
                        <a:spcBef>
                          <a:spcPts val="0"/>
                        </a:spcBef>
                        <a:buNone/>
                      </a:pPr>
                      <a:endParaRPr lang="pt-BR" dirty="0" smtClean="0"/>
                    </a:p>
                    <a:p>
                      <a:pPr algn="ctr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110</a:t>
                      </a:r>
                    </a:p>
                    <a:p>
                      <a:pPr algn="ctr">
                        <a:spcBef>
                          <a:spcPts val="0"/>
                        </a:spcBef>
                        <a:buNone/>
                      </a:pPr>
                      <a:endParaRPr lang="pt-BR" dirty="0" smtClean="0"/>
                    </a:p>
                    <a:p>
                      <a:pPr algn="ctr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156</a:t>
                      </a:r>
                      <a:endParaRPr lang="pt-BR" dirty="0"/>
                    </a:p>
                  </a:txBody>
                  <a:tcPr marL="91425" marR="91425" marT="91425" marB="91425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5546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buNone/>
                      </a:pPr>
                      <a:r>
                        <a:rPr lang="pt-BR" dirty="0"/>
                        <a:t>Σ</a:t>
                      </a:r>
                      <a:endParaRPr lang="pt-BR" b="1" dirty="0"/>
                    </a:p>
                  </a:txBody>
                  <a:tcPr marL="91425" marR="91425" marT="91425" marB="91425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35</a:t>
                      </a:r>
                      <a:endParaRPr lang="pt-BR" dirty="0"/>
                    </a:p>
                  </a:txBody>
                  <a:tcPr marL="91425" marR="91425" marT="91425" marB="91425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buNone/>
                      </a:pPr>
                      <a:r>
                        <a:rPr lang="pt-BR" dirty="0" smtClean="0"/>
                        <a:t>667</a:t>
                      </a:r>
                      <a:endParaRPr lang="pt-BR" dirty="0"/>
                    </a:p>
                  </a:txBody>
                  <a:tcPr marL="91425" marR="91425" marT="91425" marB="91425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415174" y="127713"/>
            <a:ext cx="9164864" cy="201018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pt-BR" sz="4000" b="1" dirty="0"/>
              <a:t>Média Aritmética</a:t>
            </a:r>
            <a:br>
              <a:rPr lang="pt-BR" sz="4000" b="1" dirty="0"/>
            </a:br>
            <a:r>
              <a:rPr lang="pt-BR" sz="4000" dirty="0"/>
              <a:t>	</a:t>
            </a:r>
            <a:r>
              <a:rPr lang="pt-BR" sz="3200" dirty="0" smtClean="0">
                <a:solidFill>
                  <a:srgbClr val="002060"/>
                </a:solidFill>
              </a:rPr>
              <a:t>Dados Agrupados (</a:t>
            </a:r>
            <a:r>
              <a:rPr lang="pt-BR" sz="2400" dirty="0">
                <a:solidFill>
                  <a:srgbClr val="C00000"/>
                </a:solidFill>
              </a:rPr>
              <a:t>SEM INVERVALO</a:t>
            </a:r>
            <a:r>
              <a:rPr lang="pt-BR" sz="3200" dirty="0" smtClean="0">
                <a:solidFill>
                  <a:srgbClr val="002060"/>
                </a:solidFill>
              </a:rPr>
              <a:t>)</a:t>
            </a:r>
            <a:r>
              <a:rPr lang="pt-BR" dirty="0">
                <a:solidFill>
                  <a:srgbClr val="002060"/>
                </a:solidFill>
              </a:rPr>
              <a:t/>
            </a:r>
            <a:br>
              <a:rPr lang="pt-BR" dirty="0">
                <a:solidFill>
                  <a:srgbClr val="002060"/>
                </a:solidFill>
              </a:rPr>
            </a:br>
            <a:endParaRPr lang="pt-B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aixaDeTexto 6"/>
              <p:cNvSpPr txBox="1"/>
              <p:nvPr/>
            </p:nvSpPr>
            <p:spPr>
              <a:xfrm>
                <a:off x="415174" y="5946288"/>
                <a:ext cx="10729192" cy="66242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pt-BR" sz="25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𝑚</m:t>
                    </m:r>
                    <m:r>
                      <a:rPr lang="pt-BR" sz="25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pt-BR" sz="25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BR" sz="25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∑</m:t>
                        </m:r>
                        <m:r>
                          <m:rPr>
                            <m:nor/>
                          </m:rPr>
                          <a:rPr lang="pt-BR" sz="25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y</m:t>
                        </m:r>
                        <m:r>
                          <a:rPr lang="pt-BR" sz="25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.</m:t>
                        </m:r>
                        <m:r>
                          <m:rPr>
                            <m:nor/>
                          </m:rPr>
                          <a:rPr lang="pt-BR" sz="25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F</m:t>
                        </m:r>
                        <m:r>
                          <m:rPr>
                            <m:nor/>
                          </m:rPr>
                          <a:rPr lang="pt-BR" sz="25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 </m:t>
                        </m:r>
                      </m:num>
                      <m:den>
                        <m:r>
                          <a:rPr lang="pt-BR" sz="25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∑</m:t>
                        </m:r>
                        <m:r>
                          <a:rPr lang="pt-BR" sz="25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𝐹</m:t>
                        </m:r>
                      </m:den>
                    </m:f>
                  </m:oMath>
                </a14:m>
                <a:r>
                  <a:rPr lang="pt-BR" sz="2500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pt-BR" sz="25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pt-BR" sz="25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pt-BR" sz="2500" b="0" i="1" smtClean="0">
                                <a:latin typeface="Cambria Math" panose="02040503050406030204" pitchFamily="18" charset="0"/>
                              </a:rPr>
                              <m:t>15 × </m:t>
                            </m:r>
                            <m:r>
                              <a:rPr lang="pt-BR" sz="25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e>
                        </m:d>
                        <m:r>
                          <a:rPr lang="pt-BR" sz="25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d>
                          <m:dPr>
                            <m:ctrlPr>
                              <a:rPr lang="pt-BR" sz="25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pt-BR" sz="25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pt-BR" sz="2500" b="0" i="1" smtClean="0">
                                <a:latin typeface="Cambria Math" panose="02040503050406030204" pitchFamily="18" charset="0"/>
                              </a:rPr>
                              <m:t>6</m:t>
                            </m:r>
                            <m:r>
                              <a:rPr lang="pt-BR" sz="25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pt-BR" sz="25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</m:t>
                            </m:r>
                            <m:r>
                              <a:rPr lang="pt-BR" sz="25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9</m:t>
                            </m:r>
                          </m:e>
                        </m:d>
                        <m:r>
                          <a:rPr lang="pt-BR" sz="25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d>
                          <m:dPr>
                            <m:ctrlPr>
                              <a:rPr lang="pt-BR" sz="25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pt-BR" sz="2500" b="0" i="1" smtClean="0">
                                <a:latin typeface="Cambria Math" panose="02040503050406030204" pitchFamily="18" charset="0"/>
                              </a:rPr>
                              <m:t>17</m:t>
                            </m:r>
                            <m:r>
                              <a:rPr lang="pt-BR" sz="25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pt-BR" sz="25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</m:t>
                            </m:r>
                            <m:r>
                              <a:rPr lang="pt-BR" sz="25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7</m:t>
                            </m:r>
                          </m:e>
                        </m:d>
                        <m:r>
                          <a:rPr lang="pt-BR" sz="25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d>
                          <m:dPr>
                            <m:ctrlPr>
                              <a:rPr lang="pt-BR" sz="25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pt-BR" sz="2500" b="0" i="1" smtClean="0">
                                <a:latin typeface="Cambria Math" panose="02040503050406030204" pitchFamily="18" charset="0"/>
                              </a:rPr>
                              <m:t>18</m:t>
                            </m:r>
                            <m:r>
                              <a:rPr lang="pt-BR" sz="25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pt-BR" sz="25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 </m:t>
                            </m:r>
                            <m:r>
                              <a:rPr lang="pt-BR" sz="25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6</m:t>
                            </m:r>
                          </m:e>
                        </m:d>
                        <m:r>
                          <a:rPr lang="pt-BR" sz="25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d>
                          <m:dPr>
                            <m:ctrlPr>
                              <a:rPr lang="pt-BR" sz="25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pt-BR" sz="2500" b="0" i="1" smtClean="0">
                                <a:latin typeface="Cambria Math" panose="02040503050406030204" pitchFamily="18" charset="0"/>
                              </a:rPr>
                              <m:t>22</m:t>
                            </m:r>
                            <m:r>
                              <a:rPr lang="pt-BR" sz="25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pt-BR" sz="25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</m:t>
                            </m:r>
                            <m:r>
                              <a:rPr lang="pt-BR" sz="25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5</m:t>
                            </m:r>
                          </m:e>
                        </m:d>
                        <m:r>
                          <a:rPr lang="pt-BR" sz="25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+(</m:t>
                        </m:r>
                        <m:r>
                          <a:rPr lang="pt-BR" sz="2500" b="0" i="1" smtClean="0">
                            <a:latin typeface="Cambria Math" panose="02040503050406030204" pitchFamily="18" charset="0"/>
                          </a:rPr>
                          <m:t>26</m:t>
                        </m:r>
                        <m:r>
                          <a:rPr lang="pt-BR" sz="25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pt-BR" sz="25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pt-BR" sz="25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6)</m:t>
                        </m:r>
                      </m:num>
                      <m:den>
                        <m:r>
                          <a:rPr lang="pt-BR" sz="2500" b="0" i="1" smtClean="0">
                            <a:latin typeface="Cambria Math" panose="02040503050406030204" pitchFamily="18" charset="0"/>
                          </a:rPr>
                          <m:t>2+9+7+6+5+6</m:t>
                        </m:r>
                      </m:den>
                    </m:f>
                  </m:oMath>
                </a14:m>
                <a:r>
                  <a:rPr lang="pt-BR" sz="2500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pt-BR" sz="25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BR" sz="2500" b="0" i="1" smtClean="0">
                            <a:latin typeface="Cambria Math" panose="02040503050406030204" pitchFamily="18" charset="0"/>
                          </a:rPr>
                          <m:t>667</m:t>
                        </m:r>
                      </m:num>
                      <m:den>
                        <m:r>
                          <a:rPr lang="pt-BR" sz="2500" b="0" i="1" smtClean="0">
                            <a:latin typeface="Cambria Math" panose="02040503050406030204" pitchFamily="18" charset="0"/>
                          </a:rPr>
                          <m:t>35</m:t>
                        </m:r>
                      </m:den>
                    </m:f>
                  </m:oMath>
                </a14:m>
                <a:r>
                  <a:rPr lang="pt-BR" sz="2500" dirty="0" smtClean="0"/>
                  <a:t> </a:t>
                </a:r>
                <a:r>
                  <a:rPr lang="pt-BR" sz="2500" dirty="0" smtClean="0">
                    <a:solidFill>
                      <a:srgbClr val="FF0000"/>
                    </a:solidFill>
                  </a:rPr>
                  <a:t>=</a:t>
                </a:r>
                <a:r>
                  <a:rPr lang="pt-BR" sz="2500" dirty="0" smtClean="0"/>
                  <a:t> 19,06</a:t>
                </a:r>
                <a:endParaRPr lang="pt-BR" sz="2500" dirty="0"/>
              </a:p>
            </p:txBody>
          </p:sp>
        </mc:Choice>
        <mc:Fallback xmlns="">
          <p:sp>
            <p:nvSpPr>
              <p:cNvPr id="7" name="CaixaDeTexto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174" y="5946288"/>
                <a:ext cx="10729192" cy="662425"/>
              </a:xfrm>
              <a:prstGeom prst="rect">
                <a:avLst/>
              </a:prstGeom>
              <a:blipFill rotWithShape="0">
                <a:blip r:embed="rId2"/>
                <a:stretch>
                  <a:fillRect b="-6422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716" y="5946288"/>
            <a:ext cx="507106" cy="507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33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iew">
  <a:themeElements>
    <a:clrScheme name="View">
      <a:dk1>
        <a:srgbClr val="000000"/>
      </a:dk1>
      <a:lt1>
        <a:srgbClr val="FFFFFF"/>
      </a:lt1>
      <a:dk2>
        <a:srgbClr val="46464A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View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6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3969A8A2-35DB-4E3B-8885-16FD2056867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TM03457515[[fn=Exibir]]</Template>
  <TotalTime>2174</TotalTime>
  <Words>3998</Words>
  <Application>Microsoft Office PowerPoint</Application>
  <PresentationFormat>Widescreen</PresentationFormat>
  <Paragraphs>960</Paragraphs>
  <Slides>79</Slides>
  <Notes>0</Notes>
  <HiddenSlides>0</HiddenSlides>
  <MMClips>0</MMClips>
  <ScaleCrop>false</ScaleCrop>
  <HeadingPairs>
    <vt:vector size="8" baseType="variant">
      <vt:variant>
        <vt:lpstr>Fontes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Servidores OLE inseridos</vt:lpstr>
      </vt:variant>
      <vt:variant>
        <vt:i4>1</vt:i4>
      </vt:variant>
      <vt:variant>
        <vt:lpstr>Títulos de slides</vt:lpstr>
      </vt:variant>
      <vt:variant>
        <vt:i4>79</vt:i4>
      </vt:variant>
    </vt:vector>
  </HeadingPairs>
  <TitlesOfParts>
    <vt:vector size="89" baseType="lpstr">
      <vt:lpstr>Arial</vt:lpstr>
      <vt:lpstr>Calibri</vt:lpstr>
      <vt:lpstr>Cambria Math</vt:lpstr>
      <vt:lpstr>Century Schoolbook</vt:lpstr>
      <vt:lpstr>Courier New</vt:lpstr>
      <vt:lpstr>Lucida Calligraphy</vt:lpstr>
      <vt:lpstr>Wingdings</vt:lpstr>
      <vt:lpstr>Wingdings 2</vt:lpstr>
      <vt:lpstr>View</vt:lpstr>
      <vt:lpstr>Image</vt:lpstr>
      <vt:lpstr>CET797 Elementos de Estatística Universidade Estadual de Santa Cruz   Medidas Estatísticas</vt:lpstr>
      <vt:lpstr>Tendência Central</vt:lpstr>
      <vt:lpstr>Média</vt:lpstr>
      <vt:lpstr>Média</vt:lpstr>
      <vt:lpstr>Média Aritmética  Dados Não Agrupados </vt:lpstr>
      <vt:lpstr>Média Aritmética com R  Dados Não Agrupados </vt:lpstr>
      <vt:lpstr>Média Aritmética  Dados Agrupados  </vt:lpstr>
      <vt:lpstr>Média Aritmética  Dados Agrupados (SEM INVERVALO) </vt:lpstr>
      <vt:lpstr>Média Aritmética  Dados Agrupados (SEM INVERVALO) </vt:lpstr>
      <vt:lpstr>Média Aritmética com R: Ex 1  Dados Agrupados (SEM INVERVALO) </vt:lpstr>
      <vt:lpstr>Média Aritmética com R: Ex 2  Dados Agrupados (SEM INVERVALO) </vt:lpstr>
      <vt:lpstr>Média Aritmética  Dados Agrupados (COM INVERVALO) </vt:lpstr>
      <vt:lpstr>Apresentação do PowerPoint</vt:lpstr>
      <vt:lpstr>Média Aritmética com R  Dados Agrupados (COM INVERVALO) </vt:lpstr>
      <vt:lpstr>Média Geral</vt:lpstr>
      <vt:lpstr>Média Geral</vt:lpstr>
      <vt:lpstr>Média Geral com R</vt:lpstr>
      <vt:lpstr>Média Geométrica</vt:lpstr>
      <vt:lpstr>Média Geométrica</vt:lpstr>
      <vt:lpstr>Média Geométrica</vt:lpstr>
      <vt:lpstr>Média Geométrica</vt:lpstr>
      <vt:lpstr>Média Geométrica com R</vt:lpstr>
      <vt:lpstr>Média Harmônica</vt:lpstr>
      <vt:lpstr>Média Harmônica</vt:lpstr>
      <vt:lpstr>Média Harmônica com R</vt:lpstr>
      <vt:lpstr>Média</vt:lpstr>
      <vt:lpstr>Moda</vt:lpstr>
      <vt:lpstr>Moda</vt:lpstr>
      <vt:lpstr>Moda  Sem Agrupamento de Classes  </vt:lpstr>
      <vt:lpstr>Moda com o R  Sem Agrupamento de Classes  </vt:lpstr>
      <vt:lpstr>Moda  Com Agrupamento de Classes  </vt:lpstr>
      <vt:lpstr>Moda  Com Agrupamento de Classes  </vt:lpstr>
      <vt:lpstr>Moda com o R  Com Agrupamento de Classes  </vt:lpstr>
      <vt:lpstr>Moda</vt:lpstr>
      <vt:lpstr>Mediana</vt:lpstr>
      <vt:lpstr>Mediana</vt:lpstr>
      <vt:lpstr>Mediana  Com Variáveis Discretas  </vt:lpstr>
      <vt:lpstr>Mediana  Com Variáveis Discretas  </vt:lpstr>
      <vt:lpstr>Apresentação do PowerPoint</vt:lpstr>
      <vt:lpstr>Mediana com R: Exemplo 1  Com Variáveis Discretas  </vt:lpstr>
      <vt:lpstr>Mediana  Com Variáveis Discretas  </vt:lpstr>
      <vt:lpstr>Apresentação do PowerPoint</vt:lpstr>
      <vt:lpstr>Mediana com R: Exemplo 2  Com Variáveis Discretas  </vt:lpstr>
      <vt:lpstr>Mediana  Com Variáveis Contínuas </vt:lpstr>
      <vt:lpstr>Mediana  Com Variáveis Contínuas </vt:lpstr>
      <vt:lpstr>Mediana  Com Variáveis Contínuas </vt:lpstr>
      <vt:lpstr>Mediana com R  Com Variáveis Contínuas </vt:lpstr>
      <vt:lpstr>Mediana</vt:lpstr>
      <vt:lpstr>Posição ou Separatrizes</vt:lpstr>
      <vt:lpstr>Posição ou Separatrizes </vt:lpstr>
      <vt:lpstr>Quartis</vt:lpstr>
      <vt:lpstr>Quartis </vt:lpstr>
      <vt:lpstr>Quartis       Com Dados Brutos </vt:lpstr>
      <vt:lpstr>Quartis: Exemplo 1          Com Dados Brutos</vt:lpstr>
      <vt:lpstr>Quartis: Exemplo 2          Com Dados Brutos</vt:lpstr>
      <vt:lpstr>Quartis com R: Exemplo 2</vt:lpstr>
      <vt:lpstr>Apresentação do PowerPoint</vt:lpstr>
      <vt:lpstr>Quartis: Exemplo         Com Variáveis Contínuas </vt:lpstr>
      <vt:lpstr>Quartis:         Com Variáveis Contínuas </vt:lpstr>
      <vt:lpstr>Quartis com R: Exemplos</vt:lpstr>
      <vt:lpstr>Apresentação do PowerPoint</vt:lpstr>
      <vt:lpstr>Decis</vt:lpstr>
      <vt:lpstr>Apresentação do PowerPoint</vt:lpstr>
      <vt:lpstr>Apresentação do PowerPoint</vt:lpstr>
      <vt:lpstr>Apresentação do PowerPoint</vt:lpstr>
      <vt:lpstr>Decis com R: Exemplo 1</vt:lpstr>
      <vt:lpstr>Apresentação do PowerPoint</vt:lpstr>
      <vt:lpstr>Apresentação do PowerPoint</vt:lpstr>
      <vt:lpstr>Decis com R: Exemplo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Referências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CET797 Elementos de Estatística Universidade Estadual de Santa Cruz  Medidas Estatísticas</dc:title>
  <dc:creator>Nei</dc:creator>
  <cp:lastModifiedBy>Nei</cp:lastModifiedBy>
  <cp:revision>107</cp:revision>
  <dcterms:created xsi:type="dcterms:W3CDTF">2019-04-08T22:55:51Z</dcterms:created>
  <dcterms:modified xsi:type="dcterms:W3CDTF">2019-07-05T01:55:23Z</dcterms:modified>
</cp:coreProperties>
</file>