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22" r:id="rId50"/>
    <p:sldId id="304" r:id="rId51"/>
    <p:sldId id="305" r:id="rId52"/>
    <p:sldId id="306" r:id="rId53"/>
    <p:sldId id="307" r:id="rId54"/>
    <p:sldId id="308" r:id="rId55"/>
    <p:sldId id="309" r:id="rId56"/>
    <p:sldId id="310" r:id="rId57"/>
    <p:sldId id="311" r:id="rId58"/>
    <p:sldId id="312" r:id="rId59"/>
    <p:sldId id="313" r:id="rId60"/>
    <p:sldId id="323" r:id="rId61"/>
    <p:sldId id="314" r:id="rId62"/>
    <p:sldId id="315" r:id="rId63"/>
    <p:sldId id="316" r:id="rId64"/>
    <p:sldId id="317" r:id="rId65"/>
    <p:sldId id="318" r:id="rId66"/>
    <p:sldId id="319" r:id="rId67"/>
    <p:sldId id="320" r:id="rId68"/>
    <p:sldId id="321" r:id="rId69"/>
  </p:sldIdLst>
  <p:sldSz cx="18288000" cy="10287000"/>
  <p:notesSz cx="6858000" cy="9144000"/>
  <p:embeddedFontLst>
    <p:embeddedFont>
      <p:font typeface="Arimo" panose="020B0604020202020204" charset="0"/>
      <p:regular r:id="rId70"/>
    </p:embeddedFont>
    <p:embeddedFont>
      <p:font typeface="Montserrat" panose="00000500000000000000" pitchFamily="2" charset="0"/>
      <p:regular r:id="rId71"/>
      <p:bold r:id="rId72"/>
      <p:italic r:id="rId73"/>
      <p:boldItalic r:id="rId74"/>
    </p:embeddedFont>
    <p:embeddedFont>
      <p:font typeface="Montserrat Bold" panose="00000800000000000000" charset="0"/>
      <p:regular r:id="rId75"/>
    </p:embeddedFont>
    <p:embeddedFont>
      <p:font typeface="Montserrat Bold Italics" panose="020B0604020202020204" charset="0"/>
      <p:regular r:id="rId76"/>
    </p:embeddedFont>
    <p:embeddedFont>
      <p:font typeface="Montserrat Heavy" panose="020B0604020202020204" charset="0"/>
      <p:regular r:id="rId77"/>
    </p:embeddedFont>
    <p:embeddedFont>
      <p:font typeface="Montserrat Ultra-Bold" panose="020B0604020202020204" charset="0"/>
      <p:regular r:id="rId7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4" autoAdjust="0"/>
    <p:restoredTop sz="94604" autoAdjust="0"/>
  </p:normalViewPr>
  <p:slideViewPr>
    <p:cSldViewPr>
      <p:cViewPr varScale="1">
        <p:scale>
          <a:sx n="69" d="100"/>
          <a:sy n="69" d="100"/>
        </p:scale>
        <p:origin x="90" y="138"/>
      </p:cViewPr>
      <p:guideLst>
        <p:guide orient="horz" pos="2160"/>
        <p:guide pos="2880"/>
      </p:guideLst>
    </p:cSldViewPr>
  </p:slideViewPr>
  <p:outlineViewPr>
    <p:cViewPr>
      <p:scale>
        <a:sx n="33" d="100"/>
        <a:sy n="33" d="100"/>
      </p:scale>
      <p:origin x="0" y="-770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5.fntdata"/><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3.fntdata"/><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1.fntdata"/><Relationship Id="rId75"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4.fntdata"/><Relationship Id="rId78" Type="http://schemas.openxmlformats.org/officeDocument/2006/relationships/font" Target="fonts/font9.fntdata"/><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7.fntdata"/><Relationship Id="rId7" Type="http://schemas.openxmlformats.org/officeDocument/2006/relationships/slide" Target="slides/slide6.xml"/><Relationship Id="rId71" Type="http://schemas.openxmlformats.org/officeDocument/2006/relationships/font" Target="fonts/font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14.sv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6.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18.sv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6.svg"/><Relationship Id="rId3" Type="http://schemas.openxmlformats.org/officeDocument/2006/relationships/image" Target="../media/image14.svg"/><Relationship Id="rId7" Type="http://schemas.openxmlformats.org/officeDocument/2006/relationships/image" Target="../media/image22.svg"/><Relationship Id="rId12"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svg"/></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6.svg"/><Relationship Id="rId7"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31.svg"/><Relationship Id="rId7" Type="http://schemas.openxmlformats.org/officeDocument/2006/relationships/image" Target="../media/image26.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6.sv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3.svg"/><Relationship Id="rId7" Type="http://schemas.openxmlformats.org/officeDocument/2006/relationships/image" Target="../media/image37.sv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svg"/><Relationship Id="rId4" Type="http://schemas.openxmlformats.org/officeDocument/2006/relationships/image" Target="../media/image34.png"/><Relationship Id="rId9" Type="http://schemas.openxmlformats.org/officeDocument/2006/relationships/image" Target="../media/image6.svg"/></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39.png"/><Relationship Id="rId7" Type="http://schemas.openxmlformats.org/officeDocument/2006/relationships/image" Target="../media/image26.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6.sv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8.svg"/><Relationship Id="rId7" Type="http://schemas.openxmlformats.org/officeDocument/2006/relationships/image" Target="../media/image43.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42.png"/><Relationship Id="rId11" Type="http://schemas.openxmlformats.org/officeDocument/2006/relationships/image" Target="../media/image47.svg"/><Relationship Id="rId5" Type="http://schemas.openxmlformats.org/officeDocument/2006/relationships/image" Target="../media/image41.sv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svg"/></Relationships>
</file>

<file path=ppt/slides/_rels/slide2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8.svg"/><Relationship Id="rId7" Type="http://schemas.openxmlformats.org/officeDocument/2006/relationships/image" Target="../media/image51.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55.svg"/><Relationship Id="rId5" Type="http://schemas.openxmlformats.org/officeDocument/2006/relationships/image" Target="../media/image49.sv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svg"/></Relationships>
</file>

<file path=ppt/slides/_rels/slide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6.svg"/><Relationship Id="rId7" Type="http://schemas.openxmlformats.org/officeDocument/2006/relationships/image" Target="../media/image59.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svg"/><Relationship Id="rId4" Type="http://schemas.openxmlformats.org/officeDocument/2006/relationships/image" Target="../media/image56.png"/><Relationship Id="rId9" Type="http://schemas.openxmlformats.org/officeDocument/2006/relationships/image" Target="../media/image61.svg"/></Relationships>
</file>

<file path=ppt/slides/_rels/slide2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1.svg"/><Relationship Id="rId7" Type="http://schemas.openxmlformats.org/officeDocument/2006/relationships/image" Target="../media/image67.svg"/><Relationship Id="rId2"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svg"/><Relationship Id="rId4" Type="http://schemas.openxmlformats.org/officeDocument/2006/relationships/image" Target="../media/image64.png"/><Relationship Id="rId9" Type="http://schemas.openxmlformats.org/officeDocument/2006/relationships/image" Target="../media/image6.sv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8.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6.svg"/></Relationships>
</file>

<file path=ppt/slides/_rels/slide2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3.svg"/><Relationship Id="rId7" Type="http://schemas.openxmlformats.org/officeDocument/2006/relationships/image" Target="../media/image77.svg"/><Relationship Id="rId2" Type="http://schemas.openxmlformats.org/officeDocument/2006/relationships/image" Target="../media/image72.png"/><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image" Target="../media/image75.svg"/><Relationship Id="rId4" Type="http://schemas.openxmlformats.org/officeDocument/2006/relationships/image" Target="../media/image74.png"/><Relationship Id="rId9" Type="http://schemas.openxmlformats.org/officeDocument/2006/relationships/image" Target="../media/image6.sv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8.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6.svg"/></Relationships>
</file>

<file path=ppt/slides/_rels/slide34.xml.rels><?xml version="1.0" encoding="UTF-8" standalone="yes"?>
<Relationships xmlns="http://schemas.openxmlformats.org/package/2006/relationships"><Relationship Id="rId3" Type="http://schemas.openxmlformats.org/officeDocument/2006/relationships/image" Target="../media/image80.svg"/><Relationship Id="rId2" Type="http://schemas.openxmlformats.org/officeDocument/2006/relationships/image" Target="../media/image79.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82.svg"/><Relationship Id="rId2" Type="http://schemas.openxmlformats.org/officeDocument/2006/relationships/image" Target="../media/image81.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3.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85.svg"/><Relationship Id="rId2" Type="http://schemas.openxmlformats.org/officeDocument/2006/relationships/image" Target="../media/image84.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86.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89.svg"/><Relationship Id="rId2" Type="http://schemas.openxmlformats.org/officeDocument/2006/relationships/image" Target="../media/image88.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91.svg"/><Relationship Id="rId7" Type="http://schemas.openxmlformats.org/officeDocument/2006/relationships/image" Target="../media/image95.svg"/><Relationship Id="rId2" Type="http://schemas.openxmlformats.org/officeDocument/2006/relationships/image" Target="../media/image90.png"/><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93.svg"/><Relationship Id="rId4" Type="http://schemas.openxmlformats.org/officeDocument/2006/relationships/image" Target="../media/image92.png"/><Relationship Id="rId9" Type="http://schemas.openxmlformats.org/officeDocument/2006/relationships/image" Target="../media/image6.svg"/></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96.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98.svg"/><Relationship Id="rId2" Type="http://schemas.openxmlformats.org/officeDocument/2006/relationships/image" Target="../media/image97.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100.svg"/><Relationship Id="rId2" Type="http://schemas.openxmlformats.org/officeDocument/2006/relationships/image" Target="../media/image99.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102.svg"/><Relationship Id="rId7" Type="http://schemas.openxmlformats.org/officeDocument/2006/relationships/image" Target="../media/image6.svg"/><Relationship Id="rId2" Type="http://schemas.openxmlformats.org/officeDocument/2006/relationships/image" Target="../media/image10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104.svg"/><Relationship Id="rId4" Type="http://schemas.openxmlformats.org/officeDocument/2006/relationships/image" Target="../media/image103.png"/></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5.png"/><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07.svg"/><Relationship Id="rId7" Type="http://schemas.openxmlformats.org/officeDocument/2006/relationships/image" Target="../media/image9.png"/><Relationship Id="rId2" Type="http://schemas.openxmlformats.org/officeDocument/2006/relationships/image" Target="../media/image106.png"/><Relationship Id="rId1" Type="http://schemas.openxmlformats.org/officeDocument/2006/relationships/slideLayout" Target="../slideLayouts/slideLayout7.xml"/><Relationship Id="rId6" Type="http://schemas.openxmlformats.org/officeDocument/2006/relationships/image" Target="../media/image110.png"/><Relationship Id="rId5" Type="http://schemas.openxmlformats.org/officeDocument/2006/relationships/image" Target="../media/image109.svg"/><Relationship Id="rId4" Type="http://schemas.openxmlformats.org/officeDocument/2006/relationships/image" Target="../media/image108.png"/></Relationships>
</file>

<file path=ppt/slides/_rels/slide5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12.svg"/><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3.png"/><Relationship Id="rId1" Type="http://schemas.openxmlformats.org/officeDocument/2006/relationships/slideLayout" Target="../slideLayouts/slideLayout7.xml"/><Relationship Id="rId5" Type="http://schemas.openxmlformats.org/officeDocument/2006/relationships/image" Target="../media/image114.png"/><Relationship Id="rId4" Type="http://schemas.openxmlformats.org/officeDocument/2006/relationships/image" Target="../media/image10.svg"/></Relationships>
</file>

<file path=ppt/slides/_rels/slide54.xml.rels><?xml version="1.0" encoding="UTF-8" standalone="yes"?>
<Relationships xmlns="http://schemas.openxmlformats.org/package/2006/relationships"><Relationship Id="rId3" Type="http://schemas.openxmlformats.org/officeDocument/2006/relationships/image" Target="../media/image116.svg"/><Relationship Id="rId2" Type="http://schemas.openxmlformats.org/officeDocument/2006/relationships/image" Target="../media/image115.pn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9.png"/></Relationships>
</file>

<file path=ppt/slides/_rels/slide5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7.xml"/><Relationship Id="rId4" Type="http://schemas.openxmlformats.org/officeDocument/2006/relationships/image" Target="../media/image119.svg"/></Relationships>
</file>

<file path=ppt/slides/_rels/slide5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1.png"/><Relationship Id="rId1" Type="http://schemas.openxmlformats.org/officeDocument/2006/relationships/slideLayout" Target="../slideLayouts/slideLayout7.xml"/><Relationship Id="rId5" Type="http://schemas.openxmlformats.org/officeDocument/2006/relationships/image" Target="../media/image114.png"/><Relationship Id="rId4" Type="http://schemas.openxmlformats.org/officeDocument/2006/relationships/image" Target="../media/image10.svg"/></Relationships>
</file>

<file path=ppt/slides/_rels/slide63.xml.rels><?xml version="1.0" encoding="UTF-8" standalone="yes"?>
<Relationships xmlns="http://schemas.openxmlformats.org/package/2006/relationships"><Relationship Id="rId3" Type="http://schemas.openxmlformats.org/officeDocument/2006/relationships/image" Target="../media/image123.svg"/><Relationship Id="rId2" Type="http://schemas.openxmlformats.org/officeDocument/2006/relationships/image" Target="../media/image122.png"/><Relationship Id="rId1" Type="http://schemas.openxmlformats.org/officeDocument/2006/relationships/slideLayout" Target="../slideLayouts/slideLayout7.xml"/><Relationship Id="rId4" Type="http://schemas.openxmlformats.org/officeDocument/2006/relationships/image" Target="../media/image124.png"/></Relationships>
</file>

<file path=ppt/slides/_rels/slide64.xml.rels><?xml version="1.0" encoding="UTF-8" standalone="yes"?>
<Relationships xmlns="http://schemas.openxmlformats.org/package/2006/relationships"><Relationship Id="rId3" Type="http://schemas.openxmlformats.org/officeDocument/2006/relationships/image" Target="../media/image126.svg"/><Relationship Id="rId2" Type="http://schemas.openxmlformats.org/officeDocument/2006/relationships/image" Target="../media/image12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7.png"/><Relationship Id="rId1" Type="http://schemas.openxmlformats.org/officeDocument/2006/relationships/slideLayout" Target="../slideLayouts/slideLayout7.xml"/><Relationship Id="rId5" Type="http://schemas.openxmlformats.org/officeDocument/2006/relationships/image" Target="../media/image114.png"/><Relationship Id="rId4" Type="http://schemas.openxmlformats.org/officeDocument/2006/relationships/image" Target="../media/image10.sv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hyperlink" Target="https://docs.google.com/presentation/d/1CZ-UCbeD-2NzClsOGctYijNcFQqoV39kbKTCug6VXHA/edit#slide=id.p1" TargetMode="External"/><Relationship Id="rId5" Type="http://schemas.openxmlformats.org/officeDocument/2006/relationships/hyperlink" Target="https://docs.google.com/presentation/d/1ATmxqf86AcQMpFlp1GL4lKe7-FDDPbdOJxuu2UwQVLY/edit#slide=id.p1" TargetMode="External"/><Relationship Id="rId4" Type="http://schemas.openxmlformats.org/officeDocument/2006/relationships/hyperlink" Target="https://acrobat.adobe.com/id/urn:aaid:sc:US:c5af3dd8-c923-40fe-94f4-03ad62755534?viewer%21megaVerb=group-discover"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2664707" y="3225062"/>
            <a:ext cx="11281673" cy="35147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9240"/>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MEDIDAS ESTATÍSTICAS: TENDÊNCIA CENTRAL</a:t>
            </a:r>
          </a:p>
        </p:txBody>
      </p:sp>
      <p:sp>
        <p:nvSpPr>
          <p:cNvPr id="8" name="TextBox 8"/>
          <p:cNvSpPr txBox="1"/>
          <p:nvPr/>
        </p:nvSpPr>
        <p:spPr>
          <a:xfrm>
            <a:off x="2664707" y="7004788"/>
            <a:ext cx="10816541" cy="1047749"/>
          </a:xfrm>
          <a:prstGeom prst="rect">
            <a:avLst/>
          </a:prstGeom>
        </p:spPr>
        <p:txBody>
          <a:bodyPr lIns="0" tIns="0" rIns="0" bIns="0" rtlCol="0" anchor="t">
            <a:spAutoFit/>
          </a:bodyPr>
          <a:lstStyle/>
          <a:p>
            <a:pPr algn="ctr">
              <a:lnSpc>
                <a:spcPts val="4200"/>
              </a:lnSpc>
            </a:pPr>
            <a:r>
              <a:rPr lang="en-US" sz="3000" spc="426" dirty="0">
                <a:solidFill>
                  <a:srgbClr val="EDEDED"/>
                </a:solidFill>
                <a:latin typeface="Montserrat"/>
                <a:ea typeface="Montserrat"/>
                <a:cs typeface="Montserrat"/>
                <a:sym typeface="Montserrat"/>
              </a:rPr>
              <a:t>Cibelle Sousa Rodrigues</a:t>
            </a:r>
          </a:p>
          <a:p>
            <a:pPr algn="ctr">
              <a:lnSpc>
                <a:spcPts val="4200"/>
              </a:lnSpc>
            </a:pPr>
            <a:r>
              <a:rPr lang="en-US" sz="3000" spc="426" dirty="0">
                <a:solidFill>
                  <a:srgbClr val="EDEDED"/>
                </a:solidFill>
                <a:latin typeface="Montserrat"/>
                <a:ea typeface="Montserrat"/>
                <a:cs typeface="Montserrat"/>
                <a:sym typeface="Montserrat"/>
              </a:rPr>
              <a:t>Lucas Braga Orihuela</a:t>
            </a:r>
          </a:p>
        </p:txBody>
      </p:sp>
      <p:sp>
        <p:nvSpPr>
          <p:cNvPr id="9" name="TextBox 9"/>
          <p:cNvSpPr txBox="1"/>
          <p:nvPr/>
        </p:nvSpPr>
        <p:spPr>
          <a:xfrm>
            <a:off x="2897273" y="8160120"/>
            <a:ext cx="10816541" cy="514349"/>
          </a:xfrm>
          <a:prstGeom prst="rect">
            <a:avLst/>
          </a:prstGeom>
        </p:spPr>
        <p:txBody>
          <a:bodyPr lIns="0" tIns="0" rIns="0" bIns="0" rtlCol="0" anchor="t">
            <a:spAutoFit/>
          </a:bodyPr>
          <a:lstStyle/>
          <a:p>
            <a:pPr algn="ctr">
              <a:lnSpc>
                <a:spcPts val="4200"/>
              </a:lnSpc>
            </a:pPr>
            <a:r>
              <a:rPr lang="en-US" sz="3000" spc="426" dirty="0">
                <a:solidFill>
                  <a:srgbClr val="EDEDED"/>
                </a:solidFill>
                <a:latin typeface="Montserrat"/>
                <a:ea typeface="Montserrat"/>
                <a:cs typeface="Montserrat"/>
                <a:sym typeface="Montserrat"/>
              </a:rPr>
              <a:t>2024.2</a:t>
            </a:r>
          </a:p>
        </p:txBody>
      </p:sp>
      <p:sp>
        <p:nvSpPr>
          <p:cNvPr id="2" name="Freeform 2">
            <a:extLst>
              <a:ext uri="{C183D7F6-B498-43B3-948B-1728B52AA6E4}">
                <adec:decorative xmlns:adec="http://schemas.microsoft.com/office/drawing/2017/decorative" val="1"/>
              </a:ext>
            </a:extLst>
          </p:cNvPr>
          <p:cNvSpPr/>
          <p:nvPr/>
        </p:nvSpPr>
        <p:spPr>
          <a:xfrm flipV="1">
            <a:off x="2383685" y="-37970"/>
            <a:ext cx="12951447" cy="1133252"/>
          </a:xfrm>
          <a:custGeom>
            <a:avLst/>
            <a:gdLst/>
            <a:ahLst/>
            <a:cxnLst/>
            <a:rect l="l" t="t" r="r" b="b"/>
            <a:pathLst>
              <a:path w="12951447" h="1133252">
                <a:moveTo>
                  <a:pt x="0" y="1133251"/>
                </a:moveTo>
                <a:lnTo>
                  <a:pt x="12951447" y="1133251"/>
                </a:lnTo>
                <a:lnTo>
                  <a:pt x="12951447" y="0"/>
                </a:lnTo>
                <a:lnTo>
                  <a:pt x="0" y="0"/>
                </a:lnTo>
                <a:lnTo>
                  <a:pt x="0" y="1133251"/>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a:off x="14096047" y="0"/>
            <a:ext cx="4191953" cy="10287000"/>
          </a:xfrm>
          <a:custGeom>
            <a:avLst/>
            <a:gdLst/>
            <a:ahLst/>
            <a:cxnLst/>
            <a:rect l="l" t="t" r="r" b="b"/>
            <a:pathLst>
              <a:path w="4191953" h="10287000">
                <a:moveTo>
                  <a:pt x="0" y="0"/>
                </a:moveTo>
                <a:lnTo>
                  <a:pt x="4191953" y="0"/>
                </a:lnTo>
                <a:lnTo>
                  <a:pt x="4191953" y="10287000"/>
                </a:lnTo>
                <a:lnTo>
                  <a:pt x="0" y="102870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5" name="Freeform 5">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
        <p:nvSpPr>
          <p:cNvPr id="6" name="Freeform 6">
            <a:extLst>
              <a:ext uri="{C183D7F6-B498-43B3-948B-1728B52AA6E4}">
                <adec:decorative xmlns:adec="http://schemas.microsoft.com/office/drawing/2017/decorative" val="1"/>
              </a:ext>
            </a:extLst>
          </p:cNvPr>
          <p:cNvSpPr/>
          <p:nvPr/>
        </p:nvSpPr>
        <p:spPr>
          <a:xfrm flipH="1" flipV="1">
            <a:off x="0" y="7061938"/>
            <a:ext cx="2664707" cy="3225062"/>
          </a:xfrm>
          <a:custGeom>
            <a:avLst/>
            <a:gdLst/>
            <a:ahLst/>
            <a:cxnLst/>
            <a:rect l="l" t="t" r="r" b="b"/>
            <a:pathLst>
              <a:path w="2664707" h="3225062">
                <a:moveTo>
                  <a:pt x="2664707" y="3225062"/>
                </a:moveTo>
                <a:lnTo>
                  <a:pt x="0" y="3225062"/>
                </a:lnTo>
                <a:lnTo>
                  <a:pt x="0" y="0"/>
                </a:lnTo>
                <a:lnTo>
                  <a:pt x="2664707" y="0"/>
                </a:lnTo>
                <a:lnTo>
                  <a:pt x="2664707" y="322506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
        <p:nvSpPr>
          <p:cNvPr id="7" name="Freeform 7">
            <a:extLst>
              <a:ext uri="{C183D7F6-B498-43B3-948B-1728B52AA6E4}">
                <adec:decorative xmlns:adec="http://schemas.microsoft.com/office/drawing/2017/decorative" val="1"/>
              </a:ext>
            </a:extLst>
          </p:cNvPr>
          <p:cNvSpPr/>
          <p:nvPr/>
        </p:nvSpPr>
        <p:spPr>
          <a:xfrm>
            <a:off x="2402735" y="9258300"/>
            <a:ext cx="12472366" cy="1091332"/>
          </a:xfrm>
          <a:custGeom>
            <a:avLst/>
            <a:gdLst/>
            <a:ahLst/>
            <a:cxnLst/>
            <a:rect l="l" t="t" r="r" b="b"/>
            <a:pathLst>
              <a:path w="12472366" h="1091332">
                <a:moveTo>
                  <a:pt x="0" y="0"/>
                </a:moveTo>
                <a:lnTo>
                  <a:pt x="12472367" y="0"/>
                </a:lnTo>
                <a:lnTo>
                  <a:pt x="12472367" y="1091332"/>
                </a:lnTo>
                <a:lnTo>
                  <a:pt x="0" y="10913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TextBox 3"/>
          <p:cNvSpPr txBox="1">
            <a:spLocks noGrp="1"/>
          </p:cNvSpPr>
          <p:nvPr>
            <p:ph type="title" idx="4294967295"/>
          </p:nvPr>
        </p:nvSpPr>
        <p:spPr>
          <a:xfrm>
            <a:off x="1166597" y="4562333"/>
            <a:ext cx="15954806" cy="145760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0603"/>
              </a:lnSpc>
              <a:spcBef>
                <a:spcPts val="0"/>
              </a:spcBef>
              <a:spcAft>
                <a:spcPts val="0"/>
              </a:spcAft>
              <a:buClrTx/>
              <a:buSzTx/>
              <a:buFontTx/>
              <a:buNone/>
              <a:tabLst/>
              <a:defRPr/>
            </a:pPr>
            <a:r>
              <a:rPr kumimoji="0" lang="en-US" sz="11525" b="1" i="0" u="none" strike="noStrike" kern="1200" cap="none" spc="0" normalizeH="0" baseline="0" noProof="0" dirty="0">
                <a:ln>
                  <a:noFill/>
                </a:ln>
                <a:solidFill>
                  <a:srgbClr val="EDEDED"/>
                </a:solidFill>
                <a:effectLst/>
                <a:uLnTx/>
                <a:uFillTx/>
                <a:latin typeface="Montserrat Ultra-Bold"/>
                <a:ea typeface="Montserrat Ultra-Bold"/>
                <a:cs typeface="Montserrat Ultra-Bold"/>
                <a:sym typeface="Montserrat Ultra-Bold"/>
              </a:rPr>
              <a:t>2. Média</a:t>
            </a:r>
          </a:p>
        </p:txBody>
      </p:sp>
      <p:sp>
        <p:nvSpPr>
          <p:cNvPr id="4" name="Freeform 4">
            <a:extLst>
              <a:ext uri="{C183D7F6-B498-43B3-948B-1728B52AA6E4}">
                <adec:decorative xmlns:adec="http://schemas.microsoft.com/office/drawing/2017/decorative" val="1"/>
              </a:ext>
            </a:extLst>
          </p:cNvPr>
          <p:cNvSpPr/>
          <p:nvPr/>
        </p:nvSpPr>
        <p:spPr>
          <a:xfrm flipH="1">
            <a:off x="14471102" y="6899503"/>
            <a:ext cx="3816898" cy="3387497"/>
          </a:xfrm>
          <a:custGeom>
            <a:avLst/>
            <a:gdLst/>
            <a:ahLst/>
            <a:cxnLst/>
            <a:rect l="l" t="t" r="r" b="b"/>
            <a:pathLst>
              <a:path w="3816898" h="3387497">
                <a:moveTo>
                  <a:pt x="3816898" y="0"/>
                </a:moveTo>
                <a:lnTo>
                  <a:pt x="0" y="0"/>
                </a:lnTo>
                <a:lnTo>
                  <a:pt x="0" y="3387497"/>
                </a:lnTo>
                <a:lnTo>
                  <a:pt x="3816898" y="3387497"/>
                </a:lnTo>
                <a:lnTo>
                  <a:pt x="381689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5738156" y="1318717"/>
            <a:ext cx="6811687"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Descrição</a:t>
            </a:r>
          </a:p>
        </p:txBody>
      </p:sp>
      <p:sp>
        <p:nvSpPr>
          <p:cNvPr id="3" name="TextBox 3"/>
          <p:cNvSpPr txBox="1"/>
          <p:nvPr/>
        </p:nvSpPr>
        <p:spPr>
          <a:xfrm>
            <a:off x="3255995" y="3053620"/>
            <a:ext cx="11776011" cy="6788150"/>
          </a:xfrm>
          <a:prstGeom prst="rect">
            <a:avLst/>
          </a:prstGeom>
        </p:spPr>
        <p:txBody>
          <a:bodyPr lIns="0" tIns="0" rIns="0" bIns="0" rtlCol="0" anchor="t">
            <a:spAutoFit/>
          </a:bodyPr>
          <a:lstStyle/>
          <a:p>
            <a:pPr algn="just">
              <a:lnSpc>
                <a:spcPts val="4899"/>
              </a:lnSpc>
            </a:pPr>
            <a:r>
              <a:rPr lang="en-US" sz="3499" dirty="0">
                <a:solidFill>
                  <a:srgbClr val="EDEDED"/>
                </a:solidFill>
                <a:latin typeface="Montserrat"/>
                <a:ea typeface="Montserrat"/>
                <a:cs typeface="Montserrat"/>
                <a:sym typeface="Montserrat"/>
              </a:rPr>
              <a:t>A média aritmética, uma medida estatística fundamental, caracteriza-se como o valor central de um conjunto de dados. Sua determinação se dá pelo somatório de todos os valores presentes nos dados, dividido pelo número total de observações. Em termos mais simples, a média aritmética é obtida ao somar todos os valores e dividir pela quantidade total de valores, oferecendo assim uma representação numérica do ponto central do conjunto de dados.</a:t>
            </a:r>
          </a:p>
          <a:p>
            <a:pPr algn="just">
              <a:lnSpc>
                <a:spcPts val="4899"/>
              </a:lnSpc>
            </a:pPr>
            <a:endParaRPr lang="en-US" sz="3499" dirty="0">
              <a:solidFill>
                <a:srgbClr val="EDEDED"/>
              </a:solidFill>
              <a:latin typeface="Montserrat"/>
              <a:ea typeface="Montserrat"/>
              <a:cs typeface="Montserrat"/>
              <a:sym typeface="Montserrat"/>
            </a:endParaRPr>
          </a:p>
        </p:txBody>
      </p:sp>
      <p:sp>
        <p:nvSpPr>
          <p:cNvPr id="2" name="Freeform 2">
            <a:extLs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H="1">
            <a:off x="14909534" y="-28575"/>
            <a:ext cx="3416566" cy="3136123"/>
          </a:xfrm>
          <a:custGeom>
            <a:avLst/>
            <a:gdLst/>
            <a:ahLst/>
            <a:cxnLst/>
            <a:rect l="l" t="t" r="r" b="b"/>
            <a:pathLst>
              <a:path w="3416566" h="3136123">
                <a:moveTo>
                  <a:pt x="3416566" y="0"/>
                </a:moveTo>
                <a:lnTo>
                  <a:pt x="0" y="0"/>
                </a:lnTo>
                <a:lnTo>
                  <a:pt x="0" y="3136123"/>
                </a:lnTo>
                <a:lnTo>
                  <a:pt x="3416566" y="3136123"/>
                </a:lnTo>
                <a:lnTo>
                  <a:pt x="341656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TextBox 4"/>
          <p:cNvSpPr txBox="1">
            <a:spLocks noGrp="1"/>
          </p:cNvSpPr>
          <p:nvPr>
            <p:ph type="title" idx="4294967295"/>
          </p:nvPr>
        </p:nvSpPr>
        <p:spPr>
          <a:xfrm>
            <a:off x="3208679" y="1503872"/>
            <a:ext cx="7371029"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Aplicabilidade</a:t>
            </a:r>
          </a:p>
        </p:txBody>
      </p:sp>
      <p:sp>
        <p:nvSpPr>
          <p:cNvPr id="3" name="TextBox 3"/>
          <p:cNvSpPr txBox="1"/>
          <p:nvPr/>
        </p:nvSpPr>
        <p:spPr>
          <a:xfrm>
            <a:off x="3208679" y="2823652"/>
            <a:ext cx="11870641" cy="6169025"/>
          </a:xfrm>
          <a:prstGeom prst="rect">
            <a:avLst/>
          </a:prstGeom>
        </p:spPr>
        <p:txBody>
          <a:bodyPr lIns="0" tIns="0" rIns="0" bIns="0" rtlCol="0" anchor="t">
            <a:spAutoFit/>
          </a:bodyPr>
          <a:lstStyle/>
          <a:p>
            <a:pPr algn="just">
              <a:lnSpc>
                <a:spcPts val="4899"/>
              </a:lnSpc>
            </a:pPr>
            <a:r>
              <a:rPr lang="en-US" sz="3499" dirty="0">
                <a:solidFill>
                  <a:srgbClr val="EDEDED"/>
                </a:solidFill>
                <a:latin typeface="Montserrat"/>
                <a:ea typeface="Montserrat"/>
                <a:cs typeface="Montserrat"/>
                <a:sym typeface="Montserrat"/>
              </a:rPr>
              <a:t>Abundantemente aplicada em diversos domínios, como finanças, ciências sociais, negócios e ciência de dados, a média aritmética é uma medida versátil na análise de dados. Sua utilidade transcende a simples descrição, sendo capaz de resumir e comparar conjuntos de dados.</a:t>
            </a:r>
          </a:p>
          <a:p>
            <a:pPr algn="just">
              <a:lnSpc>
                <a:spcPts val="4899"/>
              </a:lnSpc>
            </a:pPr>
            <a:endParaRPr lang="en-US" sz="3499" dirty="0">
              <a:solidFill>
                <a:srgbClr val="EDEDED"/>
              </a:solidFill>
              <a:latin typeface="Montserrat"/>
              <a:ea typeface="Montserrat"/>
              <a:cs typeface="Montserrat"/>
              <a:sym typeface="Montserrat"/>
            </a:endParaRPr>
          </a:p>
          <a:p>
            <a:pPr algn="just">
              <a:lnSpc>
                <a:spcPts val="4899"/>
              </a:lnSpc>
            </a:pPr>
            <a:r>
              <a:rPr lang="en-US" sz="3499" dirty="0">
                <a:solidFill>
                  <a:srgbClr val="EDEDED"/>
                </a:solidFill>
                <a:latin typeface="Montserrat"/>
                <a:ea typeface="Montserrat"/>
                <a:cs typeface="Montserrat"/>
                <a:sym typeface="Montserrat"/>
              </a:rPr>
              <a:t>Podendo ser observada também como média populacional e amostral</a:t>
            </a:r>
          </a:p>
          <a:p>
            <a:pPr algn="just">
              <a:lnSpc>
                <a:spcPts val="4899"/>
              </a:lnSpc>
            </a:pPr>
            <a:endParaRPr lang="en-US" sz="3499" dirty="0">
              <a:solidFill>
                <a:srgbClr val="EDEDED"/>
              </a:solidFill>
              <a:latin typeface="Montserrat"/>
              <a:ea typeface="Montserrat"/>
              <a:cs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TextBox 3"/>
          <p:cNvSpPr txBox="1">
            <a:spLocks noGrp="1"/>
          </p:cNvSpPr>
          <p:nvPr>
            <p:ph type="title" idx="4294967295"/>
          </p:nvPr>
        </p:nvSpPr>
        <p:spPr>
          <a:xfrm>
            <a:off x="3495414" y="3055303"/>
            <a:ext cx="11297172" cy="403351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0780"/>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Média Populacional</a:t>
            </a:r>
          </a:p>
          <a:p>
            <a:pPr marL="0" marR="0" lvl="0" indent="0" algn="ctr" defTabSz="914400" rtl="0" eaLnBrk="1" fontAlgn="auto" latinLnBrk="0" hangingPunct="1">
              <a:lnSpc>
                <a:spcPts val="10780"/>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X</a:t>
            </a:r>
          </a:p>
          <a:p>
            <a:pPr marL="0" marR="0" lvl="0" indent="0" algn="ctr" defTabSz="914400" rtl="0" eaLnBrk="1" fontAlgn="auto" latinLnBrk="0" hangingPunct="1">
              <a:lnSpc>
                <a:spcPts val="10780"/>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Média Amostral</a:t>
            </a:r>
          </a:p>
        </p:txBody>
      </p:sp>
      <p:sp>
        <p:nvSpPr>
          <p:cNvPr id="4" name="Freeform 4">
            <a:extLst>
              <a:ext uri="{C183D7F6-B498-43B3-948B-1728B52AA6E4}">
                <adec:decorative xmlns:adec="http://schemas.microsoft.com/office/drawing/2017/decorative" val="1"/>
              </a:ext>
            </a:extLst>
          </p:cNvPr>
          <p:cNvSpPr/>
          <p:nvPr/>
        </p:nvSpPr>
        <p:spPr>
          <a:xfrm flipH="1">
            <a:off x="14909534" y="-28575"/>
            <a:ext cx="3416566" cy="3136123"/>
          </a:xfrm>
          <a:custGeom>
            <a:avLst/>
            <a:gdLst/>
            <a:ahLst/>
            <a:cxnLst/>
            <a:rect l="l" t="t" r="r" b="b"/>
            <a:pathLst>
              <a:path w="3416566" h="3136123">
                <a:moveTo>
                  <a:pt x="3416566" y="0"/>
                </a:moveTo>
                <a:lnTo>
                  <a:pt x="0" y="0"/>
                </a:lnTo>
                <a:lnTo>
                  <a:pt x="0" y="3136123"/>
                </a:lnTo>
                <a:lnTo>
                  <a:pt x="3416566" y="3136123"/>
                </a:lnTo>
                <a:lnTo>
                  <a:pt x="341656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a:extLst>
              <a:ext uri="{C183D7F6-B498-43B3-948B-1728B52AA6E4}">
                <adec:decorative xmlns:adec="http://schemas.microsoft.com/office/drawing/2017/decorative" val="0"/>
              </a:ext>
            </a:extLst>
          </p:cNvPr>
          <p:cNvSpPr txBox="1">
            <a:spLocks noGrp="1"/>
          </p:cNvSpPr>
          <p:nvPr>
            <p:ph type="title" idx="4294967295"/>
          </p:nvPr>
        </p:nvSpPr>
        <p:spPr>
          <a:xfrm>
            <a:off x="1028700" y="1200150"/>
            <a:ext cx="9165469"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 Populacional</a:t>
            </a:r>
          </a:p>
        </p:txBody>
      </p:sp>
      <p:sp>
        <p:nvSpPr>
          <p:cNvPr id="2" name="TextBox 2">
            <a:extLst>
              <a:ext uri="{C183D7F6-B498-43B3-948B-1728B52AA6E4}">
                <adec:decorative xmlns:adec="http://schemas.microsoft.com/office/drawing/2017/decorative" val="0"/>
              </a:ext>
            </a:extLst>
          </p:cNvPr>
          <p:cNvSpPr txBox="1"/>
          <p:nvPr/>
        </p:nvSpPr>
        <p:spPr>
          <a:xfrm>
            <a:off x="1028700" y="2062154"/>
            <a:ext cx="12673850" cy="52120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A média populacional refere-se à média aritmética calculada a partir de uma população completa, representando o conjunto abrangente de todas as unidades ou observações objeto de estudo. Um exemplo prático seria calcular a média de altura de todos os alunos de uma sala de aula, onde a média populacional seria obtida pela média aritmética de todas as alturas nessa população. Seja Y um conjunto de dados tal qual: Y = (y1, y2, ..., yi)</a:t>
            </a:r>
          </a:p>
          <a:p>
            <a:pPr algn="just">
              <a:lnSpc>
                <a:spcPts val="4620"/>
              </a:lnSpc>
            </a:pPr>
            <a:endParaRPr lang="en-US" sz="3300" dirty="0">
              <a:solidFill>
                <a:srgbClr val="EDEDED"/>
              </a:solidFill>
              <a:latin typeface="Montserrat"/>
              <a:ea typeface="Montserrat"/>
              <a:cs typeface="Montserrat"/>
              <a:sym typeface="Montserrat"/>
            </a:endParaRPr>
          </a:p>
        </p:txBody>
      </p:sp>
      <p:sp>
        <p:nvSpPr>
          <p:cNvPr id="3" name="Freeform 3" descr="Grupo de figuras humanas organizadas em formação triangular, representando uma população. A disposição das pessoas em tons variados sugere diversidade e coletividade dentro do grupo.">
            <a:extLst>
              <a:ext uri="{C183D7F6-B498-43B3-948B-1728B52AA6E4}">
                <adec:decorative xmlns:adec="http://schemas.microsoft.com/office/drawing/2017/decorative" val="0"/>
              </a:ext>
            </a:extLst>
          </p:cNvPr>
          <p:cNvSpPr/>
          <p:nvPr/>
        </p:nvSpPr>
        <p:spPr>
          <a:xfrm>
            <a:off x="14048944" y="3128440"/>
            <a:ext cx="3154397" cy="2700952"/>
          </a:xfrm>
          <a:custGeom>
            <a:avLst/>
            <a:gdLst/>
            <a:ahLst/>
            <a:cxnLst/>
            <a:rect l="l" t="t" r="r" b="b"/>
            <a:pathLst>
              <a:path w="3154397" h="2700952">
                <a:moveTo>
                  <a:pt x="0" y="0"/>
                </a:moveTo>
                <a:lnTo>
                  <a:pt x="3154397" y="0"/>
                </a:lnTo>
                <a:lnTo>
                  <a:pt x="3154397" y="2700952"/>
                </a:lnTo>
                <a:lnTo>
                  <a:pt x="0" y="27009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nvGrpSpPr>
          <p:cNvPr id="5" name="Group 5" descr="média populacional é igual a somatório de y dividido por N.">
            <a:extLst>
              <a:ext uri="{C183D7F6-B498-43B3-948B-1728B52AA6E4}">
                <adec:decorative xmlns:adec="http://schemas.microsoft.com/office/drawing/2017/decorative" val="0"/>
              </a:ext>
            </a:extLst>
          </p:cNvPr>
          <p:cNvGrpSpPr/>
          <p:nvPr/>
        </p:nvGrpSpPr>
        <p:grpSpPr>
          <a:xfrm>
            <a:off x="2094812" y="6992776"/>
            <a:ext cx="4401589" cy="2265524"/>
            <a:chOff x="0" y="0"/>
            <a:chExt cx="5868786" cy="3020699"/>
          </a:xfrm>
        </p:grpSpPr>
        <p:sp>
          <p:nvSpPr>
            <p:cNvPr id="6" name="Freeform 6"/>
            <p:cNvSpPr/>
            <p:nvPr/>
          </p:nvSpPr>
          <p:spPr>
            <a:xfrm>
              <a:off x="0" y="0"/>
              <a:ext cx="5868786" cy="3020699"/>
            </a:xfrm>
            <a:custGeom>
              <a:avLst/>
              <a:gdLst/>
              <a:ahLst/>
              <a:cxnLst/>
              <a:rect l="l" t="t" r="r" b="b"/>
              <a:pathLst>
                <a:path w="5868786" h="3020699">
                  <a:moveTo>
                    <a:pt x="0" y="0"/>
                  </a:moveTo>
                  <a:lnTo>
                    <a:pt x="5868786" y="0"/>
                  </a:lnTo>
                  <a:lnTo>
                    <a:pt x="5868786" y="3020699"/>
                  </a:lnTo>
                  <a:lnTo>
                    <a:pt x="0" y="302069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grpSp>
      <p:sp>
        <p:nvSpPr>
          <p:cNvPr id="7" name="TextBox 7">
            <a:extLst>
              <a:ext uri="{C183D7F6-B498-43B3-948B-1728B52AA6E4}">
                <adec:decorative xmlns:adec="http://schemas.microsoft.com/office/drawing/2017/decorative" val="0"/>
              </a:ext>
            </a:extLst>
          </p:cNvPr>
          <p:cNvSpPr txBox="1"/>
          <p:nvPr/>
        </p:nvSpPr>
        <p:spPr>
          <a:xfrm>
            <a:off x="7608881" y="7532370"/>
            <a:ext cx="8017261" cy="1725930"/>
          </a:xfrm>
          <a:prstGeom prst="rect">
            <a:avLst/>
          </a:prstGeom>
        </p:spPr>
        <p:txBody>
          <a:bodyPr lIns="0" tIns="0" rIns="0" bIns="0" rtlCol="0" anchor="t">
            <a:spAutoFit/>
          </a:bodyPr>
          <a:lstStyle/>
          <a:p>
            <a:pPr algn="just">
              <a:lnSpc>
                <a:spcPts val="4620"/>
              </a:lnSpc>
            </a:pPr>
            <a:r>
              <a:rPr lang="en-US" sz="3300" b="1" dirty="0">
                <a:solidFill>
                  <a:srgbClr val="FFFFFF"/>
                </a:solidFill>
                <a:latin typeface="Montserrat Bold"/>
                <a:ea typeface="Montserrat Bold"/>
                <a:cs typeface="Montserrat Bold"/>
                <a:sym typeface="Montserrat Bold"/>
              </a:rPr>
              <a:t>μ</a:t>
            </a:r>
            <a:r>
              <a:rPr lang="en-US" sz="3300" dirty="0">
                <a:solidFill>
                  <a:srgbClr val="EDEDED"/>
                </a:solidFill>
                <a:latin typeface="Montserrat"/>
                <a:ea typeface="Montserrat"/>
                <a:cs typeface="Montserrat"/>
                <a:sym typeface="Montserrat"/>
              </a:rPr>
              <a:t> = Média Populacional</a:t>
            </a:r>
          </a:p>
          <a:p>
            <a:pPr algn="just">
              <a:lnSpc>
                <a:spcPts val="4620"/>
              </a:lnSpc>
            </a:pPr>
            <a:r>
              <a:rPr lang="en-US" sz="3300" b="1" dirty="0">
                <a:solidFill>
                  <a:srgbClr val="EDEDED"/>
                </a:solidFill>
                <a:latin typeface="Montserrat Bold"/>
                <a:ea typeface="Montserrat Bold"/>
                <a:cs typeface="Montserrat Bold"/>
                <a:sym typeface="Montserrat Bold"/>
              </a:rPr>
              <a:t>y</a:t>
            </a:r>
            <a:r>
              <a:rPr lang="en-US" sz="3300" dirty="0">
                <a:solidFill>
                  <a:srgbClr val="EDEDED"/>
                </a:solidFill>
                <a:latin typeface="Montserrat"/>
                <a:ea typeface="Montserrat"/>
                <a:cs typeface="Montserrat"/>
                <a:sym typeface="Montserrat"/>
              </a:rPr>
              <a:t> = Valor em Y</a:t>
            </a:r>
          </a:p>
          <a:p>
            <a:pPr algn="just">
              <a:lnSpc>
                <a:spcPts val="4620"/>
              </a:lnSpc>
            </a:pPr>
            <a:r>
              <a:rPr lang="en-US" sz="3300" b="1" dirty="0">
                <a:solidFill>
                  <a:srgbClr val="EDEDED"/>
                </a:solidFill>
                <a:latin typeface="Montserrat Bold"/>
                <a:ea typeface="Montserrat Bold"/>
                <a:cs typeface="Montserrat Bold"/>
                <a:sym typeface="Montserrat Bold"/>
              </a:rPr>
              <a:t>N</a:t>
            </a:r>
            <a:r>
              <a:rPr lang="en-US" sz="3300" dirty="0">
                <a:solidFill>
                  <a:srgbClr val="EDEDED"/>
                </a:solidFill>
                <a:latin typeface="Montserrat"/>
                <a:ea typeface="Montserrat"/>
                <a:cs typeface="Montserrat"/>
                <a:sym typeface="Montserrat"/>
              </a:rPr>
              <a:t> = Tamanho da população</a:t>
            </a:r>
          </a:p>
        </p:txBody>
      </p:sp>
      <p:sp>
        <p:nvSpPr>
          <p:cNvPr id="8" name="Freeform 8">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7" name="TextBox 7">
            <a:extLst>
              <a:ext uri="{C183D7F6-B498-43B3-948B-1728B52AA6E4}">
                <adec:decorative xmlns:adec="http://schemas.microsoft.com/office/drawing/2017/decorative" val="0"/>
              </a:ext>
            </a:extLst>
          </p:cNvPr>
          <p:cNvSpPr txBox="1">
            <a:spLocks noGrp="1"/>
          </p:cNvSpPr>
          <p:nvPr>
            <p:ph type="title" idx="4294967295"/>
          </p:nvPr>
        </p:nvSpPr>
        <p:spPr>
          <a:xfrm>
            <a:off x="8093831" y="1200150"/>
            <a:ext cx="9165469"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 Amostral</a:t>
            </a:r>
          </a:p>
        </p:txBody>
      </p:sp>
      <p:sp>
        <p:nvSpPr>
          <p:cNvPr id="2" name="TextBox 2">
            <a:extLst>
              <a:ext uri="{C183D7F6-B498-43B3-948B-1728B52AA6E4}">
                <adec:decorative xmlns:adec="http://schemas.microsoft.com/office/drawing/2017/decorative" val="0"/>
              </a:ext>
            </a:extLst>
          </p:cNvPr>
          <p:cNvSpPr txBox="1"/>
          <p:nvPr/>
        </p:nvSpPr>
        <p:spPr>
          <a:xfrm>
            <a:off x="5833294" y="2139500"/>
            <a:ext cx="11426006" cy="4631055"/>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A média amostral é definida como a média aritmética calculada a partir de uma amostra selecionada aleatoriamente de uma população. Ela é frequentemente empregada como uma estimativa da média populacional. No entanto, é crucial notar que a média amostral pode diferir da média populacional, especialmente quando a amostra selecionada não é totalmente representativa da população total.</a:t>
            </a:r>
          </a:p>
        </p:txBody>
      </p:sp>
      <p:sp>
        <p:nvSpPr>
          <p:cNvPr id="6" name="Freeform 6" descr="Um grupo grande de pessoas desenhadas em bonecos simples desprovidos de rostos ou grandes características personalizadas. O grupo está totalmente pintado de branco exceto por um subgrupo no canto direito que está pintado de vermelho.">
            <a:extLst>
              <a:ext uri="{C183D7F6-B498-43B3-948B-1728B52AA6E4}">
                <adec:decorative xmlns:adec="http://schemas.microsoft.com/office/drawing/2017/decorative" val="0"/>
              </a:ext>
            </a:extLst>
          </p:cNvPr>
          <p:cNvSpPr/>
          <p:nvPr/>
        </p:nvSpPr>
        <p:spPr>
          <a:xfrm>
            <a:off x="559808" y="2384115"/>
            <a:ext cx="4954488" cy="3753025"/>
          </a:xfrm>
          <a:custGeom>
            <a:avLst/>
            <a:gdLst/>
            <a:ahLst/>
            <a:cxnLst/>
            <a:rect l="l" t="t" r="r" b="b"/>
            <a:pathLst>
              <a:path w="4954488" h="3753025">
                <a:moveTo>
                  <a:pt x="0" y="0"/>
                </a:moveTo>
                <a:lnTo>
                  <a:pt x="4954488" y="0"/>
                </a:lnTo>
                <a:lnTo>
                  <a:pt x="4954488" y="3753024"/>
                </a:lnTo>
                <a:lnTo>
                  <a:pt x="0" y="375302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nvGrpSpPr>
          <p:cNvPr id="3" name="Group 3" descr="média amostral é igual ao somatório de y dividido por n.">
            <a:extLst>
              <a:ext uri="{C183D7F6-B498-43B3-948B-1728B52AA6E4}">
                <adec:decorative xmlns:adec="http://schemas.microsoft.com/office/drawing/2017/decorative" val="0"/>
              </a:ext>
            </a:extLst>
          </p:cNvPr>
          <p:cNvGrpSpPr/>
          <p:nvPr/>
        </p:nvGrpSpPr>
        <p:grpSpPr>
          <a:xfrm>
            <a:off x="4508493" y="6975330"/>
            <a:ext cx="4635507" cy="2253372"/>
            <a:chOff x="0" y="0"/>
            <a:chExt cx="6180677" cy="3004496"/>
          </a:xfrm>
        </p:grpSpPr>
        <p:sp>
          <p:nvSpPr>
            <p:cNvPr id="4" name="Freeform 4"/>
            <p:cNvSpPr/>
            <p:nvPr/>
          </p:nvSpPr>
          <p:spPr>
            <a:xfrm>
              <a:off x="0" y="0"/>
              <a:ext cx="6180677" cy="3004496"/>
            </a:xfrm>
            <a:custGeom>
              <a:avLst/>
              <a:gdLst/>
              <a:ahLst/>
              <a:cxnLst/>
              <a:rect l="l" t="t" r="r" b="b"/>
              <a:pathLst>
                <a:path w="6180677" h="3004496">
                  <a:moveTo>
                    <a:pt x="0" y="0"/>
                  </a:moveTo>
                  <a:lnTo>
                    <a:pt x="6180677" y="0"/>
                  </a:lnTo>
                  <a:lnTo>
                    <a:pt x="6180677" y="3004496"/>
                  </a:lnTo>
                  <a:lnTo>
                    <a:pt x="0" y="30044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grpSp>
      <p:sp>
        <p:nvSpPr>
          <p:cNvPr id="8" name="TextBox 8">
            <a:extLst>
              <a:ext uri="{C183D7F6-B498-43B3-948B-1728B52AA6E4}">
                <adec:decorative xmlns:adec="http://schemas.microsoft.com/office/drawing/2017/decorative" val="0"/>
              </a:ext>
            </a:extLst>
          </p:cNvPr>
          <p:cNvSpPr txBox="1"/>
          <p:nvPr/>
        </p:nvSpPr>
        <p:spPr>
          <a:xfrm>
            <a:off x="10124660" y="7529564"/>
            <a:ext cx="7134640" cy="1144905"/>
          </a:xfrm>
          <a:prstGeom prst="rect">
            <a:avLst/>
          </a:prstGeom>
        </p:spPr>
        <p:txBody>
          <a:bodyPr lIns="0" tIns="0" rIns="0" bIns="0" rtlCol="0" anchor="t">
            <a:spAutoFit/>
          </a:bodyPr>
          <a:lstStyle/>
          <a:p>
            <a:pPr algn="just">
              <a:lnSpc>
                <a:spcPts val="4620"/>
              </a:lnSpc>
            </a:pPr>
            <a:r>
              <a:rPr lang="en-US" sz="3300" b="1" dirty="0">
                <a:solidFill>
                  <a:srgbClr val="FFFFFF"/>
                </a:solidFill>
                <a:latin typeface="Montserrat Bold"/>
                <a:ea typeface="Montserrat Bold"/>
                <a:cs typeface="Montserrat Bold"/>
                <a:sym typeface="Montserrat Bold"/>
              </a:rPr>
              <a:t>m</a:t>
            </a:r>
            <a:r>
              <a:rPr lang="en-US" sz="3300" dirty="0">
                <a:solidFill>
                  <a:srgbClr val="EDEDED"/>
                </a:solidFill>
                <a:latin typeface="Montserrat"/>
                <a:ea typeface="Montserrat"/>
                <a:cs typeface="Montserrat"/>
                <a:sym typeface="Montserrat"/>
              </a:rPr>
              <a:t> = Média Amostral</a:t>
            </a:r>
          </a:p>
          <a:p>
            <a:pPr algn="just">
              <a:lnSpc>
                <a:spcPts val="4620"/>
              </a:lnSpc>
            </a:pPr>
            <a:r>
              <a:rPr lang="en-US" sz="3300" b="1" dirty="0">
                <a:solidFill>
                  <a:srgbClr val="EDEDED"/>
                </a:solidFill>
                <a:latin typeface="Montserrat Bold"/>
                <a:ea typeface="Montserrat Bold"/>
                <a:cs typeface="Montserrat Bold"/>
                <a:sym typeface="Montserrat Bold"/>
              </a:rPr>
              <a:t>n</a:t>
            </a:r>
            <a:r>
              <a:rPr lang="en-US" sz="3300" dirty="0">
                <a:solidFill>
                  <a:srgbClr val="EDEDED"/>
                </a:solidFill>
                <a:latin typeface="Montserrat"/>
                <a:ea typeface="Montserrat"/>
                <a:cs typeface="Montserrat"/>
                <a:sym typeface="Montserrat"/>
              </a:rPr>
              <a:t> = Tamanho da população</a:t>
            </a:r>
          </a:p>
        </p:txBody>
      </p:sp>
      <p:sp>
        <p:nvSpPr>
          <p:cNvPr id="5" name="Freeform 5">
            <a:extLst>
              <a:ext uri="{C183D7F6-B498-43B3-948B-1728B52AA6E4}">
                <adec:decorative xmlns:adec="http://schemas.microsoft.com/office/drawing/2017/decorative" val="1"/>
              </a:ext>
            </a:extLst>
          </p:cNvPr>
          <p:cNvSpPr/>
          <p:nvPr/>
        </p:nvSpPr>
        <p:spPr>
          <a:xfrm flipH="1" flipV="1">
            <a:off x="0" y="7061938"/>
            <a:ext cx="2664707" cy="3225062"/>
          </a:xfrm>
          <a:custGeom>
            <a:avLst/>
            <a:gdLst/>
            <a:ahLst/>
            <a:cxnLst/>
            <a:rect l="l" t="t" r="r" b="b"/>
            <a:pathLst>
              <a:path w="2664707" h="3225062">
                <a:moveTo>
                  <a:pt x="2664707" y="3225062"/>
                </a:moveTo>
                <a:lnTo>
                  <a:pt x="0" y="3225062"/>
                </a:lnTo>
                <a:lnTo>
                  <a:pt x="0" y="0"/>
                </a:lnTo>
                <a:lnTo>
                  <a:pt x="2664707" y="0"/>
                </a:lnTo>
                <a:lnTo>
                  <a:pt x="2664707" y="322506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14" name="TextBox 14">
            <a:extLst>
              <a:ext uri="{C183D7F6-B498-43B3-948B-1728B52AA6E4}">
                <adec:decorative xmlns:adec="http://schemas.microsoft.com/office/drawing/2017/decorative" val="0"/>
              </a:ext>
            </a:extLst>
          </p:cNvPr>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13" name="TextBox 13">
            <a:extLst>
              <a:ext uri="{C183D7F6-B498-43B3-948B-1728B52AA6E4}">
                <adec:decorative xmlns:adec="http://schemas.microsoft.com/office/drawing/2017/decorative" val="0"/>
              </a:ext>
            </a:extLst>
          </p:cNvPr>
          <p:cNvSpPr txBox="1"/>
          <p:nvPr/>
        </p:nvSpPr>
        <p:spPr>
          <a:xfrm>
            <a:off x="2664707" y="2440424"/>
            <a:ext cx="11776011" cy="172593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Continuando o problema discutido anteriormente, seja X um conjunto de dados a respeito da altura das pessoas em uma sala de aula de 20 alunos temos que:</a:t>
            </a:r>
          </a:p>
        </p:txBody>
      </p:sp>
      <p:grpSp>
        <p:nvGrpSpPr>
          <p:cNvPr id="10" name="Group 10" descr="média populacional é igual a somatório de y dividido por N.">
            <a:extLst>
              <a:ext uri="{C183D7F6-B498-43B3-948B-1728B52AA6E4}">
                <adec:decorative xmlns:adec="http://schemas.microsoft.com/office/drawing/2017/decorative" val="0"/>
              </a:ext>
            </a:extLst>
          </p:cNvPr>
          <p:cNvGrpSpPr/>
          <p:nvPr/>
        </p:nvGrpSpPr>
        <p:grpSpPr>
          <a:xfrm>
            <a:off x="904387" y="4737129"/>
            <a:ext cx="1932262" cy="994547"/>
            <a:chOff x="0" y="0"/>
            <a:chExt cx="2576349" cy="1326062"/>
          </a:xfrm>
        </p:grpSpPr>
        <p:sp>
          <p:nvSpPr>
            <p:cNvPr id="11" name="Freeform 11"/>
            <p:cNvSpPr/>
            <p:nvPr/>
          </p:nvSpPr>
          <p:spPr>
            <a:xfrm>
              <a:off x="0" y="0"/>
              <a:ext cx="2576349" cy="1326062"/>
            </a:xfrm>
            <a:custGeom>
              <a:avLst/>
              <a:gdLst/>
              <a:ahLst/>
              <a:cxnLst/>
              <a:rect l="l" t="t" r="r" b="b"/>
              <a:pathLst>
                <a:path w="2576349" h="1326062">
                  <a:moveTo>
                    <a:pt x="0" y="0"/>
                  </a:moveTo>
                  <a:lnTo>
                    <a:pt x="2576349" y="0"/>
                  </a:lnTo>
                  <a:lnTo>
                    <a:pt x="2576349" y="1326062"/>
                  </a:lnTo>
                  <a:lnTo>
                    <a:pt x="0" y="13260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grpSp>
        <p:nvGrpSpPr>
          <p:cNvPr id="4" name="Group 4" descr="média populacional é igual a 1,65 + 1,73 + 1,80 + 1,68 + 1,72 + 1,69 + 1,71 + 1,74 + 1,79 + 1,68 + 1,75 + 1,67 + 1,82 + 1,70 + 1,73 + 1,76 + 1,78 + 1,72 + 1,75 + 1,71; Tudo isso dividido por 20.">
            <a:extLst>
              <a:ext uri="{C183D7F6-B498-43B3-948B-1728B52AA6E4}">
                <adec:decorative xmlns:adec="http://schemas.microsoft.com/office/drawing/2017/decorative" val="0"/>
              </a:ext>
            </a:extLst>
          </p:cNvPr>
          <p:cNvGrpSpPr/>
          <p:nvPr/>
        </p:nvGrpSpPr>
        <p:grpSpPr>
          <a:xfrm>
            <a:off x="692402" y="6303176"/>
            <a:ext cx="17219214" cy="544286"/>
            <a:chOff x="0" y="0"/>
            <a:chExt cx="22958952" cy="725714"/>
          </a:xfrm>
        </p:grpSpPr>
        <p:sp>
          <p:nvSpPr>
            <p:cNvPr id="5" name="Freeform 5"/>
            <p:cNvSpPr/>
            <p:nvPr/>
          </p:nvSpPr>
          <p:spPr>
            <a:xfrm>
              <a:off x="0" y="0"/>
              <a:ext cx="22958952" cy="725714"/>
            </a:xfrm>
            <a:custGeom>
              <a:avLst/>
              <a:gdLst/>
              <a:ahLst/>
              <a:cxnLst/>
              <a:rect l="l" t="t" r="r" b="b"/>
              <a:pathLst>
                <a:path w="22958952" h="725714">
                  <a:moveTo>
                    <a:pt x="0" y="0"/>
                  </a:moveTo>
                  <a:lnTo>
                    <a:pt x="22958952" y="0"/>
                  </a:lnTo>
                  <a:lnTo>
                    <a:pt x="22958952" y="725714"/>
                  </a:lnTo>
                  <a:lnTo>
                    <a:pt x="0" y="72571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grpSp>
      <p:grpSp>
        <p:nvGrpSpPr>
          <p:cNvPr id="6" name="Group 6" descr="média populacional é igual a 34,58 dividido por 20.">
            <a:extLst>
              <a:ext uri="{C183D7F6-B498-43B3-948B-1728B52AA6E4}">
                <adec:decorative xmlns:adec="http://schemas.microsoft.com/office/drawing/2017/decorative" val="0"/>
              </a:ext>
            </a:extLst>
          </p:cNvPr>
          <p:cNvGrpSpPr/>
          <p:nvPr/>
        </p:nvGrpSpPr>
        <p:grpSpPr>
          <a:xfrm>
            <a:off x="692402" y="7418961"/>
            <a:ext cx="2315227" cy="979519"/>
            <a:chOff x="0" y="0"/>
            <a:chExt cx="3086970" cy="1306026"/>
          </a:xfrm>
        </p:grpSpPr>
        <p:sp>
          <p:nvSpPr>
            <p:cNvPr id="7" name="Freeform 7"/>
            <p:cNvSpPr/>
            <p:nvPr/>
          </p:nvSpPr>
          <p:spPr>
            <a:xfrm>
              <a:off x="0" y="0"/>
              <a:ext cx="3086970" cy="1306026"/>
            </a:xfrm>
            <a:custGeom>
              <a:avLst/>
              <a:gdLst/>
              <a:ahLst/>
              <a:cxnLst/>
              <a:rect l="l" t="t" r="r" b="b"/>
              <a:pathLst>
                <a:path w="3086970" h="1306026">
                  <a:moveTo>
                    <a:pt x="0" y="0"/>
                  </a:moveTo>
                  <a:lnTo>
                    <a:pt x="3086970" y="0"/>
                  </a:lnTo>
                  <a:lnTo>
                    <a:pt x="3086970" y="1306026"/>
                  </a:lnTo>
                  <a:lnTo>
                    <a:pt x="0" y="130602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grpSp>
      <p:grpSp>
        <p:nvGrpSpPr>
          <p:cNvPr id="8" name="Group 8" descr="média populacional é igual a 1,729.">
            <a:extLst>
              <a:ext uri="{C183D7F6-B498-43B3-948B-1728B52AA6E4}">
                <adec:decorative xmlns:adec="http://schemas.microsoft.com/office/drawing/2017/decorative" val="0"/>
              </a:ext>
            </a:extLst>
          </p:cNvPr>
          <p:cNvGrpSpPr/>
          <p:nvPr/>
        </p:nvGrpSpPr>
        <p:grpSpPr>
          <a:xfrm>
            <a:off x="692402" y="8969980"/>
            <a:ext cx="2315227" cy="456524"/>
            <a:chOff x="0" y="0"/>
            <a:chExt cx="3086970" cy="608698"/>
          </a:xfrm>
        </p:grpSpPr>
        <p:sp>
          <p:nvSpPr>
            <p:cNvPr id="9" name="Freeform 9"/>
            <p:cNvSpPr/>
            <p:nvPr/>
          </p:nvSpPr>
          <p:spPr>
            <a:xfrm>
              <a:off x="0" y="0"/>
              <a:ext cx="3086970" cy="608698"/>
            </a:xfrm>
            <a:custGeom>
              <a:avLst/>
              <a:gdLst/>
              <a:ahLst/>
              <a:cxnLst/>
              <a:rect l="l" t="t" r="r" b="b"/>
              <a:pathLst>
                <a:path w="3086970" h="608698">
                  <a:moveTo>
                    <a:pt x="0" y="0"/>
                  </a:moveTo>
                  <a:lnTo>
                    <a:pt x="3086970" y="0"/>
                  </a:lnTo>
                  <a:lnTo>
                    <a:pt x="3086970" y="608698"/>
                  </a:lnTo>
                  <a:lnTo>
                    <a:pt x="0" y="60869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dirty="0"/>
            </a:p>
          </p:txBody>
        </p:sp>
      </p:grpSp>
      <p:sp>
        <p:nvSpPr>
          <p:cNvPr id="12" name="Freeform 12">
            <a:extLst>
              <a:ext uri="{C183D7F6-B498-43B3-948B-1728B52AA6E4}">
                <adec:decorative xmlns:adec="http://schemas.microsoft.com/office/drawing/2017/decorative" val="1"/>
              </a:ext>
            </a:extLst>
          </p:cNvPr>
          <p:cNvSpPr/>
          <p:nvPr/>
        </p:nvSpPr>
        <p:spPr>
          <a:xfrm>
            <a:off x="14676437" y="1941935"/>
            <a:ext cx="1991576" cy="2795194"/>
          </a:xfrm>
          <a:custGeom>
            <a:avLst/>
            <a:gdLst/>
            <a:ahLst/>
            <a:cxnLst/>
            <a:rect l="l" t="t" r="r" b="b"/>
            <a:pathLst>
              <a:path w="1991576" h="2795194">
                <a:moveTo>
                  <a:pt x="0" y="0"/>
                </a:moveTo>
                <a:lnTo>
                  <a:pt x="1991576" y="0"/>
                </a:lnTo>
                <a:lnTo>
                  <a:pt x="1991576" y="2795194"/>
                </a:lnTo>
                <a:lnTo>
                  <a:pt x="0" y="279519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Freeform 4">
            <a:extLst>
              <a:ext uri="{C183D7F6-B498-43B3-948B-1728B52AA6E4}">
                <adec:decorative xmlns:adec="http://schemas.microsoft.com/office/drawing/2017/decorative" val="1"/>
              </a:ext>
            </a:extLst>
          </p:cNvPr>
          <p:cNvSpPr/>
          <p:nvPr/>
        </p:nvSpPr>
        <p:spPr>
          <a:xfrm>
            <a:off x="14676437" y="1941935"/>
            <a:ext cx="1991576" cy="2795194"/>
          </a:xfrm>
          <a:custGeom>
            <a:avLst/>
            <a:gdLst/>
            <a:ahLst/>
            <a:cxnLst/>
            <a:rect l="l" t="t" r="r" b="b"/>
            <a:pathLst>
              <a:path w="1991576" h="2795194">
                <a:moveTo>
                  <a:pt x="0" y="0"/>
                </a:moveTo>
                <a:lnTo>
                  <a:pt x="1991576" y="0"/>
                </a:lnTo>
                <a:lnTo>
                  <a:pt x="1991576" y="2795194"/>
                </a:lnTo>
                <a:lnTo>
                  <a:pt x="0" y="279519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5" name="Freeform 5">
            <a:extLst>
              <a:ext uri="{C183D7F6-B498-43B3-948B-1728B52AA6E4}">
                <adec:decorative xmlns:adec="http://schemas.microsoft.com/office/drawing/2017/decorative" val="1"/>
              </a:ext>
            </a:extLst>
          </p:cNvPr>
          <p:cNvSpPr/>
          <p:nvPr/>
        </p:nvSpPr>
        <p:spPr>
          <a:xfrm>
            <a:off x="11596484" y="1062994"/>
            <a:ext cx="1222346" cy="950714"/>
          </a:xfrm>
          <a:custGeom>
            <a:avLst/>
            <a:gdLst/>
            <a:ahLst/>
            <a:cxnLst/>
            <a:rect l="l" t="t" r="r" b="b"/>
            <a:pathLst>
              <a:path w="1222346" h="950714">
                <a:moveTo>
                  <a:pt x="0" y="0"/>
                </a:moveTo>
                <a:lnTo>
                  <a:pt x="1222346" y="0"/>
                </a:lnTo>
                <a:lnTo>
                  <a:pt x="1222346" y="950714"/>
                </a:lnTo>
                <a:lnTo>
                  <a:pt x="0" y="950714"/>
                </a:lnTo>
                <a:lnTo>
                  <a:pt x="0" y="0"/>
                </a:lnTo>
                <a:close/>
              </a:path>
            </a:pathLst>
          </a:custGeom>
          <a:blipFill>
            <a:blip r:embed="rId6"/>
            <a:stretch>
              <a:fillRect/>
            </a:stretch>
          </a:blipFill>
        </p:spPr>
        <p:txBody>
          <a:bodyPr/>
          <a:lstStyle/>
          <a:p>
            <a:endParaRPr lang="pt-BR" dirty="0"/>
          </a:p>
        </p:txBody>
      </p:sp>
      <p:sp>
        <p:nvSpPr>
          <p:cNvPr id="9" name="TextBox 9"/>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8" name="TextBox 8"/>
          <p:cNvSpPr txBox="1"/>
          <p:nvPr/>
        </p:nvSpPr>
        <p:spPr>
          <a:xfrm>
            <a:off x="2664707" y="2661182"/>
            <a:ext cx="9036841" cy="5638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Continuando o exemplo agora no R:</a:t>
            </a:r>
          </a:p>
        </p:txBody>
      </p:sp>
      <p:sp>
        <p:nvSpPr>
          <p:cNvPr id="7" name="Freeform 7" descr="Código fonte em R para implementação do exercício anterior."/>
          <p:cNvSpPr/>
          <p:nvPr/>
        </p:nvSpPr>
        <p:spPr>
          <a:xfrm>
            <a:off x="2664707" y="4171014"/>
            <a:ext cx="10535220" cy="1237297"/>
          </a:xfrm>
          <a:custGeom>
            <a:avLst/>
            <a:gdLst/>
            <a:ahLst/>
            <a:cxnLst/>
            <a:rect l="l" t="t" r="r" b="b"/>
            <a:pathLst>
              <a:path w="10535220" h="1237297">
                <a:moveTo>
                  <a:pt x="0" y="0"/>
                </a:moveTo>
                <a:lnTo>
                  <a:pt x="10535221" y="0"/>
                </a:lnTo>
                <a:lnTo>
                  <a:pt x="10535221" y="1237297"/>
                </a:lnTo>
                <a:lnTo>
                  <a:pt x="0" y="1237297"/>
                </a:lnTo>
                <a:lnTo>
                  <a:pt x="0" y="0"/>
                </a:lnTo>
                <a:close/>
              </a:path>
            </a:pathLst>
          </a:custGeom>
          <a:blipFill>
            <a:blip r:embed="rId7"/>
            <a:stretch>
              <a:fillRect/>
            </a:stretch>
          </a:blipFill>
        </p:spPr>
        <p:txBody>
          <a:bodyPr/>
          <a:lstStyle/>
          <a:p>
            <a:endParaRPr lang="pt-BR" dirty="0"/>
          </a:p>
        </p:txBody>
      </p:sp>
      <p:sp>
        <p:nvSpPr>
          <p:cNvPr id="6" name="Freeform 6" descr="Código fonte em R para implementação do exercício anterior."/>
          <p:cNvSpPr/>
          <p:nvPr/>
        </p:nvSpPr>
        <p:spPr>
          <a:xfrm>
            <a:off x="2664707" y="6322711"/>
            <a:ext cx="4164316" cy="739228"/>
          </a:xfrm>
          <a:custGeom>
            <a:avLst/>
            <a:gdLst/>
            <a:ahLst/>
            <a:cxnLst/>
            <a:rect l="l" t="t" r="r" b="b"/>
            <a:pathLst>
              <a:path w="4164316" h="739228">
                <a:moveTo>
                  <a:pt x="0" y="0"/>
                </a:moveTo>
                <a:lnTo>
                  <a:pt x="4164316" y="0"/>
                </a:lnTo>
                <a:lnTo>
                  <a:pt x="4164316" y="739227"/>
                </a:lnTo>
                <a:lnTo>
                  <a:pt x="0" y="739227"/>
                </a:lnTo>
                <a:lnTo>
                  <a:pt x="0" y="0"/>
                </a:lnTo>
                <a:close/>
              </a:path>
            </a:pathLst>
          </a:custGeom>
          <a:blipFill>
            <a:blip r:embed="rId8"/>
            <a:stretch>
              <a:fillRect/>
            </a:stretch>
          </a:blipFill>
        </p:spPr>
        <p:txBody>
          <a:bodyPr/>
          <a:lstStyle/>
          <a:p>
            <a:endParaRPr lang="pt-B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8" name="TextBox 8">
            <a:extLst>
              <a:ext uri="{C183D7F6-B498-43B3-948B-1728B52AA6E4}">
                <adec:decorative xmlns:adec="http://schemas.microsoft.com/office/drawing/2017/decorative" val="0"/>
              </a:ext>
            </a:extLst>
          </p:cNvPr>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7" name="TextBox 7">
            <a:extLst>
              <a:ext uri="{C183D7F6-B498-43B3-948B-1728B52AA6E4}">
                <adec:decorative xmlns:adec="http://schemas.microsoft.com/office/drawing/2017/decorative" val="0"/>
              </a:ext>
            </a:extLst>
          </p:cNvPr>
          <p:cNvSpPr txBox="1"/>
          <p:nvPr/>
        </p:nvSpPr>
        <p:spPr>
          <a:xfrm>
            <a:off x="2664707" y="2440424"/>
            <a:ext cx="11776011" cy="28879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Continuando o problema discutido anteriormente, iremos retirar uma amostra da nossa população pelo método da Amostragem Sistemática. Para fins didáticos iremos  determinar que desejamos 35% de elementos da população. </a:t>
            </a:r>
          </a:p>
        </p:txBody>
      </p:sp>
      <p:grpSp>
        <p:nvGrpSpPr>
          <p:cNvPr id="4" name="Group 4" descr="k é igual a 1 dividido por 35 vezes 100. Isso da aproximadamente 3.">
            <a:extLst>
              <a:ext uri="{C183D7F6-B498-43B3-948B-1728B52AA6E4}">
                <adec:decorative xmlns:adec="http://schemas.microsoft.com/office/drawing/2017/decorative" val="0"/>
              </a:ext>
            </a:extLst>
          </p:cNvPr>
          <p:cNvGrpSpPr/>
          <p:nvPr/>
        </p:nvGrpSpPr>
        <p:grpSpPr>
          <a:xfrm>
            <a:off x="2664707" y="5706845"/>
            <a:ext cx="5215058" cy="1355094"/>
            <a:chOff x="0" y="0"/>
            <a:chExt cx="6953410" cy="1806792"/>
          </a:xfrm>
        </p:grpSpPr>
        <p:sp>
          <p:nvSpPr>
            <p:cNvPr id="5" name="Freeform 5"/>
            <p:cNvSpPr/>
            <p:nvPr/>
          </p:nvSpPr>
          <p:spPr>
            <a:xfrm>
              <a:off x="0" y="0"/>
              <a:ext cx="6953410" cy="1806792"/>
            </a:xfrm>
            <a:custGeom>
              <a:avLst/>
              <a:gdLst/>
              <a:ahLst/>
              <a:cxnLst/>
              <a:rect l="l" t="t" r="r" b="b"/>
              <a:pathLst>
                <a:path w="6953410" h="1806792">
                  <a:moveTo>
                    <a:pt x="0" y="0"/>
                  </a:moveTo>
                  <a:lnTo>
                    <a:pt x="6953410" y="0"/>
                  </a:lnTo>
                  <a:lnTo>
                    <a:pt x="6953410" y="1806792"/>
                  </a:lnTo>
                  <a:lnTo>
                    <a:pt x="0" y="18067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sp>
        <p:nvSpPr>
          <p:cNvPr id="9" name="TextBox 9">
            <a:extLst>
              <a:ext uri="{C183D7F6-B498-43B3-948B-1728B52AA6E4}">
                <adec:decorative xmlns:adec="http://schemas.microsoft.com/office/drawing/2017/decorative" val="0"/>
              </a:ext>
            </a:extLst>
          </p:cNvPr>
          <p:cNvSpPr txBox="1"/>
          <p:nvPr/>
        </p:nvSpPr>
        <p:spPr>
          <a:xfrm>
            <a:off x="2664707" y="7452463"/>
            <a:ext cx="9542950" cy="5638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Número sorteado entre 1 e 3 = 1</a:t>
            </a:r>
          </a:p>
        </p:txBody>
      </p:sp>
      <p:sp>
        <p:nvSpPr>
          <p:cNvPr id="10" name="TextBox 10">
            <a:extLst>
              <a:ext uri="{C183D7F6-B498-43B3-948B-1728B52AA6E4}">
                <adec:decorative xmlns:adec="http://schemas.microsoft.com/office/drawing/2017/decorative" val="0"/>
              </a:ext>
            </a:extLst>
          </p:cNvPr>
          <p:cNvSpPr txBox="1"/>
          <p:nvPr/>
        </p:nvSpPr>
        <p:spPr>
          <a:xfrm>
            <a:off x="2664707" y="8366863"/>
            <a:ext cx="9542950" cy="5638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amostra = (1.65,  1.68,  1.71,  1.68,  1.82,  1.76 , 1.75)</a:t>
            </a:r>
          </a:p>
        </p:txBody>
      </p:sp>
      <p:sp>
        <p:nvSpPr>
          <p:cNvPr id="2" name="Freeform 2">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6" name="Freeform 6">
            <a:extLst>
              <a:ext uri="{C183D7F6-B498-43B3-948B-1728B52AA6E4}">
                <adec:decorative xmlns:adec="http://schemas.microsoft.com/office/drawing/2017/decorative" val="1"/>
              </a:ext>
            </a:extLst>
          </p:cNvPr>
          <p:cNvSpPr/>
          <p:nvPr/>
        </p:nvSpPr>
        <p:spPr>
          <a:xfrm>
            <a:off x="14676437" y="1941935"/>
            <a:ext cx="1991576" cy="2795194"/>
          </a:xfrm>
          <a:custGeom>
            <a:avLst/>
            <a:gdLst/>
            <a:ahLst/>
            <a:cxnLst/>
            <a:rect l="l" t="t" r="r" b="b"/>
            <a:pathLst>
              <a:path w="1991576" h="2795194">
                <a:moveTo>
                  <a:pt x="0" y="0"/>
                </a:moveTo>
                <a:lnTo>
                  <a:pt x="1991576" y="0"/>
                </a:lnTo>
                <a:lnTo>
                  <a:pt x="1991576" y="2795194"/>
                </a:lnTo>
                <a:lnTo>
                  <a:pt x="0" y="279519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7" name="TextBox 7">
            <a:extLst>
              <a:ext uri="{C183D7F6-B498-43B3-948B-1728B52AA6E4}">
                <adec:decorative xmlns:adec="http://schemas.microsoft.com/office/drawing/2017/decorative" val="0"/>
              </a:ext>
            </a:extLst>
          </p:cNvPr>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6" name="TextBox 6">
            <a:extLst>
              <a:ext uri="{C183D7F6-B498-43B3-948B-1728B52AA6E4}">
                <adec:decorative xmlns:adec="http://schemas.microsoft.com/office/drawing/2017/decorative" val="0"/>
              </a:ext>
            </a:extLst>
          </p:cNvPr>
          <p:cNvSpPr txBox="1"/>
          <p:nvPr/>
        </p:nvSpPr>
        <p:spPr>
          <a:xfrm>
            <a:off x="2664707" y="2440424"/>
            <a:ext cx="11776011" cy="5638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Continuando...</a:t>
            </a:r>
          </a:p>
        </p:txBody>
      </p:sp>
      <p:grpSp>
        <p:nvGrpSpPr>
          <p:cNvPr id="4" name="Group 4" descr="média amostral é igual a 1,65 + 1,68 + 1,71 + 1,68 + 1,82 + 1,76 + 1,75. Tudo isso dividido por 7.">
            <a:extLst>
              <a:ext uri="{C183D7F6-B498-43B3-948B-1728B52AA6E4}">
                <adec:decorative xmlns:adec="http://schemas.microsoft.com/office/drawing/2017/decorative" val="0"/>
              </a:ext>
            </a:extLst>
          </p:cNvPr>
          <p:cNvGrpSpPr/>
          <p:nvPr/>
        </p:nvGrpSpPr>
        <p:grpSpPr>
          <a:xfrm>
            <a:off x="2664707" y="3752024"/>
            <a:ext cx="14218487" cy="1292590"/>
            <a:chOff x="0" y="0"/>
            <a:chExt cx="18957983" cy="1723453"/>
          </a:xfrm>
        </p:grpSpPr>
        <p:sp>
          <p:nvSpPr>
            <p:cNvPr id="5" name="Freeform 5"/>
            <p:cNvSpPr/>
            <p:nvPr/>
          </p:nvSpPr>
          <p:spPr>
            <a:xfrm>
              <a:off x="0" y="0"/>
              <a:ext cx="18957983" cy="1723453"/>
            </a:xfrm>
            <a:custGeom>
              <a:avLst/>
              <a:gdLst/>
              <a:ahLst/>
              <a:cxnLst/>
              <a:rect l="l" t="t" r="r" b="b"/>
              <a:pathLst>
                <a:path w="18957983" h="1723453">
                  <a:moveTo>
                    <a:pt x="0" y="0"/>
                  </a:moveTo>
                  <a:lnTo>
                    <a:pt x="18957983" y="0"/>
                  </a:lnTo>
                  <a:lnTo>
                    <a:pt x="18957983" y="1723453"/>
                  </a:lnTo>
                  <a:lnTo>
                    <a:pt x="0" y="17234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grpSp>
        <p:nvGrpSpPr>
          <p:cNvPr id="8" name="Group 8" descr="média amostral é igual a 12,05 dividido por 7.">
            <a:extLst>
              <a:ext uri="{C183D7F6-B498-43B3-948B-1728B52AA6E4}">
                <adec:decorative xmlns:adec="http://schemas.microsoft.com/office/drawing/2017/decorative" val="0"/>
              </a:ext>
            </a:extLst>
          </p:cNvPr>
          <p:cNvGrpSpPr/>
          <p:nvPr/>
        </p:nvGrpSpPr>
        <p:grpSpPr>
          <a:xfrm>
            <a:off x="2664707" y="5578013"/>
            <a:ext cx="3310795" cy="1365703"/>
            <a:chOff x="0" y="0"/>
            <a:chExt cx="4414393" cy="1820937"/>
          </a:xfrm>
        </p:grpSpPr>
        <p:sp>
          <p:nvSpPr>
            <p:cNvPr id="9" name="Freeform 9" descr="m é igual 12,05 dividido por 7."/>
            <p:cNvSpPr/>
            <p:nvPr/>
          </p:nvSpPr>
          <p:spPr>
            <a:xfrm>
              <a:off x="0" y="0"/>
              <a:ext cx="4414393" cy="1820937"/>
            </a:xfrm>
            <a:custGeom>
              <a:avLst/>
              <a:gdLst/>
              <a:ahLst/>
              <a:cxnLst/>
              <a:rect l="l" t="t" r="r" b="b"/>
              <a:pathLst>
                <a:path w="4414393" h="1820937">
                  <a:moveTo>
                    <a:pt x="0" y="0"/>
                  </a:moveTo>
                  <a:lnTo>
                    <a:pt x="4414393" y="0"/>
                  </a:lnTo>
                  <a:lnTo>
                    <a:pt x="4414393" y="1820937"/>
                  </a:lnTo>
                  <a:lnTo>
                    <a:pt x="0" y="182093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grpSp>
      <p:grpSp>
        <p:nvGrpSpPr>
          <p:cNvPr id="10" name="Group 10" descr="média amostral é igual aproximadamente a 1,721429">
            <a:extLst>
              <a:ext uri="{C183D7F6-B498-43B3-948B-1728B52AA6E4}">
                <adec:decorative xmlns:adec="http://schemas.microsoft.com/office/drawing/2017/decorative" val="0"/>
              </a:ext>
            </a:extLst>
          </p:cNvPr>
          <p:cNvGrpSpPr/>
          <p:nvPr/>
        </p:nvGrpSpPr>
        <p:grpSpPr>
          <a:xfrm>
            <a:off x="2664707" y="7696191"/>
            <a:ext cx="4098969" cy="573856"/>
            <a:chOff x="0" y="0"/>
            <a:chExt cx="5465292" cy="765141"/>
          </a:xfrm>
        </p:grpSpPr>
        <p:sp>
          <p:nvSpPr>
            <p:cNvPr id="11" name="Freeform 11"/>
            <p:cNvSpPr/>
            <p:nvPr/>
          </p:nvSpPr>
          <p:spPr>
            <a:xfrm>
              <a:off x="0" y="0"/>
              <a:ext cx="5465292" cy="765141"/>
            </a:xfrm>
            <a:custGeom>
              <a:avLst/>
              <a:gdLst/>
              <a:ahLst/>
              <a:cxnLst/>
              <a:rect l="l" t="t" r="r" b="b"/>
              <a:pathLst>
                <a:path w="5465292" h="765141">
                  <a:moveTo>
                    <a:pt x="0" y="0"/>
                  </a:moveTo>
                  <a:lnTo>
                    <a:pt x="5465292" y="0"/>
                  </a:lnTo>
                  <a:lnTo>
                    <a:pt x="5465292" y="765141"/>
                  </a:lnTo>
                  <a:lnTo>
                    <a:pt x="0" y="76514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grpSp>
      <p:sp>
        <p:nvSpPr>
          <p:cNvPr id="2" name="Freeform 2">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5" name="Freeform 5">
            <a:extLst>
              <a:ext uri="{C183D7F6-B498-43B3-948B-1728B52AA6E4}">
                <adec:decorative xmlns:adec="http://schemas.microsoft.com/office/drawing/2017/decorative" val="1"/>
              </a:ext>
            </a:extLst>
          </p:cNvPr>
          <p:cNvSpPr/>
          <p:nvPr/>
        </p:nvSpPr>
        <p:spPr>
          <a:xfrm flipH="1">
            <a:off x="14471102" y="6899503"/>
            <a:ext cx="3816898" cy="3387497"/>
          </a:xfrm>
          <a:custGeom>
            <a:avLst/>
            <a:gdLst/>
            <a:ahLst/>
            <a:cxnLst/>
            <a:rect l="l" t="t" r="r" b="b"/>
            <a:pathLst>
              <a:path w="3816898" h="3387497">
                <a:moveTo>
                  <a:pt x="3816898" y="0"/>
                </a:moveTo>
                <a:lnTo>
                  <a:pt x="0" y="0"/>
                </a:lnTo>
                <a:lnTo>
                  <a:pt x="0" y="3387497"/>
                </a:lnTo>
                <a:lnTo>
                  <a:pt x="3816898" y="3387497"/>
                </a:lnTo>
                <a:lnTo>
                  <a:pt x="381689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TextBox 4">
            <a:extLst>
              <a:ext uri="{C183D7F6-B498-43B3-948B-1728B52AA6E4}">
                <adec:decorative xmlns:adec="http://schemas.microsoft.com/office/drawing/2017/decorative" val="0"/>
              </a:ext>
            </a:extLst>
          </p:cNvPr>
          <p:cNvSpPr txBox="1">
            <a:spLocks noGrp="1"/>
          </p:cNvSpPr>
          <p:nvPr>
            <p:ph type="title" idx="4294967295"/>
          </p:nvPr>
        </p:nvSpPr>
        <p:spPr>
          <a:xfrm>
            <a:off x="3208679" y="2491297"/>
            <a:ext cx="5576397"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Objetivos</a:t>
            </a:r>
          </a:p>
        </p:txBody>
      </p:sp>
      <p:sp>
        <p:nvSpPr>
          <p:cNvPr id="3" name="TextBox 3">
            <a:extLst>
              <a:ext uri="{C183D7F6-B498-43B3-948B-1728B52AA6E4}">
                <adec:decorative xmlns:adec="http://schemas.microsoft.com/office/drawing/2017/decorative" val="0"/>
              </a:ext>
            </a:extLst>
          </p:cNvPr>
          <p:cNvSpPr txBox="1"/>
          <p:nvPr/>
        </p:nvSpPr>
        <p:spPr>
          <a:xfrm>
            <a:off x="3208679" y="3811077"/>
            <a:ext cx="11870641" cy="1374775"/>
          </a:xfrm>
          <a:prstGeom prst="rect">
            <a:avLst/>
          </a:prstGeom>
        </p:spPr>
        <p:txBody>
          <a:bodyPr lIns="0" tIns="0" rIns="0" bIns="0" rtlCol="0" anchor="t">
            <a:spAutoFit/>
          </a:bodyPr>
          <a:lstStyle/>
          <a:p>
            <a:pPr marL="863599" lvl="1" indent="-431800" algn="l">
              <a:lnSpc>
                <a:spcPts val="5599"/>
              </a:lnSpc>
              <a:buFont typeface="Arial"/>
              <a:buChar char="•"/>
            </a:pPr>
            <a:r>
              <a:rPr lang="en-US" sz="3999" dirty="0">
                <a:solidFill>
                  <a:srgbClr val="EDEDED"/>
                </a:solidFill>
                <a:latin typeface="Montserrat"/>
                <a:ea typeface="Montserrat"/>
                <a:cs typeface="Montserrat"/>
                <a:sym typeface="Montserrat"/>
              </a:rPr>
              <a:t>Compreender o que é Tendência Central, sua importância e suas principais medidas;</a:t>
            </a:r>
          </a:p>
        </p:txBody>
      </p:sp>
      <p:sp>
        <p:nvSpPr>
          <p:cNvPr id="6" name="TextBox 6">
            <a:extLst>
              <a:ext uri="{C183D7F6-B498-43B3-948B-1728B52AA6E4}">
                <adec:decorative xmlns:adec="http://schemas.microsoft.com/office/drawing/2017/decorative" val="0"/>
              </a:ext>
            </a:extLst>
          </p:cNvPr>
          <p:cNvSpPr txBox="1"/>
          <p:nvPr/>
        </p:nvSpPr>
        <p:spPr>
          <a:xfrm>
            <a:off x="3208679" y="5547802"/>
            <a:ext cx="11870641" cy="669925"/>
          </a:xfrm>
          <a:prstGeom prst="rect">
            <a:avLst/>
          </a:prstGeom>
        </p:spPr>
        <p:txBody>
          <a:bodyPr lIns="0" tIns="0" rIns="0" bIns="0" rtlCol="0" anchor="t">
            <a:spAutoFit/>
          </a:bodyPr>
          <a:lstStyle/>
          <a:p>
            <a:pPr marL="863599" lvl="1" indent="-431800" algn="l">
              <a:lnSpc>
                <a:spcPts val="5599"/>
              </a:lnSpc>
              <a:buFont typeface="Arial"/>
              <a:buChar char="•"/>
            </a:pPr>
            <a:r>
              <a:rPr lang="en-US" sz="3999" dirty="0">
                <a:solidFill>
                  <a:srgbClr val="EDEDED"/>
                </a:solidFill>
                <a:latin typeface="Montserrat"/>
                <a:ea typeface="Montserrat"/>
                <a:cs typeface="Montserrat"/>
                <a:sym typeface="Montserrat"/>
              </a:rPr>
              <a:t>Como calcular as principais medidas;</a:t>
            </a:r>
          </a:p>
        </p:txBody>
      </p:sp>
      <p:sp>
        <p:nvSpPr>
          <p:cNvPr id="7" name="TextBox 7">
            <a:extLst>
              <a:ext uri="{C183D7F6-B498-43B3-948B-1728B52AA6E4}">
                <adec:decorative xmlns:adec="http://schemas.microsoft.com/office/drawing/2017/decorative" val="0"/>
              </a:ext>
            </a:extLst>
          </p:cNvPr>
          <p:cNvSpPr txBox="1"/>
          <p:nvPr/>
        </p:nvSpPr>
        <p:spPr>
          <a:xfrm>
            <a:off x="3208679" y="6579677"/>
            <a:ext cx="11870641" cy="1374775"/>
          </a:xfrm>
          <a:prstGeom prst="rect">
            <a:avLst/>
          </a:prstGeom>
        </p:spPr>
        <p:txBody>
          <a:bodyPr lIns="0" tIns="0" rIns="0" bIns="0" rtlCol="0" anchor="t">
            <a:spAutoFit/>
          </a:bodyPr>
          <a:lstStyle/>
          <a:p>
            <a:pPr marL="863599" lvl="1" indent="-431800" algn="l">
              <a:lnSpc>
                <a:spcPts val="5599"/>
              </a:lnSpc>
              <a:buFont typeface="Arial"/>
              <a:buChar char="•"/>
            </a:pPr>
            <a:r>
              <a:rPr lang="en-US" sz="3999" dirty="0">
                <a:solidFill>
                  <a:srgbClr val="EDEDED"/>
                </a:solidFill>
                <a:latin typeface="Montserrat"/>
                <a:ea typeface="Montserrat"/>
                <a:cs typeface="Montserrat"/>
                <a:sym typeface="Montserrat"/>
              </a:rPr>
              <a:t>Diferença entre as medidas e em que situações são adequadas;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9" name="TextBox 9">
            <a:extLst>
              <a:ext uri="{C183D7F6-B498-43B3-948B-1728B52AA6E4}">
                <adec:decorative xmlns:adec="http://schemas.microsoft.com/office/drawing/2017/decorative" val="0"/>
              </a:ext>
            </a:extLst>
          </p:cNvPr>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6" name="Freeform 6" descr="Código fonte em R para implementação do exercício anterior.">
            <a:extLst>
              <a:ext uri="{C183D7F6-B498-43B3-948B-1728B52AA6E4}">
                <adec:decorative xmlns:adec="http://schemas.microsoft.com/office/drawing/2017/decorative" val="0"/>
              </a:ext>
            </a:extLst>
          </p:cNvPr>
          <p:cNvSpPr/>
          <p:nvPr/>
        </p:nvSpPr>
        <p:spPr>
          <a:xfrm>
            <a:off x="2664707" y="3528403"/>
            <a:ext cx="7373425" cy="5281194"/>
          </a:xfrm>
          <a:custGeom>
            <a:avLst/>
            <a:gdLst/>
            <a:ahLst/>
            <a:cxnLst/>
            <a:rect l="l" t="t" r="r" b="b"/>
            <a:pathLst>
              <a:path w="7373425" h="5281194">
                <a:moveTo>
                  <a:pt x="0" y="0"/>
                </a:moveTo>
                <a:lnTo>
                  <a:pt x="7373425" y="0"/>
                </a:lnTo>
                <a:lnTo>
                  <a:pt x="7373425" y="5281194"/>
                </a:lnTo>
                <a:lnTo>
                  <a:pt x="0" y="5281194"/>
                </a:lnTo>
                <a:lnTo>
                  <a:pt x="0" y="0"/>
                </a:lnTo>
                <a:close/>
              </a:path>
            </a:pathLst>
          </a:custGeom>
          <a:blipFill>
            <a:blip r:embed="rId2"/>
            <a:stretch>
              <a:fillRect/>
            </a:stretch>
          </a:blipFill>
        </p:spPr>
        <p:txBody>
          <a:bodyPr/>
          <a:lstStyle/>
          <a:p>
            <a:endParaRPr lang="pt-BR" dirty="0"/>
          </a:p>
        </p:txBody>
      </p:sp>
      <p:sp>
        <p:nvSpPr>
          <p:cNvPr id="7" name="Freeform 7" descr="Código fonte em R para implementação do exercício anterior.">
            <a:extLst>
              <a:ext uri="{C183D7F6-B498-43B3-948B-1728B52AA6E4}">
                <adec:decorative xmlns:adec="http://schemas.microsoft.com/office/drawing/2017/decorative" val="0"/>
              </a:ext>
            </a:extLst>
          </p:cNvPr>
          <p:cNvSpPr/>
          <p:nvPr/>
        </p:nvSpPr>
        <p:spPr>
          <a:xfrm>
            <a:off x="10578203" y="5492297"/>
            <a:ext cx="6681097" cy="1353405"/>
          </a:xfrm>
          <a:custGeom>
            <a:avLst/>
            <a:gdLst/>
            <a:ahLst/>
            <a:cxnLst/>
            <a:rect l="l" t="t" r="r" b="b"/>
            <a:pathLst>
              <a:path w="6681097" h="1353405">
                <a:moveTo>
                  <a:pt x="0" y="0"/>
                </a:moveTo>
                <a:lnTo>
                  <a:pt x="6681097" y="0"/>
                </a:lnTo>
                <a:lnTo>
                  <a:pt x="6681097" y="1353406"/>
                </a:lnTo>
                <a:lnTo>
                  <a:pt x="0" y="1353406"/>
                </a:lnTo>
                <a:lnTo>
                  <a:pt x="0" y="0"/>
                </a:lnTo>
                <a:close/>
              </a:path>
            </a:pathLst>
          </a:custGeom>
          <a:blipFill>
            <a:blip r:embed="rId3"/>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4" name="Freeform 4">
            <a:extLst>
              <a:ext uri="{C183D7F6-B498-43B3-948B-1728B52AA6E4}">
                <adec:decorative xmlns:adec="http://schemas.microsoft.com/office/drawing/2017/decorative" val="1"/>
              </a:ext>
            </a:extLst>
          </p:cNvPr>
          <p:cNvSpPr/>
          <p:nvPr/>
        </p:nvSpPr>
        <p:spPr>
          <a:xfrm>
            <a:off x="14676437" y="1941935"/>
            <a:ext cx="1991576" cy="2795194"/>
          </a:xfrm>
          <a:custGeom>
            <a:avLst/>
            <a:gdLst/>
            <a:ahLst/>
            <a:cxnLst/>
            <a:rect l="l" t="t" r="r" b="b"/>
            <a:pathLst>
              <a:path w="1991576" h="2795194">
                <a:moveTo>
                  <a:pt x="0" y="0"/>
                </a:moveTo>
                <a:lnTo>
                  <a:pt x="1991576" y="0"/>
                </a:lnTo>
                <a:lnTo>
                  <a:pt x="1991576" y="2795194"/>
                </a:lnTo>
                <a:lnTo>
                  <a:pt x="0" y="279519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
        <p:nvSpPr>
          <p:cNvPr id="5" name="Freeform 5">
            <a:extLst>
              <a:ext uri="{C183D7F6-B498-43B3-948B-1728B52AA6E4}">
                <adec:decorative xmlns:adec="http://schemas.microsoft.com/office/drawing/2017/decorative" val="1"/>
              </a:ext>
            </a:extLst>
          </p:cNvPr>
          <p:cNvSpPr/>
          <p:nvPr/>
        </p:nvSpPr>
        <p:spPr>
          <a:xfrm>
            <a:off x="11596484" y="1062994"/>
            <a:ext cx="1222346" cy="950714"/>
          </a:xfrm>
          <a:custGeom>
            <a:avLst/>
            <a:gdLst/>
            <a:ahLst/>
            <a:cxnLst/>
            <a:rect l="l" t="t" r="r" b="b"/>
            <a:pathLst>
              <a:path w="1222346" h="950714">
                <a:moveTo>
                  <a:pt x="0" y="0"/>
                </a:moveTo>
                <a:lnTo>
                  <a:pt x="1222346" y="0"/>
                </a:lnTo>
                <a:lnTo>
                  <a:pt x="1222346" y="950714"/>
                </a:lnTo>
                <a:lnTo>
                  <a:pt x="0" y="950714"/>
                </a:lnTo>
                <a:lnTo>
                  <a:pt x="0" y="0"/>
                </a:lnTo>
                <a:close/>
              </a:path>
            </a:pathLst>
          </a:custGeom>
          <a:blipFill>
            <a:blip r:embed="rId8"/>
            <a:stretch>
              <a:fillRect/>
            </a:stretch>
          </a:blipFill>
        </p:spPr>
        <p:txBody>
          <a:bodyPr/>
          <a:lstStyle/>
          <a:p>
            <a:endParaRPr lang="pt-BR" dirty="0"/>
          </a:p>
        </p:txBody>
      </p:sp>
      <p:sp>
        <p:nvSpPr>
          <p:cNvPr id="8" name="TextBox 8">
            <a:extLst>
              <a:ext uri="{C183D7F6-B498-43B3-948B-1728B52AA6E4}">
                <adec:decorative xmlns:adec="http://schemas.microsoft.com/office/drawing/2017/decorative" val="1"/>
              </a:ext>
            </a:extLst>
          </p:cNvPr>
          <p:cNvSpPr txBox="1"/>
          <p:nvPr/>
        </p:nvSpPr>
        <p:spPr>
          <a:xfrm>
            <a:off x="2664707" y="2661182"/>
            <a:ext cx="9036841" cy="5638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Continuando o exemplo agora no 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H="1">
            <a:off x="14471102" y="6899503"/>
            <a:ext cx="3816898" cy="3387497"/>
          </a:xfrm>
          <a:custGeom>
            <a:avLst/>
            <a:gdLst/>
            <a:ahLst/>
            <a:cxnLst/>
            <a:rect l="l" t="t" r="r" b="b"/>
            <a:pathLst>
              <a:path w="3816898" h="3387497">
                <a:moveTo>
                  <a:pt x="3816898" y="0"/>
                </a:moveTo>
                <a:lnTo>
                  <a:pt x="0" y="0"/>
                </a:lnTo>
                <a:lnTo>
                  <a:pt x="0" y="3387497"/>
                </a:lnTo>
                <a:lnTo>
                  <a:pt x="3816898" y="3387497"/>
                </a:lnTo>
                <a:lnTo>
                  <a:pt x="381689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TextBox 4"/>
          <p:cNvSpPr txBox="1">
            <a:spLocks noGrp="1"/>
          </p:cNvSpPr>
          <p:nvPr>
            <p:ph type="title" idx="4294967295"/>
          </p:nvPr>
        </p:nvSpPr>
        <p:spPr>
          <a:xfrm>
            <a:off x="1028700" y="1200150"/>
            <a:ext cx="10443748"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Dados Não Agrupados</a:t>
            </a:r>
          </a:p>
        </p:txBody>
      </p:sp>
      <p:sp>
        <p:nvSpPr>
          <p:cNvPr id="3" name="TextBox 3"/>
          <p:cNvSpPr txBox="1"/>
          <p:nvPr/>
        </p:nvSpPr>
        <p:spPr>
          <a:xfrm>
            <a:off x="1028700" y="2354796"/>
            <a:ext cx="11776011" cy="28879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Até agora trabalhamos com dados não agrupados, o que significa que quando tínhamos valores repetidos em uma população ou amostra, apenas calculávamos a média sem considerar a frequência que os valores se repetiam.</a:t>
            </a:r>
          </a:p>
        </p:txBody>
      </p:sp>
      <p:sp>
        <p:nvSpPr>
          <p:cNvPr id="5" name="Freeform 5">
            <a:extLst>
              <a:ext uri="{C183D7F6-B498-43B3-948B-1728B52AA6E4}">
                <adec:decorative xmlns:adec="http://schemas.microsoft.com/office/drawing/2017/decorative" val="1"/>
              </a:ext>
            </a:extLst>
          </p:cNvPr>
          <p:cNvSpPr/>
          <p:nvPr/>
        </p:nvSpPr>
        <p:spPr>
          <a:xfrm>
            <a:off x="1835470" y="6800880"/>
            <a:ext cx="1192499" cy="1341771"/>
          </a:xfrm>
          <a:custGeom>
            <a:avLst/>
            <a:gdLst/>
            <a:ahLst/>
            <a:cxnLst/>
            <a:rect l="l" t="t" r="r" b="b"/>
            <a:pathLst>
              <a:path w="1192499" h="1341771">
                <a:moveTo>
                  <a:pt x="0" y="0"/>
                </a:moveTo>
                <a:lnTo>
                  <a:pt x="1192499" y="0"/>
                </a:lnTo>
                <a:lnTo>
                  <a:pt x="1192499" y="1341771"/>
                </a:lnTo>
                <a:lnTo>
                  <a:pt x="0" y="13417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6" name="Freeform 6">
            <a:extLst>
              <a:ext uri="{C183D7F6-B498-43B3-948B-1728B52AA6E4}">
                <adec:decorative xmlns:adec="http://schemas.microsoft.com/office/drawing/2017/decorative" val="1"/>
              </a:ext>
            </a:extLst>
          </p:cNvPr>
          <p:cNvSpPr/>
          <p:nvPr/>
        </p:nvSpPr>
        <p:spPr>
          <a:xfrm>
            <a:off x="3606237" y="6800880"/>
            <a:ext cx="1192499" cy="1341771"/>
          </a:xfrm>
          <a:custGeom>
            <a:avLst/>
            <a:gdLst/>
            <a:ahLst/>
            <a:cxnLst/>
            <a:rect l="l" t="t" r="r" b="b"/>
            <a:pathLst>
              <a:path w="1192499" h="1341771">
                <a:moveTo>
                  <a:pt x="0" y="0"/>
                </a:moveTo>
                <a:lnTo>
                  <a:pt x="1192499" y="0"/>
                </a:lnTo>
                <a:lnTo>
                  <a:pt x="1192499" y="1341771"/>
                </a:lnTo>
                <a:lnTo>
                  <a:pt x="0" y="13417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7" name="Freeform 7">
            <a:extLst>
              <a:ext uri="{C183D7F6-B498-43B3-948B-1728B52AA6E4}">
                <adec:decorative xmlns:adec="http://schemas.microsoft.com/office/drawing/2017/decorative" val="1"/>
              </a:ext>
            </a:extLst>
          </p:cNvPr>
          <p:cNvSpPr/>
          <p:nvPr/>
        </p:nvSpPr>
        <p:spPr>
          <a:xfrm>
            <a:off x="5377004" y="6800880"/>
            <a:ext cx="1192499" cy="1341771"/>
          </a:xfrm>
          <a:custGeom>
            <a:avLst/>
            <a:gdLst/>
            <a:ahLst/>
            <a:cxnLst/>
            <a:rect l="l" t="t" r="r" b="b"/>
            <a:pathLst>
              <a:path w="1192499" h="1341771">
                <a:moveTo>
                  <a:pt x="0" y="0"/>
                </a:moveTo>
                <a:lnTo>
                  <a:pt x="1192499" y="0"/>
                </a:lnTo>
                <a:lnTo>
                  <a:pt x="1192499" y="1341771"/>
                </a:lnTo>
                <a:lnTo>
                  <a:pt x="0" y="13417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8" name="Freeform 8">
            <a:extLst>
              <a:ext uri="{C183D7F6-B498-43B3-948B-1728B52AA6E4}">
                <adec:decorative xmlns:adec="http://schemas.microsoft.com/office/drawing/2017/decorative" val="1"/>
              </a:ext>
            </a:extLst>
          </p:cNvPr>
          <p:cNvSpPr/>
          <p:nvPr/>
        </p:nvSpPr>
        <p:spPr>
          <a:xfrm>
            <a:off x="7147772" y="6800880"/>
            <a:ext cx="1192499" cy="1341771"/>
          </a:xfrm>
          <a:custGeom>
            <a:avLst/>
            <a:gdLst/>
            <a:ahLst/>
            <a:cxnLst/>
            <a:rect l="l" t="t" r="r" b="b"/>
            <a:pathLst>
              <a:path w="1192499" h="1341771">
                <a:moveTo>
                  <a:pt x="0" y="0"/>
                </a:moveTo>
                <a:lnTo>
                  <a:pt x="1192498" y="0"/>
                </a:lnTo>
                <a:lnTo>
                  <a:pt x="1192498" y="1341771"/>
                </a:lnTo>
                <a:lnTo>
                  <a:pt x="0" y="134177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
        <p:nvSpPr>
          <p:cNvPr id="9" name="Freeform 9">
            <a:extLst>
              <a:ext uri="{C183D7F6-B498-43B3-948B-1728B52AA6E4}">
                <adec:decorative xmlns:adec="http://schemas.microsoft.com/office/drawing/2017/decorative" val="1"/>
              </a:ext>
            </a:extLst>
          </p:cNvPr>
          <p:cNvSpPr/>
          <p:nvPr/>
        </p:nvSpPr>
        <p:spPr>
          <a:xfrm>
            <a:off x="8918539" y="6800880"/>
            <a:ext cx="1192499" cy="1341771"/>
          </a:xfrm>
          <a:custGeom>
            <a:avLst/>
            <a:gdLst/>
            <a:ahLst/>
            <a:cxnLst/>
            <a:rect l="l" t="t" r="r" b="b"/>
            <a:pathLst>
              <a:path w="1192499" h="1341771">
                <a:moveTo>
                  <a:pt x="0" y="0"/>
                </a:moveTo>
                <a:lnTo>
                  <a:pt x="1192499" y="0"/>
                </a:lnTo>
                <a:lnTo>
                  <a:pt x="1192499" y="1341771"/>
                </a:lnTo>
                <a:lnTo>
                  <a:pt x="0" y="134177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
        <p:nvSpPr>
          <p:cNvPr id="10" name="Freeform 10">
            <a:extLst>
              <a:ext uri="{C183D7F6-B498-43B3-948B-1728B52AA6E4}">
                <adec:decorative xmlns:adec="http://schemas.microsoft.com/office/drawing/2017/decorative" val="1"/>
              </a:ext>
            </a:extLst>
          </p:cNvPr>
          <p:cNvSpPr/>
          <p:nvPr/>
        </p:nvSpPr>
        <p:spPr>
          <a:xfrm>
            <a:off x="10689306" y="6800880"/>
            <a:ext cx="1192499" cy="1341771"/>
          </a:xfrm>
          <a:custGeom>
            <a:avLst/>
            <a:gdLst/>
            <a:ahLst/>
            <a:cxnLst/>
            <a:rect l="l" t="t" r="r" b="b"/>
            <a:pathLst>
              <a:path w="1192499" h="1341771">
                <a:moveTo>
                  <a:pt x="0" y="0"/>
                </a:moveTo>
                <a:lnTo>
                  <a:pt x="1192499" y="0"/>
                </a:lnTo>
                <a:lnTo>
                  <a:pt x="1192499" y="1341771"/>
                </a:lnTo>
                <a:lnTo>
                  <a:pt x="0" y="134177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dirty="0"/>
          </a:p>
        </p:txBody>
      </p:sp>
      <p:sp>
        <p:nvSpPr>
          <p:cNvPr id="11" name="Freeform 11">
            <a:extLst>
              <a:ext uri="{C183D7F6-B498-43B3-948B-1728B52AA6E4}">
                <adec:decorative xmlns:adec="http://schemas.microsoft.com/office/drawing/2017/decorative" val="1"/>
              </a:ext>
            </a:extLst>
          </p:cNvPr>
          <p:cNvSpPr/>
          <p:nvPr/>
        </p:nvSpPr>
        <p:spPr>
          <a:xfrm>
            <a:off x="12460073" y="6800880"/>
            <a:ext cx="1192499" cy="1341771"/>
          </a:xfrm>
          <a:custGeom>
            <a:avLst/>
            <a:gdLst/>
            <a:ahLst/>
            <a:cxnLst/>
            <a:rect l="l" t="t" r="r" b="b"/>
            <a:pathLst>
              <a:path w="1192499" h="1341771">
                <a:moveTo>
                  <a:pt x="0" y="0"/>
                </a:moveTo>
                <a:lnTo>
                  <a:pt x="1192499" y="0"/>
                </a:lnTo>
                <a:lnTo>
                  <a:pt x="1192499" y="1341771"/>
                </a:lnTo>
                <a:lnTo>
                  <a:pt x="0" y="134177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8" name="TextBox 8"/>
          <p:cNvSpPr txBox="1">
            <a:spLocks noGrp="1"/>
          </p:cNvSpPr>
          <p:nvPr>
            <p:ph type="title" idx="4294967295"/>
          </p:nvPr>
        </p:nvSpPr>
        <p:spPr>
          <a:xfrm>
            <a:off x="6815552" y="1200150"/>
            <a:ext cx="10443748"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Dados Agrupados</a:t>
            </a:r>
          </a:p>
        </p:txBody>
      </p:sp>
      <p:sp>
        <p:nvSpPr>
          <p:cNvPr id="2" name="TextBox 2"/>
          <p:cNvSpPr txBox="1"/>
          <p:nvPr/>
        </p:nvSpPr>
        <p:spPr>
          <a:xfrm>
            <a:off x="2935563" y="2354796"/>
            <a:ext cx="14323737" cy="4631055"/>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Quando a amostra for um valor relativamente grande, agrupamos os dados em uma tabela para facilitar a compreensão. Quando os dados são agrupados em classes ou intervalos, em vez de valores individuais, é possível calcular a média aritmética dos dados agrupados. Para isso, é necessário estimar o valor médio de cada intervalo de classe, que é geralmente tomado como o ponto médio de cada intervalo.</a:t>
            </a:r>
          </a:p>
          <a:p>
            <a:pPr algn="just">
              <a:lnSpc>
                <a:spcPts val="4620"/>
              </a:lnSpc>
            </a:pPr>
            <a:endParaRPr lang="en-US" sz="3300" dirty="0">
              <a:solidFill>
                <a:srgbClr val="EDEDED"/>
              </a:solidFill>
              <a:latin typeface="Montserrat"/>
              <a:ea typeface="Montserrat"/>
              <a:cs typeface="Montserrat"/>
              <a:sym typeface="Montserrat"/>
            </a:endParaRPr>
          </a:p>
        </p:txBody>
      </p:sp>
      <p:sp>
        <p:nvSpPr>
          <p:cNvPr id="3" name="Freeform 3">
            <a:extLs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Freeform 4">
            <a:extLst>
              <a:ext uri="{C183D7F6-B498-43B3-948B-1728B52AA6E4}">
                <adec:decorative xmlns:adec="http://schemas.microsoft.com/office/drawing/2017/decorative" val="1"/>
              </a:ext>
            </a:extLst>
          </p:cNvPr>
          <p:cNvSpPr/>
          <p:nvPr/>
        </p:nvSpPr>
        <p:spPr>
          <a:xfrm>
            <a:off x="14320559" y="6566128"/>
            <a:ext cx="2550543" cy="2346500"/>
          </a:xfrm>
          <a:custGeom>
            <a:avLst/>
            <a:gdLst/>
            <a:ahLst/>
            <a:cxnLst/>
            <a:rect l="l" t="t" r="r" b="b"/>
            <a:pathLst>
              <a:path w="2550543" h="2346500">
                <a:moveTo>
                  <a:pt x="0" y="0"/>
                </a:moveTo>
                <a:lnTo>
                  <a:pt x="2550543" y="0"/>
                </a:lnTo>
                <a:lnTo>
                  <a:pt x="2550543" y="2346500"/>
                </a:lnTo>
                <a:lnTo>
                  <a:pt x="0" y="23465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5" name="Freeform 5">
            <a:extLst>
              <a:ext uri="{C183D7F6-B498-43B3-948B-1728B52AA6E4}">
                <adec:decorative xmlns:adec="http://schemas.microsoft.com/office/drawing/2017/decorative" val="1"/>
              </a:ext>
            </a:extLst>
          </p:cNvPr>
          <p:cNvSpPr/>
          <p:nvPr/>
        </p:nvSpPr>
        <p:spPr>
          <a:xfrm>
            <a:off x="8422625" y="7374192"/>
            <a:ext cx="2209603" cy="1538436"/>
          </a:xfrm>
          <a:custGeom>
            <a:avLst/>
            <a:gdLst/>
            <a:ahLst/>
            <a:cxnLst/>
            <a:rect l="l" t="t" r="r" b="b"/>
            <a:pathLst>
              <a:path w="2209603" h="1538436">
                <a:moveTo>
                  <a:pt x="0" y="0"/>
                </a:moveTo>
                <a:lnTo>
                  <a:pt x="2209603" y="0"/>
                </a:lnTo>
                <a:lnTo>
                  <a:pt x="2209603" y="1538436"/>
                </a:lnTo>
                <a:lnTo>
                  <a:pt x="0" y="153843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
        <p:nvSpPr>
          <p:cNvPr id="6" name="Freeform 6">
            <a:extLst>
              <a:ext uri="{C183D7F6-B498-43B3-948B-1728B52AA6E4}">
                <adec:decorative xmlns:adec="http://schemas.microsoft.com/office/drawing/2017/decorative" val="1"/>
              </a:ext>
            </a:extLst>
          </p:cNvPr>
          <p:cNvSpPr/>
          <p:nvPr/>
        </p:nvSpPr>
        <p:spPr>
          <a:xfrm>
            <a:off x="11754141" y="7290221"/>
            <a:ext cx="1442468" cy="1622407"/>
          </a:xfrm>
          <a:custGeom>
            <a:avLst/>
            <a:gdLst/>
            <a:ahLst/>
            <a:cxnLst/>
            <a:rect l="l" t="t" r="r" b="b"/>
            <a:pathLst>
              <a:path w="1442468" h="1622407">
                <a:moveTo>
                  <a:pt x="0" y="0"/>
                </a:moveTo>
                <a:lnTo>
                  <a:pt x="1442468" y="0"/>
                </a:lnTo>
                <a:lnTo>
                  <a:pt x="1442468" y="1622407"/>
                </a:lnTo>
                <a:lnTo>
                  <a:pt x="0" y="162240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dirty="0"/>
          </a:p>
        </p:txBody>
      </p:sp>
      <p:sp>
        <p:nvSpPr>
          <p:cNvPr id="7" name="Freeform 7">
            <a:extLst>
              <a:ext uri="{C183D7F6-B498-43B3-948B-1728B52AA6E4}">
                <adec:decorative xmlns:adec="http://schemas.microsoft.com/office/drawing/2017/decorative" val="1"/>
              </a:ext>
            </a:extLst>
          </p:cNvPr>
          <p:cNvSpPr/>
          <p:nvPr/>
        </p:nvSpPr>
        <p:spPr>
          <a:xfrm>
            <a:off x="4647029" y="7059790"/>
            <a:ext cx="2651646" cy="1852838"/>
          </a:xfrm>
          <a:custGeom>
            <a:avLst/>
            <a:gdLst/>
            <a:ahLst/>
            <a:cxnLst/>
            <a:rect l="l" t="t" r="r" b="b"/>
            <a:pathLst>
              <a:path w="2651646" h="1852838">
                <a:moveTo>
                  <a:pt x="0" y="0"/>
                </a:moveTo>
                <a:lnTo>
                  <a:pt x="2651646" y="0"/>
                </a:lnTo>
                <a:lnTo>
                  <a:pt x="2651646" y="1852838"/>
                </a:lnTo>
                <a:lnTo>
                  <a:pt x="0" y="185283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5" name="TextBox 5"/>
          <p:cNvSpPr txBox="1">
            <a:spLocks noGrp="1"/>
          </p:cNvSpPr>
          <p:nvPr>
            <p:ph type="title" idx="4294967295"/>
          </p:nvPr>
        </p:nvSpPr>
        <p:spPr>
          <a:xfrm>
            <a:off x="7714734" y="1200150"/>
            <a:ext cx="2858533" cy="162890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a:t>
            </a:r>
          </a:p>
          <a:p>
            <a:pPr marL="0" marR="0" lvl="0" indent="0" algn="l" defTabSz="914400" rtl="0" eaLnBrk="1" fontAlgn="auto" latinLnBrk="0" hangingPunct="1">
              <a:lnSpc>
                <a:spcPts val="6163"/>
              </a:lnSpc>
              <a:spcBef>
                <a:spcPts val="0"/>
              </a:spcBef>
              <a:spcAft>
                <a:spcPts val="0"/>
              </a:spcAft>
              <a:buClrTx/>
              <a:buSzTx/>
              <a:buFontTx/>
              <a:buNone/>
              <a:tabLst/>
              <a:defRPr/>
            </a:pPr>
            <a:endPar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endParaRPr>
          </a:p>
        </p:txBody>
      </p:sp>
      <p:sp>
        <p:nvSpPr>
          <p:cNvPr id="6" name="TextBox 6"/>
          <p:cNvSpPr txBox="1"/>
          <p:nvPr/>
        </p:nvSpPr>
        <p:spPr>
          <a:xfrm>
            <a:off x="7153913" y="2014601"/>
            <a:ext cx="3980173" cy="363855"/>
          </a:xfrm>
          <a:prstGeom prst="rect">
            <a:avLst/>
          </a:prstGeom>
        </p:spPr>
        <p:txBody>
          <a:bodyPr lIns="0" tIns="0" rIns="0" bIns="0" rtlCol="0" anchor="t">
            <a:spAutoFit/>
          </a:bodyPr>
          <a:lstStyle/>
          <a:p>
            <a:pPr algn="l">
              <a:lnSpc>
                <a:spcPts val="2760"/>
              </a:lnSpc>
            </a:pPr>
            <a:r>
              <a:rPr lang="en-US" sz="3000" b="1" dirty="0">
                <a:solidFill>
                  <a:srgbClr val="EDEDED"/>
                </a:solidFill>
                <a:latin typeface="Montserrat Heavy"/>
                <a:ea typeface="Montserrat Heavy"/>
                <a:cs typeface="Montserrat Heavy"/>
                <a:sym typeface="Montserrat Heavy"/>
              </a:rPr>
              <a:t>(Dados Agrupados)</a:t>
            </a:r>
          </a:p>
        </p:txBody>
      </p:sp>
      <p:sp>
        <p:nvSpPr>
          <p:cNvPr id="2" name="TextBox 2"/>
          <p:cNvSpPr txBox="1"/>
          <p:nvPr/>
        </p:nvSpPr>
        <p:spPr>
          <a:xfrm>
            <a:off x="3255995" y="3053620"/>
            <a:ext cx="11776011" cy="526625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Para calcular a média aritmética de dados agrupados, é preciso primeiro calcular a frequência relativa de cada classe, que é a proporção de valores na classe em relação ao número total de valores. Em seguida, multiplica-se cada frequência absoluta pelo ponto médio da classe correspondente e soma-se todos esses valores. Por fim, divide-se a soma total pelo número total de valores.</a:t>
            </a:r>
          </a:p>
          <a:p>
            <a:pPr algn="just">
              <a:lnSpc>
                <a:spcPts val="4620"/>
              </a:lnSpc>
            </a:pPr>
            <a:endParaRPr lang="en-US" sz="3300" dirty="0">
              <a:solidFill>
                <a:srgbClr val="EDEDED"/>
              </a:solidFill>
              <a:latin typeface="Montserrat"/>
              <a:ea typeface="Montserrat"/>
              <a:cs typeface="Montserrat"/>
              <a:sym typeface="Montserrat"/>
            </a:endParaRPr>
          </a:p>
        </p:txBody>
      </p:sp>
      <p:sp>
        <p:nvSpPr>
          <p:cNvPr id="3" name="Freeform 3">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Freeform 4">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TextBox 4"/>
          <p:cNvSpPr txBox="1">
            <a:spLocks noGrp="1"/>
          </p:cNvSpPr>
          <p:nvPr>
            <p:ph type="title" idx="4294967295"/>
          </p:nvPr>
        </p:nvSpPr>
        <p:spPr>
          <a:xfrm>
            <a:off x="7714734" y="1200150"/>
            <a:ext cx="2858533" cy="162890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a:t>
            </a:r>
          </a:p>
          <a:p>
            <a:pPr marL="0" marR="0" lvl="0" indent="0" algn="l" defTabSz="914400" rtl="0" eaLnBrk="1" fontAlgn="auto" latinLnBrk="0" hangingPunct="1">
              <a:lnSpc>
                <a:spcPts val="6163"/>
              </a:lnSpc>
              <a:spcBef>
                <a:spcPts val="0"/>
              </a:spcBef>
              <a:spcAft>
                <a:spcPts val="0"/>
              </a:spcAft>
              <a:buClrTx/>
              <a:buSzTx/>
              <a:buFontTx/>
              <a:buNone/>
              <a:tabLst/>
              <a:defRPr/>
            </a:pPr>
            <a:endPar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endParaRPr>
          </a:p>
        </p:txBody>
      </p:sp>
      <p:sp>
        <p:nvSpPr>
          <p:cNvPr id="5" name="TextBox 5"/>
          <p:cNvSpPr txBox="1"/>
          <p:nvPr/>
        </p:nvSpPr>
        <p:spPr>
          <a:xfrm>
            <a:off x="7153913" y="2014601"/>
            <a:ext cx="3980173" cy="363855"/>
          </a:xfrm>
          <a:prstGeom prst="rect">
            <a:avLst/>
          </a:prstGeom>
        </p:spPr>
        <p:txBody>
          <a:bodyPr lIns="0" tIns="0" rIns="0" bIns="0" rtlCol="0" anchor="t">
            <a:spAutoFit/>
          </a:bodyPr>
          <a:lstStyle/>
          <a:p>
            <a:pPr algn="l">
              <a:lnSpc>
                <a:spcPts val="2760"/>
              </a:lnSpc>
            </a:pPr>
            <a:r>
              <a:rPr lang="en-US" sz="3000" b="1" dirty="0">
                <a:solidFill>
                  <a:srgbClr val="EDEDED"/>
                </a:solidFill>
                <a:latin typeface="Montserrat Heavy"/>
                <a:ea typeface="Montserrat Heavy"/>
                <a:cs typeface="Montserrat Heavy"/>
                <a:sym typeface="Montserrat Heavy"/>
              </a:rPr>
              <a:t>(Dados Agrupados)</a:t>
            </a:r>
          </a:p>
        </p:txBody>
      </p:sp>
      <p:grpSp>
        <p:nvGrpSpPr>
          <p:cNvPr id="6" name="Group 6" descr="Y é igual a y1, y2 até yn."/>
          <p:cNvGrpSpPr/>
          <p:nvPr/>
        </p:nvGrpSpPr>
        <p:grpSpPr>
          <a:xfrm>
            <a:off x="3892161" y="3452852"/>
            <a:ext cx="4085958" cy="480701"/>
            <a:chOff x="0" y="0"/>
            <a:chExt cx="5447944" cy="640935"/>
          </a:xfrm>
        </p:grpSpPr>
        <p:sp>
          <p:nvSpPr>
            <p:cNvPr id="7" name="Freeform 7"/>
            <p:cNvSpPr/>
            <p:nvPr/>
          </p:nvSpPr>
          <p:spPr>
            <a:xfrm>
              <a:off x="0" y="0"/>
              <a:ext cx="5447944" cy="640935"/>
            </a:xfrm>
            <a:custGeom>
              <a:avLst/>
              <a:gdLst/>
              <a:ahLst/>
              <a:cxnLst/>
              <a:rect l="l" t="t" r="r" b="b"/>
              <a:pathLst>
                <a:path w="5447944" h="640935">
                  <a:moveTo>
                    <a:pt x="0" y="0"/>
                  </a:moveTo>
                  <a:lnTo>
                    <a:pt x="5447944" y="0"/>
                  </a:lnTo>
                  <a:lnTo>
                    <a:pt x="5447944" y="640935"/>
                  </a:lnTo>
                  <a:lnTo>
                    <a:pt x="0" y="64093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grpSp>
      <p:sp>
        <p:nvSpPr>
          <p:cNvPr id="10" name="TextBox 10"/>
          <p:cNvSpPr txBox="1"/>
          <p:nvPr/>
        </p:nvSpPr>
        <p:spPr>
          <a:xfrm>
            <a:off x="8476277" y="3377925"/>
            <a:ext cx="8013712" cy="563880"/>
          </a:xfrm>
          <a:prstGeom prst="rect">
            <a:avLst/>
          </a:prstGeom>
        </p:spPr>
        <p:txBody>
          <a:bodyPr lIns="0" tIns="0" rIns="0" bIns="0" rtlCol="0" anchor="t">
            <a:spAutoFit/>
          </a:bodyPr>
          <a:lstStyle/>
          <a:p>
            <a:pPr algn="just">
              <a:lnSpc>
                <a:spcPts val="4620"/>
              </a:lnSpc>
            </a:pPr>
            <a:r>
              <a:rPr lang="en-US" sz="3300" b="1" dirty="0">
                <a:solidFill>
                  <a:srgbClr val="EDEDED"/>
                </a:solidFill>
                <a:latin typeface="Montserrat Bold"/>
                <a:ea typeface="Montserrat Bold"/>
                <a:cs typeface="Montserrat Bold"/>
                <a:sym typeface="Montserrat Bold"/>
              </a:rPr>
              <a:t>Y</a:t>
            </a:r>
            <a:r>
              <a:rPr lang="en-US" sz="3300" dirty="0">
                <a:solidFill>
                  <a:srgbClr val="EDEDED"/>
                </a:solidFill>
                <a:latin typeface="Montserrat"/>
                <a:ea typeface="Montserrat"/>
                <a:cs typeface="Montserrat"/>
                <a:sym typeface="Montserrat"/>
              </a:rPr>
              <a:t> sendo as médias de cada intervalo</a:t>
            </a:r>
          </a:p>
        </p:txBody>
      </p:sp>
      <p:grpSp>
        <p:nvGrpSpPr>
          <p:cNvPr id="8" name="Group 8" descr="F é igual a F1, F2 até Fn."/>
          <p:cNvGrpSpPr/>
          <p:nvPr/>
        </p:nvGrpSpPr>
        <p:grpSpPr>
          <a:xfrm>
            <a:off x="3787008" y="4502565"/>
            <a:ext cx="4296265" cy="480701"/>
            <a:chOff x="0" y="0"/>
            <a:chExt cx="5728353" cy="640935"/>
          </a:xfrm>
        </p:grpSpPr>
        <p:sp>
          <p:nvSpPr>
            <p:cNvPr id="9" name="Freeform 9"/>
            <p:cNvSpPr/>
            <p:nvPr/>
          </p:nvSpPr>
          <p:spPr>
            <a:xfrm>
              <a:off x="0" y="0"/>
              <a:ext cx="5728353" cy="640935"/>
            </a:xfrm>
            <a:custGeom>
              <a:avLst/>
              <a:gdLst/>
              <a:ahLst/>
              <a:cxnLst/>
              <a:rect l="l" t="t" r="r" b="b"/>
              <a:pathLst>
                <a:path w="5728353" h="640935">
                  <a:moveTo>
                    <a:pt x="0" y="0"/>
                  </a:moveTo>
                  <a:lnTo>
                    <a:pt x="5728353" y="0"/>
                  </a:lnTo>
                  <a:lnTo>
                    <a:pt x="5728353" y="640935"/>
                  </a:lnTo>
                  <a:lnTo>
                    <a:pt x="0" y="64093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grpSp>
      <p:sp>
        <p:nvSpPr>
          <p:cNvPr id="11" name="TextBox 11"/>
          <p:cNvSpPr txBox="1"/>
          <p:nvPr/>
        </p:nvSpPr>
        <p:spPr>
          <a:xfrm>
            <a:off x="8476277" y="4427638"/>
            <a:ext cx="8173947" cy="563880"/>
          </a:xfrm>
          <a:prstGeom prst="rect">
            <a:avLst/>
          </a:prstGeom>
        </p:spPr>
        <p:txBody>
          <a:bodyPr lIns="0" tIns="0" rIns="0" bIns="0" rtlCol="0" anchor="t">
            <a:spAutoFit/>
          </a:bodyPr>
          <a:lstStyle/>
          <a:p>
            <a:pPr algn="just">
              <a:lnSpc>
                <a:spcPts val="4620"/>
              </a:lnSpc>
            </a:pPr>
            <a:r>
              <a:rPr lang="en-US" sz="3300" b="1" dirty="0">
                <a:solidFill>
                  <a:srgbClr val="EDEDED"/>
                </a:solidFill>
                <a:latin typeface="Montserrat Bold"/>
                <a:ea typeface="Montserrat Bold"/>
                <a:cs typeface="Montserrat Bold"/>
                <a:sym typeface="Montserrat Bold"/>
              </a:rPr>
              <a:t>F</a:t>
            </a:r>
            <a:r>
              <a:rPr lang="en-US" sz="3300" dirty="0">
                <a:solidFill>
                  <a:srgbClr val="EDEDED"/>
                </a:solidFill>
                <a:latin typeface="Montserrat"/>
                <a:ea typeface="Montserrat"/>
                <a:cs typeface="Montserrat"/>
                <a:sym typeface="Montserrat"/>
              </a:rPr>
              <a:t> sendo a frequência de cada intervalo</a:t>
            </a:r>
          </a:p>
        </p:txBody>
      </p:sp>
      <p:sp>
        <p:nvSpPr>
          <p:cNvPr id="14" name="TextBox 14"/>
          <p:cNvSpPr txBox="1">
            <a:spLocks/>
          </p:cNvSpPr>
          <p:nvPr/>
        </p:nvSpPr>
        <p:spPr>
          <a:xfrm>
            <a:off x="3787008" y="5754247"/>
            <a:ext cx="8173947" cy="563880"/>
          </a:xfrm>
          <a:prstGeom prst="rect">
            <a:avLst/>
          </a:prstGeom>
        </p:spPr>
        <p:txBody>
          <a:bodyPr lIns="0" tIns="0" rIns="0" bIns="0" rtlCol="0" anchor="t">
            <a:spAutoFit/>
          </a:bodyPr>
          <a:lstStyle/>
          <a:p>
            <a:pPr marL="0" marR="0" lvl="0" indent="0" algn="just" defTabSz="914400" rtl="0" eaLnBrk="1" fontAlgn="auto" latinLnBrk="0" hangingPunct="1">
              <a:lnSpc>
                <a:spcPts val="4620"/>
              </a:lnSpc>
              <a:spcBef>
                <a:spcPts val="0"/>
              </a:spcBef>
              <a:spcAft>
                <a:spcPts val="0"/>
              </a:spcAft>
              <a:buClrTx/>
              <a:buSzTx/>
              <a:buFontTx/>
              <a:buNone/>
              <a:tabLst/>
              <a:defRPr/>
            </a:pPr>
            <a:r>
              <a:rPr kumimoji="0" lang="en-US" sz="3300" b="0" i="0" u="none" strike="noStrike" kern="1200" cap="none" spc="0" normalizeH="0" baseline="0" noProof="0" dirty="0">
                <a:ln>
                  <a:noFill/>
                </a:ln>
                <a:solidFill>
                  <a:srgbClr val="EDEDED"/>
                </a:solidFill>
                <a:effectLst/>
                <a:uLnTx/>
                <a:uFillTx/>
                <a:latin typeface="Montserrat"/>
                <a:ea typeface="Montserrat"/>
                <a:cs typeface="Montserrat"/>
                <a:sym typeface="Montserrat"/>
              </a:rPr>
              <a:t>A média é calculada por:</a:t>
            </a:r>
          </a:p>
        </p:txBody>
      </p:sp>
      <p:grpSp>
        <p:nvGrpSpPr>
          <p:cNvPr id="12" name="Group 12" descr="Média é igual a somatório dos produtos entre y e F, dividido pelo somatório de F."/>
          <p:cNvGrpSpPr/>
          <p:nvPr/>
        </p:nvGrpSpPr>
        <p:grpSpPr>
          <a:xfrm>
            <a:off x="7505157" y="6937252"/>
            <a:ext cx="3277687" cy="1365703"/>
            <a:chOff x="0" y="0"/>
            <a:chExt cx="4370249" cy="1820937"/>
          </a:xfrm>
        </p:grpSpPr>
        <p:sp>
          <p:nvSpPr>
            <p:cNvPr id="13" name="Freeform 13"/>
            <p:cNvSpPr/>
            <p:nvPr/>
          </p:nvSpPr>
          <p:spPr>
            <a:xfrm>
              <a:off x="0" y="0"/>
              <a:ext cx="4370249" cy="1820937"/>
            </a:xfrm>
            <a:custGeom>
              <a:avLst/>
              <a:gdLst/>
              <a:ahLst/>
              <a:cxnLst/>
              <a:rect l="l" t="t" r="r" b="b"/>
              <a:pathLst>
                <a:path w="4370249" h="1820937">
                  <a:moveTo>
                    <a:pt x="0" y="0"/>
                  </a:moveTo>
                  <a:lnTo>
                    <a:pt x="4370249" y="0"/>
                  </a:lnTo>
                  <a:lnTo>
                    <a:pt x="4370249" y="1820937"/>
                  </a:lnTo>
                  <a:lnTo>
                    <a:pt x="0" y="182093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dirty="0"/>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6" name="TextBox 6">
            <a:extLst>
              <a:ext uri="{C183D7F6-B498-43B3-948B-1728B52AA6E4}">
                <adec:decorative xmlns:adec="http://schemas.microsoft.com/office/drawing/2017/decorative" val="0"/>
              </a:ext>
            </a:extLst>
          </p:cNvPr>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5" name="TextBox 5">
            <a:extLst>
              <a:ext uri="{C183D7F6-B498-43B3-948B-1728B52AA6E4}">
                <adec:decorative xmlns:adec="http://schemas.microsoft.com/office/drawing/2017/decorative" val="0"/>
              </a:ext>
            </a:extLst>
          </p:cNvPr>
          <p:cNvSpPr txBox="1"/>
          <p:nvPr/>
        </p:nvSpPr>
        <p:spPr>
          <a:xfrm>
            <a:off x="3255995" y="2344283"/>
            <a:ext cx="11776011" cy="172593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Dadas as seguintes idades de alunos do curso de Ciência da Computação, determine a média amostral:</a:t>
            </a:r>
          </a:p>
          <a:p>
            <a:pPr algn="just">
              <a:lnSpc>
                <a:spcPts val="4620"/>
              </a:lnSpc>
            </a:pPr>
            <a:endParaRPr lang="en-US" sz="3300" dirty="0">
              <a:solidFill>
                <a:srgbClr val="EDEDED"/>
              </a:solidFill>
              <a:latin typeface="Montserrat"/>
              <a:ea typeface="Montserrat"/>
              <a:cs typeface="Montserrat"/>
              <a:sym typeface="Montserrat"/>
            </a:endParaRPr>
          </a:p>
        </p:txBody>
      </p:sp>
      <p:sp>
        <p:nvSpPr>
          <p:cNvPr id="7" name="TextBox 7" descr="Conjunto de valores repetidos para demonstrar um conjunto de dados com valores repitidos.">
            <a:extLst>
              <a:ext uri="{C183D7F6-B498-43B3-948B-1728B52AA6E4}">
                <adec:decorative xmlns:adec="http://schemas.microsoft.com/office/drawing/2017/decorative" val="0"/>
              </a:ext>
            </a:extLst>
          </p:cNvPr>
          <p:cNvSpPr txBox="1"/>
          <p:nvPr/>
        </p:nvSpPr>
        <p:spPr>
          <a:xfrm>
            <a:off x="3255995" y="4003538"/>
            <a:ext cx="11776011" cy="1725930"/>
          </a:xfrm>
          <a:prstGeom prst="rect">
            <a:avLst/>
          </a:prstGeom>
        </p:spPr>
        <p:txBody>
          <a:bodyPr lIns="0" tIns="0" rIns="0" bIns="0" rtlCol="0" anchor="t">
            <a:spAutoFit/>
          </a:bodyPr>
          <a:lstStyle/>
          <a:p>
            <a:pPr algn="just">
              <a:lnSpc>
                <a:spcPts val="4620"/>
              </a:lnSpc>
            </a:pPr>
            <a:r>
              <a:rPr lang="en-US" sz="3300" dirty="0">
                <a:solidFill>
                  <a:srgbClr val="FF0000"/>
                </a:solidFill>
                <a:latin typeface="Montserrat"/>
                <a:ea typeface="Montserrat"/>
                <a:cs typeface="Montserrat"/>
                <a:sym typeface="Montserrat"/>
              </a:rPr>
              <a:t>15, 15,</a:t>
            </a:r>
            <a:r>
              <a:rPr lang="en-US" sz="3300" dirty="0">
                <a:solidFill>
                  <a:srgbClr val="EDEDED"/>
                </a:solidFill>
                <a:latin typeface="Montserrat"/>
                <a:ea typeface="Montserrat"/>
                <a:cs typeface="Montserrat"/>
                <a:sym typeface="Montserrat"/>
              </a:rPr>
              <a:t> </a:t>
            </a:r>
            <a:r>
              <a:rPr lang="en-US" sz="3300" dirty="0">
                <a:solidFill>
                  <a:srgbClr val="0099FF"/>
                </a:solidFill>
                <a:latin typeface="Montserrat"/>
                <a:ea typeface="Montserrat"/>
                <a:cs typeface="Montserrat"/>
                <a:sym typeface="Montserrat"/>
              </a:rPr>
              <a:t>16, 16, 16, 16, 16, 16, 16, 16, 16,</a:t>
            </a:r>
            <a:r>
              <a:rPr lang="en-US" sz="3300" dirty="0">
                <a:solidFill>
                  <a:srgbClr val="EDEDED"/>
                </a:solidFill>
                <a:latin typeface="Montserrat"/>
                <a:ea typeface="Montserrat"/>
                <a:cs typeface="Montserrat"/>
                <a:sym typeface="Montserrat"/>
              </a:rPr>
              <a:t> </a:t>
            </a:r>
            <a:r>
              <a:rPr lang="en-US" sz="3300" dirty="0">
                <a:solidFill>
                  <a:srgbClr val="92D050"/>
                </a:solidFill>
                <a:latin typeface="Montserrat"/>
                <a:ea typeface="Montserrat"/>
                <a:cs typeface="Montserrat"/>
                <a:sym typeface="Montserrat"/>
              </a:rPr>
              <a:t>17, 17, 17, 17, 17, 17, 17,</a:t>
            </a:r>
            <a:r>
              <a:rPr lang="en-US" sz="3300" dirty="0">
                <a:solidFill>
                  <a:srgbClr val="EDEDED"/>
                </a:solidFill>
                <a:latin typeface="Montserrat"/>
                <a:ea typeface="Montserrat"/>
                <a:cs typeface="Montserrat"/>
                <a:sym typeface="Montserrat"/>
              </a:rPr>
              <a:t> </a:t>
            </a:r>
            <a:r>
              <a:rPr lang="en-US" sz="3300" dirty="0">
                <a:solidFill>
                  <a:srgbClr val="FFC000"/>
                </a:solidFill>
                <a:latin typeface="Montserrat"/>
                <a:ea typeface="Montserrat"/>
                <a:cs typeface="Montserrat"/>
                <a:sym typeface="Montserrat"/>
              </a:rPr>
              <a:t>18, 18, 18, 18, 18, 18,</a:t>
            </a:r>
            <a:r>
              <a:rPr lang="en-US" sz="3300" dirty="0">
                <a:solidFill>
                  <a:srgbClr val="EDEDED"/>
                </a:solidFill>
                <a:latin typeface="Montserrat"/>
                <a:ea typeface="Montserrat"/>
                <a:cs typeface="Montserrat"/>
                <a:sym typeface="Montserrat"/>
              </a:rPr>
              <a:t> </a:t>
            </a:r>
            <a:r>
              <a:rPr lang="en-US" sz="3300" dirty="0">
                <a:solidFill>
                  <a:srgbClr val="FF66C4"/>
                </a:solidFill>
                <a:latin typeface="Montserrat"/>
                <a:ea typeface="Montserrat"/>
                <a:cs typeface="Montserrat"/>
                <a:sym typeface="Montserrat"/>
              </a:rPr>
              <a:t>22, 22, 22, 22, 22,</a:t>
            </a:r>
            <a:r>
              <a:rPr lang="en-US" sz="3300" dirty="0">
                <a:solidFill>
                  <a:srgbClr val="0CC0DF"/>
                </a:solidFill>
                <a:latin typeface="Montserrat"/>
                <a:ea typeface="Montserrat"/>
                <a:cs typeface="Montserrat"/>
                <a:sym typeface="Montserrat"/>
              </a:rPr>
              <a:t> </a:t>
            </a:r>
            <a:r>
              <a:rPr lang="en-US" sz="3300" dirty="0">
                <a:solidFill>
                  <a:srgbClr val="A6A6A6"/>
                </a:solidFill>
                <a:latin typeface="Montserrat"/>
                <a:ea typeface="Montserrat"/>
                <a:cs typeface="Montserrat"/>
                <a:sym typeface="Montserrat"/>
              </a:rPr>
              <a:t>26, 26, 26, 26, 26, 26</a:t>
            </a:r>
          </a:p>
          <a:p>
            <a:pPr algn="just">
              <a:lnSpc>
                <a:spcPts val="4620"/>
              </a:lnSpc>
            </a:pPr>
            <a:endParaRPr lang="en-US" sz="3300" dirty="0">
              <a:solidFill>
                <a:srgbClr val="A6A6A6"/>
              </a:solidFill>
              <a:latin typeface="Montserrat"/>
              <a:ea typeface="Montserrat"/>
              <a:cs typeface="Montserrat"/>
              <a:sym typeface="Montserrat"/>
            </a:endParaRPr>
          </a:p>
        </p:txBody>
      </p:sp>
      <p:sp>
        <p:nvSpPr>
          <p:cNvPr id="8" name="TextBox 8">
            <a:extLst>
              <a:ext uri="{C183D7F6-B498-43B3-948B-1728B52AA6E4}">
                <adec:decorative xmlns:adec="http://schemas.microsoft.com/office/drawing/2017/decorative" val="0"/>
              </a:ext>
            </a:extLst>
          </p:cNvPr>
          <p:cNvSpPr txBox="1"/>
          <p:nvPr/>
        </p:nvSpPr>
        <p:spPr>
          <a:xfrm>
            <a:off x="3255995" y="5662793"/>
            <a:ext cx="11776011" cy="5638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Vamos reorganizar esses dados...</a:t>
            </a:r>
          </a:p>
        </p:txBody>
      </p:sp>
      <p:sp>
        <p:nvSpPr>
          <p:cNvPr id="4" name="Freeform 4" descr="Desenho de um gráfico em barra numa crescente. Em cima de cada barra há uma pessoa em uma fase da vida diferente, bebê, adulto e idoso. Acima das cabeças do bebê e do adulto há uma seta curvada representando a curva de crescimento.">
            <a:extLst>
              <a:ext uri="{C183D7F6-B498-43B3-948B-1728B52AA6E4}">
                <adec:decorative xmlns:adec="http://schemas.microsoft.com/office/drawing/2017/decorative" val="0"/>
              </a:ext>
            </a:extLst>
          </p:cNvPr>
          <p:cNvSpPr/>
          <p:nvPr/>
        </p:nvSpPr>
        <p:spPr>
          <a:xfrm>
            <a:off x="7906717" y="6700608"/>
            <a:ext cx="2474567" cy="2557692"/>
          </a:xfrm>
          <a:custGeom>
            <a:avLst/>
            <a:gdLst/>
            <a:ahLst/>
            <a:cxnLst/>
            <a:rect l="l" t="t" r="r" b="b"/>
            <a:pathLst>
              <a:path w="2474567" h="2557692">
                <a:moveTo>
                  <a:pt x="0" y="0"/>
                </a:moveTo>
                <a:lnTo>
                  <a:pt x="2474566" y="0"/>
                </a:lnTo>
                <a:lnTo>
                  <a:pt x="2474566" y="2557692"/>
                </a:lnTo>
                <a:lnTo>
                  <a:pt x="0" y="25576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1013756" y="1143000"/>
            <a:ext cx="8130244" cy="5208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3863"/>
              </a:lnSpc>
              <a:spcBef>
                <a:spcPts val="0"/>
              </a:spcBef>
              <a:spcAft>
                <a:spcPts val="0"/>
              </a:spcAft>
              <a:buClrTx/>
              <a:buSzTx/>
              <a:buFontTx/>
              <a:buNone/>
              <a:tabLst/>
              <a:defRPr/>
            </a:pPr>
            <a:r>
              <a:rPr kumimoji="0" lang="en-US" sz="41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 -  Exemplo</a:t>
            </a:r>
          </a:p>
        </p:txBody>
      </p:sp>
      <p:graphicFrame>
        <p:nvGraphicFramePr>
          <p:cNvPr id="3" name="Table 3"/>
          <p:cNvGraphicFramePr>
            <a:graphicFrameLocks noGrp="1"/>
          </p:cNvGraphicFramePr>
          <p:nvPr>
            <p:extLst>
              <p:ext uri="{D42A27DB-BD31-4B8C-83A1-F6EECF244321}">
                <p14:modId xmlns:p14="http://schemas.microsoft.com/office/powerpoint/2010/main" val="1166143764"/>
              </p:ext>
            </p:extLst>
          </p:nvPr>
        </p:nvGraphicFramePr>
        <p:xfrm>
          <a:off x="1437947" y="1871353"/>
          <a:ext cx="7281864" cy="6829426"/>
        </p:xfrm>
        <a:graphic>
          <a:graphicData uri="http://schemas.openxmlformats.org/drawingml/2006/table">
            <a:tbl>
              <a:tblPr firstRow="1"/>
              <a:tblGrid>
                <a:gridCol w="2427288">
                  <a:extLst>
                    <a:ext uri="{9D8B030D-6E8A-4147-A177-3AD203B41FA5}">
                      <a16:colId xmlns:a16="http://schemas.microsoft.com/office/drawing/2014/main" val="20000"/>
                    </a:ext>
                  </a:extLst>
                </a:gridCol>
                <a:gridCol w="2427288">
                  <a:extLst>
                    <a:ext uri="{9D8B030D-6E8A-4147-A177-3AD203B41FA5}">
                      <a16:colId xmlns:a16="http://schemas.microsoft.com/office/drawing/2014/main" val="20001"/>
                    </a:ext>
                  </a:extLst>
                </a:gridCol>
                <a:gridCol w="2427288">
                  <a:extLst>
                    <a:ext uri="{9D8B030D-6E8A-4147-A177-3AD203B41FA5}">
                      <a16:colId xmlns:a16="http://schemas.microsoft.com/office/drawing/2014/main" val="20002"/>
                    </a:ext>
                  </a:extLst>
                </a:gridCol>
              </a:tblGrid>
              <a:tr h="919530">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Y</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F</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Y*F</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852481">
                <a:tc>
                  <a:txBody>
                    <a:bodyPr/>
                    <a:lstStyle/>
                    <a:p>
                      <a:pPr algn="ctr">
                        <a:lnSpc>
                          <a:spcPts val="3079"/>
                        </a:lnSpc>
                        <a:defRPr/>
                      </a:pPr>
                      <a:r>
                        <a:rPr lang="en-US" sz="2199" dirty="0">
                          <a:solidFill>
                            <a:srgbClr val="FFFFFF"/>
                          </a:solidFill>
                          <a:latin typeface="Montserrat"/>
                          <a:ea typeface="Montserrat"/>
                          <a:cs typeface="Montserrat"/>
                          <a:sym typeface="Montserrat"/>
                        </a:rPr>
                        <a:t>15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2</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r h="833324">
                <a:tc>
                  <a:txBody>
                    <a:bodyPr/>
                    <a:lstStyle/>
                    <a:p>
                      <a:pPr algn="ctr">
                        <a:lnSpc>
                          <a:spcPts val="3079"/>
                        </a:lnSpc>
                        <a:defRPr/>
                      </a:pPr>
                      <a:r>
                        <a:rPr lang="en-US" sz="2199" dirty="0">
                          <a:solidFill>
                            <a:srgbClr val="FFFFFF"/>
                          </a:solidFill>
                          <a:latin typeface="Montserrat"/>
                          <a:ea typeface="Montserrat"/>
                          <a:cs typeface="Montserrat"/>
                          <a:sym typeface="Montserrat"/>
                        </a:rPr>
                        <a:t>16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9</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144</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2"/>
                  </a:ext>
                </a:extLst>
              </a:tr>
              <a:tr h="833324">
                <a:tc>
                  <a:txBody>
                    <a:bodyPr/>
                    <a:lstStyle/>
                    <a:p>
                      <a:pPr algn="ctr">
                        <a:lnSpc>
                          <a:spcPts val="3079"/>
                        </a:lnSpc>
                        <a:defRPr/>
                      </a:pPr>
                      <a:r>
                        <a:rPr lang="en-US" sz="2199" dirty="0">
                          <a:solidFill>
                            <a:srgbClr val="FFFFFF"/>
                          </a:solidFill>
                          <a:latin typeface="Montserrat"/>
                          <a:ea typeface="Montserrat"/>
                          <a:cs typeface="Montserrat"/>
                          <a:sym typeface="Montserrat"/>
                        </a:rPr>
                        <a:t>17</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7</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119</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3"/>
                  </a:ext>
                </a:extLst>
              </a:tr>
              <a:tr h="833324">
                <a:tc>
                  <a:txBody>
                    <a:bodyPr/>
                    <a:lstStyle/>
                    <a:p>
                      <a:pPr algn="ctr">
                        <a:lnSpc>
                          <a:spcPts val="3079"/>
                        </a:lnSpc>
                        <a:defRPr/>
                      </a:pPr>
                      <a:r>
                        <a:rPr lang="en-US" sz="2199" dirty="0">
                          <a:solidFill>
                            <a:srgbClr val="FFFFFF"/>
                          </a:solidFill>
                          <a:latin typeface="Montserrat"/>
                          <a:ea typeface="Montserrat"/>
                          <a:cs typeface="Montserrat"/>
                          <a:sym typeface="Montserrat"/>
                        </a:rPr>
                        <a:t>18</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108</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4"/>
                  </a:ext>
                </a:extLst>
              </a:tr>
              <a:tr h="833324">
                <a:tc>
                  <a:txBody>
                    <a:bodyPr/>
                    <a:lstStyle/>
                    <a:p>
                      <a:pPr algn="ctr">
                        <a:lnSpc>
                          <a:spcPts val="3079"/>
                        </a:lnSpc>
                        <a:defRPr/>
                      </a:pPr>
                      <a:r>
                        <a:rPr lang="en-US" sz="2199" dirty="0">
                          <a:solidFill>
                            <a:srgbClr val="FFFFFF"/>
                          </a:solidFill>
                          <a:latin typeface="Montserrat"/>
                          <a:ea typeface="Montserrat"/>
                          <a:cs typeface="Montserrat"/>
                          <a:sym typeface="Montserrat"/>
                        </a:rPr>
                        <a:t>22</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110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5"/>
                  </a:ext>
                </a:extLst>
              </a:tr>
              <a:tr h="852481">
                <a:tc>
                  <a:txBody>
                    <a:bodyPr/>
                    <a:lstStyle/>
                    <a:p>
                      <a:pPr algn="ctr">
                        <a:lnSpc>
                          <a:spcPts val="3079"/>
                        </a:lnSpc>
                        <a:defRPr/>
                      </a:pPr>
                      <a:r>
                        <a:rPr lang="en-US" sz="2199" dirty="0">
                          <a:solidFill>
                            <a:srgbClr val="FFFFFF"/>
                          </a:solidFill>
                          <a:latin typeface="Montserrat"/>
                          <a:ea typeface="Montserrat"/>
                          <a:cs typeface="Montserrat"/>
                          <a:sym typeface="Montserrat"/>
                        </a:rPr>
                        <a:t>26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156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6"/>
                  </a:ext>
                </a:extLst>
              </a:tr>
              <a:tr h="871638">
                <a:tc>
                  <a:txBody>
                    <a:bodyPr/>
                    <a:lstStyle/>
                    <a:p>
                      <a:pPr algn="ctr">
                        <a:lnSpc>
                          <a:spcPts val="3079"/>
                        </a:lnSpc>
                        <a:defRPr/>
                      </a:pPr>
                      <a:r>
                        <a:rPr lang="en-US" sz="2199" dirty="0">
                          <a:solidFill>
                            <a:srgbClr val="FFFFFF"/>
                          </a:solidFill>
                          <a:latin typeface="Montserrat"/>
                          <a:ea typeface="Montserrat"/>
                          <a:cs typeface="Montserrat"/>
                          <a:sym typeface="Montserrat"/>
                        </a:rPr>
                        <a:t>Σ</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667</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grpSp>
        <p:nvGrpSpPr>
          <p:cNvPr id="5" name="Group 5" descr="média é igual ao somatório do produto entre y e F, dividido pelo somatório de F."/>
          <p:cNvGrpSpPr/>
          <p:nvPr/>
        </p:nvGrpSpPr>
        <p:grpSpPr>
          <a:xfrm>
            <a:off x="10116977" y="3315955"/>
            <a:ext cx="2529041" cy="1053767"/>
            <a:chOff x="0" y="0"/>
            <a:chExt cx="3372055" cy="1405023"/>
          </a:xfrm>
        </p:grpSpPr>
        <p:sp>
          <p:nvSpPr>
            <p:cNvPr id="6" name="Freeform 6"/>
            <p:cNvSpPr/>
            <p:nvPr/>
          </p:nvSpPr>
          <p:spPr>
            <a:xfrm>
              <a:off x="0" y="0"/>
              <a:ext cx="3372055" cy="1405023"/>
            </a:xfrm>
            <a:custGeom>
              <a:avLst/>
              <a:gdLst/>
              <a:ahLst/>
              <a:cxnLst/>
              <a:rect l="l" t="t" r="r" b="b"/>
              <a:pathLst>
                <a:path w="3372055" h="1405023">
                  <a:moveTo>
                    <a:pt x="0" y="0"/>
                  </a:moveTo>
                  <a:lnTo>
                    <a:pt x="3372055" y="0"/>
                  </a:lnTo>
                  <a:lnTo>
                    <a:pt x="3372055" y="1405023"/>
                  </a:lnTo>
                  <a:lnTo>
                    <a:pt x="0" y="140502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grpSp>
        <p:nvGrpSpPr>
          <p:cNvPr id="7" name="Group 7" descr="média é igual a 30 + 144 + 119 + 108 + 110 + 156. Tudo isso dividido por 35."/>
          <p:cNvGrpSpPr/>
          <p:nvPr/>
        </p:nvGrpSpPr>
        <p:grpSpPr>
          <a:xfrm>
            <a:off x="10116977" y="4992277"/>
            <a:ext cx="7432734" cy="876001"/>
            <a:chOff x="0" y="0"/>
            <a:chExt cx="9910312" cy="1168001"/>
          </a:xfrm>
        </p:grpSpPr>
        <p:sp>
          <p:nvSpPr>
            <p:cNvPr id="8" name="Freeform 8"/>
            <p:cNvSpPr/>
            <p:nvPr/>
          </p:nvSpPr>
          <p:spPr>
            <a:xfrm>
              <a:off x="0" y="0"/>
              <a:ext cx="9910312" cy="1168001"/>
            </a:xfrm>
            <a:custGeom>
              <a:avLst/>
              <a:gdLst/>
              <a:ahLst/>
              <a:cxnLst/>
              <a:rect l="l" t="t" r="r" b="b"/>
              <a:pathLst>
                <a:path w="9910312" h="1168001">
                  <a:moveTo>
                    <a:pt x="0" y="0"/>
                  </a:moveTo>
                  <a:lnTo>
                    <a:pt x="9910312" y="0"/>
                  </a:lnTo>
                  <a:lnTo>
                    <a:pt x="9910312" y="1168001"/>
                  </a:lnTo>
                  <a:lnTo>
                    <a:pt x="0" y="116800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grpSp>
      <p:grpSp>
        <p:nvGrpSpPr>
          <p:cNvPr id="9" name="Group 9" descr="média é igual a 667 dividido por 35 que é igual a 19,05714"/>
          <p:cNvGrpSpPr/>
          <p:nvPr/>
        </p:nvGrpSpPr>
        <p:grpSpPr>
          <a:xfrm>
            <a:off x="10077159" y="6487402"/>
            <a:ext cx="4061458" cy="876001"/>
            <a:chOff x="0" y="0"/>
            <a:chExt cx="5415278" cy="1168001"/>
          </a:xfrm>
        </p:grpSpPr>
        <p:sp>
          <p:nvSpPr>
            <p:cNvPr id="10" name="Freeform 10"/>
            <p:cNvSpPr/>
            <p:nvPr/>
          </p:nvSpPr>
          <p:spPr>
            <a:xfrm>
              <a:off x="0" y="0"/>
              <a:ext cx="5415278" cy="1168001"/>
            </a:xfrm>
            <a:custGeom>
              <a:avLst/>
              <a:gdLst/>
              <a:ahLst/>
              <a:cxnLst/>
              <a:rect l="l" t="t" r="r" b="b"/>
              <a:pathLst>
                <a:path w="5415278" h="1168001">
                  <a:moveTo>
                    <a:pt x="0" y="0"/>
                  </a:moveTo>
                  <a:lnTo>
                    <a:pt x="5415278" y="0"/>
                  </a:lnTo>
                  <a:lnTo>
                    <a:pt x="5415278" y="1168001"/>
                  </a:lnTo>
                  <a:lnTo>
                    <a:pt x="0" y="116800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grpSp>
      <p:sp>
        <p:nvSpPr>
          <p:cNvPr id="2" name="Freeform 2">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7" name="TextBox 7">
            <a:extLst>
              <a:ext uri="{C183D7F6-B498-43B3-948B-1728B52AA6E4}">
                <adec:decorative xmlns:adec="http://schemas.microsoft.com/office/drawing/2017/decorative" val="0"/>
              </a:ext>
            </a:extLst>
          </p:cNvPr>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6" name="TextBox 6">
            <a:extLst>
              <a:ext uri="{C183D7F6-B498-43B3-948B-1728B52AA6E4}">
                <adec:decorative xmlns:adec="http://schemas.microsoft.com/office/drawing/2017/decorative" val="0"/>
              </a:ext>
            </a:extLst>
          </p:cNvPr>
          <p:cNvSpPr txBox="1"/>
          <p:nvPr/>
        </p:nvSpPr>
        <p:spPr>
          <a:xfrm>
            <a:off x="2187032" y="2430174"/>
            <a:ext cx="13913935" cy="2306955"/>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Continuando o exemplo agora no R; A função ‘</a:t>
            </a:r>
            <a:r>
              <a:rPr lang="en-US" sz="3300" b="1" i="1" dirty="0">
                <a:solidFill>
                  <a:srgbClr val="EDEDED"/>
                </a:solidFill>
                <a:latin typeface="Montserrat Bold Italics"/>
                <a:ea typeface="Montserrat Bold Italics"/>
                <a:cs typeface="Montserrat Bold Italics"/>
                <a:sym typeface="Montserrat Bold Italics"/>
              </a:rPr>
              <a:t>table()</a:t>
            </a:r>
            <a:r>
              <a:rPr lang="en-US" sz="3300" dirty="0">
                <a:solidFill>
                  <a:srgbClr val="EDEDED"/>
                </a:solidFill>
                <a:latin typeface="Montserrat"/>
                <a:ea typeface="Montserrat"/>
                <a:cs typeface="Montserrat"/>
                <a:sym typeface="Montserrat"/>
              </a:rPr>
              <a:t>’ fornece uma matriz, sendo que a primeira linha contém os elementos sem repetição, e na segunda linha contém a frequência dos respectivos valores acima.</a:t>
            </a:r>
          </a:p>
        </p:txBody>
      </p:sp>
      <p:sp>
        <p:nvSpPr>
          <p:cNvPr id="5" name="Freeform 5" descr="Código fonte em R para implementação do exercício anterior.">
            <a:extLst>
              <a:ext uri="{C183D7F6-B498-43B3-948B-1728B52AA6E4}">
                <adec:decorative xmlns:adec="http://schemas.microsoft.com/office/drawing/2017/decorative" val="0"/>
              </a:ext>
            </a:extLst>
          </p:cNvPr>
          <p:cNvSpPr/>
          <p:nvPr/>
        </p:nvSpPr>
        <p:spPr>
          <a:xfrm>
            <a:off x="2840202" y="5184804"/>
            <a:ext cx="12607597" cy="2778296"/>
          </a:xfrm>
          <a:custGeom>
            <a:avLst/>
            <a:gdLst/>
            <a:ahLst/>
            <a:cxnLst/>
            <a:rect l="l" t="t" r="r" b="b"/>
            <a:pathLst>
              <a:path w="12607597" h="2778296">
                <a:moveTo>
                  <a:pt x="0" y="0"/>
                </a:moveTo>
                <a:lnTo>
                  <a:pt x="12607596" y="0"/>
                </a:lnTo>
                <a:lnTo>
                  <a:pt x="12607596" y="2778296"/>
                </a:lnTo>
                <a:lnTo>
                  <a:pt x="0" y="2778296"/>
                </a:lnTo>
                <a:lnTo>
                  <a:pt x="0" y="0"/>
                </a:lnTo>
                <a:close/>
              </a:path>
            </a:pathLst>
          </a:custGeom>
          <a:blipFill>
            <a:blip r:embed="rId2"/>
            <a:stretch>
              <a:fillRect b="-45212"/>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dirty="0"/>
          </a:p>
        </p:txBody>
      </p:sp>
      <p:sp>
        <p:nvSpPr>
          <p:cNvPr id="4" name="Freeform 4">
            <a:extLst>
              <a:ext uri="{C183D7F6-B498-43B3-948B-1728B52AA6E4}">
                <adec:decorative xmlns:adec="http://schemas.microsoft.com/office/drawing/2017/decorative" val="1"/>
              </a:ext>
            </a:extLst>
          </p:cNvPr>
          <p:cNvSpPr/>
          <p:nvPr/>
        </p:nvSpPr>
        <p:spPr>
          <a:xfrm>
            <a:off x="11596484" y="1062994"/>
            <a:ext cx="1222346" cy="950714"/>
          </a:xfrm>
          <a:custGeom>
            <a:avLst/>
            <a:gdLst/>
            <a:ahLst/>
            <a:cxnLst/>
            <a:rect l="l" t="t" r="r" b="b"/>
            <a:pathLst>
              <a:path w="1222346" h="950714">
                <a:moveTo>
                  <a:pt x="0" y="0"/>
                </a:moveTo>
                <a:lnTo>
                  <a:pt x="1222346" y="0"/>
                </a:lnTo>
                <a:lnTo>
                  <a:pt x="1222346" y="950714"/>
                </a:lnTo>
                <a:lnTo>
                  <a:pt x="0" y="950714"/>
                </a:lnTo>
                <a:lnTo>
                  <a:pt x="0" y="0"/>
                </a:lnTo>
                <a:close/>
              </a:path>
            </a:pathLst>
          </a:custGeom>
          <a:blipFill>
            <a:blip r:embed="rId5"/>
            <a:stretch>
              <a:fillRect/>
            </a:stretch>
          </a:blipFill>
        </p:spPr>
        <p:txBody>
          <a:bodyPr/>
          <a:lstStyle/>
          <a:p>
            <a:endParaRPr lang="pt-B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Freeform 4">
            <a:extLst>
              <a:ext uri="{C183D7F6-B498-43B3-948B-1728B52AA6E4}">
                <adec:decorative xmlns:adec="http://schemas.microsoft.com/office/drawing/2017/decorative" val="1"/>
              </a:ext>
            </a:extLst>
          </p:cNvPr>
          <p:cNvSpPr/>
          <p:nvPr/>
        </p:nvSpPr>
        <p:spPr>
          <a:xfrm>
            <a:off x="11596484" y="1062994"/>
            <a:ext cx="1222346" cy="950714"/>
          </a:xfrm>
          <a:custGeom>
            <a:avLst/>
            <a:gdLst/>
            <a:ahLst/>
            <a:cxnLst/>
            <a:rect l="l" t="t" r="r" b="b"/>
            <a:pathLst>
              <a:path w="1222346" h="950714">
                <a:moveTo>
                  <a:pt x="0" y="0"/>
                </a:moveTo>
                <a:lnTo>
                  <a:pt x="1222346" y="0"/>
                </a:lnTo>
                <a:lnTo>
                  <a:pt x="1222346" y="950714"/>
                </a:lnTo>
                <a:lnTo>
                  <a:pt x="0" y="950714"/>
                </a:lnTo>
                <a:lnTo>
                  <a:pt x="0" y="0"/>
                </a:lnTo>
                <a:close/>
              </a:path>
            </a:pathLst>
          </a:custGeom>
          <a:blipFill>
            <a:blip r:embed="rId4"/>
            <a:stretch>
              <a:fillRect/>
            </a:stretch>
          </a:blipFill>
        </p:spPr>
        <p:txBody>
          <a:bodyPr/>
          <a:lstStyle/>
          <a:p>
            <a:endParaRPr lang="pt-BR" dirty="0"/>
          </a:p>
        </p:txBody>
      </p:sp>
      <p:sp>
        <p:nvSpPr>
          <p:cNvPr id="7" name="TextBox 7"/>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6" name="TextBox 6"/>
          <p:cNvSpPr txBox="1"/>
          <p:nvPr/>
        </p:nvSpPr>
        <p:spPr>
          <a:xfrm>
            <a:off x="2187032" y="2430174"/>
            <a:ext cx="13913935" cy="172593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A função ‘</a:t>
            </a:r>
            <a:r>
              <a:rPr lang="en-US" sz="3300" b="1" i="1" dirty="0">
                <a:solidFill>
                  <a:srgbClr val="EDEDED"/>
                </a:solidFill>
                <a:latin typeface="Montserrat Bold Italics"/>
                <a:ea typeface="Montserrat Bold Italics"/>
                <a:cs typeface="Montserrat Bold Italics"/>
                <a:sym typeface="Montserrat Bold Italics"/>
              </a:rPr>
              <a:t>sum()</a:t>
            </a:r>
            <a:r>
              <a:rPr lang="en-US" sz="3300" dirty="0">
                <a:solidFill>
                  <a:srgbClr val="EDEDED"/>
                </a:solidFill>
                <a:latin typeface="Montserrat"/>
                <a:ea typeface="Montserrat"/>
                <a:cs typeface="Montserrat"/>
                <a:sym typeface="Montserrat"/>
              </a:rPr>
              <a:t>’ soma todos os elementos de um vetor. A multiplicação de vetores acontece com o operador de multiplicação.</a:t>
            </a:r>
          </a:p>
        </p:txBody>
      </p:sp>
      <p:sp>
        <p:nvSpPr>
          <p:cNvPr id="5" name="Freeform 5" descr="Código fonte em R para implementação do exercício anterior."/>
          <p:cNvSpPr/>
          <p:nvPr/>
        </p:nvSpPr>
        <p:spPr>
          <a:xfrm>
            <a:off x="3493371" y="4455265"/>
            <a:ext cx="11301259" cy="4803035"/>
          </a:xfrm>
          <a:custGeom>
            <a:avLst/>
            <a:gdLst/>
            <a:ahLst/>
            <a:cxnLst/>
            <a:rect l="l" t="t" r="r" b="b"/>
            <a:pathLst>
              <a:path w="11301259" h="4803035">
                <a:moveTo>
                  <a:pt x="0" y="0"/>
                </a:moveTo>
                <a:lnTo>
                  <a:pt x="11301258" y="0"/>
                </a:lnTo>
                <a:lnTo>
                  <a:pt x="11301258" y="4803035"/>
                </a:lnTo>
                <a:lnTo>
                  <a:pt x="0" y="4803035"/>
                </a:lnTo>
                <a:lnTo>
                  <a:pt x="0" y="0"/>
                </a:lnTo>
                <a:close/>
              </a:path>
            </a:pathLst>
          </a:custGeom>
          <a:blipFill>
            <a:blip r:embed="rId5"/>
            <a:stretch>
              <a:fillRect/>
            </a:stretch>
          </a:blipFill>
        </p:spPr>
        <p:txBody>
          <a:bodyPr/>
          <a:lstStyle/>
          <a:p>
            <a:endParaRPr lang="pt-B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5" name="TextBox 5"/>
          <p:cNvSpPr txBox="1">
            <a:spLocks noGrp="1"/>
          </p:cNvSpPr>
          <p:nvPr>
            <p:ph type="title" idx="4294967295"/>
          </p:nvPr>
        </p:nvSpPr>
        <p:spPr>
          <a:xfrm>
            <a:off x="7714734" y="1200150"/>
            <a:ext cx="2858533" cy="162890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a:t>
            </a:r>
          </a:p>
          <a:p>
            <a:pPr marL="0" marR="0" lvl="0" indent="0" algn="l" defTabSz="914400" rtl="0" eaLnBrk="1" fontAlgn="auto" latinLnBrk="0" hangingPunct="1">
              <a:lnSpc>
                <a:spcPts val="6163"/>
              </a:lnSpc>
              <a:spcBef>
                <a:spcPts val="0"/>
              </a:spcBef>
              <a:spcAft>
                <a:spcPts val="0"/>
              </a:spcAft>
              <a:buClrTx/>
              <a:buSzTx/>
              <a:buFontTx/>
              <a:buNone/>
              <a:tabLst/>
              <a:defRPr/>
            </a:pPr>
            <a:endPar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endParaRPr>
          </a:p>
        </p:txBody>
      </p:sp>
      <p:sp>
        <p:nvSpPr>
          <p:cNvPr id="6" name="TextBox 6"/>
          <p:cNvSpPr txBox="1"/>
          <p:nvPr/>
        </p:nvSpPr>
        <p:spPr>
          <a:xfrm>
            <a:off x="5447417" y="2014601"/>
            <a:ext cx="7393165" cy="363855"/>
          </a:xfrm>
          <a:prstGeom prst="rect">
            <a:avLst/>
          </a:prstGeom>
        </p:spPr>
        <p:txBody>
          <a:bodyPr lIns="0" tIns="0" rIns="0" bIns="0" rtlCol="0" anchor="t">
            <a:spAutoFit/>
          </a:bodyPr>
          <a:lstStyle/>
          <a:p>
            <a:pPr algn="l">
              <a:lnSpc>
                <a:spcPts val="2760"/>
              </a:lnSpc>
            </a:pPr>
            <a:r>
              <a:rPr lang="en-US" sz="3000" b="1" dirty="0">
                <a:solidFill>
                  <a:srgbClr val="EDEDED"/>
                </a:solidFill>
                <a:latin typeface="Montserrat Heavy"/>
                <a:ea typeface="Montserrat Heavy"/>
                <a:cs typeface="Montserrat Heavy"/>
                <a:sym typeface="Montserrat Heavy"/>
              </a:rPr>
              <a:t>(Dados Agrupados e com Intervalo)</a:t>
            </a:r>
          </a:p>
        </p:txBody>
      </p:sp>
      <p:sp>
        <p:nvSpPr>
          <p:cNvPr id="2" name="TextBox 2"/>
          <p:cNvSpPr txBox="1"/>
          <p:nvPr/>
        </p:nvSpPr>
        <p:spPr>
          <a:xfrm>
            <a:off x="3255995" y="3053620"/>
            <a:ext cx="11776011" cy="405003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Quando temos dados agrupados em intervalos de classe com tamanhos diferentes, é necessário utilizar uma fórmula específica para calcular a média aritmética. Essa fórmula leva em consideração a largura dos intervalos de classe, que pode variar de classe para classe.</a:t>
            </a:r>
          </a:p>
          <a:p>
            <a:pPr algn="just">
              <a:lnSpc>
                <a:spcPts val="4620"/>
              </a:lnSpc>
            </a:pPr>
            <a:endParaRPr lang="en-US" sz="3300" dirty="0">
              <a:solidFill>
                <a:srgbClr val="EDEDED"/>
              </a:solidFill>
              <a:latin typeface="Montserrat"/>
              <a:ea typeface="Montserrat"/>
              <a:cs typeface="Montserrat"/>
              <a:sym typeface="Montserrat"/>
            </a:endParaRPr>
          </a:p>
        </p:txBody>
      </p:sp>
      <p:sp>
        <p:nvSpPr>
          <p:cNvPr id="4" name="Freeform 4" descr="Uma régua na horizontal para representar uma escala, abaixo da régua há uma seta bidirecional para lados opostos na horizontal limitada por duas linhas verticais de cada lado."/>
          <p:cNvSpPr/>
          <p:nvPr/>
        </p:nvSpPr>
        <p:spPr>
          <a:xfrm>
            <a:off x="13255179" y="7249687"/>
            <a:ext cx="3553652" cy="1608027"/>
          </a:xfrm>
          <a:custGeom>
            <a:avLst/>
            <a:gdLst/>
            <a:ahLst/>
            <a:cxnLst/>
            <a:rect l="l" t="t" r="r" b="b"/>
            <a:pathLst>
              <a:path w="3553652" h="1608027">
                <a:moveTo>
                  <a:pt x="0" y="0"/>
                </a:moveTo>
                <a:lnTo>
                  <a:pt x="3553652" y="0"/>
                </a:lnTo>
                <a:lnTo>
                  <a:pt x="3553652" y="1608027"/>
                </a:lnTo>
                <a:lnTo>
                  <a:pt x="0" y="160802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608219" y="-665049"/>
            <a:ext cx="3816898" cy="3387497"/>
          </a:xfrm>
          <a:custGeom>
            <a:avLst/>
            <a:gdLst/>
            <a:ahLst/>
            <a:cxnLst/>
            <a:rect l="l" t="t" r="r" b="b"/>
            <a:pathLst>
              <a:path w="3816898" h="3387497">
                <a:moveTo>
                  <a:pt x="0" y="3387498"/>
                </a:moveTo>
                <a:lnTo>
                  <a:pt x="3816898" y="3387498"/>
                </a:lnTo>
                <a:lnTo>
                  <a:pt x="3816898" y="0"/>
                </a:lnTo>
                <a:lnTo>
                  <a:pt x="0" y="0"/>
                </a:lnTo>
                <a:lnTo>
                  <a:pt x="0" y="338749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H="1">
            <a:off x="15140676" y="7564551"/>
            <a:ext cx="3816898" cy="3387497"/>
          </a:xfrm>
          <a:custGeom>
            <a:avLst/>
            <a:gdLst/>
            <a:ahLst/>
            <a:cxnLst/>
            <a:rect l="l" t="t" r="r" b="b"/>
            <a:pathLst>
              <a:path w="3816898" h="3387497">
                <a:moveTo>
                  <a:pt x="3816899" y="0"/>
                </a:moveTo>
                <a:lnTo>
                  <a:pt x="0" y="0"/>
                </a:lnTo>
                <a:lnTo>
                  <a:pt x="0" y="3387498"/>
                </a:lnTo>
                <a:lnTo>
                  <a:pt x="3816899" y="3387498"/>
                </a:lnTo>
                <a:lnTo>
                  <a:pt x="3816899"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TextBox 4"/>
          <p:cNvSpPr txBox="1">
            <a:spLocks noGrp="1"/>
          </p:cNvSpPr>
          <p:nvPr>
            <p:ph type="title" idx="4294967295"/>
          </p:nvPr>
        </p:nvSpPr>
        <p:spPr>
          <a:xfrm>
            <a:off x="2957589" y="1570371"/>
            <a:ext cx="5576397"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Sumário</a:t>
            </a:r>
          </a:p>
        </p:txBody>
      </p:sp>
      <p:sp>
        <p:nvSpPr>
          <p:cNvPr id="5" name="TextBox 5"/>
          <p:cNvSpPr txBox="1"/>
          <p:nvPr/>
        </p:nvSpPr>
        <p:spPr>
          <a:xfrm>
            <a:off x="2957589" y="2757154"/>
            <a:ext cx="5935321" cy="5549900"/>
          </a:xfrm>
          <a:prstGeom prst="rect">
            <a:avLst/>
          </a:prstGeom>
        </p:spPr>
        <p:txBody>
          <a:bodyPr lIns="0" tIns="0" rIns="0" bIns="0" rtlCol="0" anchor="t">
            <a:spAutoFit/>
          </a:bodyPr>
          <a:lstStyle/>
          <a:p>
            <a:pPr algn="l">
              <a:lnSpc>
                <a:spcPts val="4899"/>
              </a:lnSpc>
            </a:pPr>
            <a:r>
              <a:rPr lang="en-US" sz="3499" dirty="0">
                <a:solidFill>
                  <a:srgbClr val="EDEDED"/>
                </a:solidFill>
                <a:latin typeface="Montserrat"/>
                <a:ea typeface="Montserrat"/>
                <a:cs typeface="Montserrat"/>
                <a:sym typeface="Montserrat"/>
              </a:rPr>
              <a:t>1 Tendência Central</a:t>
            </a:r>
          </a:p>
          <a:p>
            <a:pPr algn="l">
              <a:lnSpc>
                <a:spcPts val="4899"/>
              </a:lnSpc>
            </a:pPr>
            <a:r>
              <a:rPr lang="en-US" sz="3499" dirty="0">
                <a:solidFill>
                  <a:srgbClr val="EDEDED"/>
                </a:solidFill>
                <a:latin typeface="Montserrat"/>
                <a:ea typeface="Montserrat"/>
                <a:cs typeface="Montserrat"/>
                <a:sym typeface="Montserrat"/>
              </a:rPr>
              <a:t>    1.1 Conceito</a:t>
            </a:r>
          </a:p>
          <a:p>
            <a:pPr algn="l">
              <a:lnSpc>
                <a:spcPts val="4899"/>
              </a:lnSpc>
            </a:pPr>
            <a:r>
              <a:rPr lang="en-US" sz="3499" dirty="0">
                <a:solidFill>
                  <a:srgbClr val="EDEDED"/>
                </a:solidFill>
                <a:latin typeface="Montserrat"/>
                <a:ea typeface="Montserrat"/>
                <a:cs typeface="Montserrat"/>
                <a:sym typeface="Montserrat"/>
              </a:rPr>
              <a:t>    1.2 Importância</a:t>
            </a:r>
          </a:p>
          <a:p>
            <a:pPr algn="l">
              <a:lnSpc>
                <a:spcPts val="4899"/>
              </a:lnSpc>
            </a:pPr>
            <a:r>
              <a:rPr lang="en-US" sz="3499" dirty="0">
                <a:solidFill>
                  <a:srgbClr val="EDEDED"/>
                </a:solidFill>
                <a:latin typeface="Montserrat"/>
                <a:ea typeface="Montserrat"/>
                <a:cs typeface="Montserrat"/>
                <a:sym typeface="Montserrat"/>
              </a:rPr>
              <a:t>    1.3 Principais Medidas</a:t>
            </a:r>
          </a:p>
          <a:p>
            <a:pPr algn="l">
              <a:lnSpc>
                <a:spcPts val="4899"/>
              </a:lnSpc>
            </a:pPr>
            <a:endParaRPr lang="en-US" sz="3499" dirty="0">
              <a:solidFill>
                <a:srgbClr val="EDEDED"/>
              </a:solidFill>
              <a:latin typeface="Montserrat"/>
              <a:ea typeface="Montserrat"/>
              <a:cs typeface="Montserrat"/>
              <a:sym typeface="Montserrat"/>
            </a:endParaRPr>
          </a:p>
          <a:p>
            <a:pPr algn="l">
              <a:lnSpc>
                <a:spcPts val="4899"/>
              </a:lnSpc>
            </a:pPr>
            <a:r>
              <a:rPr lang="en-US" sz="3499" dirty="0">
                <a:solidFill>
                  <a:srgbClr val="EDEDED"/>
                </a:solidFill>
                <a:latin typeface="Montserrat"/>
                <a:ea typeface="Montserrat"/>
                <a:cs typeface="Montserrat"/>
                <a:sym typeface="Montserrat"/>
              </a:rPr>
              <a:t>2 Média</a:t>
            </a:r>
          </a:p>
          <a:p>
            <a:pPr algn="l">
              <a:lnSpc>
                <a:spcPts val="4899"/>
              </a:lnSpc>
            </a:pPr>
            <a:r>
              <a:rPr lang="en-US" sz="3499" dirty="0">
                <a:solidFill>
                  <a:srgbClr val="EDEDED"/>
                </a:solidFill>
                <a:latin typeface="Montserrat"/>
                <a:ea typeface="Montserrat"/>
                <a:cs typeface="Montserrat"/>
                <a:sym typeface="Montserrat"/>
              </a:rPr>
              <a:t>    2.1  Descrição</a:t>
            </a:r>
          </a:p>
          <a:p>
            <a:pPr algn="l">
              <a:lnSpc>
                <a:spcPts val="4899"/>
              </a:lnSpc>
            </a:pPr>
            <a:r>
              <a:rPr lang="en-US" sz="3499" dirty="0">
                <a:solidFill>
                  <a:srgbClr val="EDEDED"/>
                </a:solidFill>
                <a:latin typeface="Montserrat"/>
                <a:ea typeface="Montserrat"/>
                <a:cs typeface="Montserrat"/>
                <a:sym typeface="Montserrat"/>
              </a:rPr>
              <a:t>    2.2 Tipos de Média</a:t>
            </a:r>
          </a:p>
          <a:p>
            <a:pPr algn="l">
              <a:lnSpc>
                <a:spcPts val="4899"/>
              </a:lnSpc>
            </a:pPr>
            <a:r>
              <a:rPr lang="en-US" sz="3499" dirty="0">
                <a:solidFill>
                  <a:srgbClr val="EDEDED"/>
                </a:solidFill>
                <a:latin typeface="Montserrat"/>
                <a:ea typeface="Montserrat"/>
                <a:cs typeface="Montserrat"/>
                <a:sym typeface="Montserrat"/>
              </a:rPr>
              <a:t>    2.3 Exemplos em R</a:t>
            </a:r>
          </a:p>
        </p:txBody>
      </p:sp>
      <p:sp>
        <p:nvSpPr>
          <p:cNvPr id="6" name="TextBox 6"/>
          <p:cNvSpPr txBox="1"/>
          <p:nvPr/>
        </p:nvSpPr>
        <p:spPr>
          <a:xfrm>
            <a:off x="9395091" y="2757154"/>
            <a:ext cx="5935321" cy="6169025"/>
          </a:xfrm>
          <a:prstGeom prst="rect">
            <a:avLst/>
          </a:prstGeom>
        </p:spPr>
        <p:txBody>
          <a:bodyPr lIns="0" tIns="0" rIns="0" bIns="0" rtlCol="0" anchor="t">
            <a:spAutoFit/>
          </a:bodyPr>
          <a:lstStyle/>
          <a:p>
            <a:pPr algn="l">
              <a:lnSpc>
                <a:spcPts val="4899"/>
              </a:lnSpc>
            </a:pPr>
            <a:r>
              <a:rPr lang="en-US" sz="3499" dirty="0">
                <a:solidFill>
                  <a:srgbClr val="EDEDED"/>
                </a:solidFill>
                <a:latin typeface="Montserrat"/>
                <a:ea typeface="Montserrat"/>
                <a:cs typeface="Montserrat"/>
                <a:sym typeface="Montserrat"/>
              </a:rPr>
              <a:t>3 Mediana</a:t>
            </a:r>
          </a:p>
          <a:p>
            <a:pPr algn="l">
              <a:lnSpc>
                <a:spcPts val="4899"/>
              </a:lnSpc>
            </a:pPr>
            <a:r>
              <a:rPr lang="en-US" sz="3499" dirty="0">
                <a:solidFill>
                  <a:srgbClr val="EDEDED"/>
                </a:solidFill>
                <a:latin typeface="Montserrat"/>
                <a:ea typeface="Montserrat"/>
                <a:cs typeface="Montserrat"/>
                <a:sym typeface="Montserrat"/>
              </a:rPr>
              <a:t>    3.1 Descrição</a:t>
            </a:r>
          </a:p>
          <a:p>
            <a:pPr algn="l">
              <a:lnSpc>
                <a:spcPts val="4899"/>
              </a:lnSpc>
            </a:pPr>
            <a:r>
              <a:rPr lang="en-US" sz="3499" dirty="0">
                <a:solidFill>
                  <a:srgbClr val="EDEDED"/>
                </a:solidFill>
                <a:latin typeface="Montserrat"/>
                <a:ea typeface="Montserrat"/>
                <a:cs typeface="Montserrat"/>
                <a:sym typeface="Montserrat"/>
              </a:rPr>
              <a:t>    3.2 Exemplos em R</a:t>
            </a:r>
          </a:p>
          <a:p>
            <a:pPr algn="l">
              <a:lnSpc>
                <a:spcPts val="4899"/>
              </a:lnSpc>
            </a:pPr>
            <a:endParaRPr lang="en-US" sz="3499" dirty="0">
              <a:solidFill>
                <a:srgbClr val="EDEDED"/>
              </a:solidFill>
              <a:latin typeface="Montserrat"/>
              <a:ea typeface="Montserrat"/>
              <a:cs typeface="Montserrat"/>
              <a:sym typeface="Montserrat"/>
            </a:endParaRPr>
          </a:p>
          <a:p>
            <a:pPr algn="l">
              <a:lnSpc>
                <a:spcPts val="4899"/>
              </a:lnSpc>
            </a:pPr>
            <a:endParaRPr lang="en-US" sz="3499" dirty="0">
              <a:solidFill>
                <a:srgbClr val="EDEDED"/>
              </a:solidFill>
              <a:latin typeface="Montserrat"/>
              <a:ea typeface="Montserrat"/>
              <a:cs typeface="Montserrat"/>
              <a:sym typeface="Montserrat"/>
            </a:endParaRPr>
          </a:p>
          <a:p>
            <a:pPr algn="l">
              <a:lnSpc>
                <a:spcPts val="4899"/>
              </a:lnSpc>
            </a:pPr>
            <a:r>
              <a:rPr lang="en-US" sz="3499" dirty="0">
                <a:solidFill>
                  <a:srgbClr val="EDEDED"/>
                </a:solidFill>
                <a:latin typeface="Montserrat"/>
                <a:ea typeface="Montserrat"/>
                <a:cs typeface="Montserrat"/>
                <a:sym typeface="Montserrat"/>
              </a:rPr>
              <a:t>4 Moda</a:t>
            </a:r>
          </a:p>
          <a:p>
            <a:pPr algn="l">
              <a:lnSpc>
                <a:spcPts val="4899"/>
              </a:lnSpc>
            </a:pPr>
            <a:r>
              <a:rPr lang="en-US" sz="3499" dirty="0">
                <a:solidFill>
                  <a:srgbClr val="EDEDED"/>
                </a:solidFill>
                <a:latin typeface="Montserrat"/>
                <a:ea typeface="Montserrat"/>
                <a:cs typeface="Montserrat"/>
                <a:sym typeface="Montserrat"/>
              </a:rPr>
              <a:t>    4.1 Descrição</a:t>
            </a:r>
          </a:p>
          <a:p>
            <a:pPr algn="l">
              <a:lnSpc>
                <a:spcPts val="4899"/>
              </a:lnSpc>
            </a:pPr>
            <a:r>
              <a:rPr lang="en-US" sz="3499" dirty="0">
                <a:solidFill>
                  <a:srgbClr val="EDEDED"/>
                </a:solidFill>
                <a:latin typeface="Montserrat"/>
                <a:ea typeface="Montserrat"/>
                <a:cs typeface="Montserrat"/>
                <a:sym typeface="Montserrat"/>
              </a:rPr>
              <a:t>    4.2 Tipos de Moda</a:t>
            </a:r>
          </a:p>
          <a:p>
            <a:pPr algn="l">
              <a:lnSpc>
                <a:spcPts val="4899"/>
              </a:lnSpc>
            </a:pPr>
            <a:r>
              <a:rPr lang="en-US" sz="3499" dirty="0">
                <a:solidFill>
                  <a:srgbClr val="EDEDED"/>
                </a:solidFill>
                <a:latin typeface="Montserrat"/>
                <a:ea typeface="Montserrat"/>
                <a:cs typeface="Montserrat"/>
                <a:sym typeface="Montserrat"/>
              </a:rPr>
              <a:t>    4.3 Exemplos em R</a:t>
            </a:r>
          </a:p>
          <a:p>
            <a:pPr algn="l">
              <a:lnSpc>
                <a:spcPts val="4899"/>
              </a:lnSpc>
            </a:pPr>
            <a:endParaRPr lang="en-US" sz="3499" dirty="0">
              <a:solidFill>
                <a:srgbClr val="EDEDED"/>
              </a:solidFill>
              <a:latin typeface="Montserrat"/>
              <a:ea typeface="Montserrat"/>
              <a:cs typeface="Montserrat"/>
              <a:sym typeface="Montserra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7714734" y="1200150"/>
            <a:ext cx="2858533" cy="162890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a:t>
            </a:r>
          </a:p>
          <a:p>
            <a:pPr marL="0" marR="0" lvl="0" indent="0" algn="l" defTabSz="914400" rtl="0" eaLnBrk="1" fontAlgn="auto" latinLnBrk="0" hangingPunct="1">
              <a:lnSpc>
                <a:spcPts val="6163"/>
              </a:lnSpc>
              <a:spcBef>
                <a:spcPts val="0"/>
              </a:spcBef>
              <a:spcAft>
                <a:spcPts val="0"/>
              </a:spcAft>
              <a:buClrTx/>
              <a:buSzTx/>
              <a:buFontTx/>
              <a:buNone/>
              <a:tabLst/>
              <a:defRPr/>
            </a:pPr>
            <a:endPar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endParaRPr>
          </a:p>
        </p:txBody>
      </p:sp>
      <p:sp>
        <p:nvSpPr>
          <p:cNvPr id="5" name="TextBox 5"/>
          <p:cNvSpPr txBox="1"/>
          <p:nvPr/>
        </p:nvSpPr>
        <p:spPr>
          <a:xfrm>
            <a:off x="5447417" y="2014601"/>
            <a:ext cx="7393165" cy="363855"/>
          </a:xfrm>
          <a:prstGeom prst="rect">
            <a:avLst/>
          </a:prstGeom>
        </p:spPr>
        <p:txBody>
          <a:bodyPr lIns="0" tIns="0" rIns="0" bIns="0" rtlCol="0" anchor="t">
            <a:spAutoFit/>
          </a:bodyPr>
          <a:lstStyle/>
          <a:p>
            <a:pPr algn="l">
              <a:lnSpc>
                <a:spcPts val="2760"/>
              </a:lnSpc>
            </a:pPr>
            <a:r>
              <a:rPr lang="en-US" sz="3000" b="1" dirty="0">
                <a:solidFill>
                  <a:srgbClr val="EDEDED"/>
                </a:solidFill>
                <a:latin typeface="Montserrat Heavy"/>
                <a:ea typeface="Montserrat Heavy"/>
                <a:cs typeface="Montserrat Heavy"/>
                <a:sym typeface="Montserrat Heavy"/>
              </a:rPr>
              <a:t>(Dados Agrupados e com Intervalo)</a:t>
            </a:r>
          </a:p>
        </p:txBody>
      </p:sp>
      <p:sp>
        <p:nvSpPr>
          <p:cNvPr id="2" name="TextBox 2"/>
          <p:cNvSpPr txBox="1"/>
          <p:nvPr/>
        </p:nvSpPr>
        <p:spPr>
          <a:xfrm>
            <a:off x="3255995" y="3053620"/>
            <a:ext cx="11776011" cy="5856155"/>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Para calcular a média aritmética de dados agrupados em intervalos de classe com tamanhos diferentes, primeiro é preciso encontrar o ponto médio de cada classe, como no caso dos dados agrupados com intervalos iguais. Em seguida, calcular a média dos pontos médios de cada classe, ponderando cada ponto médio pelo seu respectivo peso, que é a frequência absoluta da classe multiplicada pela largura do intervalo.</a:t>
            </a:r>
          </a:p>
          <a:p>
            <a:pPr algn="just">
              <a:lnSpc>
                <a:spcPts val="4620"/>
              </a:lnSpc>
            </a:pPr>
            <a:endParaRPr lang="en-US" sz="3300" dirty="0">
              <a:solidFill>
                <a:srgbClr val="EDEDED"/>
              </a:solidFill>
              <a:latin typeface="Montserrat"/>
              <a:ea typeface="Montserrat"/>
              <a:cs typeface="Montserrat"/>
              <a:sym typeface="Montserrat"/>
            </a:endParaRPr>
          </a:p>
        </p:txBody>
      </p:sp>
      <p:sp>
        <p:nvSpPr>
          <p:cNvPr id="3" name="Freeform 3">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7714734" y="1200150"/>
            <a:ext cx="2858533" cy="162890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a:t>
            </a:r>
          </a:p>
          <a:p>
            <a:pPr marL="0" marR="0" lvl="0" indent="0" algn="l" defTabSz="914400" rtl="0" eaLnBrk="1" fontAlgn="auto" latinLnBrk="0" hangingPunct="1">
              <a:lnSpc>
                <a:spcPts val="6163"/>
              </a:lnSpc>
              <a:spcBef>
                <a:spcPts val="0"/>
              </a:spcBef>
              <a:spcAft>
                <a:spcPts val="0"/>
              </a:spcAft>
              <a:buClrTx/>
              <a:buSzTx/>
              <a:buFontTx/>
              <a:buNone/>
              <a:tabLst/>
              <a:defRPr/>
            </a:pPr>
            <a:endPar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endParaRPr>
          </a:p>
        </p:txBody>
      </p:sp>
      <p:sp>
        <p:nvSpPr>
          <p:cNvPr id="5" name="TextBox 5"/>
          <p:cNvSpPr txBox="1"/>
          <p:nvPr/>
        </p:nvSpPr>
        <p:spPr>
          <a:xfrm>
            <a:off x="5447417" y="2014601"/>
            <a:ext cx="7393165" cy="363855"/>
          </a:xfrm>
          <a:prstGeom prst="rect">
            <a:avLst/>
          </a:prstGeom>
        </p:spPr>
        <p:txBody>
          <a:bodyPr lIns="0" tIns="0" rIns="0" bIns="0" rtlCol="0" anchor="t">
            <a:spAutoFit/>
          </a:bodyPr>
          <a:lstStyle/>
          <a:p>
            <a:pPr algn="l">
              <a:lnSpc>
                <a:spcPts val="2760"/>
              </a:lnSpc>
            </a:pPr>
            <a:r>
              <a:rPr lang="en-US" sz="3000" b="1" dirty="0">
                <a:solidFill>
                  <a:srgbClr val="EDEDED"/>
                </a:solidFill>
                <a:latin typeface="Montserrat Heavy"/>
                <a:ea typeface="Montserrat Heavy"/>
                <a:cs typeface="Montserrat Heavy"/>
                <a:sym typeface="Montserrat Heavy"/>
              </a:rPr>
              <a:t>(Dados Agrupados e com Intervalo)</a:t>
            </a:r>
          </a:p>
        </p:txBody>
      </p:sp>
      <p:sp>
        <p:nvSpPr>
          <p:cNvPr id="2" name="TextBox 2"/>
          <p:cNvSpPr txBox="1"/>
          <p:nvPr/>
        </p:nvSpPr>
        <p:spPr>
          <a:xfrm>
            <a:off x="3255995" y="3053620"/>
            <a:ext cx="11776011" cy="2306955"/>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A fórmula para calcular a média aritmética de dados agrupados em intervalos de classe com tamanhos diferentes é:</a:t>
            </a:r>
          </a:p>
          <a:p>
            <a:pPr algn="just">
              <a:lnSpc>
                <a:spcPts val="4620"/>
              </a:lnSpc>
            </a:pPr>
            <a:endParaRPr lang="en-US" sz="3300" dirty="0">
              <a:solidFill>
                <a:srgbClr val="EDEDED"/>
              </a:solidFill>
              <a:latin typeface="Montserrat"/>
              <a:ea typeface="Montserrat"/>
              <a:cs typeface="Montserrat"/>
              <a:sym typeface="Montserrat"/>
            </a:endParaRPr>
          </a:p>
        </p:txBody>
      </p:sp>
      <p:grpSp>
        <p:nvGrpSpPr>
          <p:cNvPr id="6" name="Group 6" descr="média é igual a somatório do produto entre f por X, dividido pelo somatório de f."/>
          <p:cNvGrpSpPr/>
          <p:nvPr/>
        </p:nvGrpSpPr>
        <p:grpSpPr>
          <a:xfrm>
            <a:off x="3229650" y="5360575"/>
            <a:ext cx="2581730" cy="1053767"/>
            <a:chOff x="0" y="0"/>
            <a:chExt cx="3442306" cy="1405023"/>
          </a:xfrm>
        </p:grpSpPr>
        <p:sp>
          <p:nvSpPr>
            <p:cNvPr id="7" name="Freeform 7"/>
            <p:cNvSpPr/>
            <p:nvPr/>
          </p:nvSpPr>
          <p:spPr>
            <a:xfrm>
              <a:off x="0" y="0"/>
              <a:ext cx="3442306" cy="1405023"/>
            </a:xfrm>
            <a:custGeom>
              <a:avLst/>
              <a:gdLst/>
              <a:ahLst/>
              <a:cxnLst/>
              <a:rect l="l" t="t" r="r" b="b"/>
              <a:pathLst>
                <a:path w="3442306" h="1405023">
                  <a:moveTo>
                    <a:pt x="0" y="0"/>
                  </a:moveTo>
                  <a:lnTo>
                    <a:pt x="3442306" y="0"/>
                  </a:lnTo>
                  <a:lnTo>
                    <a:pt x="3442306" y="1405023"/>
                  </a:lnTo>
                  <a:lnTo>
                    <a:pt x="0" y="140502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sp>
        <p:nvSpPr>
          <p:cNvPr id="8" name="TextBox 8"/>
          <p:cNvSpPr txBox="1"/>
          <p:nvPr/>
        </p:nvSpPr>
        <p:spPr>
          <a:xfrm>
            <a:off x="3229650" y="6747200"/>
            <a:ext cx="11776011" cy="1725930"/>
          </a:xfrm>
          <a:prstGeom prst="rect">
            <a:avLst/>
          </a:prstGeom>
        </p:spPr>
        <p:txBody>
          <a:bodyPr lIns="0" tIns="0" rIns="0" bIns="0" rtlCol="0" anchor="t">
            <a:spAutoFit/>
          </a:bodyPr>
          <a:lstStyle/>
          <a:p>
            <a:pPr algn="just">
              <a:lnSpc>
                <a:spcPts val="4620"/>
              </a:lnSpc>
            </a:pPr>
            <a:r>
              <a:rPr lang="en-US" sz="3300" b="1" dirty="0">
                <a:solidFill>
                  <a:srgbClr val="EDEDED"/>
                </a:solidFill>
                <a:latin typeface="Montserrat Bold"/>
                <a:ea typeface="Montserrat Bold"/>
                <a:cs typeface="Montserrat Bold"/>
                <a:sym typeface="Montserrat Bold"/>
              </a:rPr>
              <a:t>Σf</a:t>
            </a:r>
            <a:r>
              <a:rPr lang="en-US" sz="3300" dirty="0">
                <a:solidFill>
                  <a:srgbClr val="EDEDED"/>
                </a:solidFill>
                <a:latin typeface="Montserrat"/>
                <a:ea typeface="Montserrat"/>
                <a:cs typeface="Montserrat"/>
                <a:sym typeface="Montserrat"/>
              </a:rPr>
              <a:t> = soma das frequências absolutas de todas as classes;</a:t>
            </a:r>
          </a:p>
          <a:p>
            <a:pPr algn="just">
              <a:lnSpc>
                <a:spcPts val="4620"/>
              </a:lnSpc>
            </a:pPr>
            <a:r>
              <a:rPr lang="en-US" sz="3300" b="1" dirty="0">
                <a:solidFill>
                  <a:srgbClr val="EDEDED"/>
                </a:solidFill>
                <a:latin typeface="Montserrat Bold"/>
                <a:ea typeface="Montserrat Bold"/>
                <a:cs typeface="Montserrat Bold"/>
                <a:sym typeface="Montserrat Bold"/>
              </a:rPr>
              <a:t>X</a:t>
            </a:r>
            <a:r>
              <a:rPr lang="en-US" sz="3300" dirty="0">
                <a:solidFill>
                  <a:srgbClr val="EDEDED"/>
                </a:solidFill>
                <a:latin typeface="Montserrat"/>
                <a:ea typeface="Montserrat"/>
                <a:cs typeface="Montserrat"/>
                <a:sym typeface="Montserrat"/>
              </a:rPr>
              <a:t> = ponto médio de cada classe;</a:t>
            </a:r>
          </a:p>
          <a:p>
            <a:pPr algn="just">
              <a:lnSpc>
                <a:spcPts val="4620"/>
              </a:lnSpc>
            </a:pPr>
            <a:r>
              <a:rPr lang="en-US" sz="3300" b="1" dirty="0">
                <a:solidFill>
                  <a:srgbClr val="EDEDED"/>
                </a:solidFill>
                <a:latin typeface="Montserrat Bold"/>
                <a:ea typeface="Montserrat Bold"/>
                <a:cs typeface="Montserrat Bold"/>
                <a:sym typeface="Montserrat Bold"/>
              </a:rPr>
              <a:t>f</a:t>
            </a:r>
            <a:r>
              <a:rPr lang="en-US" sz="3300" dirty="0">
                <a:solidFill>
                  <a:srgbClr val="EDEDED"/>
                </a:solidFill>
                <a:latin typeface="Montserrat"/>
                <a:ea typeface="Montserrat"/>
                <a:cs typeface="Montserrat"/>
                <a:sym typeface="Montserrat"/>
              </a:rPr>
              <a:t> = frequência relativa de cada classe.</a:t>
            </a:r>
          </a:p>
        </p:txBody>
      </p:sp>
      <p:sp>
        <p:nvSpPr>
          <p:cNvPr id="3" name="Freeform 3">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1013756" y="1143000"/>
            <a:ext cx="8130244" cy="52082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3863"/>
              </a:lnSpc>
              <a:spcBef>
                <a:spcPts val="0"/>
              </a:spcBef>
              <a:spcAft>
                <a:spcPts val="0"/>
              </a:spcAft>
              <a:buClrTx/>
              <a:buSzTx/>
              <a:buFontTx/>
              <a:buNone/>
              <a:tabLst/>
              <a:defRPr/>
            </a:pPr>
            <a:r>
              <a:rPr kumimoji="0" lang="en-US" sz="41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 -  Exemplo</a:t>
            </a:r>
          </a:p>
        </p:txBody>
      </p:sp>
      <p:graphicFrame>
        <p:nvGraphicFramePr>
          <p:cNvPr id="3" name="Table 3"/>
          <p:cNvGraphicFramePr>
            <a:graphicFrameLocks noGrp="1"/>
          </p:cNvGraphicFramePr>
          <p:nvPr>
            <p:extLst>
              <p:ext uri="{D42A27DB-BD31-4B8C-83A1-F6EECF244321}">
                <p14:modId xmlns:p14="http://schemas.microsoft.com/office/powerpoint/2010/main" val="3843771313"/>
              </p:ext>
            </p:extLst>
          </p:nvPr>
        </p:nvGraphicFramePr>
        <p:xfrm>
          <a:off x="1437947" y="1871353"/>
          <a:ext cx="7281864" cy="7658099"/>
        </p:xfrm>
        <a:graphic>
          <a:graphicData uri="http://schemas.openxmlformats.org/drawingml/2006/table">
            <a:tbl>
              <a:tblPr firstRow="1"/>
              <a:tblGrid>
                <a:gridCol w="1820466">
                  <a:extLst>
                    <a:ext uri="{9D8B030D-6E8A-4147-A177-3AD203B41FA5}">
                      <a16:colId xmlns:a16="http://schemas.microsoft.com/office/drawing/2014/main" val="20000"/>
                    </a:ext>
                  </a:extLst>
                </a:gridCol>
                <a:gridCol w="1820466">
                  <a:extLst>
                    <a:ext uri="{9D8B030D-6E8A-4147-A177-3AD203B41FA5}">
                      <a16:colId xmlns:a16="http://schemas.microsoft.com/office/drawing/2014/main" val="20001"/>
                    </a:ext>
                  </a:extLst>
                </a:gridCol>
                <a:gridCol w="1820466">
                  <a:extLst>
                    <a:ext uri="{9D8B030D-6E8A-4147-A177-3AD203B41FA5}">
                      <a16:colId xmlns:a16="http://schemas.microsoft.com/office/drawing/2014/main" val="20002"/>
                    </a:ext>
                  </a:extLst>
                </a:gridCol>
                <a:gridCol w="1820466">
                  <a:extLst>
                    <a:ext uri="{9D8B030D-6E8A-4147-A177-3AD203B41FA5}">
                      <a16:colId xmlns:a16="http://schemas.microsoft.com/office/drawing/2014/main" val="20003"/>
                    </a:ext>
                  </a:extLst>
                </a:gridCol>
              </a:tblGrid>
              <a:tr h="918972">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Idade</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Fi</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X</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X*Fi</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851964">
                <a:tc>
                  <a:txBody>
                    <a:bodyPr/>
                    <a:lstStyle/>
                    <a:p>
                      <a:pPr algn="ctr">
                        <a:lnSpc>
                          <a:spcPts val="3079"/>
                        </a:lnSpc>
                        <a:defRPr/>
                      </a:pPr>
                      <a:r>
                        <a:rPr lang="en-US" sz="2199" dirty="0">
                          <a:solidFill>
                            <a:srgbClr val="FFFFFF"/>
                          </a:solidFill>
                          <a:latin typeface="Montserrat"/>
                          <a:ea typeface="Montserrat"/>
                          <a:cs typeface="Montserrat"/>
                          <a:sym typeface="Montserrat"/>
                        </a:rPr>
                        <a:t>0 ⊦ 10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70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350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r h="832818">
                <a:tc>
                  <a:txBody>
                    <a:bodyPr/>
                    <a:lstStyle/>
                    <a:p>
                      <a:pPr algn="ctr">
                        <a:lnSpc>
                          <a:spcPts val="3079"/>
                        </a:lnSpc>
                        <a:defRPr/>
                      </a:pPr>
                      <a:r>
                        <a:rPr lang="en-US" sz="2199" dirty="0">
                          <a:solidFill>
                            <a:srgbClr val="FFFFFF"/>
                          </a:solidFill>
                          <a:latin typeface="Montserrat"/>
                          <a:ea typeface="Montserrat"/>
                          <a:cs typeface="Montserrat"/>
                          <a:sym typeface="Montserrat"/>
                        </a:rPr>
                        <a:t>10 ⊦ 20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20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300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2"/>
                  </a:ext>
                </a:extLst>
              </a:tr>
              <a:tr h="832818">
                <a:tc>
                  <a:txBody>
                    <a:bodyPr/>
                    <a:lstStyle/>
                    <a:p>
                      <a:pPr algn="ctr">
                        <a:lnSpc>
                          <a:spcPts val="3079"/>
                        </a:lnSpc>
                        <a:defRPr/>
                      </a:pPr>
                      <a:r>
                        <a:rPr lang="en-US" sz="2199" dirty="0">
                          <a:solidFill>
                            <a:srgbClr val="FFFFFF"/>
                          </a:solidFill>
                          <a:latin typeface="Montserrat"/>
                          <a:ea typeface="Montserrat"/>
                          <a:cs typeface="Montserrat"/>
                          <a:sym typeface="Montserrat"/>
                        </a:rPr>
                        <a:t>20 ⊦ 30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25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375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3"/>
                  </a:ext>
                </a:extLst>
              </a:tr>
              <a:tr h="832818">
                <a:tc>
                  <a:txBody>
                    <a:bodyPr/>
                    <a:lstStyle/>
                    <a:p>
                      <a:pPr algn="ctr">
                        <a:lnSpc>
                          <a:spcPts val="3079"/>
                        </a:lnSpc>
                        <a:defRPr/>
                      </a:pPr>
                      <a:r>
                        <a:rPr lang="en-US" sz="2199" dirty="0">
                          <a:solidFill>
                            <a:srgbClr val="FFFFFF"/>
                          </a:solidFill>
                          <a:latin typeface="Montserrat"/>
                          <a:ea typeface="Montserrat"/>
                          <a:cs typeface="Montserrat"/>
                          <a:sym typeface="Montserrat"/>
                        </a:rPr>
                        <a:t>30 ⊦ 40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525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4"/>
                  </a:ext>
                </a:extLst>
              </a:tr>
              <a:tr h="832818">
                <a:tc>
                  <a:txBody>
                    <a:bodyPr/>
                    <a:lstStyle/>
                    <a:p>
                      <a:pPr algn="ctr">
                        <a:lnSpc>
                          <a:spcPts val="3079"/>
                        </a:lnSpc>
                        <a:defRPr/>
                      </a:pPr>
                      <a:r>
                        <a:rPr lang="en-US" sz="2199" dirty="0">
                          <a:solidFill>
                            <a:srgbClr val="FFFFFF"/>
                          </a:solidFill>
                          <a:latin typeface="Montserrat"/>
                          <a:ea typeface="Montserrat"/>
                          <a:cs typeface="Montserrat"/>
                          <a:sym typeface="Montserrat"/>
                        </a:rPr>
                        <a:t>40 ⊦ 50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12</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45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540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5"/>
                  </a:ext>
                </a:extLst>
              </a:tr>
              <a:tr h="832818">
                <a:tc>
                  <a:txBody>
                    <a:bodyPr/>
                    <a:lstStyle/>
                    <a:p>
                      <a:pPr algn="ctr">
                        <a:lnSpc>
                          <a:spcPts val="3079"/>
                        </a:lnSpc>
                        <a:defRPr/>
                      </a:pPr>
                      <a:r>
                        <a:rPr lang="en-US" sz="2199" dirty="0">
                          <a:solidFill>
                            <a:srgbClr val="FFFFFF"/>
                          </a:solidFill>
                          <a:latin typeface="Montserrat"/>
                          <a:ea typeface="Montserrat"/>
                          <a:cs typeface="Montserrat"/>
                          <a:sym typeface="Montserrat"/>
                        </a:rPr>
                        <a:t>50 ⊦ 60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18</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990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6"/>
                  </a:ext>
                </a:extLst>
              </a:tr>
              <a:tr h="851964">
                <a:tc>
                  <a:txBody>
                    <a:bodyPr/>
                    <a:lstStyle/>
                    <a:p>
                      <a:pPr algn="ctr">
                        <a:lnSpc>
                          <a:spcPts val="3079"/>
                        </a:lnSpc>
                        <a:defRPr/>
                      </a:pPr>
                      <a:r>
                        <a:rPr lang="en-US" sz="2199" dirty="0">
                          <a:solidFill>
                            <a:srgbClr val="FFFFFF"/>
                          </a:solidFill>
                          <a:latin typeface="Montserrat"/>
                          <a:ea typeface="Montserrat"/>
                          <a:cs typeface="Montserrat"/>
                          <a:sym typeface="Montserrat"/>
                        </a:rPr>
                        <a:t>60 ⊦ 70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65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3250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7"/>
                  </a:ext>
                </a:extLst>
              </a:tr>
              <a:tr h="871109">
                <a:tc>
                  <a:txBody>
                    <a:bodyPr/>
                    <a:lstStyle/>
                    <a:p>
                      <a:pPr algn="ctr">
                        <a:lnSpc>
                          <a:spcPts val="3079"/>
                        </a:lnSpc>
                        <a:defRPr/>
                      </a:pPr>
                      <a:r>
                        <a:rPr lang="en-US" sz="2199" dirty="0">
                          <a:solidFill>
                            <a:srgbClr val="FFFFFF"/>
                          </a:solidFill>
                          <a:latin typeface="Montserrat"/>
                          <a:ea typeface="Montserrat"/>
                          <a:cs typeface="Montserrat"/>
                          <a:sym typeface="Montserrat"/>
                        </a:rPr>
                        <a:t>Σ</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200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079"/>
                        </a:lnSpc>
                        <a:defRPr/>
                      </a:pP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6330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grpSp>
        <p:nvGrpSpPr>
          <p:cNvPr id="5" name="Group 5" descr="média é igual ao somatório do produto entre f e X, dividido por f."/>
          <p:cNvGrpSpPr/>
          <p:nvPr/>
        </p:nvGrpSpPr>
        <p:grpSpPr>
          <a:xfrm>
            <a:off x="9320613" y="3361133"/>
            <a:ext cx="2581730" cy="1053767"/>
            <a:chOff x="0" y="0"/>
            <a:chExt cx="3442306" cy="1405023"/>
          </a:xfrm>
        </p:grpSpPr>
        <p:sp>
          <p:nvSpPr>
            <p:cNvPr id="6" name="Freeform 6"/>
            <p:cNvSpPr/>
            <p:nvPr/>
          </p:nvSpPr>
          <p:spPr>
            <a:xfrm>
              <a:off x="0" y="0"/>
              <a:ext cx="3442306" cy="1405023"/>
            </a:xfrm>
            <a:custGeom>
              <a:avLst/>
              <a:gdLst/>
              <a:ahLst/>
              <a:cxnLst/>
              <a:rect l="l" t="t" r="r" b="b"/>
              <a:pathLst>
                <a:path w="3442306" h="1405023">
                  <a:moveTo>
                    <a:pt x="0" y="0"/>
                  </a:moveTo>
                  <a:lnTo>
                    <a:pt x="3442306" y="0"/>
                  </a:lnTo>
                  <a:lnTo>
                    <a:pt x="3442306" y="1405023"/>
                  </a:lnTo>
                  <a:lnTo>
                    <a:pt x="0" y="140502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grpSp>
        <p:nvGrpSpPr>
          <p:cNvPr id="7" name="Group 7" descr="média é igual a 350 + 300 + 375 + 525 + 540 + 990 + 3250. Tudo isso dividido por 200."/>
          <p:cNvGrpSpPr/>
          <p:nvPr/>
        </p:nvGrpSpPr>
        <p:grpSpPr>
          <a:xfrm>
            <a:off x="9320613" y="5034025"/>
            <a:ext cx="8595327" cy="834252"/>
            <a:chOff x="0" y="0"/>
            <a:chExt cx="11460436" cy="1112336"/>
          </a:xfrm>
        </p:grpSpPr>
        <p:sp>
          <p:nvSpPr>
            <p:cNvPr id="8" name="Freeform 8"/>
            <p:cNvSpPr/>
            <p:nvPr/>
          </p:nvSpPr>
          <p:spPr>
            <a:xfrm>
              <a:off x="0" y="0"/>
              <a:ext cx="11460436" cy="1112336"/>
            </a:xfrm>
            <a:custGeom>
              <a:avLst/>
              <a:gdLst/>
              <a:ahLst/>
              <a:cxnLst/>
              <a:rect l="l" t="t" r="r" b="b"/>
              <a:pathLst>
                <a:path w="11460436" h="1112336">
                  <a:moveTo>
                    <a:pt x="0" y="0"/>
                  </a:moveTo>
                  <a:lnTo>
                    <a:pt x="11460436" y="0"/>
                  </a:lnTo>
                  <a:lnTo>
                    <a:pt x="11460436" y="1112336"/>
                  </a:lnTo>
                  <a:lnTo>
                    <a:pt x="0" y="111233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grpSp>
      <p:grpSp>
        <p:nvGrpSpPr>
          <p:cNvPr id="9" name="Group 9" descr="média é igual a 6330 dividido por 330 que é igual a 31,65."/>
          <p:cNvGrpSpPr/>
          <p:nvPr/>
        </p:nvGrpSpPr>
        <p:grpSpPr>
          <a:xfrm>
            <a:off x="9320613" y="6487402"/>
            <a:ext cx="3610185" cy="876001"/>
            <a:chOff x="0" y="0"/>
            <a:chExt cx="4813580" cy="1168001"/>
          </a:xfrm>
        </p:grpSpPr>
        <p:sp>
          <p:nvSpPr>
            <p:cNvPr id="10" name="Freeform 10"/>
            <p:cNvSpPr/>
            <p:nvPr/>
          </p:nvSpPr>
          <p:spPr>
            <a:xfrm>
              <a:off x="0" y="0"/>
              <a:ext cx="4813580" cy="1168001"/>
            </a:xfrm>
            <a:custGeom>
              <a:avLst/>
              <a:gdLst/>
              <a:ahLst/>
              <a:cxnLst/>
              <a:rect l="l" t="t" r="r" b="b"/>
              <a:pathLst>
                <a:path w="4813580" h="1168001">
                  <a:moveTo>
                    <a:pt x="0" y="0"/>
                  </a:moveTo>
                  <a:lnTo>
                    <a:pt x="4813580" y="0"/>
                  </a:lnTo>
                  <a:lnTo>
                    <a:pt x="4813580" y="1168001"/>
                  </a:lnTo>
                  <a:lnTo>
                    <a:pt x="0" y="116800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grpSp>
      <p:sp>
        <p:nvSpPr>
          <p:cNvPr id="2" name="Freeform 2">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6" name="TextBox 6"/>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5" name="TextBox 5"/>
          <p:cNvSpPr txBox="1"/>
          <p:nvPr/>
        </p:nvSpPr>
        <p:spPr>
          <a:xfrm>
            <a:off x="2187032" y="2430174"/>
            <a:ext cx="13913935" cy="172593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Continuando o exemplo agora no RStudio; A função ‘</a:t>
            </a:r>
            <a:r>
              <a:rPr lang="en-US" sz="3300" b="1" i="1" dirty="0">
                <a:solidFill>
                  <a:srgbClr val="EDEDED"/>
                </a:solidFill>
                <a:latin typeface="Montserrat Bold Italics"/>
                <a:ea typeface="Montserrat Bold Italics"/>
                <a:cs typeface="Montserrat Bold Italics"/>
                <a:sym typeface="Montserrat Bold Italics"/>
              </a:rPr>
              <a:t>mean()</a:t>
            </a:r>
            <a:r>
              <a:rPr lang="en-US" sz="3300" dirty="0">
                <a:solidFill>
                  <a:srgbClr val="EDEDED"/>
                </a:solidFill>
                <a:latin typeface="Montserrat"/>
                <a:ea typeface="Montserrat"/>
                <a:cs typeface="Montserrat"/>
                <a:sym typeface="Montserrat"/>
              </a:rPr>
              <a:t>‘ suporta uma tabela de distribuição de frequência (FDT) como argumento:</a:t>
            </a:r>
          </a:p>
        </p:txBody>
      </p:sp>
      <p:sp>
        <p:nvSpPr>
          <p:cNvPr id="4" name="Freeform 4" descr="Código fonte em R para implementação do exercício anterior."/>
          <p:cNvSpPr/>
          <p:nvPr/>
        </p:nvSpPr>
        <p:spPr>
          <a:xfrm>
            <a:off x="3493371" y="4603779"/>
            <a:ext cx="11301259" cy="4492250"/>
          </a:xfrm>
          <a:custGeom>
            <a:avLst/>
            <a:gdLst/>
            <a:ahLst/>
            <a:cxnLst/>
            <a:rect l="l" t="t" r="r" b="b"/>
            <a:pathLst>
              <a:path w="11301259" h="4492250">
                <a:moveTo>
                  <a:pt x="0" y="0"/>
                </a:moveTo>
                <a:lnTo>
                  <a:pt x="11301258" y="0"/>
                </a:lnTo>
                <a:lnTo>
                  <a:pt x="11301258" y="4492250"/>
                </a:lnTo>
                <a:lnTo>
                  <a:pt x="0" y="4492250"/>
                </a:lnTo>
                <a:lnTo>
                  <a:pt x="0" y="0"/>
                </a:lnTo>
                <a:close/>
              </a:path>
            </a:pathLst>
          </a:custGeom>
          <a:blipFill>
            <a:blip r:embed="rId2"/>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a:off x="11596484" y="1062994"/>
            <a:ext cx="1222346" cy="950714"/>
          </a:xfrm>
          <a:custGeom>
            <a:avLst/>
            <a:gdLst/>
            <a:ahLst/>
            <a:cxnLst/>
            <a:rect l="l" t="t" r="r" b="b"/>
            <a:pathLst>
              <a:path w="1222346" h="950714">
                <a:moveTo>
                  <a:pt x="0" y="0"/>
                </a:moveTo>
                <a:lnTo>
                  <a:pt x="1222346" y="0"/>
                </a:lnTo>
                <a:lnTo>
                  <a:pt x="1222346" y="950714"/>
                </a:lnTo>
                <a:lnTo>
                  <a:pt x="0" y="950714"/>
                </a:lnTo>
                <a:lnTo>
                  <a:pt x="0" y="0"/>
                </a:lnTo>
                <a:close/>
              </a:path>
            </a:pathLst>
          </a:custGeom>
          <a:blipFill>
            <a:blip r:embed="rId5"/>
            <a:stretch>
              <a:fillRect/>
            </a:stretch>
          </a:blipFill>
        </p:spPr>
        <p:txBody>
          <a:bodyPr/>
          <a:lstStyle/>
          <a:p>
            <a:endParaRPr lang="pt-B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6373777" y="1200150"/>
            <a:ext cx="5540446"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 Geral</a:t>
            </a:r>
          </a:p>
        </p:txBody>
      </p:sp>
      <p:sp>
        <p:nvSpPr>
          <p:cNvPr id="2" name="TextBox 2"/>
          <p:cNvSpPr txBox="1"/>
          <p:nvPr/>
        </p:nvSpPr>
        <p:spPr>
          <a:xfrm>
            <a:off x="3255995" y="3053620"/>
            <a:ext cx="11776011" cy="28879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Sejam m1, m2, m3, ..., mk​​ as estimativas das médias aritméticas de K séries e n1, n2, …, nk​ os números de termos destas séries, respectivamente. A média aritmética da série formada pelos termos da K séries é dada pela fórmula:</a:t>
            </a:r>
          </a:p>
        </p:txBody>
      </p:sp>
      <p:grpSp>
        <p:nvGrpSpPr>
          <p:cNvPr id="5" name="Group 5" descr="média geral é igual ao somatório do produto entre n e m, dividido pelo somatório de n."/>
          <p:cNvGrpSpPr/>
          <p:nvPr/>
        </p:nvGrpSpPr>
        <p:grpSpPr>
          <a:xfrm>
            <a:off x="7905824" y="6735544"/>
            <a:ext cx="2476353" cy="1053767"/>
            <a:chOff x="0" y="0"/>
            <a:chExt cx="3301804" cy="1405023"/>
          </a:xfrm>
        </p:grpSpPr>
        <p:sp>
          <p:nvSpPr>
            <p:cNvPr id="6" name="Freeform 6"/>
            <p:cNvSpPr/>
            <p:nvPr/>
          </p:nvSpPr>
          <p:spPr>
            <a:xfrm>
              <a:off x="0" y="0"/>
              <a:ext cx="3301804" cy="1405023"/>
            </a:xfrm>
            <a:custGeom>
              <a:avLst/>
              <a:gdLst/>
              <a:ahLst/>
              <a:cxnLst/>
              <a:rect l="l" t="t" r="r" b="b"/>
              <a:pathLst>
                <a:path w="3301804" h="1405023">
                  <a:moveTo>
                    <a:pt x="0" y="0"/>
                  </a:moveTo>
                  <a:lnTo>
                    <a:pt x="3301804" y="0"/>
                  </a:lnTo>
                  <a:lnTo>
                    <a:pt x="3301804" y="1405023"/>
                  </a:lnTo>
                  <a:lnTo>
                    <a:pt x="0" y="140502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sp>
        <p:nvSpPr>
          <p:cNvPr id="3" name="Freeform 3">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3" name="TextBox 3"/>
          <p:cNvSpPr txBox="1"/>
          <p:nvPr/>
        </p:nvSpPr>
        <p:spPr>
          <a:xfrm>
            <a:off x="3255995" y="2583898"/>
            <a:ext cx="11776011" cy="5638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Sejam as séries:</a:t>
            </a:r>
          </a:p>
        </p:txBody>
      </p:sp>
      <p:sp>
        <p:nvSpPr>
          <p:cNvPr id="5" name="TextBox 5"/>
          <p:cNvSpPr txBox="1"/>
          <p:nvPr/>
        </p:nvSpPr>
        <p:spPr>
          <a:xfrm>
            <a:off x="3255995" y="3733900"/>
            <a:ext cx="11182528" cy="5638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1) {4, 5, 6, 7, 8}             em que           n1 = 5       e     m1 = 6</a:t>
            </a:r>
          </a:p>
        </p:txBody>
      </p:sp>
      <p:sp>
        <p:nvSpPr>
          <p:cNvPr id="6" name="TextBox 6"/>
          <p:cNvSpPr txBox="1"/>
          <p:nvPr/>
        </p:nvSpPr>
        <p:spPr>
          <a:xfrm>
            <a:off x="3255995" y="5066370"/>
            <a:ext cx="11182528" cy="5638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2) {1,2,3}                       em que           n2 = 3       e    m2 = 2</a:t>
            </a:r>
          </a:p>
        </p:txBody>
      </p:sp>
      <p:sp>
        <p:nvSpPr>
          <p:cNvPr id="7" name="TextBox 7"/>
          <p:cNvSpPr txBox="1"/>
          <p:nvPr/>
        </p:nvSpPr>
        <p:spPr>
          <a:xfrm>
            <a:off x="3255995" y="6401775"/>
            <a:ext cx="11182528" cy="5638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3) {9,10,11,12,13}           em que           n3 = 5       e    m3 = 11</a:t>
            </a:r>
          </a:p>
        </p:txBody>
      </p:sp>
      <p:grpSp>
        <p:nvGrpSpPr>
          <p:cNvPr id="8" name="Group 8" descr="Média geral é igual a 30 + 6 + 55. Tudo isso dividido por 5 + 3 + 5. Que é igual a 91 dividido por 13 que é igual a 7."/>
          <p:cNvGrpSpPr/>
          <p:nvPr/>
        </p:nvGrpSpPr>
        <p:grpSpPr>
          <a:xfrm>
            <a:off x="3255995" y="7803855"/>
            <a:ext cx="5919692" cy="1053767"/>
            <a:chOff x="0" y="0"/>
            <a:chExt cx="7892923" cy="1405023"/>
          </a:xfrm>
        </p:grpSpPr>
        <p:sp>
          <p:nvSpPr>
            <p:cNvPr id="9" name="Freeform 9"/>
            <p:cNvSpPr/>
            <p:nvPr/>
          </p:nvSpPr>
          <p:spPr>
            <a:xfrm>
              <a:off x="0" y="0"/>
              <a:ext cx="7892923" cy="1405023"/>
            </a:xfrm>
            <a:custGeom>
              <a:avLst/>
              <a:gdLst/>
              <a:ahLst/>
              <a:cxnLst/>
              <a:rect l="l" t="t" r="r" b="b"/>
              <a:pathLst>
                <a:path w="7892923" h="1405023">
                  <a:moveTo>
                    <a:pt x="0" y="0"/>
                  </a:moveTo>
                  <a:lnTo>
                    <a:pt x="7892923" y="0"/>
                  </a:lnTo>
                  <a:lnTo>
                    <a:pt x="7892923" y="1405023"/>
                  </a:lnTo>
                  <a:lnTo>
                    <a:pt x="0" y="140502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sp>
        <p:nvSpPr>
          <p:cNvPr id="2" name="Freeform 2">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6" name="TextBox 6"/>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3" name="TextBox 3"/>
          <p:cNvSpPr txBox="1"/>
          <p:nvPr/>
        </p:nvSpPr>
        <p:spPr>
          <a:xfrm>
            <a:off x="2201163" y="2312042"/>
            <a:ext cx="13885674" cy="2306955"/>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Através da função ’</a:t>
            </a:r>
            <a:r>
              <a:rPr lang="en-US" sz="3300" b="1" i="1" dirty="0">
                <a:solidFill>
                  <a:srgbClr val="EDEDED"/>
                </a:solidFill>
                <a:latin typeface="Montserrat Bold Italics"/>
                <a:ea typeface="Montserrat Bold Italics"/>
                <a:cs typeface="Montserrat Bold Italics"/>
                <a:sym typeface="Montserrat Bold Italics"/>
              </a:rPr>
              <a:t>length()</a:t>
            </a:r>
            <a:r>
              <a:rPr lang="en-US" sz="3300" dirty="0">
                <a:solidFill>
                  <a:srgbClr val="EDEDED"/>
                </a:solidFill>
                <a:latin typeface="Montserrat"/>
                <a:ea typeface="Montserrat"/>
                <a:cs typeface="Montserrat"/>
                <a:sym typeface="Montserrat"/>
              </a:rPr>
              <a:t>’ o código recebe o tamanho da lista de itens declarada na parte acima no código, o que permite criar uma função ‘medGeral()’ que receberá 3 parâmetros e irá retornar o resultado da expressão matemática deduzida da média geral. </a:t>
            </a:r>
          </a:p>
        </p:txBody>
      </p:sp>
      <p:sp>
        <p:nvSpPr>
          <p:cNvPr id="5" name="Freeform 5" descr="Código fonte em R para implementação do exercício anterior."/>
          <p:cNvSpPr/>
          <p:nvPr/>
        </p:nvSpPr>
        <p:spPr>
          <a:xfrm>
            <a:off x="3079039" y="4980947"/>
            <a:ext cx="12129922" cy="4670020"/>
          </a:xfrm>
          <a:custGeom>
            <a:avLst/>
            <a:gdLst/>
            <a:ahLst/>
            <a:cxnLst/>
            <a:rect l="l" t="t" r="r" b="b"/>
            <a:pathLst>
              <a:path w="12129922" h="4670020">
                <a:moveTo>
                  <a:pt x="0" y="0"/>
                </a:moveTo>
                <a:lnTo>
                  <a:pt x="12129922" y="0"/>
                </a:lnTo>
                <a:lnTo>
                  <a:pt x="12129922" y="4670020"/>
                </a:lnTo>
                <a:lnTo>
                  <a:pt x="0" y="4670020"/>
                </a:lnTo>
                <a:lnTo>
                  <a:pt x="0" y="0"/>
                </a:lnTo>
                <a:close/>
              </a:path>
            </a:pathLst>
          </a:custGeom>
          <a:blipFill>
            <a:blip r:embed="rId2"/>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a:off x="11596484" y="1062994"/>
            <a:ext cx="1222346" cy="950714"/>
          </a:xfrm>
          <a:custGeom>
            <a:avLst/>
            <a:gdLst/>
            <a:ahLst/>
            <a:cxnLst/>
            <a:rect l="l" t="t" r="r" b="b"/>
            <a:pathLst>
              <a:path w="1222346" h="950714">
                <a:moveTo>
                  <a:pt x="0" y="0"/>
                </a:moveTo>
                <a:lnTo>
                  <a:pt x="1222346" y="0"/>
                </a:lnTo>
                <a:lnTo>
                  <a:pt x="1222346" y="950714"/>
                </a:lnTo>
                <a:lnTo>
                  <a:pt x="0" y="950714"/>
                </a:lnTo>
                <a:lnTo>
                  <a:pt x="0" y="0"/>
                </a:lnTo>
                <a:close/>
              </a:path>
            </a:pathLst>
          </a:custGeom>
          <a:blipFill>
            <a:blip r:embed="rId3"/>
            <a:stretch>
              <a:fillRect/>
            </a:stretch>
          </a:blipFill>
        </p:spPr>
        <p:txBody>
          <a:bodyPr/>
          <a:lstStyle/>
          <a:p>
            <a:endParaRPr lang="pt-BR" dirty="0"/>
          </a:p>
        </p:txBody>
      </p:sp>
      <p:sp>
        <p:nvSpPr>
          <p:cNvPr id="4" name="Freeform 4">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5" name="TextBox 5"/>
          <p:cNvSpPr txBox="1">
            <a:spLocks noGrp="1"/>
          </p:cNvSpPr>
          <p:nvPr>
            <p:ph type="title" idx="4294967295"/>
          </p:nvPr>
        </p:nvSpPr>
        <p:spPr>
          <a:xfrm>
            <a:off x="8779704" y="1200150"/>
            <a:ext cx="8479596"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 Geométrica</a:t>
            </a:r>
          </a:p>
        </p:txBody>
      </p:sp>
      <p:sp>
        <p:nvSpPr>
          <p:cNvPr id="2" name="TextBox 2"/>
          <p:cNvSpPr txBox="1"/>
          <p:nvPr/>
        </p:nvSpPr>
        <p:spPr>
          <a:xfrm>
            <a:off x="5483289" y="2209054"/>
            <a:ext cx="11776011" cy="405003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A média geométrica é uma medida estatística central empregada para representar um valor típico em conjuntos de dados compostos por valores positivos. Sua obtenção envolve a multiplicação de todos os elementos do conjunto, seguida pelo cálculo da raiz enésima do produto, onde "n" representa o número de valores no conjunto.</a:t>
            </a:r>
          </a:p>
        </p:txBody>
      </p:sp>
      <p:sp>
        <p:nvSpPr>
          <p:cNvPr id="4" name="Freeform 4" descr="Gráfico de barras com linhas que acompanham a curva de crescimento com uma moeda acima da linha."/>
          <p:cNvSpPr/>
          <p:nvPr/>
        </p:nvSpPr>
        <p:spPr>
          <a:xfrm>
            <a:off x="1028700" y="5707306"/>
            <a:ext cx="3559893" cy="3550994"/>
          </a:xfrm>
          <a:custGeom>
            <a:avLst/>
            <a:gdLst/>
            <a:ahLst/>
            <a:cxnLst/>
            <a:rect l="l" t="t" r="r" b="b"/>
            <a:pathLst>
              <a:path w="3559893" h="3550994">
                <a:moveTo>
                  <a:pt x="0" y="0"/>
                </a:moveTo>
                <a:lnTo>
                  <a:pt x="3559893" y="0"/>
                </a:lnTo>
                <a:lnTo>
                  <a:pt x="3559893" y="3550994"/>
                </a:lnTo>
                <a:lnTo>
                  <a:pt x="0" y="35509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5" name="TextBox 5"/>
          <p:cNvSpPr txBox="1">
            <a:spLocks noGrp="1"/>
          </p:cNvSpPr>
          <p:nvPr>
            <p:ph type="title" idx="4294967295"/>
          </p:nvPr>
        </p:nvSpPr>
        <p:spPr>
          <a:xfrm>
            <a:off x="8779704" y="1200150"/>
            <a:ext cx="8479596"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 Geométrica</a:t>
            </a:r>
          </a:p>
        </p:txBody>
      </p:sp>
      <p:sp>
        <p:nvSpPr>
          <p:cNvPr id="2" name="TextBox 2"/>
          <p:cNvSpPr txBox="1"/>
          <p:nvPr/>
        </p:nvSpPr>
        <p:spPr>
          <a:xfrm>
            <a:off x="5483289" y="2209054"/>
            <a:ext cx="11776011" cy="405003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Esta medida é comumente empregada em análises relacionadas a taxas de crescimento, permitindo calcular a taxa média de variação ao longo de um período específico. Além disso, na área financeira, a média geométrica é utilizada para calcular a rentabilidade média de um portfólio de investimentos ao longo do tempo.</a:t>
            </a:r>
          </a:p>
        </p:txBody>
      </p:sp>
      <p:sp>
        <p:nvSpPr>
          <p:cNvPr id="4" name="Freeform 4" descr="Sequências de barras ordenados numa crescente com uma moeda dourada. A última barra na verdade é uma seta que simboliza o crescimento e a moeda está posicionada logo a frente dessa seta vertical."/>
          <p:cNvSpPr/>
          <p:nvPr/>
        </p:nvSpPr>
        <p:spPr>
          <a:xfrm>
            <a:off x="1028700" y="5634740"/>
            <a:ext cx="3193263" cy="3623560"/>
          </a:xfrm>
          <a:custGeom>
            <a:avLst/>
            <a:gdLst/>
            <a:ahLst/>
            <a:cxnLst/>
            <a:rect l="l" t="t" r="r" b="b"/>
            <a:pathLst>
              <a:path w="3193263" h="3623560">
                <a:moveTo>
                  <a:pt x="0" y="0"/>
                </a:moveTo>
                <a:lnTo>
                  <a:pt x="3193263" y="0"/>
                </a:lnTo>
                <a:lnTo>
                  <a:pt x="3193263" y="3623560"/>
                </a:lnTo>
                <a:lnTo>
                  <a:pt x="0" y="362356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4904202" y="1200150"/>
            <a:ext cx="8479596"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 Geométrica</a:t>
            </a:r>
          </a:p>
        </p:txBody>
      </p:sp>
      <p:sp>
        <p:nvSpPr>
          <p:cNvPr id="2" name="TextBox 2"/>
          <p:cNvSpPr txBox="1"/>
          <p:nvPr/>
        </p:nvSpPr>
        <p:spPr>
          <a:xfrm>
            <a:off x="3255995" y="3286589"/>
            <a:ext cx="11776011" cy="172593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Sejam y1, y2, ..., yn valores de Y associados às respectivas frequência absolutas F1, F2, ..., Fn. A média geométrica (MG ou mg) de Y é definida por:</a:t>
            </a:r>
          </a:p>
        </p:txBody>
      </p:sp>
      <p:grpSp>
        <p:nvGrpSpPr>
          <p:cNvPr id="5" name="Group 5" descr="Média geométrica é igual a raiz enésima do produto entre y1 elevado a F1, y2 elevado a F2, até yn elevado a Fn."/>
          <p:cNvGrpSpPr/>
          <p:nvPr/>
        </p:nvGrpSpPr>
        <p:grpSpPr>
          <a:xfrm>
            <a:off x="3255995" y="6096128"/>
            <a:ext cx="7887451" cy="965810"/>
            <a:chOff x="0" y="0"/>
            <a:chExt cx="10516602" cy="1287747"/>
          </a:xfrm>
        </p:grpSpPr>
        <p:sp>
          <p:nvSpPr>
            <p:cNvPr id="6" name="Freeform 6"/>
            <p:cNvSpPr/>
            <p:nvPr/>
          </p:nvSpPr>
          <p:spPr>
            <a:xfrm>
              <a:off x="0" y="0"/>
              <a:ext cx="10516602" cy="1287747"/>
            </a:xfrm>
            <a:custGeom>
              <a:avLst/>
              <a:gdLst/>
              <a:ahLst/>
              <a:cxnLst/>
              <a:rect l="l" t="t" r="r" b="b"/>
              <a:pathLst>
                <a:path w="10516602" h="1287747">
                  <a:moveTo>
                    <a:pt x="0" y="0"/>
                  </a:moveTo>
                  <a:lnTo>
                    <a:pt x="10516602" y="0"/>
                  </a:lnTo>
                  <a:lnTo>
                    <a:pt x="10516602" y="1287747"/>
                  </a:lnTo>
                  <a:lnTo>
                    <a:pt x="0" y="128774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TextBox 3"/>
          <p:cNvSpPr txBox="1">
            <a:spLocks noGrp="1"/>
          </p:cNvSpPr>
          <p:nvPr>
            <p:ph type="title" idx="4294967295"/>
          </p:nvPr>
        </p:nvSpPr>
        <p:spPr>
          <a:xfrm>
            <a:off x="1166597" y="4562333"/>
            <a:ext cx="15954806" cy="145760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10603"/>
              </a:lnSpc>
              <a:spcBef>
                <a:spcPts val="0"/>
              </a:spcBef>
              <a:spcAft>
                <a:spcPts val="0"/>
              </a:spcAft>
              <a:buClrTx/>
              <a:buSzTx/>
              <a:buFontTx/>
              <a:buNone/>
              <a:tabLst/>
              <a:defRPr/>
            </a:pPr>
            <a:r>
              <a:rPr kumimoji="0" lang="en-US" sz="11525" b="1" i="0" u="none" strike="noStrike" kern="1200" cap="none" spc="0" normalizeH="0" baseline="0" noProof="0" dirty="0">
                <a:ln>
                  <a:noFill/>
                </a:ln>
                <a:solidFill>
                  <a:srgbClr val="EDEDED"/>
                </a:solidFill>
                <a:effectLst/>
                <a:uLnTx/>
                <a:uFillTx/>
                <a:latin typeface="Montserrat Ultra-Bold"/>
                <a:ea typeface="Montserrat Ultra-Bold"/>
                <a:cs typeface="Montserrat Ultra-Bold"/>
                <a:sym typeface="Montserrat Ultra-Bold"/>
              </a:rPr>
              <a:t>1. Tendência Central</a:t>
            </a:r>
          </a:p>
        </p:txBody>
      </p:sp>
      <p:sp>
        <p:nvSpPr>
          <p:cNvPr id="4" name="Freeform 4">
            <a:extLst>
              <a:ext uri="{C183D7F6-B498-43B3-948B-1728B52AA6E4}">
                <adec:decorative xmlns:adec="http://schemas.microsoft.com/office/drawing/2017/decorative" val="1"/>
              </a:ext>
            </a:extLst>
          </p:cNvPr>
          <p:cNvSpPr/>
          <p:nvPr/>
        </p:nvSpPr>
        <p:spPr>
          <a:xfrm flipH="1">
            <a:off x="14471102" y="6899503"/>
            <a:ext cx="3816898" cy="3387497"/>
          </a:xfrm>
          <a:custGeom>
            <a:avLst/>
            <a:gdLst/>
            <a:ahLst/>
            <a:cxnLst/>
            <a:rect l="l" t="t" r="r" b="b"/>
            <a:pathLst>
              <a:path w="3816898" h="3387497">
                <a:moveTo>
                  <a:pt x="3816898" y="0"/>
                </a:moveTo>
                <a:lnTo>
                  <a:pt x="0" y="0"/>
                </a:lnTo>
                <a:lnTo>
                  <a:pt x="0" y="3387497"/>
                </a:lnTo>
                <a:lnTo>
                  <a:pt x="3816898" y="3387497"/>
                </a:lnTo>
                <a:lnTo>
                  <a:pt x="381689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5" name="TextBox 5"/>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6" name="TextBox 6"/>
          <p:cNvSpPr txBox="1"/>
          <p:nvPr/>
        </p:nvSpPr>
        <p:spPr>
          <a:xfrm>
            <a:off x="2201163" y="2657934"/>
            <a:ext cx="13885674" cy="1144905"/>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Seja uma amostra {3, 6, 12, 24, 48} sua média geométrica se da por:</a:t>
            </a:r>
          </a:p>
        </p:txBody>
      </p:sp>
      <p:grpSp>
        <p:nvGrpSpPr>
          <p:cNvPr id="3" name="Group 3" descr="Média geométrica é raiz quinta do produto entre 3, 6, 12, 24 e 48."/>
          <p:cNvGrpSpPr/>
          <p:nvPr/>
        </p:nvGrpSpPr>
        <p:grpSpPr>
          <a:xfrm>
            <a:off x="2235935" y="4479447"/>
            <a:ext cx="7588357" cy="948545"/>
            <a:chOff x="0" y="0"/>
            <a:chExt cx="10117810" cy="1264726"/>
          </a:xfrm>
        </p:grpSpPr>
        <p:sp>
          <p:nvSpPr>
            <p:cNvPr id="4" name="Freeform 4"/>
            <p:cNvSpPr/>
            <p:nvPr/>
          </p:nvSpPr>
          <p:spPr>
            <a:xfrm>
              <a:off x="0" y="0"/>
              <a:ext cx="10117810" cy="1264726"/>
            </a:xfrm>
            <a:custGeom>
              <a:avLst/>
              <a:gdLst/>
              <a:ahLst/>
              <a:cxnLst/>
              <a:rect l="l" t="t" r="r" b="b"/>
              <a:pathLst>
                <a:path w="10117810" h="1264726">
                  <a:moveTo>
                    <a:pt x="0" y="0"/>
                  </a:moveTo>
                  <a:lnTo>
                    <a:pt x="10117810" y="0"/>
                  </a:lnTo>
                  <a:lnTo>
                    <a:pt x="10117810" y="1264726"/>
                  </a:lnTo>
                  <a:lnTo>
                    <a:pt x="0" y="126472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grpSp>
        <p:nvGrpSpPr>
          <p:cNvPr id="7" name="Group 7" descr="Média geométrica é igual a raiz quinta de 248.832"/>
          <p:cNvGrpSpPr/>
          <p:nvPr/>
        </p:nvGrpSpPr>
        <p:grpSpPr>
          <a:xfrm>
            <a:off x="2235935" y="5897408"/>
            <a:ext cx="4997729" cy="962865"/>
            <a:chOff x="0" y="0"/>
            <a:chExt cx="6663639" cy="1283820"/>
          </a:xfrm>
        </p:grpSpPr>
        <p:sp>
          <p:nvSpPr>
            <p:cNvPr id="8" name="Freeform 8"/>
            <p:cNvSpPr/>
            <p:nvPr/>
          </p:nvSpPr>
          <p:spPr>
            <a:xfrm>
              <a:off x="0" y="0"/>
              <a:ext cx="6663639" cy="1283820"/>
            </a:xfrm>
            <a:custGeom>
              <a:avLst/>
              <a:gdLst/>
              <a:ahLst/>
              <a:cxnLst/>
              <a:rect l="l" t="t" r="r" b="b"/>
              <a:pathLst>
                <a:path w="6663639" h="1283820">
                  <a:moveTo>
                    <a:pt x="0" y="0"/>
                  </a:moveTo>
                  <a:lnTo>
                    <a:pt x="6663639" y="0"/>
                  </a:lnTo>
                  <a:lnTo>
                    <a:pt x="6663639" y="1283820"/>
                  </a:lnTo>
                  <a:lnTo>
                    <a:pt x="0" y="12838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grpSp>
      <p:grpSp>
        <p:nvGrpSpPr>
          <p:cNvPr id="9" name="Group 9" descr="Média geométrica é igual a 12."/>
          <p:cNvGrpSpPr/>
          <p:nvPr/>
        </p:nvGrpSpPr>
        <p:grpSpPr>
          <a:xfrm>
            <a:off x="2235935" y="7329690"/>
            <a:ext cx="2853252" cy="773763"/>
            <a:chOff x="0" y="0"/>
            <a:chExt cx="3804335" cy="1031684"/>
          </a:xfrm>
        </p:grpSpPr>
        <p:sp>
          <p:nvSpPr>
            <p:cNvPr id="10" name="Freeform 10"/>
            <p:cNvSpPr/>
            <p:nvPr/>
          </p:nvSpPr>
          <p:spPr>
            <a:xfrm>
              <a:off x="0" y="0"/>
              <a:ext cx="3804335" cy="1031684"/>
            </a:xfrm>
            <a:custGeom>
              <a:avLst/>
              <a:gdLst/>
              <a:ahLst/>
              <a:cxnLst/>
              <a:rect l="l" t="t" r="r" b="b"/>
              <a:pathLst>
                <a:path w="3804335" h="1031684">
                  <a:moveTo>
                    <a:pt x="0" y="0"/>
                  </a:moveTo>
                  <a:lnTo>
                    <a:pt x="3804335" y="0"/>
                  </a:lnTo>
                  <a:lnTo>
                    <a:pt x="3804335" y="1031684"/>
                  </a:lnTo>
                  <a:lnTo>
                    <a:pt x="0" y="1031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grpSp>
      <p:sp>
        <p:nvSpPr>
          <p:cNvPr id="2" name="Freeform 2">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6" name="TextBox 6"/>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5" name="TextBox 5"/>
          <p:cNvSpPr txBox="1"/>
          <p:nvPr/>
        </p:nvSpPr>
        <p:spPr>
          <a:xfrm>
            <a:off x="1765334" y="2255520"/>
            <a:ext cx="14757333" cy="28879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Com a biblioteca ‘</a:t>
            </a:r>
            <a:r>
              <a:rPr lang="en-US" sz="3300" b="1" i="1" dirty="0">
                <a:solidFill>
                  <a:srgbClr val="EDEDED"/>
                </a:solidFill>
                <a:latin typeface="Montserrat Bold Italics"/>
                <a:ea typeface="Montserrat Bold Italics"/>
                <a:cs typeface="Montserrat Bold Italics"/>
                <a:sym typeface="Montserrat Bold Italics"/>
              </a:rPr>
              <a:t>psych</a:t>
            </a:r>
            <a:r>
              <a:rPr lang="en-US" sz="3300" dirty="0">
                <a:solidFill>
                  <a:srgbClr val="EDEDED"/>
                </a:solidFill>
                <a:latin typeface="Montserrat"/>
                <a:ea typeface="Montserrat"/>
                <a:cs typeface="Montserrat"/>
                <a:sym typeface="Montserrat"/>
              </a:rPr>
              <a:t>’ você consegue calcular a média geométrica através do método ‘</a:t>
            </a:r>
            <a:r>
              <a:rPr lang="en-US" sz="3300" b="1" i="1" dirty="0">
                <a:solidFill>
                  <a:srgbClr val="EDEDED"/>
                </a:solidFill>
                <a:latin typeface="Montserrat Bold Italics"/>
                <a:ea typeface="Montserrat Bold Italics"/>
                <a:cs typeface="Montserrat Bold Italics"/>
                <a:sym typeface="Montserrat Bold Italics"/>
              </a:rPr>
              <a:t>geometric.mean()</a:t>
            </a:r>
            <a:r>
              <a:rPr lang="en-US" sz="3300" dirty="0">
                <a:solidFill>
                  <a:srgbClr val="EDEDED"/>
                </a:solidFill>
                <a:latin typeface="Montserrat"/>
                <a:ea typeface="Montserrat"/>
                <a:cs typeface="Montserrat"/>
                <a:sym typeface="Montserrat"/>
              </a:rPr>
              <a:t>’, passando um vetor ou um data frame como argumento. Também, através das funções ’</a:t>
            </a:r>
            <a:r>
              <a:rPr lang="en-US" sz="3300" b="1" i="1" dirty="0">
                <a:solidFill>
                  <a:srgbClr val="EDEDED"/>
                </a:solidFill>
                <a:latin typeface="Montserrat Bold Italics"/>
                <a:ea typeface="Montserrat Bold Italics"/>
                <a:cs typeface="Montserrat Bold Italics"/>
                <a:sym typeface="Montserrat Bold Italics"/>
              </a:rPr>
              <a:t>prod()</a:t>
            </a:r>
            <a:r>
              <a:rPr lang="en-US" sz="3300" dirty="0">
                <a:solidFill>
                  <a:srgbClr val="EDEDED"/>
                </a:solidFill>
                <a:latin typeface="Montserrat"/>
                <a:ea typeface="Montserrat"/>
                <a:cs typeface="Montserrat"/>
                <a:sym typeface="Montserrat"/>
              </a:rPr>
              <a:t>’ e ‘</a:t>
            </a:r>
            <a:r>
              <a:rPr lang="en-US" sz="3300" b="1" i="1" dirty="0">
                <a:solidFill>
                  <a:srgbClr val="EDEDED"/>
                </a:solidFill>
                <a:latin typeface="Montserrat Bold Italics"/>
                <a:ea typeface="Montserrat Bold Italics"/>
                <a:cs typeface="Montserrat Bold Italics"/>
                <a:sym typeface="Montserrat Bold Italics"/>
              </a:rPr>
              <a:t>lenght()</a:t>
            </a:r>
            <a:r>
              <a:rPr lang="en-US" sz="3300" dirty="0">
                <a:solidFill>
                  <a:srgbClr val="EDEDED"/>
                </a:solidFill>
                <a:latin typeface="Montserrat"/>
                <a:ea typeface="Montserrat"/>
                <a:cs typeface="Montserrat"/>
                <a:sym typeface="Montserrat"/>
              </a:rPr>
              <a:t>’ pode se aplicar a fórmula, onde se obtém a média.</a:t>
            </a:r>
          </a:p>
          <a:p>
            <a:pPr algn="just">
              <a:lnSpc>
                <a:spcPts val="4620"/>
              </a:lnSpc>
            </a:pPr>
            <a:endParaRPr lang="en-US" sz="3300" dirty="0">
              <a:solidFill>
                <a:srgbClr val="EDEDED"/>
              </a:solidFill>
              <a:latin typeface="Montserrat"/>
              <a:ea typeface="Montserrat"/>
              <a:cs typeface="Montserrat"/>
              <a:sym typeface="Montserrat"/>
            </a:endParaRPr>
          </a:p>
        </p:txBody>
      </p:sp>
      <p:sp>
        <p:nvSpPr>
          <p:cNvPr id="4" name="Freeform 4" descr="Código fonte em R para implementação do exercício anterior."/>
          <p:cNvSpPr/>
          <p:nvPr/>
        </p:nvSpPr>
        <p:spPr>
          <a:xfrm>
            <a:off x="6416968" y="5807247"/>
            <a:ext cx="5454064" cy="2509382"/>
          </a:xfrm>
          <a:custGeom>
            <a:avLst/>
            <a:gdLst/>
            <a:ahLst/>
            <a:cxnLst/>
            <a:rect l="l" t="t" r="r" b="b"/>
            <a:pathLst>
              <a:path w="5454064" h="2509382">
                <a:moveTo>
                  <a:pt x="0" y="0"/>
                </a:moveTo>
                <a:lnTo>
                  <a:pt x="5454064" y="0"/>
                </a:lnTo>
                <a:lnTo>
                  <a:pt x="5454064" y="2509382"/>
                </a:lnTo>
                <a:lnTo>
                  <a:pt x="0" y="2509382"/>
                </a:lnTo>
                <a:lnTo>
                  <a:pt x="0" y="0"/>
                </a:lnTo>
                <a:close/>
              </a:path>
            </a:pathLst>
          </a:custGeom>
          <a:blipFill>
            <a:blip r:embed="rId2"/>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a:off x="11596484" y="1062994"/>
            <a:ext cx="1222346" cy="950714"/>
          </a:xfrm>
          <a:custGeom>
            <a:avLst/>
            <a:gdLst/>
            <a:ahLst/>
            <a:cxnLst/>
            <a:rect l="l" t="t" r="r" b="b"/>
            <a:pathLst>
              <a:path w="1222346" h="950714">
                <a:moveTo>
                  <a:pt x="0" y="0"/>
                </a:moveTo>
                <a:lnTo>
                  <a:pt x="1222346" y="0"/>
                </a:lnTo>
                <a:lnTo>
                  <a:pt x="1222346" y="950714"/>
                </a:lnTo>
                <a:lnTo>
                  <a:pt x="0" y="950714"/>
                </a:lnTo>
                <a:lnTo>
                  <a:pt x="0" y="0"/>
                </a:lnTo>
                <a:close/>
              </a:path>
            </a:pathLst>
          </a:custGeom>
          <a:blipFill>
            <a:blip r:embed="rId3"/>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V="1">
            <a:off x="15626142" y="7061938"/>
            <a:ext cx="2664707" cy="3225062"/>
          </a:xfrm>
          <a:custGeom>
            <a:avLst/>
            <a:gdLst/>
            <a:ahLst/>
            <a:cxnLst/>
            <a:rect l="l" t="t" r="r" b="b"/>
            <a:pathLst>
              <a:path w="2664707" h="3225062">
                <a:moveTo>
                  <a:pt x="0" y="3225062"/>
                </a:moveTo>
                <a:lnTo>
                  <a:pt x="2664708" y="3225062"/>
                </a:lnTo>
                <a:lnTo>
                  <a:pt x="2664708" y="0"/>
                </a:lnTo>
                <a:lnTo>
                  <a:pt x="0" y="0"/>
                </a:lnTo>
                <a:lnTo>
                  <a:pt x="0" y="3225062"/>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5087899" y="1200150"/>
            <a:ext cx="8112203"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 Harmônica</a:t>
            </a:r>
          </a:p>
        </p:txBody>
      </p:sp>
      <p:sp>
        <p:nvSpPr>
          <p:cNvPr id="2" name="TextBox 2"/>
          <p:cNvSpPr txBox="1"/>
          <p:nvPr/>
        </p:nvSpPr>
        <p:spPr>
          <a:xfrm>
            <a:off x="2323380" y="2453347"/>
            <a:ext cx="13641241" cy="28879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A média harmônica é uma medida estatística empregada para determinar um valor representativo em conjuntos de dados relacionados a proporções ou taxas. Sua obtenção envolve o cálculo do inverso dos valores presentes no conjunto de dados, seguido pela determinação da média aritmética desses inversos. </a:t>
            </a:r>
          </a:p>
        </p:txBody>
      </p:sp>
      <p:grpSp>
        <p:nvGrpSpPr>
          <p:cNvPr id="5" name="Group 5" descr="Média harmônica é igual a n dividido pela soma de F1 dividido por y1, com F2 dividido por y2, até Fn dividido por yn."/>
          <p:cNvGrpSpPr/>
          <p:nvPr/>
        </p:nvGrpSpPr>
        <p:grpSpPr>
          <a:xfrm>
            <a:off x="5172140" y="6481194"/>
            <a:ext cx="7943721" cy="1672362"/>
            <a:chOff x="0" y="0"/>
            <a:chExt cx="10591627" cy="2229816"/>
          </a:xfrm>
        </p:grpSpPr>
        <p:sp>
          <p:nvSpPr>
            <p:cNvPr id="6" name="Freeform 6"/>
            <p:cNvSpPr/>
            <p:nvPr/>
          </p:nvSpPr>
          <p:spPr>
            <a:xfrm>
              <a:off x="0" y="0"/>
              <a:ext cx="10591627" cy="2229816"/>
            </a:xfrm>
            <a:custGeom>
              <a:avLst/>
              <a:gdLst/>
              <a:ahLst/>
              <a:cxnLst/>
              <a:rect l="l" t="t" r="r" b="b"/>
              <a:pathLst>
                <a:path w="10591627" h="2229816">
                  <a:moveTo>
                    <a:pt x="0" y="0"/>
                  </a:moveTo>
                  <a:lnTo>
                    <a:pt x="10591627" y="0"/>
                  </a:lnTo>
                  <a:lnTo>
                    <a:pt x="10591627" y="2229816"/>
                  </a:lnTo>
                  <a:lnTo>
                    <a:pt x="0" y="22298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sp>
        <p:nvSpPr>
          <p:cNvPr id="3" name="Freeform 3">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5" name="TextBox 5"/>
          <p:cNvSpPr txBox="1">
            <a:spLocks noGrp="1"/>
          </p:cNvSpPr>
          <p:nvPr>
            <p:ph type="title" idx="4294967295"/>
          </p:nvPr>
        </p:nvSpPr>
        <p:spPr>
          <a:xfrm>
            <a:off x="5087899" y="1200150"/>
            <a:ext cx="8112203"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Média Harmônica</a:t>
            </a:r>
          </a:p>
        </p:txBody>
      </p:sp>
      <p:sp>
        <p:nvSpPr>
          <p:cNvPr id="2" name="TextBox 2"/>
          <p:cNvSpPr txBox="1"/>
          <p:nvPr/>
        </p:nvSpPr>
        <p:spPr>
          <a:xfrm>
            <a:off x="2323380" y="2453347"/>
            <a:ext cx="13641241" cy="28879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Esta métrica é aplicada em situações nas quais se torna crucial considerar a influência de valores atípicos no resultado global. Comumente utilizada para calcular médias de taxas, taxas de fluxo, retorno de investimentos, e outras grandezas que implicam proporções ou taxas.</a:t>
            </a:r>
          </a:p>
        </p:txBody>
      </p:sp>
      <p:sp>
        <p:nvSpPr>
          <p:cNvPr id="4" name="Freeform 4" descr="Desenho de uma mão aberta para cima onde há um circulo com o símbolo de porcentagem dentro para simbolizar uma valorização de uma moeda."/>
          <p:cNvSpPr/>
          <p:nvPr/>
        </p:nvSpPr>
        <p:spPr>
          <a:xfrm>
            <a:off x="7466206" y="5817577"/>
            <a:ext cx="3355588" cy="3221364"/>
          </a:xfrm>
          <a:custGeom>
            <a:avLst/>
            <a:gdLst/>
            <a:ahLst/>
            <a:cxnLst/>
            <a:rect l="l" t="t" r="r" b="b"/>
            <a:pathLst>
              <a:path w="3355588" h="3221364">
                <a:moveTo>
                  <a:pt x="0" y="0"/>
                </a:moveTo>
                <a:lnTo>
                  <a:pt x="3355588" y="0"/>
                </a:lnTo>
                <a:lnTo>
                  <a:pt x="3355588" y="3221365"/>
                </a:lnTo>
                <a:lnTo>
                  <a:pt x="0" y="322136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extBox 2"/>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3" name="TextBox 3"/>
          <p:cNvSpPr txBox="1"/>
          <p:nvPr/>
        </p:nvSpPr>
        <p:spPr>
          <a:xfrm>
            <a:off x="2201163" y="2657934"/>
            <a:ext cx="13885674" cy="5638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Seja uma amostra {2, 5, 8} sua média harmônica se da por:</a:t>
            </a:r>
          </a:p>
        </p:txBody>
      </p:sp>
      <p:grpSp>
        <p:nvGrpSpPr>
          <p:cNvPr id="4" name="Group 4" descr="Média harmônica é igual a 3 dividido pela soma entre meio, com um quinto, com um oitavo."/>
          <p:cNvGrpSpPr/>
          <p:nvPr/>
        </p:nvGrpSpPr>
        <p:grpSpPr>
          <a:xfrm>
            <a:off x="2201163" y="4307319"/>
            <a:ext cx="5302612" cy="1672362"/>
            <a:chOff x="0" y="0"/>
            <a:chExt cx="7070149" cy="2229816"/>
          </a:xfrm>
        </p:grpSpPr>
        <p:sp>
          <p:nvSpPr>
            <p:cNvPr id="5" name="Freeform 5"/>
            <p:cNvSpPr/>
            <p:nvPr/>
          </p:nvSpPr>
          <p:spPr>
            <a:xfrm>
              <a:off x="0" y="0"/>
              <a:ext cx="7070149" cy="2229816"/>
            </a:xfrm>
            <a:custGeom>
              <a:avLst/>
              <a:gdLst/>
              <a:ahLst/>
              <a:cxnLst/>
              <a:rect l="l" t="t" r="r" b="b"/>
              <a:pathLst>
                <a:path w="7070149" h="2229816">
                  <a:moveTo>
                    <a:pt x="0" y="0"/>
                  </a:moveTo>
                  <a:lnTo>
                    <a:pt x="7070149" y="0"/>
                  </a:lnTo>
                  <a:lnTo>
                    <a:pt x="7070149" y="2229816"/>
                  </a:lnTo>
                  <a:lnTo>
                    <a:pt x="0" y="22298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grpSp>
        <p:nvGrpSpPr>
          <p:cNvPr id="6" name="Group 6" descr="Média harmônica é igual a 3 dividido por 66 sob 80, que resulta em 3,64."/>
          <p:cNvGrpSpPr/>
          <p:nvPr/>
        </p:nvGrpSpPr>
        <p:grpSpPr>
          <a:xfrm>
            <a:off x="2568267" y="6655956"/>
            <a:ext cx="6730238" cy="1672362"/>
            <a:chOff x="0" y="0"/>
            <a:chExt cx="8973651" cy="2229816"/>
          </a:xfrm>
        </p:grpSpPr>
        <p:sp>
          <p:nvSpPr>
            <p:cNvPr id="7" name="Freeform 7"/>
            <p:cNvSpPr/>
            <p:nvPr/>
          </p:nvSpPr>
          <p:spPr>
            <a:xfrm>
              <a:off x="0" y="0"/>
              <a:ext cx="8973651" cy="2229816"/>
            </a:xfrm>
            <a:custGeom>
              <a:avLst/>
              <a:gdLst/>
              <a:ahLst/>
              <a:cxnLst/>
              <a:rect l="l" t="t" r="r" b="b"/>
              <a:pathLst>
                <a:path w="8973651" h="2229816">
                  <a:moveTo>
                    <a:pt x="0" y="0"/>
                  </a:moveTo>
                  <a:lnTo>
                    <a:pt x="8973651" y="0"/>
                  </a:lnTo>
                  <a:lnTo>
                    <a:pt x="8973651" y="2229816"/>
                  </a:lnTo>
                  <a:lnTo>
                    <a:pt x="0" y="22298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grpSp>
      <p:sp>
        <p:nvSpPr>
          <p:cNvPr id="8" name="Freeform 8">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6" name="TextBox 6"/>
          <p:cNvSpPr txBox="1">
            <a:spLocks noGrp="1"/>
          </p:cNvSpPr>
          <p:nvPr>
            <p:ph type="title" idx="4294967295"/>
          </p:nvPr>
        </p:nvSpPr>
        <p:spPr>
          <a:xfrm>
            <a:off x="6080343" y="1200150"/>
            <a:ext cx="6127314" cy="8478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163"/>
              </a:lnSpc>
              <a:spcBef>
                <a:spcPts val="0"/>
              </a:spcBef>
              <a:spcAft>
                <a:spcPts val="0"/>
              </a:spcAft>
              <a:buClrTx/>
              <a:buSzTx/>
              <a:buFontTx/>
              <a:buNone/>
              <a:tabLst/>
              <a:defRPr/>
            </a:pPr>
            <a:r>
              <a:rPr kumimoji="0" lang="en-US" sz="6699" b="1" i="0" u="none" strike="noStrike" kern="1200" cap="none" spc="0" normalizeH="0" baseline="0" noProof="0" dirty="0">
                <a:ln>
                  <a:noFill/>
                </a:ln>
                <a:solidFill>
                  <a:srgbClr val="EDEDED"/>
                </a:solidFill>
                <a:effectLst/>
                <a:uLnTx/>
                <a:uFillTx/>
                <a:latin typeface="Montserrat Heavy"/>
                <a:ea typeface="Montserrat Heavy"/>
                <a:cs typeface="Montserrat Heavy"/>
                <a:sym typeface="Montserrat Heavy"/>
              </a:rPr>
              <a:t>Exemplo</a:t>
            </a:r>
          </a:p>
        </p:txBody>
      </p:sp>
      <p:sp>
        <p:nvSpPr>
          <p:cNvPr id="3" name="TextBox 3"/>
          <p:cNvSpPr txBox="1"/>
          <p:nvPr/>
        </p:nvSpPr>
        <p:spPr>
          <a:xfrm>
            <a:off x="2033814" y="2255520"/>
            <a:ext cx="14220373" cy="2887980"/>
          </a:xfrm>
          <a:prstGeom prst="rect">
            <a:avLst/>
          </a:prstGeom>
        </p:spPr>
        <p:txBody>
          <a:bodyPr lIns="0" tIns="0" rIns="0" bIns="0" rtlCol="0" anchor="t">
            <a:spAutoFit/>
          </a:bodyPr>
          <a:lstStyle/>
          <a:p>
            <a:pPr algn="just">
              <a:lnSpc>
                <a:spcPts val="4620"/>
              </a:lnSpc>
            </a:pPr>
            <a:r>
              <a:rPr lang="en-US" sz="3300" dirty="0">
                <a:solidFill>
                  <a:srgbClr val="EDEDED"/>
                </a:solidFill>
                <a:latin typeface="Montserrat"/>
                <a:ea typeface="Montserrat"/>
                <a:cs typeface="Montserrat"/>
                <a:sym typeface="Montserrat"/>
              </a:rPr>
              <a:t>Com pacote ‘</a:t>
            </a:r>
            <a:r>
              <a:rPr lang="en-US" sz="3300" b="1" i="1" dirty="0">
                <a:solidFill>
                  <a:srgbClr val="EDEDED"/>
                </a:solidFill>
                <a:latin typeface="Montserrat Bold Italics"/>
                <a:ea typeface="Montserrat Bold Italics"/>
                <a:cs typeface="Montserrat Bold Italics"/>
                <a:sym typeface="Montserrat Bold Italics"/>
              </a:rPr>
              <a:t>psych</a:t>
            </a:r>
            <a:r>
              <a:rPr lang="en-US" sz="3300" dirty="0">
                <a:solidFill>
                  <a:srgbClr val="EDEDED"/>
                </a:solidFill>
                <a:latin typeface="Montserrat"/>
                <a:ea typeface="Montserrat"/>
                <a:cs typeface="Montserrat"/>
                <a:sym typeface="Montserrat"/>
              </a:rPr>
              <a:t>’ você consegue calcular a média harmônica através do método ‘</a:t>
            </a:r>
            <a:r>
              <a:rPr lang="en-US" sz="3300" b="1" i="1" dirty="0">
                <a:solidFill>
                  <a:srgbClr val="EDEDED"/>
                </a:solidFill>
                <a:latin typeface="Montserrat Bold Italics"/>
                <a:ea typeface="Montserrat Bold Italics"/>
                <a:cs typeface="Montserrat Bold Italics"/>
                <a:sym typeface="Montserrat Bold Italics"/>
              </a:rPr>
              <a:t>harmonic.mean()</a:t>
            </a:r>
            <a:r>
              <a:rPr lang="en-US" sz="3300" dirty="0">
                <a:solidFill>
                  <a:srgbClr val="EDEDED"/>
                </a:solidFill>
                <a:latin typeface="Montserrat"/>
                <a:ea typeface="Montserrat"/>
                <a:cs typeface="Montserrat"/>
                <a:sym typeface="Montserrat"/>
              </a:rPr>
              <a:t>’, passando um vetor ou um data frame como argumento. E através das funções ‘</a:t>
            </a:r>
            <a:r>
              <a:rPr lang="en-US" sz="3300" b="1" i="1" dirty="0">
                <a:solidFill>
                  <a:srgbClr val="EDEDED"/>
                </a:solidFill>
                <a:latin typeface="Montserrat Bold Italics"/>
                <a:ea typeface="Montserrat Bold Italics"/>
                <a:cs typeface="Montserrat Bold Italics"/>
                <a:sym typeface="Montserrat Bold Italics"/>
              </a:rPr>
              <a:t>sum()</a:t>
            </a:r>
            <a:r>
              <a:rPr lang="en-US" sz="3300" dirty="0">
                <a:solidFill>
                  <a:srgbClr val="EDEDED"/>
                </a:solidFill>
                <a:latin typeface="Montserrat"/>
                <a:ea typeface="Montserrat"/>
                <a:cs typeface="Montserrat"/>
                <a:sym typeface="Montserrat"/>
              </a:rPr>
              <a:t>’ e ‘</a:t>
            </a:r>
            <a:r>
              <a:rPr lang="en-US" sz="3300" b="1" i="1" dirty="0">
                <a:solidFill>
                  <a:srgbClr val="EDEDED"/>
                </a:solidFill>
                <a:latin typeface="Montserrat Bold Italics"/>
                <a:ea typeface="Montserrat Bold Italics"/>
                <a:cs typeface="Montserrat Bold Italics"/>
                <a:sym typeface="Montserrat Bold Italics"/>
              </a:rPr>
              <a:t>lenght()</a:t>
            </a:r>
            <a:r>
              <a:rPr lang="en-US" sz="3300" dirty="0">
                <a:solidFill>
                  <a:srgbClr val="EDEDED"/>
                </a:solidFill>
                <a:latin typeface="Montserrat"/>
                <a:ea typeface="Montserrat"/>
                <a:cs typeface="Montserrat"/>
                <a:sym typeface="Montserrat"/>
              </a:rPr>
              <a:t>’, criando uma função que aplica a fórmula da média Harmônica, se obtém a mesma.</a:t>
            </a:r>
          </a:p>
        </p:txBody>
      </p:sp>
      <p:sp>
        <p:nvSpPr>
          <p:cNvPr id="5" name="Freeform 5" descr="Código fonte em R para implementação do exercício anterior."/>
          <p:cNvSpPr/>
          <p:nvPr/>
        </p:nvSpPr>
        <p:spPr>
          <a:xfrm>
            <a:off x="6115326" y="5926184"/>
            <a:ext cx="6057347" cy="2967488"/>
          </a:xfrm>
          <a:custGeom>
            <a:avLst/>
            <a:gdLst/>
            <a:ahLst/>
            <a:cxnLst/>
            <a:rect l="l" t="t" r="r" b="b"/>
            <a:pathLst>
              <a:path w="6057347" h="2967488">
                <a:moveTo>
                  <a:pt x="0" y="0"/>
                </a:moveTo>
                <a:lnTo>
                  <a:pt x="6057348" y="0"/>
                </a:lnTo>
                <a:lnTo>
                  <a:pt x="6057348" y="2967488"/>
                </a:lnTo>
                <a:lnTo>
                  <a:pt x="0" y="2967488"/>
                </a:lnTo>
                <a:lnTo>
                  <a:pt x="0" y="0"/>
                </a:lnTo>
                <a:close/>
              </a:path>
            </a:pathLst>
          </a:custGeom>
          <a:blipFill>
            <a:blip r:embed="rId2"/>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a:off x="11596484" y="1062994"/>
            <a:ext cx="1222346" cy="950714"/>
          </a:xfrm>
          <a:custGeom>
            <a:avLst/>
            <a:gdLst/>
            <a:ahLst/>
            <a:cxnLst/>
            <a:rect l="l" t="t" r="r" b="b"/>
            <a:pathLst>
              <a:path w="1222346" h="950714">
                <a:moveTo>
                  <a:pt x="0" y="0"/>
                </a:moveTo>
                <a:lnTo>
                  <a:pt x="1222346" y="0"/>
                </a:lnTo>
                <a:lnTo>
                  <a:pt x="1222346" y="950714"/>
                </a:lnTo>
                <a:lnTo>
                  <a:pt x="0" y="950714"/>
                </a:lnTo>
                <a:lnTo>
                  <a:pt x="0" y="0"/>
                </a:lnTo>
                <a:close/>
              </a:path>
            </a:pathLst>
          </a:custGeom>
          <a:blipFill>
            <a:blip r:embed="rId3"/>
            <a:stretch>
              <a:fillRect/>
            </a:stretch>
          </a:blipFill>
        </p:spPr>
        <p:txBody>
          <a:bodyPr/>
          <a:lstStyle/>
          <a:p>
            <a:endParaRPr lang="pt-BR" dirty="0"/>
          </a:p>
        </p:txBody>
      </p:sp>
      <p:sp>
        <p:nvSpPr>
          <p:cNvPr id="4" name="Freeform 4">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3" name="TextBox 3"/>
          <p:cNvSpPr txBox="1">
            <a:spLocks noGrp="1"/>
          </p:cNvSpPr>
          <p:nvPr>
            <p:ph type="title" idx="4294967295"/>
          </p:nvPr>
        </p:nvSpPr>
        <p:spPr>
          <a:xfrm>
            <a:off x="2748811" y="653669"/>
            <a:ext cx="11700855" cy="185496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Conclusões sobre Media</a:t>
            </a:r>
          </a:p>
        </p:txBody>
      </p:sp>
      <p:graphicFrame>
        <p:nvGraphicFramePr>
          <p:cNvPr id="2" name="Table 2"/>
          <p:cNvGraphicFramePr>
            <a:graphicFrameLocks noGrp="1"/>
          </p:cNvGraphicFramePr>
          <p:nvPr>
            <p:extLst>
              <p:ext uri="{D42A27DB-BD31-4B8C-83A1-F6EECF244321}">
                <p14:modId xmlns:p14="http://schemas.microsoft.com/office/powerpoint/2010/main" val="541471999"/>
              </p:ext>
            </p:extLst>
          </p:nvPr>
        </p:nvGraphicFramePr>
        <p:xfrm>
          <a:off x="2543212" y="3519551"/>
          <a:ext cx="12073953" cy="5367063"/>
        </p:xfrm>
        <a:graphic>
          <a:graphicData uri="http://schemas.openxmlformats.org/drawingml/2006/table">
            <a:tbl>
              <a:tblPr firstRow="1"/>
              <a:tblGrid>
                <a:gridCol w="6065873">
                  <a:extLst>
                    <a:ext uri="{9D8B030D-6E8A-4147-A177-3AD203B41FA5}">
                      <a16:colId xmlns:a16="http://schemas.microsoft.com/office/drawing/2014/main" val="20000"/>
                    </a:ext>
                  </a:extLst>
                </a:gridCol>
                <a:gridCol w="6008080">
                  <a:extLst>
                    <a:ext uri="{9D8B030D-6E8A-4147-A177-3AD203B41FA5}">
                      <a16:colId xmlns:a16="http://schemas.microsoft.com/office/drawing/2014/main" val="20001"/>
                    </a:ext>
                  </a:extLst>
                </a:gridCol>
              </a:tblGrid>
              <a:tr h="1019175">
                <a:tc>
                  <a:txBody>
                    <a:bodyPr/>
                    <a:lstStyle/>
                    <a:p>
                      <a:pPr algn="ctr">
                        <a:lnSpc>
                          <a:spcPts val="2939"/>
                        </a:lnSpc>
                        <a:defRPr/>
                      </a:pPr>
                      <a:r>
                        <a:rPr lang="en-US" sz="2099" b="1" dirty="0">
                          <a:solidFill>
                            <a:srgbClr val="FFFFFF"/>
                          </a:solidFill>
                          <a:latin typeface="Montserrat Bold"/>
                          <a:ea typeface="Montserrat Bold"/>
                          <a:cs typeface="Montserrat Bold"/>
                          <a:sym typeface="Montserrat Bold"/>
                        </a:rPr>
                        <a:t>Vantagens</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b="1" dirty="0">
                          <a:solidFill>
                            <a:srgbClr val="FFFFFF"/>
                          </a:solidFill>
                          <a:latin typeface="Montserrat Bold"/>
                          <a:ea typeface="Montserrat Bold"/>
                          <a:cs typeface="Montserrat Bold"/>
                          <a:sym typeface="Montserrat Bold"/>
                        </a:rPr>
                        <a:t>Desvantagens</a:t>
                      </a:r>
                      <a:endParaRPr lang="en-US" sz="1100" dirty="0"/>
                    </a:p>
                  </a:txBody>
                  <a:tcPr marL="190500" marR="190500" marT="190500" marB="190500" anchor="ctr">
                    <a:lnL w="3810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4347888">
                <a:tc>
                  <a:txBody>
                    <a:bodyPr/>
                    <a:lstStyle/>
                    <a:p>
                      <a:pPr marL="561332" lvl="1" indent="-280666" algn="l">
                        <a:lnSpc>
                          <a:spcPts val="3639"/>
                        </a:lnSpc>
                        <a:buClr>
                          <a:srgbClr val="00B050"/>
                        </a:buClr>
                        <a:buFont typeface="Arial"/>
                        <a:buChar char="•"/>
                        <a:defRPr/>
                      </a:pPr>
                      <a:r>
                        <a:rPr lang="en-US" sz="2599" dirty="0">
                          <a:solidFill>
                            <a:srgbClr val="FFFFFF"/>
                          </a:solidFill>
                          <a:latin typeface="Arimo"/>
                          <a:ea typeface="Arimo"/>
                          <a:cs typeface="Arimo"/>
                          <a:sym typeface="Arimo"/>
                        </a:rPr>
                        <a:t>Fácil de compreender e calcular</a:t>
                      </a:r>
                      <a:endParaRPr lang="en-US" sz="1100" dirty="0"/>
                    </a:p>
                    <a:p>
                      <a:pPr marL="561332" lvl="1" indent="-280666" algn="l">
                        <a:lnSpc>
                          <a:spcPts val="3639"/>
                        </a:lnSpc>
                        <a:buClr>
                          <a:srgbClr val="00B050"/>
                        </a:buClr>
                        <a:buFont typeface="Arial"/>
                        <a:buChar char="•"/>
                      </a:pPr>
                      <a:r>
                        <a:rPr lang="en-US" sz="2599" dirty="0">
                          <a:solidFill>
                            <a:srgbClr val="FFFFFF"/>
                          </a:solidFill>
                          <a:latin typeface="Arimo"/>
                          <a:ea typeface="Arimo"/>
                          <a:cs typeface="Arimo"/>
                          <a:sym typeface="Arimo"/>
                        </a:rPr>
                        <a:t>Utiliza todos os valores da série</a:t>
                      </a:r>
                    </a:p>
                    <a:p>
                      <a:pPr marL="561332" lvl="1" indent="-280666" algn="l">
                        <a:lnSpc>
                          <a:spcPts val="3639"/>
                        </a:lnSpc>
                        <a:buClr>
                          <a:srgbClr val="00B050"/>
                        </a:buClr>
                        <a:buFont typeface="Arial"/>
                        <a:buChar char="•"/>
                      </a:pPr>
                      <a:r>
                        <a:rPr lang="en-US" sz="2599" dirty="0">
                          <a:solidFill>
                            <a:srgbClr val="FFFFFF"/>
                          </a:solidFill>
                          <a:latin typeface="Arimo"/>
                          <a:ea typeface="Arimo"/>
                          <a:cs typeface="Arimo"/>
                          <a:sym typeface="Arimo"/>
                        </a:rPr>
                        <a:t>É um valor único</a:t>
                      </a:r>
                    </a:p>
                    <a:p>
                      <a:pPr marL="561332" lvl="1" indent="-280666" algn="l">
                        <a:lnSpc>
                          <a:spcPts val="3639"/>
                        </a:lnSpc>
                        <a:buClr>
                          <a:srgbClr val="00B050"/>
                        </a:buClr>
                        <a:buFont typeface="Arial"/>
                        <a:buChar char="•"/>
                      </a:pPr>
                      <a:r>
                        <a:rPr lang="en-US" sz="2599" dirty="0">
                          <a:solidFill>
                            <a:srgbClr val="FFFFFF"/>
                          </a:solidFill>
                          <a:latin typeface="Arimo"/>
                          <a:ea typeface="Arimo"/>
                          <a:cs typeface="Arimo"/>
                          <a:sym typeface="Arimo"/>
                        </a:rPr>
                        <a:t>É fácil de ser incluída em expressões matemáticas</a:t>
                      </a:r>
                    </a:p>
                    <a:p>
                      <a:pPr marL="561332" lvl="1" indent="-280666" algn="l">
                        <a:lnSpc>
                          <a:spcPts val="3639"/>
                        </a:lnSpc>
                        <a:buClr>
                          <a:srgbClr val="00B050"/>
                        </a:buClr>
                        <a:buFont typeface="Arial"/>
                        <a:buChar char="•"/>
                      </a:pPr>
                      <a:r>
                        <a:rPr lang="en-US" sz="2599" dirty="0">
                          <a:solidFill>
                            <a:srgbClr val="FFFFFF"/>
                          </a:solidFill>
                          <a:latin typeface="Arimo"/>
                          <a:ea typeface="Arimo"/>
                          <a:cs typeface="Arimo"/>
                          <a:sym typeface="Arimo"/>
                        </a:rPr>
                        <a:t>Pode ser determinada nas escalas: intervalar e proporcional</a:t>
                      </a:r>
                    </a:p>
                  </a:txBody>
                  <a:tcPr marL="190500" marR="190500" marT="190500" marB="190500" anchor="ctr">
                    <a:lnL w="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marL="561332" lvl="1" indent="-280666" algn="l">
                        <a:lnSpc>
                          <a:spcPts val="3639"/>
                        </a:lnSpc>
                        <a:buClr>
                          <a:srgbClr val="FF0000"/>
                        </a:buClr>
                        <a:buFont typeface="Arial"/>
                        <a:buChar char="•"/>
                        <a:defRPr/>
                      </a:pPr>
                      <a:r>
                        <a:rPr lang="en-US" sz="2599" dirty="0">
                          <a:solidFill>
                            <a:srgbClr val="FFFFFF"/>
                          </a:solidFill>
                          <a:latin typeface="Arimo"/>
                          <a:ea typeface="Arimo"/>
                          <a:cs typeface="Arimo"/>
                          <a:sym typeface="Arimo"/>
                        </a:rPr>
                        <a:t>Muito afetada por valores extremos</a:t>
                      </a:r>
                      <a:endParaRPr lang="en-US" sz="1100" dirty="0"/>
                    </a:p>
                    <a:p>
                      <a:pPr marL="561332" lvl="1" indent="-280666" algn="l">
                        <a:lnSpc>
                          <a:spcPts val="3639"/>
                        </a:lnSpc>
                        <a:buClr>
                          <a:srgbClr val="FF0000"/>
                        </a:buClr>
                        <a:buFont typeface="Arial"/>
                        <a:buChar char="•"/>
                      </a:pPr>
                      <a:r>
                        <a:rPr lang="en-US" sz="2599" dirty="0">
                          <a:solidFill>
                            <a:srgbClr val="FFFFFF"/>
                          </a:solidFill>
                          <a:latin typeface="Arimo"/>
                          <a:ea typeface="Arimo"/>
                          <a:cs typeface="Arimo"/>
                          <a:sym typeface="Arimo"/>
                        </a:rPr>
                        <a:t>Necessário conhecer todos os valores da série</a:t>
                      </a:r>
                    </a:p>
                  </a:txBody>
                  <a:tcPr marL="190500" marR="190500" marT="190500" marB="190500" anchor="ctr">
                    <a:lnL w="3810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TextBox 3"/>
          <p:cNvSpPr txBox="1">
            <a:spLocks noGrp="1"/>
          </p:cNvSpPr>
          <p:nvPr>
            <p:ph type="title" idx="4294967295"/>
          </p:nvPr>
        </p:nvSpPr>
        <p:spPr>
          <a:xfrm>
            <a:off x="1166597" y="4562333"/>
            <a:ext cx="15954806" cy="145760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0603"/>
              </a:lnSpc>
              <a:spcBef>
                <a:spcPts val="0"/>
              </a:spcBef>
              <a:spcAft>
                <a:spcPts val="0"/>
              </a:spcAft>
              <a:buClrTx/>
              <a:buSzTx/>
              <a:buFontTx/>
              <a:buNone/>
              <a:tabLst/>
              <a:defRPr/>
            </a:pPr>
            <a:r>
              <a:rPr kumimoji="0" lang="en-US" sz="11525" b="1" i="0" u="none" strike="noStrike" kern="1200" cap="none" spc="0" normalizeH="0" baseline="0" noProof="0" dirty="0">
                <a:ln>
                  <a:noFill/>
                </a:ln>
                <a:solidFill>
                  <a:srgbClr val="EDEDED"/>
                </a:solidFill>
                <a:effectLst/>
                <a:uLnTx/>
                <a:uFillTx/>
                <a:latin typeface="Montserrat Ultra-Bold"/>
                <a:ea typeface="Montserrat Ultra-Bold"/>
                <a:cs typeface="Montserrat Ultra-Bold"/>
                <a:sym typeface="Montserrat Ultra-Bold"/>
              </a:rPr>
              <a:t>3. Mediana</a:t>
            </a:r>
          </a:p>
        </p:txBody>
      </p:sp>
      <p:sp>
        <p:nvSpPr>
          <p:cNvPr id="4" name="Freeform 4">
            <a:extLst>
              <a:ext uri="{C183D7F6-B498-43B3-948B-1728B52AA6E4}">
                <adec:decorative xmlns:adec="http://schemas.microsoft.com/office/drawing/2017/decorative" val="1"/>
              </a:ext>
            </a:extLst>
          </p:cNvPr>
          <p:cNvSpPr/>
          <p:nvPr/>
        </p:nvSpPr>
        <p:spPr>
          <a:xfrm flipH="1">
            <a:off x="14471102" y="6899503"/>
            <a:ext cx="3816898" cy="3387497"/>
          </a:xfrm>
          <a:custGeom>
            <a:avLst/>
            <a:gdLst/>
            <a:ahLst/>
            <a:cxnLst/>
            <a:rect l="l" t="t" r="r" b="b"/>
            <a:pathLst>
              <a:path w="3816898" h="3387497">
                <a:moveTo>
                  <a:pt x="3816898" y="0"/>
                </a:moveTo>
                <a:lnTo>
                  <a:pt x="0" y="0"/>
                </a:lnTo>
                <a:lnTo>
                  <a:pt x="0" y="3387497"/>
                </a:lnTo>
                <a:lnTo>
                  <a:pt x="3816898" y="3387497"/>
                </a:lnTo>
                <a:lnTo>
                  <a:pt x="381689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5738156" y="653669"/>
            <a:ext cx="6811687"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Descrição</a:t>
            </a:r>
          </a:p>
        </p:txBody>
      </p:sp>
      <p:sp>
        <p:nvSpPr>
          <p:cNvPr id="3" name="TextBox 3"/>
          <p:cNvSpPr txBox="1"/>
          <p:nvPr/>
        </p:nvSpPr>
        <p:spPr>
          <a:xfrm>
            <a:off x="1893878" y="3207713"/>
            <a:ext cx="14500241" cy="3871573"/>
          </a:xfrm>
          <a:prstGeom prst="rect">
            <a:avLst/>
          </a:prstGeom>
        </p:spPr>
        <p:txBody>
          <a:bodyPr lIns="0" tIns="0" rIns="0" bIns="0" rtlCol="0" anchor="t">
            <a:spAutoFit/>
          </a:bodyPr>
          <a:lstStyle/>
          <a:p>
            <a:pPr marL="377826" lvl="1" algn="just">
              <a:lnSpc>
                <a:spcPts val="5110"/>
              </a:lnSpc>
            </a:pPr>
            <a:r>
              <a:rPr lang="en-US" sz="3500" dirty="0">
                <a:solidFill>
                  <a:srgbClr val="EDEDED"/>
                </a:solidFill>
                <a:latin typeface="Montserrat"/>
                <a:ea typeface="Montserrat"/>
                <a:cs typeface="Montserrat"/>
                <a:sym typeface="Montserrat"/>
              </a:rPr>
              <a:t>A mediana é uma medida estatística utilizada para determinar o valor central em um conjunto de dados. Em termos simples, a mediana é o ponto que divide um conjunto ordenado de dados em duas partes iguais, com metade dos valores abaixo e metade dos valores acima.</a:t>
            </a:r>
          </a:p>
          <a:p>
            <a:pPr algn="l">
              <a:lnSpc>
                <a:spcPts val="5110"/>
              </a:lnSpc>
            </a:pPr>
            <a:endParaRPr lang="en-US" sz="3500" dirty="0">
              <a:solidFill>
                <a:srgbClr val="EDEDED"/>
              </a:solidFill>
              <a:latin typeface="Montserrat"/>
              <a:ea typeface="Montserrat"/>
              <a:cs typeface="Montserrat"/>
              <a:sym typeface="Montserrat"/>
            </a:endParaRPr>
          </a:p>
        </p:txBody>
      </p:sp>
      <p:sp>
        <p:nvSpPr>
          <p:cNvPr id="2" name="Freeform 2">
            <a:extLs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5" name="Freeform 5">
            <a:extLst>
              <a:ext uri="{C183D7F6-B498-43B3-948B-1728B52AA6E4}">
                <adec:decorative xmlns:adec="http://schemas.microsoft.com/office/drawing/2017/decorative" val="1"/>
              </a:ext>
            </a:extLst>
          </p:cNvPr>
          <p:cNvSpPr/>
          <p:nvPr/>
        </p:nvSpPr>
        <p:spPr>
          <a:xfrm flipH="1">
            <a:off x="14471102" y="6899503"/>
            <a:ext cx="3816898" cy="3387497"/>
          </a:xfrm>
          <a:custGeom>
            <a:avLst/>
            <a:gdLst/>
            <a:ahLst/>
            <a:cxnLst/>
            <a:rect l="l" t="t" r="r" b="b"/>
            <a:pathLst>
              <a:path w="3816898" h="3387497">
                <a:moveTo>
                  <a:pt x="3816898" y="0"/>
                </a:moveTo>
                <a:lnTo>
                  <a:pt x="0" y="0"/>
                </a:lnTo>
                <a:lnTo>
                  <a:pt x="0" y="3387497"/>
                </a:lnTo>
                <a:lnTo>
                  <a:pt x="3816898" y="3387497"/>
                </a:lnTo>
                <a:lnTo>
                  <a:pt x="381689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a:extLst>
            <a:ext uri="{FF2B5EF4-FFF2-40B4-BE49-F238E27FC236}">
              <a16:creationId xmlns:a16="http://schemas.microsoft.com/office/drawing/2014/main" id="{591DF027-E501-7F77-AEEF-34AD11E7F0B7}"/>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AE21AA66-6104-31DC-31B4-57A840C84FBA}"/>
              </a:ext>
            </a:extLst>
          </p:cNvPr>
          <p:cNvSpPr txBox="1">
            <a:spLocks noGrp="1"/>
          </p:cNvSpPr>
          <p:nvPr>
            <p:ph type="title" idx="4294967295"/>
          </p:nvPr>
        </p:nvSpPr>
        <p:spPr>
          <a:xfrm>
            <a:off x="5738156" y="653669"/>
            <a:ext cx="6811687"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Descrição</a:t>
            </a:r>
          </a:p>
        </p:txBody>
      </p:sp>
      <p:sp>
        <p:nvSpPr>
          <p:cNvPr id="3" name="TextBox 3">
            <a:extLst>
              <a:ext uri="{FF2B5EF4-FFF2-40B4-BE49-F238E27FC236}">
                <a16:creationId xmlns:a16="http://schemas.microsoft.com/office/drawing/2014/main" id="{B5141BF2-E19A-F478-560B-2EFBDEA5DD91}"/>
              </a:ext>
            </a:extLst>
          </p:cNvPr>
          <p:cNvSpPr txBox="1"/>
          <p:nvPr/>
        </p:nvSpPr>
        <p:spPr>
          <a:xfrm>
            <a:off x="1970078" y="2553688"/>
            <a:ext cx="14347841" cy="5179623"/>
          </a:xfrm>
          <a:prstGeom prst="rect">
            <a:avLst/>
          </a:prstGeom>
        </p:spPr>
        <p:txBody>
          <a:bodyPr wrap="square" lIns="0" tIns="0" rIns="0" bIns="0" rtlCol="0" anchor="t">
            <a:spAutoFit/>
          </a:bodyPr>
          <a:lstStyle/>
          <a:p>
            <a:pPr marL="377826" lvl="1" algn="just">
              <a:lnSpc>
                <a:spcPts val="5110"/>
              </a:lnSpc>
            </a:pPr>
            <a:r>
              <a:rPr lang="en-US" sz="3500" dirty="0">
                <a:solidFill>
                  <a:srgbClr val="EDEDED"/>
                </a:solidFill>
                <a:latin typeface="Montserrat"/>
                <a:ea typeface="Montserrat"/>
                <a:cs typeface="Montserrat"/>
                <a:sym typeface="Montserrat"/>
              </a:rPr>
              <a:t>O cálculo da mediana envolve a ordenação do conjunto de dados em ordem crescente ou decrescente, seguido pela identificação do valor central. Se o conjunto de dados contiver um número ímpar de valores, a mediana será o valor que ocupa a posição central. No caso de um número par de valores, a mediana é obtida calculando a média aritmética dos dois valores centrais.</a:t>
            </a:r>
          </a:p>
          <a:p>
            <a:pPr algn="l">
              <a:lnSpc>
                <a:spcPts val="5110"/>
              </a:lnSpc>
            </a:pPr>
            <a:endParaRPr lang="en-US" sz="3500" dirty="0">
              <a:solidFill>
                <a:srgbClr val="EDEDED"/>
              </a:solidFill>
              <a:latin typeface="Montserrat"/>
              <a:ea typeface="Montserrat"/>
              <a:cs typeface="Montserrat"/>
              <a:sym typeface="Montserrat"/>
            </a:endParaRPr>
          </a:p>
        </p:txBody>
      </p:sp>
      <p:sp>
        <p:nvSpPr>
          <p:cNvPr id="2" name="Freeform 2">
            <a:extLst>
              <a:ext uri="{FF2B5EF4-FFF2-40B4-BE49-F238E27FC236}">
                <a16:creationId xmlns:a16="http://schemas.microsoft.com/office/drawing/2014/main" id="{AC0ACBEF-11F5-CF60-6DE9-AB4ACD2B104E}"/>
              </a:ex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5" name="Freeform 5">
            <a:extLst>
              <a:ext uri="{FF2B5EF4-FFF2-40B4-BE49-F238E27FC236}">
                <a16:creationId xmlns:a16="http://schemas.microsoft.com/office/drawing/2014/main" id="{FE8A0EDA-E201-3FB8-5D75-5EA57397EC36}"/>
              </a:ext>
              <a:ext uri="{C183D7F6-B498-43B3-948B-1728B52AA6E4}">
                <adec:decorative xmlns:adec="http://schemas.microsoft.com/office/drawing/2017/decorative" val="1"/>
              </a:ext>
            </a:extLst>
          </p:cNvPr>
          <p:cNvSpPr/>
          <p:nvPr/>
        </p:nvSpPr>
        <p:spPr>
          <a:xfrm flipH="1">
            <a:off x="14471102" y="6899503"/>
            <a:ext cx="3816898" cy="3387497"/>
          </a:xfrm>
          <a:custGeom>
            <a:avLst/>
            <a:gdLst/>
            <a:ahLst/>
            <a:cxnLst/>
            <a:rect l="l" t="t" r="r" b="b"/>
            <a:pathLst>
              <a:path w="3816898" h="3387497">
                <a:moveTo>
                  <a:pt x="3816898" y="0"/>
                </a:moveTo>
                <a:lnTo>
                  <a:pt x="0" y="0"/>
                </a:lnTo>
                <a:lnTo>
                  <a:pt x="0" y="3387497"/>
                </a:lnTo>
                <a:lnTo>
                  <a:pt x="3816898" y="3387497"/>
                </a:lnTo>
                <a:lnTo>
                  <a:pt x="381689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extLst>
      <p:ext uri="{BB962C8B-B14F-4D97-AF65-F5344CB8AC3E}">
        <p14:creationId xmlns:p14="http://schemas.microsoft.com/office/powerpoint/2010/main" val="271614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1879310" y="2388620"/>
            <a:ext cx="6811687"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Descrição</a:t>
            </a:r>
          </a:p>
        </p:txBody>
      </p:sp>
      <p:sp>
        <p:nvSpPr>
          <p:cNvPr id="3" name="TextBox 3"/>
          <p:cNvSpPr txBox="1"/>
          <p:nvPr/>
        </p:nvSpPr>
        <p:spPr>
          <a:xfrm>
            <a:off x="1879310" y="3698875"/>
            <a:ext cx="14500241" cy="5559425"/>
          </a:xfrm>
          <a:prstGeom prst="rect">
            <a:avLst/>
          </a:prstGeom>
        </p:spPr>
        <p:txBody>
          <a:bodyPr lIns="0" tIns="0" rIns="0" bIns="0" rtlCol="0" anchor="t">
            <a:spAutoFit/>
          </a:bodyPr>
          <a:lstStyle/>
          <a:p>
            <a:pPr algn="l">
              <a:lnSpc>
                <a:spcPts val="4900"/>
              </a:lnSpc>
            </a:pPr>
            <a:r>
              <a:rPr lang="en-US" sz="3500" dirty="0">
                <a:solidFill>
                  <a:srgbClr val="EDEDED"/>
                </a:solidFill>
                <a:latin typeface="Montserrat"/>
                <a:ea typeface="Montserrat"/>
                <a:cs typeface="Montserrat"/>
                <a:sym typeface="Montserrat"/>
              </a:rPr>
              <a:t>A tendência central, também conhecida como centro de distribuição, é um conceito fundamental na análise estatística de dados. Ela refere-se a uma medida que representa o valor central ou mais típico em um conjunto de dados. Em essência, é uma maneira de expressar a "média" do conjunto de dados, indicando um valor que se encontra no ponto central ou "meio" dos dados. Essa medida desempenha um papel crucial na representação resumida de conjuntos de dados, oferecendo uma visão do ponto em torno do qual as observações se agrupam.</a:t>
            </a:r>
          </a:p>
        </p:txBody>
      </p:sp>
      <p:sp>
        <p:nvSpPr>
          <p:cNvPr id="5" name="Freeform 5">
            <a:extLst>
              <a:ext uri="{C183D7F6-B498-43B3-948B-1728B52AA6E4}">
                <adec:decorative xmlns:adec="http://schemas.microsoft.com/office/drawing/2017/decorative" val="1"/>
              </a:ext>
            </a:extLst>
          </p:cNvPr>
          <p:cNvSpPr/>
          <p:nvPr/>
        </p:nvSpPr>
        <p:spPr>
          <a:xfrm flipH="1">
            <a:off x="14471102" y="6899503"/>
            <a:ext cx="3816898" cy="3387497"/>
          </a:xfrm>
          <a:custGeom>
            <a:avLst/>
            <a:gdLst/>
            <a:ahLst/>
            <a:cxnLst/>
            <a:rect l="l" t="t" r="r" b="b"/>
            <a:pathLst>
              <a:path w="3816898" h="3387497">
                <a:moveTo>
                  <a:pt x="3816898" y="0"/>
                </a:moveTo>
                <a:lnTo>
                  <a:pt x="0" y="0"/>
                </a:lnTo>
                <a:lnTo>
                  <a:pt x="0" y="3387497"/>
                </a:lnTo>
                <a:lnTo>
                  <a:pt x="3816898" y="3387497"/>
                </a:lnTo>
                <a:lnTo>
                  <a:pt x="381689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11" name="TextBox 11"/>
          <p:cNvSpPr txBox="1">
            <a:spLocks noGrp="1"/>
          </p:cNvSpPr>
          <p:nvPr>
            <p:ph type="title" idx="4294967295"/>
          </p:nvPr>
        </p:nvSpPr>
        <p:spPr>
          <a:xfrm>
            <a:off x="1472514" y="653669"/>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Mediana</a:t>
            </a:r>
          </a:p>
        </p:txBody>
      </p:sp>
      <p:sp>
        <p:nvSpPr>
          <p:cNvPr id="4" name="TextBox 4"/>
          <p:cNvSpPr txBox="1"/>
          <p:nvPr/>
        </p:nvSpPr>
        <p:spPr>
          <a:xfrm>
            <a:off x="1491564" y="2147110"/>
            <a:ext cx="12304092" cy="1844675"/>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Se N elementos for um valor ímpar, a mediana é o valor central:</a:t>
            </a:r>
          </a:p>
          <a:p>
            <a:pPr algn="just">
              <a:lnSpc>
                <a:spcPts val="4900"/>
              </a:lnSpc>
            </a:pPr>
            <a:endParaRPr lang="en-US" sz="3500" dirty="0">
              <a:solidFill>
                <a:srgbClr val="EDEDED"/>
              </a:solidFill>
              <a:latin typeface="Montserrat"/>
              <a:ea typeface="Montserrat"/>
              <a:cs typeface="Montserrat"/>
              <a:sym typeface="Montserrat"/>
            </a:endParaRPr>
          </a:p>
        </p:txBody>
      </p:sp>
      <p:grpSp>
        <p:nvGrpSpPr>
          <p:cNvPr id="5" name="Group 5" descr="Mediana é igual a soma de n + 1, dividido por 2."/>
          <p:cNvGrpSpPr/>
          <p:nvPr/>
        </p:nvGrpSpPr>
        <p:grpSpPr>
          <a:xfrm>
            <a:off x="5415192" y="4561879"/>
            <a:ext cx="2784730" cy="1163242"/>
            <a:chOff x="0" y="0"/>
            <a:chExt cx="3712973" cy="1550989"/>
          </a:xfrm>
        </p:grpSpPr>
        <p:sp>
          <p:nvSpPr>
            <p:cNvPr id="6" name="Freeform 6"/>
            <p:cNvSpPr/>
            <p:nvPr/>
          </p:nvSpPr>
          <p:spPr>
            <a:xfrm>
              <a:off x="0" y="0"/>
              <a:ext cx="3712973" cy="1550989"/>
            </a:xfrm>
            <a:custGeom>
              <a:avLst/>
              <a:gdLst/>
              <a:ahLst/>
              <a:cxnLst/>
              <a:rect l="l" t="t" r="r" b="b"/>
              <a:pathLst>
                <a:path w="3712973" h="1550989">
                  <a:moveTo>
                    <a:pt x="0" y="0"/>
                  </a:moveTo>
                  <a:lnTo>
                    <a:pt x="3712973" y="0"/>
                  </a:lnTo>
                  <a:lnTo>
                    <a:pt x="3712973" y="1550989"/>
                  </a:lnTo>
                  <a:lnTo>
                    <a:pt x="0" y="155098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sp>
        <p:nvSpPr>
          <p:cNvPr id="7" name="TextBox 7"/>
          <p:cNvSpPr txBox="1"/>
          <p:nvPr/>
        </p:nvSpPr>
        <p:spPr>
          <a:xfrm>
            <a:off x="1491564" y="6228540"/>
            <a:ext cx="12390782" cy="1844675"/>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Caso contrário, é a média dos dois elementos centrais:</a:t>
            </a:r>
          </a:p>
          <a:p>
            <a:pPr algn="just">
              <a:lnSpc>
                <a:spcPts val="4900"/>
              </a:lnSpc>
            </a:pPr>
            <a:endParaRPr lang="en-US" sz="3500" dirty="0">
              <a:solidFill>
                <a:srgbClr val="EDEDED"/>
              </a:solidFill>
              <a:latin typeface="Montserrat"/>
              <a:ea typeface="Montserrat"/>
              <a:cs typeface="Montserrat"/>
              <a:sym typeface="Montserrat"/>
            </a:endParaRPr>
          </a:p>
          <a:p>
            <a:pPr algn="just">
              <a:lnSpc>
                <a:spcPts val="4900"/>
              </a:lnSpc>
            </a:pPr>
            <a:endParaRPr lang="en-US" sz="3500" dirty="0">
              <a:solidFill>
                <a:srgbClr val="EDEDED"/>
              </a:solidFill>
              <a:latin typeface="Montserrat"/>
              <a:ea typeface="Montserrat"/>
              <a:cs typeface="Montserrat"/>
              <a:sym typeface="Montserrat"/>
            </a:endParaRPr>
          </a:p>
        </p:txBody>
      </p:sp>
      <p:grpSp>
        <p:nvGrpSpPr>
          <p:cNvPr id="8" name="Group 8" descr="Mediana é igual a média entre n sob 2 e n sob 2 + 1."/>
          <p:cNvGrpSpPr/>
          <p:nvPr/>
        </p:nvGrpSpPr>
        <p:grpSpPr>
          <a:xfrm>
            <a:off x="5007091" y="7447330"/>
            <a:ext cx="6733660" cy="1251770"/>
            <a:chOff x="0" y="0"/>
            <a:chExt cx="8978213" cy="1669027"/>
          </a:xfrm>
        </p:grpSpPr>
        <p:sp>
          <p:nvSpPr>
            <p:cNvPr id="9" name="Freeform 9"/>
            <p:cNvSpPr/>
            <p:nvPr/>
          </p:nvSpPr>
          <p:spPr>
            <a:xfrm>
              <a:off x="0" y="0"/>
              <a:ext cx="8978213" cy="1669027"/>
            </a:xfrm>
            <a:custGeom>
              <a:avLst/>
              <a:gdLst/>
              <a:ahLst/>
              <a:cxnLst/>
              <a:rect l="l" t="t" r="r" b="b"/>
              <a:pathLst>
                <a:path w="8978213" h="1669027">
                  <a:moveTo>
                    <a:pt x="0" y="0"/>
                  </a:moveTo>
                  <a:lnTo>
                    <a:pt x="8978213" y="0"/>
                  </a:lnTo>
                  <a:lnTo>
                    <a:pt x="8978213" y="1669027"/>
                  </a:lnTo>
                  <a:lnTo>
                    <a:pt x="0" y="166902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grpSp>
      <p:sp>
        <p:nvSpPr>
          <p:cNvPr id="10" name="Freeform 10" descr="Sequência de barras pintadas de branco e ordenadas numa crescente, com exceção da barra do meio que está pintada de cinza para destaca-la das demais."/>
          <p:cNvSpPr/>
          <p:nvPr/>
        </p:nvSpPr>
        <p:spPr>
          <a:xfrm>
            <a:off x="14395312" y="6925779"/>
            <a:ext cx="3046586" cy="2953560"/>
          </a:xfrm>
          <a:custGeom>
            <a:avLst/>
            <a:gdLst/>
            <a:ahLst/>
            <a:cxnLst/>
            <a:rect l="l" t="t" r="r" b="b"/>
            <a:pathLst>
              <a:path w="3046586" h="2953560">
                <a:moveTo>
                  <a:pt x="0" y="0"/>
                </a:moveTo>
                <a:lnTo>
                  <a:pt x="3046586" y="0"/>
                </a:lnTo>
                <a:lnTo>
                  <a:pt x="3046586" y="2953560"/>
                </a:lnTo>
                <a:lnTo>
                  <a:pt x="0" y="2953560"/>
                </a:lnTo>
                <a:lnTo>
                  <a:pt x="0" y="0"/>
                </a:lnTo>
                <a:close/>
              </a:path>
            </a:pathLst>
          </a:custGeom>
          <a:blipFill>
            <a:blip r:embed="rId6"/>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H="1">
            <a:off x="14909534" y="-28575"/>
            <a:ext cx="3416566" cy="3136123"/>
          </a:xfrm>
          <a:custGeom>
            <a:avLst/>
            <a:gdLst/>
            <a:ahLst/>
            <a:cxnLst/>
            <a:rect l="l" t="t" r="r" b="b"/>
            <a:pathLst>
              <a:path w="3416566" h="3136123">
                <a:moveTo>
                  <a:pt x="3416566" y="0"/>
                </a:moveTo>
                <a:lnTo>
                  <a:pt x="0" y="0"/>
                </a:lnTo>
                <a:lnTo>
                  <a:pt x="0" y="3136123"/>
                </a:lnTo>
                <a:lnTo>
                  <a:pt x="3416566" y="3136123"/>
                </a:lnTo>
                <a:lnTo>
                  <a:pt x="3416566"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B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6" name="TextBox 6"/>
          <p:cNvSpPr txBox="1">
            <a:spLocks noGrp="1"/>
          </p:cNvSpPr>
          <p:nvPr>
            <p:ph type="title" idx="4294967295"/>
          </p:nvPr>
        </p:nvSpPr>
        <p:spPr>
          <a:xfrm>
            <a:off x="2677461" y="653669"/>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Mediana </a:t>
            </a:r>
          </a:p>
        </p:txBody>
      </p:sp>
      <p:sp>
        <p:nvSpPr>
          <p:cNvPr id="8" name="TextBox 8"/>
          <p:cNvSpPr txBox="1"/>
          <p:nvPr/>
        </p:nvSpPr>
        <p:spPr>
          <a:xfrm>
            <a:off x="5576179" y="1463286"/>
            <a:ext cx="5961880" cy="646430"/>
          </a:xfrm>
          <a:prstGeom prst="rect">
            <a:avLst/>
          </a:prstGeom>
        </p:spPr>
        <p:txBody>
          <a:bodyPr lIns="0" tIns="0" rIns="0" bIns="0" rtlCol="0" anchor="t">
            <a:spAutoFit/>
          </a:bodyPr>
          <a:lstStyle/>
          <a:p>
            <a:pPr algn="just">
              <a:lnSpc>
                <a:spcPts val="5320"/>
              </a:lnSpc>
            </a:pPr>
            <a:r>
              <a:rPr lang="en-US" sz="3800" dirty="0">
                <a:solidFill>
                  <a:srgbClr val="EDEDED"/>
                </a:solidFill>
                <a:latin typeface="Montserrat"/>
                <a:ea typeface="Montserrat"/>
                <a:cs typeface="Montserrat"/>
                <a:sym typeface="Montserrat"/>
              </a:rPr>
              <a:t>(com variáveis discretas)</a:t>
            </a:r>
          </a:p>
        </p:txBody>
      </p:sp>
      <p:sp>
        <p:nvSpPr>
          <p:cNvPr id="4" name="TextBox 4"/>
          <p:cNvSpPr txBox="1"/>
          <p:nvPr/>
        </p:nvSpPr>
        <p:spPr>
          <a:xfrm>
            <a:off x="1472514" y="3471262"/>
            <a:ext cx="14110750" cy="1844675"/>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Dadas as seguintes idades de alunos de uma classe do segundo ano noturno de uma escola, determine a mediana:</a:t>
            </a:r>
          </a:p>
          <a:p>
            <a:pPr algn="just">
              <a:lnSpc>
                <a:spcPts val="4900"/>
              </a:lnSpc>
            </a:pPr>
            <a:endParaRPr lang="en-US" sz="3500" dirty="0">
              <a:solidFill>
                <a:srgbClr val="EDEDED"/>
              </a:solidFill>
              <a:latin typeface="Montserrat"/>
              <a:ea typeface="Montserrat"/>
              <a:cs typeface="Montserrat"/>
              <a:sym typeface="Montserrat"/>
            </a:endParaRPr>
          </a:p>
        </p:txBody>
      </p:sp>
      <p:sp>
        <p:nvSpPr>
          <p:cNvPr id="7" name="TextBox 7"/>
          <p:cNvSpPr txBox="1"/>
          <p:nvPr/>
        </p:nvSpPr>
        <p:spPr>
          <a:xfrm>
            <a:off x="1472514" y="5076825"/>
            <a:ext cx="13162114" cy="2454325"/>
          </a:xfrm>
          <a:prstGeom prst="rect">
            <a:avLst/>
          </a:prstGeom>
        </p:spPr>
        <p:txBody>
          <a:bodyPr lIns="0" tIns="0" rIns="0" bIns="0" rtlCol="0" anchor="t">
            <a:spAutoFit/>
          </a:bodyPr>
          <a:lstStyle/>
          <a:p>
            <a:pPr algn="just">
              <a:lnSpc>
                <a:spcPts val="4897"/>
              </a:lnSpc>
            </a:pPr>
            <a:r>
              <a:rPr lang="en-US" sz="3498" dirty="0">
                <a:solidFill>
                  <a:srgbClr val="EDEDED"/>
                </a:solidFill>
                <a:latin typeface="Montserrat"/>
                <a:ea typeface="Montserrat"/>
                <a:cs typeface="Montserrat"/>
                <a:sym typeface="Montserrat"/>
              </a:rPr>
              <a:t>15, 15, 16, 16, 16, 16, 16, 16, 16, 16, 16, 17, 17, 17, 17, 17, 17, 17, 18, 18, 18, 18, 18, 18, 22, 22, 22, 22, 22, 26, 26, 26, 26, 26, 26</a:t>
            </a:r>
          </a:p>
          <a:p>
            <a:pPr algn="just">
              <a:lnSpc>
                <a:spcPts val="4897"/>
              </a:lnSpc>
            </a:pPr>
            <a:endParaRPr lang="en-US" sz="3498" dirty="0">
              <a:solidFill>
                <a:srgbClr val="EDEDED"/>
              </a:solidFill>
              <a:latin typeface="Montserrat"/>
              <a:ea typeface="Montserrat"/>
              <a:cs typeface="Montserrat"/>
              <a:sym typeface="Montserrat"/>
            </a:endParaRPr>
          </a:p>
          <a:p>
            <a:pPr algn="just">
              <a:lnSpc>
                <a:spcPts val="4897"/>
              </a:lnSpc>
            </a:pPr>
            <a:endParaRPr lang="en-US" sz="3498" dirty="0">
              <a:solidFill>
                <a:srgbClr val="EDEDED"/>
              </a:solidFill>
              <a:latin typeface="Montserrat"/>
              <a:ea typeface="Montserrat"/>
              <a:cs typeface="Montserrat"/>
              <a:sym typeface="Montserrat"/>
            </a:endParaRPr>
          </a:p>
        </p:txBody>
      </p:sp>
      <p:sp>
        <p:nvSpPr>
          <p:cNvPr id="5" name="TextBox 5"/>
          <p:cNvSpPr txBox="1"/>
          <p:nvPr/>
        </p:nvSpPr>
        <p:spPr>
          <a:xfrm>
            <a:off x="1472514" y="6677483"/>
            <a:ext cx="14169211" cy="1844675"/>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Vamos organizar em uma tabela, como feito anteriormente...</a:t>
            </a:r>
          </a:p>
          <a:p>
            <a:pPr algn="just">
              <a:lnSpc>
                <a:spcPts val="4900"/>
              </a:lnSpc>
            </a:pPr>
            <a:endParaRPr lang="en-US" sz="3500" dirty="0">
              <a:solidFill>
                <a:srgbClr val="EDEDED"/>
              </a:solidFill>
              <a:latin typeface="Montserrat"/>
              <a:ea typeface="Montserrat"/>
              <a:cs typeface="Montserrat"/>
              <a:sym typeface="Montserrat"/>
            </a:endParaRPr>
          </a:p>
          <a:p>
            <a:pPr algn="just">
              <a:lnSpc>
                <a:spcPts val="4900"/>
              </a:lnSpc>
            </a:pPr>
            <a:endParaRPr lang="en-US" sz="3500" dirty="0">
              <a:solidFill>
                <a:srgbClr val="EDEDED"/>
              </a:solidFill>
              <a:latin typeface="Montserrat"/>
              <a:ea typeface="Montserrat"/>
              <a:cs typeface="Montserrat"/>
              <a:sym typeface="Montserrat"/>
            </a:endParaRPr>
          </a:p>
        </p:txBody>
      </p:sp>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H="1">
            <a:off x="14909534" y="-28575"/>
            <a:ext cx="3416566" cy="3136123"/>
          </a:xfrm>
          <a:custGeom>
            <a:avLst/>
            <a:gdLst/>
            <a:ahLst/>
            <a:cxnLst/>
            <a:rect l="l" t="t" r="r" b="b"/>
            <a:pathLst>
              <a:path w="3416566" h="3136123">
                <a:moveTo>
                  <a:pt x="3416566" y="0"/>
                </a:moveTo>
                <a:lnTo>
                  <a:pt x="0" y="0"/>
                </a:lnTo>
                <a:lnTo>
                  <a:pt x="0" y="3136123"/>
                </a:lnTo>
                <a:lnTo>
                  <a:pt x="3416566" y="3136123"/>
                </a:lnTo>
                <a:lnTo>
                  <a:pt x="341656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3" name="TextBox 3"/>
          <p:cNvSpPr txBox="1">
            <a:spLocks noGrp="1"/>
          </p:cNvSpPr>
          <p:nvPr>
            <p:ph type="title" idx="4294967295"/>
          </p:nvPr>
        </p:nvSpPr>
        <p:spPr>
          <a:xfrm>
            <a:off x="682270" y="484294"/>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Mediana</a:t>
            </a:r>
          </a:p>
        </p:txBody>
      </p:sp>
      <p:sp>
        <p:nvSpPr>
          <p:cNvPr id="7" name="TextBox 7"/>
          <p:cNvSpPr txBox="1"/>
          <p:nvPr/>
        </p:nvSpPr>
        <p:spPr>
          <a:xfrm>
            <a:off x="5142728" y="644433"/>
            <a:ext cx="5961880" cy="646430"/>
          </a:xfrm>
          <a:prstGeom prst="rect">
            <a:avLst/>
          </a:prstGeom>
        </p:spPr>
        <p:txBody>
          <a:bodyPr lIns="0" tIns="0" rIns="0" bIns="0" rtlCol="0" anchor="t">
            <a:spAutoFit/>
          </a:bodyPr>
          <a:lstStyle/>
          <a:p>
            <a:pPr algn="just">
              <a:lnSpc>
                <a:spcPts val="5320"/>
              </a:lnSpc>
            </a:pPr>
            <a:r>
              <a:rPr lang="en-US" sz="3800" dirty="0">
                <a:solidFill>
                  <a:srgbClr val="EDEDED"/>
                </a:solidFill>
                <a:latin typeface="Montserrat"/>
                <a:ea typeface="Montserrat"/>
                <a:cs typeface="Montserrat"/>
                <a:sym typeface="Montserrat"/>
              </a:rPr>
              <a:t>(com variáveis discretas)</a:t>
            </a:r>
          </a:p>
        </p:txBody>
      </p:sp>
      <p:graphicFrame>
        <p:nvGraphicFramePr>
          <p:cNvPr id="8" name="Table 8"/>
          <p:cNvGraphicFramePr>
            <a:graphicFrameLocks noGrp="1"/>
          </p:cNvGraphicFramePr>
          <p:nvPr>
            <p:extLst>
              <p:ext uri="{D42A27DB-BD31-4B8C-83A1-F6EECF244321}">
                <p14:modId xmlns:p14="http://schemas.microsoft.com/office/powerpoint/2010/main" val="3790939505"/>
              </p:ext>
            </p:extLst>
          </p:nvPr>
        </p:nvGraphicFramePr>
        <p:xfrm>
          <a:off x="321559" y="1728788"/>
          <a:ext cx="6395169" cy="8071982"/>
        </p:xfrm>
        <a:graphic>
          <a:graphicData uri="http://schemas.openxmlformats.org/drawingml/2006/table">
            <a:tbl>
              <a:tblPr firstRow="1"/>
              <a:tblGrid>
                <a:gridCol w="2131723">
                  <a:extLst>
                    <a:ext uri="{9D8B030D-6E8A-4147-A177-3AD203B41FA5}">
                      <a16:colId xmlns:a16="http://schemas.microsoft.com/office/drawing/2014/main" val="20000"/>
                    </a:ext>
                  </a:extLst>
                </a:gridCol>
                <a:gridCol w="2131723">
                  <a:extLst>
                    <a:ext uri="{9D8B030D-6E8A-4147-A177-3AD203B41FA5}">
                      <a16:colId xmlns:a16="http://schemas.microsoft.com/office/drawing/2014/main" val="20001"/>
                    </a:ext>
                  </a:extLst>
                </a:gridCol>
                <a:gridCol w="2131723">
                  <a:extLst>
                    <a:ext uri="{9D8B030D-6E8A-4147-A177-3AD203B41FA5}">
                      <a16:colId xmlns:a16="http://schemas.microsoft.com/office/drawing/2014/main" val="20002"/>
                    </a:ext>
                  </a:extLst>
                </a:gridCol>
              </a:tblGrid>
              <a:tr h="1086831">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Yi</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Fi</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Fac</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1007583">
                <a:tc>
                  <a:txBody>
                    <a:bodyPr/>
                    <a:lstStyle/>
                    <a:p>
                      <a:pPr algn="ctr">
                        <a:lnSpc>
                          <a:spcPts val="3079"/>
                        </a:lnSpc>
                        <a:defRPr/>
                      </a:pPr>
                      <a:r>
                        <a:rPr lang="en-US" sz="2199" dirty="0">
                          <a:solidFill>
                            <a:srgbClr val="FFFFFF"/>
                          </a:solidFill>
                          <a:latin typeface="Montserrat"/>
                          <a:ea typeface="Montserrat"/>
                          <a:cs typeface="Montserrat"/>
                          <a:sym typeface="Montserrat"/>
                        </a:rPr>
                        <a:t>15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2</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2</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r h="984940">
                <a:tc>
                  <a:txBody>
                    <a:bodyPr/>
                    <a:lstStyle/>
                    <a:p>
                      <a:pPr algn="ctr">
                        <a:lnSpc>
                          <a:spcPts val="3079"/>
                        </a:lnSpc>
                        <a:defRPr/>
                      </a:pPr>
                      <a:r>
                        <a:rPr lang="en-US" sz="2199" dirty="0">
                          <a:solidFill>
                            <a:srgbClr val="FFFFFF"/>
                          </a:solidFill>
                          <a:latin typeface="Montserrat"/>
                          <a:ea typeface="Montserrat"/>
                          <a:cs typeface="Montserrat"/>
                          <a:sym typeface="Montserrat"/>
                        </a:rPr>
                        <a:t>16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9</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11</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2"/>
                  </a:ext>
                </a:extLst>
              </a:tr>
              <a:tr h="984940">
                <a:tc>
                  <a:txBody>
                    <a:bodyPr/>
                    <a:lstStyle/>
                    <a:p>
                      <a:pPr algn="ctr">
                        <a:lnSpc>
                          <a:spcPts val="3079"/>
                        </a:lnSpc>
                        <a:defRPr/>
                      </a:pPr>
                      <a:r>
                        <a:rPr lang="en-US" sz="2199" dirty="0">
                          <a:solidFill>
                            <a:srgbClr val="FFFFFF"/>
                          </a:solidFill>
                          <a:latin typeface="Montserrat"/>
                          <a:ea typeface="Montserrat"/>
                          <a:cs typeface="Montserrat"/>
                          <a:sym typeface="Montserrat"/>
                        </a:rPr>
                        <a:t>17</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7</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18</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3"/>
                  </a:ext>
                </a:extLst>
              </a:tr>
              <a:tr h="984940">
                <a:tc>
                  <a:txBody>
                    <a:bodyPr/>
                    <a:lstStyle/>
                    <a:p>
                      <a:pPr algn="ctr">
                        <a:lnSpc>
                          <a:spcPts val="3079"/>
                        </a:lnSpc>
                        <a:defRPr/>
                      </a:pPr>
                      <a:r>
                        <a:rPr lang="en-US" sz="2199" dirty="0">
                          <a:solidFill>
                            <a:srgbClr val="FFFFFF"/>
                          </a:solidFill>
                          <a:latin typeface="Montserrat"/>
                          <a:ea typeface="Montserrat"/>
                          <a:cs typeface="Montserrat"/>
                          <a:sym typeface="Montserrat"/>
                        </a:rPr>
                        <a:t>18</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24</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4"/>
                  </a:ext>
                </a:extLst>
              </a:tr>
              <a:tr h="984940">
                <a:tc>
                  <a:txBody>
                    <a:bodyPr/>
                    <a:lstStyle/>
                    <a:p>
                      <a:pPr algn="ctr">
                        <a:lnSpc>
                          <a:spcPts val="3079"/>
                        </a:lnSpc>
                        <a:defRPr/>
                      </a:pPr>
                      <a:r>
                        <a:rPr lang="en-US" sz="2199" dirty="0">
                          <a:solidFill>
                            <a:srgbClr val="FFFFFF"/>
                          </a:solidFill>
                          <a:latin typeface="Montserrat"/>
                          <a:ea typeface="Montserrat"/>
                          <a:cs typeface="Montserrat"/>
                          <a:sym typeface="Montserrat"/>
                        </a:rPr>
                        <a:t>22</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29</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5"/>
                  </a:ext>
                </a:extLst>
              </a:tr>
              <a:tr h="1007583">
                <a:tc>
                  <a:txBody>
                    <a:bodyPr/>
                    <a:lstStyle/>
                    <a:p>
                      <a:pPr algn="ctr">
                        <a:lnSpc>
                          <a:spcPts val="3079"/>
                        </a:lnSpc>
                        <a:defRPr/>
                      </a:pPr>
                      <a:r>
                        <a:rPr lang="en-US" sz="2199" dirty="0">
                          <a:solidFill>
                            <a:srgbClr val="FFFFFF"/>
                          </a:solidFill>
                          <a:latin typeface="Montserrat"/>
                          <a:ea typeface="Montserrat"/>
                          <a:cs typeface="Montserrat"/>
                          <a:sym typeface="Montserrat"/>
                        </a:rPr>
                        <a:t>26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6"/>
                  </a:ext>
                </a:extLst>
              </a:tr>
              <a:tr h="1030225">
                <a:tc>
                  <a:txBody>
                    <a:bodyPr/>
                    <a:lstStyle/>
                    <a:p>
                      <a:pPr algn="ctr">
                        <a:lnSpc>
                          <a:spcPts val="3079"/>
                        </a:lnSpc>
                        <a:defRPr/>
                      </a:pPr>
                      <a:r>
                        <a:rPr lang="en-US" sz="2199" dirty="0">
                          <a:solidFill>
                            <a:srgbClr val="FFFFFF"/>
                          </a:solidFill>
                          <a:latin typeface="Montserrat"/>
                          <a:ea typeface="Montserrat"/>
                          <a:cs typeface="Montserrat"/>
                          <a:sym typeface="Montserrat"/>
                        </a:rPr>
                        <a:t>Σ</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119</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2" name="TextBox 2"/>
          <p:cNvSpPr txBox="1"/>
          <p:nvPr/>
        </p:nvSpPr>
        <p:spPr>
          <a:xfrm>
            <a:off x="7026548" y="1760173"/>
            <a:ext cx="10656356" cy="1616710"/>
          </a:xfrm>
          <a:prstGeom prst="rect">
            <a:avLst/>
          </a:prstGeom>
        </p:spPr>
        <p:txBody>
          <a:bodyPr lIns="0" tIns="0" rIns="0" bIns="0" rtlCol="0" anchor="t">
            <a:spAutoFit/>
          </a:bodyPr>
          <a:lstStyle/>
          <a:p>
            <a:pPr algn="just">
              <a:lnSpc>
                <a:spcPts val="4339"/>
              </a:lnSpc>
            </a:pPr>
            <a:r>
              <a:rPr lang="en-US" sz="3099" dirty="0">
                <a:solidFill>
                  <a:srgbClr val="EDEDED"/>
                </a:solidFill>
                <a:latin typeface="Montserrat"/>
                <a:ea typeface="Montserrat"/>
                <a:cs typeface="Montserrat"/>
                <a:sym typeface="Montserrat"/>
              </a:rPr>
              <a:t>Podemos observar que n = 35, ou seja, é ímpar, logo:</a:t>
            </a:r>
          </a:p>
          <a:p>
            <a:pPr algn="just">
              <a:lnSpc>
                <a:spcPts val="4339"/>
              </a:lnSpc>
            </a:pPr>
            <a:endParaRPr lang="en-US" sz="3099" dirty="0">
              <a:solidFill>
                <a:srgbClr val="EDEDED"/>
              </a:solidFill>
              <a:latin typeface="Montserrat"/>
              <a:ea typeface="Montserrat"/>
              <a:cs typeface="Montserrat"/>
              <a:sym typeface="Montserrat"/>
            </a:endParaRPr>
          </a:p>
          <a:p>
            <a:pPr algn="just">
              <a:lnSpc>
                <a:spcPts val="4339"/>
              </a:lnSpc>
            </a:pPr>
            <a:endParaRPr lang="en-US" sz="3099" dirty="0">
              <a:solidFill>
                <a:srgbClr val="EDEDED"/>
              </a:solidFill>
              <a:latin typeface="Montserrat"/>
              <a:ea typeface="Montserrat"/>
              <a:cs typeface="Montserrat"/>
              <a:sym typeface="Montserrat"/>
            </a:endParaRPr>
          </a:p>
        </p:txBody>
      </p:sp>
      <p:grpSp>
        <p:nvGrpSpPr>
          <p:cNvPr id="4" name="Group 4" descr="Mediana é a soma de n com 1 dividido por 2. Que é igual a soma de 35 com 1 dividido por 1, resultando em 18. "/>
          <p:cNvGrpSpPr/>
          <p:nvPr/>
        </p:nvGrpSpPr>
        <p:grpSpPr>
          <a:xfrm>
            <a:off x="9144000" y="3759824"/>
            <a:ext cx="5822910" cy="1016699"/>
            <a:chOff x="0" y="0"/>
            <a:chExt cx="7763879" cy="1355598"/>
          </a:xfrm>
        </p:grpSpPr>
        <p:sp>
          <p:nvSpPr>
            <p:cNvPr id="5" name="Freeform 5"/>
            <p:cNvSpPr/>
            <p:nvPr/>
          </p:nvSpPr>
          <p:spPr>
            <a:xfrm>
              <a:off x="0" y="0"/>
              <a:ext cx="7763879" cy="1355598"/>
            </a:xfrm>
            <a:custGeom>
              <a:avLst/>
              <a:gdLst/>
              <a:ahLst/>
              <a:cxnLst/>
              <a:rect l="l" t="t" r="r" b="b"/>
              <a:pathLst>
                <a:path w="7763879" h="1355598">
                  <a:moveTo>
                    <a:pt x="0" y="0"/>
                  </a:moveTo>
                  <a:lnTo>
                    <a:pt x="7763879" y="0"/>
                  </a:lnTo>
                  <a:lnTo>
                    <a:pt x="7763879" y="1355598"/>
                  </a:lnTo>
                  <a:lnTo>
                    <a:pt x="0" y="135559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sp>
        <p:nvSpPr>
          <p:cNvPr id="6" name="TextBox 6"/>
          <p:cNvSpPr txBox="1"/>
          <p:nvPr/>
        </p:nvSpPr>
        <p:spPr>
          <a:xfrm>
            <a:off x="7026548" y="6141830"/>
            <a:ext cx="10656356" cy="2693035"/>
          </a:xfrm>
          <a:prstGeom prst="rect">
            <a:avLst/>
          </a:prstGeom>
        </p:spPr>
        <p:txBody>
          <a:bodyPr lIns="0" tIns="0" rIns="0" bIns="0" rtlCol="0" anchor="t">
            <a:spAutoFit/>
          </a:bodyPr>
          <a:lstStyle/>
          <a:p>
            <a:pPr algn="just">
              <a:lnSpc>
                <a:spcPts val="4340"/>
              </a:lnSpc>
            </a:pPr>
            <a:r>
              <a:rPr lang="en-US" sz="3100" dirty="0">
                <a:solidFill>
                  <a:srgbClr val="EDEDED"/>
                </a:solidFill>
                <a:latin typeface="Montserrat"/>
                <a:ea typeface="Montserrat"/>
                <a:cs typeface="Montserrat"/>
                <a:sym typeface="Montserrat"/>
              </a:rPr>
              <a:t>Ou seja, a mediana está na posição 18, logo, pela tabela de frequência acumulada observamos que a mediana é 17.</a:t>
            </a:r>
          </a:p>
          <a:p>
            <a:pPr algn="just">
              <a:lnSpc>
                <a:spcPts val="4340"/>
              </a:lnSpc>
            </a:pPr>
            <a:endParaRPr lang="en-US" sz="3100" dirty="0">
              <a:solidFill>
                <a:srgbClr val="EDEDED"/>
              </a:solidFill>
              <a:latin typeface="Montserrat"/>
              <a:ea typeface="Montserrat"/>
              <a:cs typeface="Montserrat"/>
              <a:sym typeface="Montserrat"/>
            </a:endParaRPr>
          </a:p>
          <a:p>
            <a:pPr algn="just">
              <a:lnSpc>
                <a:spcPts val="4340"/>
              </a:lnSpc>
            </a:pPr>
            <a:endParaRPr lang="en-US" sz="3100" dirty="0">
              <a:solidFill>
                <a:srgbClr val="EDEDED"/>
              </a:solidFill>
              <a:latin typeface="Montserrat"/>
              <a:ea typeface="Montserrat"/>
              <a:cs typeface="Montserrat"/>
              <a:sym typeface="Montserra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6" name="TextBox 6"/>
          <p:cNvSpPr txBox="1">
            <a:spLocks noGrp="1"/>
          </p:cNvSpPr>
          <p:nvPr>
            <p:ph type="title" idx="4294967295"/>
          </p:nvPr>
        </p:nvSpPr>
        <p:spPr>
          <a:xfrm>
            <a:off x="2748811" y="653669"/>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Mediana</a:t>
            </a:r>
          </a:p>
        </p:txBody>
      </p:sp>
      <p:sp>
        <p:nvSpPr>
          <p:cNvPr id="5" name="TextBox 5"/>
          <p:cNvSpPr txBox="1"/>
          <p:nvPr/>
        </p:nvSpPr>
        <p:spPr>
          <a:xfrm>
            <a:off x="1708283" y="2679700"/>
            <a:ext cx="13631108" cy="2463800"/>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A função ‘</a:t>
            </a:r>
            <a:r>
              <a:rPr lang="en-US" sz="3500" b="1" i="1" dirty="0">
                <a:solidFill>
                  <a:srgbClr val="EDEDED"/>
                </a:solidFill>
                <a:latin typeface="Montserrat"/>
                <a:ea typeface="Montserrat"/>
                <a:cs typeface="Montserrat"/>
                <a:sym typeface="Montserrat"/>
              </a:rPr>
              <a:t>median()</a:t>
            </a:r>
            <a:r>
              <a:rPr lang="en-US" sz="3500" dirty="0">
                <a:solidFill>
                  <a:srgbClr val="EDEDED"/>
                </a:solidFill>
                <a:latin typeface="Montserrat"/>
                <a:ea typeface="Montserrat"/>
                <a:cs typeface="Montserrat"/>
                <a:sym typeface="Montserrat"/>
              </a:rPr>
              <a:t>’, retorna a mediana de um vetor passado como parâmetro</a:t>
            </a:r>
          </a:p>
          <a:p>
            <a:pPr algn="just">
              <a:lnSpc>
                <a:spcPts val="4900"/>
              </a:lnSpc>
            </a:pPr>
            <a:endParaRPr lang="en-US" sz="3500" dirty="0">
              <a:solidFill>
                <a:srgbClr val="EDEDED"/>
              </a:solidFill>
              <a:latin typeface="Montserrat"/>
              <a:ea typeface="Montserrat"/>
              <a:cs typeface="Montserrat"/>
              <a:sym typeface="Montserrat"/>
            </a:endParaRPr>
          </a:p>
          <a:p>
            <a:pPr algn="just">
              <a:lnSpc>
                <a:spcPts val="4900"/>
              </a:lnSpc>
            </a:pPr>
            <a:endParaRPr lang="en-US" sz="3500" dirty="0">
              <a:solidFill>
                <a:srgbClr val="EDEDED"/>
              </a:solidFill>
              <a:latin typeface="Montserrat"/>
              <a:ea typeface="Montserrat"/>
              <a:cs typeface="Montserrat"/>
              <a:sym typeface="Montserrat"/>
            </a:endParaRPr>
          </a:p>
        </p:txBody>
      </p:sp>
      <p:sp>
        <p:nvSpPr>
          <p:cNvPr id="3" name="Freeform 3" descr="Código fonte em R para implementação do exercício anterior."/>
          <p:cNvSpPr/>
          <p:nvPr/>
        </p:nvSpPr>
        <p:spPr>
          <a:xfrm>
            <a:off x="3148407" y="5143500"/>
            <a:ext cx="11301259" cy="3602276"/>
          </a:xfrm>
          <a:custGeom>
            <a:avLst/>
            <a:gdLst/>
            <a:ahLst/>
            <a:cxnLst/>
            <a:rect l="l" t="t" r="r" b="b"/>
            <a:pathLst>
              <a:path w="11301259" h="3602276">
                <a:moveTo>
                  <a:pt x="0" y="0"/>
                </a:moveTo>
                <a:lnTo>
                  <a:pt x="11301259" y="0"/>
                </a:lnTo>
                <a:lnTo>
                  <a:pt x="11301259" y="3602276"/>
                </a:lnTo>
                <a:lnTo>
                  <a:pt x="0" y="3602276"/>
                </a:lnTo>
                <a:lnTo>
                  <a:pt x="0" y="0"/>
                </a:lnTo>
                <a:close/>
              </a:path>
            </a:pathLst>
          </a:custGeom>
          <a:blipFill>
            <a:blip r:embed="rId2"/>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dirty="0"/>
          </a:p>
        </p:txBody>
      </p:sp>
      <p:sp>
        <p:nvSpPr>
          <p:cNvPr id="4" name="Freeform 4">
            <a:extLst>
              <a:ext uri="{C183D7F6-B498-43B3-948B-1728B52AA6E4}">
                <adec:decorative xmlns:adec="http://schemas.microsoft.com/office/drawing/2017/decorative" val="1"/>
              </a:ext>
            </a:extLst>
          </p:cNvPr>
          <p:cNvSpPr/>
          <p:nvPr/>
        </p:nvSpPr>
        <p:spPr>
          <a:xfrm>
            <a:off x="14972471" y="0"/>
            <a:ext cx="3315529" cy="2755900"/>
          </a:xfrm>
          <a:custGeom>
            <a:avLst/>
            <a:gdLst/>
            <a:ahLst/>
            <a:cxnLst/>
            <a:rect l="l" t="t" r="r" b="b"/>
            <a:pathLst>
              <a:path w="3315529" h="2755900">
                <a:moveTo>
                  <a:pt x="0" y="0"/>
                </a:moveTo>
                <a:lnTo>
                  <a:pt x="3315529" y="0"/>
                </a:lnTo>
                <a:lnTo>
                  <a:pt x="3315529" y="2755900"/>
                </a:lnTo>
                <a:lnTo>
                  <a:pt x="0" y="2755900"/>
                </a:lnTo>
                <a:lnTo>
                  <a:pt x="0" y="0"/>
                </a:lnTo>
                <a:close/>
              </a:path>
            </a:pathLst>
          </a:custGeom>
          <a:blipFill>
            <a:blip r:embed="rId5"/>
            <a:stretch>
              <a:fillRect l="-13727" r="-11031"/>
            </a:stretch>
          </a:blipFill>
        </p:spPr>
        <p:txBody>
          <a:bodyPr/>
          <a:lstStyle/>
          <a:p>
            <a:endParaRPr lang="pt-B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2748811" y="653669"/>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Mediana</a:t>
            </a:r>
          </a:p>
        </p:txBody>
      </p:sp>
      <p:sp>
        <p:nvSpPr>
          <p:cNvPr id="7" name="TextBox 7"/>
          <p:cNvSpPr txBox="1"/>
          <p:nvPr/>
        </p:nvSpPr>
        <p:spPr>
          <a:xfrm>
            <a:off x="5576179" y="1463286"/>
            <a:ext cx="6250847" cy="646430"/>
          </a:xfrm>
          <a:prstGeom prst="rect">
            <a:avLst/>
          </a:prstGeom>
        </p:spPr>
        <p:txBody>
          <a:bodyPr lIns="0" tIns="0" rIns="0" bIns="0" rtlCol="0" anchor="t">
            <a:spAutoFit/>
          </a:bodyPr>
          <a:lstStyle/>
          <a:p>
            <a:pPr algn="just">
              <a:lnSpc>
                <a:spcPts val="5320"/>
              </a:lnSpc>
            </a:pPr>
            <a:r>
              <a:rPr lang="en-US" sz="3800" dirty="0">
                <a:solidFill>
                  <a:srgbClr val="EDEDED"/>
                </a:solidFill>
                <a:latin typeface="Montserrat"/>
                <a:ea typeface="Montserrat"/>
                <a:cs typeface="Montserrat"/>
                <a:sym typeface="Montserrat"/>
              </a:rPr>
              <a:t>(com variáveis contínuas)</a:t>
            </a:r>
          </a:p>
        </p:txBody>
      </p:sp>
      <p:sp>
        <p:nvSpPr>
          <p:cNvPr id="3" name="TextBox 3"/>
          <p:cNvSpPr txBox="1"/>
          <p:nvPr/>
        </p:nvSpPr>
        <p:spPr>
          <a:xfrm>
            <a:off x="1708283" y="2425639"/>
            <a:ext cx="14816727" cy="2463800"/>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Para variáveis contínuas, aplicamos a fórmula de interpolação linear e identificamos pela FAC a classe que contém a mediana:</a:t>
            </a:r>
          </a:p>
          <a:p>
            <a:pPr algn="just">
              <a:lnSpc>
                <a:spcPts val="4900"/>
              </a:lnSpc>
            </a:pPr>
            <a:endParaRPr lang="en-US" sz="3500" dirty="0">
              <a:solidFill>
                <a:srgbClr val="EDEDED"/>
              </a:solidFill>
              <a:latin typeface="Montserrat"/>
              <a:ea typeface="Montserrat"/>
              <a:cs typeface="Montserrat"/>
              <a:sym typeface="Montserrat"/>
            </a:endParaRPr>
          </a:p>
          <a:p>
            <a:pPr algn="just">
              <a:lnSpc>
                <a:spcPts val="4900"/>
              </a:lnSpc>
            </a:pPr>
            <a:endParaRPr lang="en-US" sz="3500" dirty="0">
              <a:solidFill>
                <a:srgbClr val="EDEDED"/>
              </a:solidFill>
              <a:latin typeface="Montserrat"/>
              <a:ea typeface="Montserrat"/>
              <a:cs typeface="Montserrat"/>
              <a:sym typeface="Montserrat"/>
            </a:endParaRPr>
          </a:p>
        </p:txBody>
      </p:sp>
      <p:grpSp>
        <p:nvGrpSpPr>
          <p:cNvPr id="5" name="Group 5" descr="Mediana é igual ao produto da soma de l com diferença entre n sob 2 e somatório de fante, tudo isso sob a frequencia da classe modal, com a diferença entre o limite superior e o limite inferior."/>
          <p:cNvGrpSpPr/>
          <p:nvPr/>
        </p:nvGrpSpPr>
        <p:grpSpPr>
          <a:xfrm>
            <a:off x="1708283" y="5775264"/>
            <a:ext cx="6897726" cy="1188125"/>
            <a:chOff x="0" y="0"/>
            <a:chExt cx="9196968" cy="1584167"/>
          </a:xfrm>
        </p:grpSpPr>
        <p:sp>
          <p:nvSpPr>
            <p:cNvPr id="6" name="Freeform 6"/>
            <p:cNvSpPr/>
            <p:nvPr/>
          </p:nvSpPr>
          <p:spPr>
            <a:xfrm>
              <a:off x="0" y="0"/>
              <a:ext cx="9196968" cy="1584167"/>
            </a:xfrm>
            <a:custGeom>
              <a:avLst/>
              <a:gdLst/>
              <a:ahLst/>
              <a:cxnLst/>
              <a:rect l="l" t="t" r="r" b="b"/>
              <a:pathLst>
                <a:path w="9196968" h="1584167">
                  <a:moveTo>
                    <a:pt x="0" y="0"/>
                  </a:moveTo>
                  <a:lnTo>
                    <a:pt x="9196968" y="0"/>
                  </a:lnTo>
                  <a:lnTo>
                    <a:pt x="9196968" y="1584167"/>
                  </a:lnTo>
                  <a:lnTo>
                    <a:pt x="0" y="158416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sp>
        <p:nvSpPr>
          <p:cNvPr id="8" name="TextBox 8"/>
          <p:cNvSpPr txBox="1"/>
          <p:nvPr/>
        </p:nvSpPr>
        <p:spPr>
          <a:xfrm>
            <a:off x="9397834" y="5297897"/>
            <a:ext cx="8451336" cy="412842"/>
          </a:xfrm>
          <a:prstGeom prst="rect">
            <a:avLst/>
          </a:prstGeom>
        </p:spPr>
        <p:txBody>
          <a:bodyPr lIns="0" tIns="0" rIns="0" bIns="0" rtlCol="0" anchor="t">
            <a:spAutoFit/>
          </a:bodyPr>
          <a:lstStyle/>
          <a:p>
            <a:pPr algn="just">
              <a:lnSpc>
                <a:spcPts val="3494"/>
              </a:lnSpc>
            </a:pPr>
            <a:r>
              <a:rPr lang="en-US" sz="2496" dirty="0">
                <a:solidFill>
                  <a:srgbClr val="EDEDED"/>
                </a:solidFill>
                <a:latin typeface="Montserrat"/>
                <a:ea typeface="Montserrat"/>
                <a:cs typeface="Montserrat"/>
                <a:sym typeface="Montserrat"/>
              </a:rPr>
              <a:t>L = limite superior da classe md</a:t>
            </a:r>
          </a:p>
        </p:txBody>
      </p:sp>
      <p:sp>
        <p:nvSpPr>
          <p:cNvPr id="9" name="TextBox 9"/>
          <p:cNvSpPr txBox="1"/>
          <p:nvPr/>
        </p:nvSpPr>
        <p:spPr>
          <a:xfrm>
            <a:off x="9397834" y="5865119"/>
            <a:ext cx="8451336" cy="412842"/>
          </a:xfrm>
          <a:prstGeom prst="rect">
            <a:avLst/>
          </a:prstGeom>
        </p:spPr>
        <p:txBody>
          <a:bodyPr lIns="0" tIns="0" rIns="0" bIns="0" rtlCol="0" anchor="t">
            <a:spAutoFit/>
          </a:bodyPr>
          <a:lstStyle/>
          <a:p>
            <a:pPr algn="just">
              <a:lnSpc>
                <a:spcPts val="3494"/>
              </a:lnSpc>
            </a:pPr>
            <a:r>
              <a:rPr lang="en-US" sz="2496" dirty="0">
                <a:solidFill>
                  <a:srgbClr val="EDEDED"/>
                </a:solidFill>
                <a:latin typeface="Montserrat"/>
                <a:ea typeface="Montserrat"/>
                <a:cs typeface="Montserrat"/>
                <a:sym typeface="Montserrat"/>
              </a:rPr>
              <a:t>l = limite inferior da classe md</a:t>
            </a:r>
          </a:p>
        </p:txBody>
      </p:sp>
      <p:sp>
        <p:nvSpPr>
          <p:cNvPr id="10" name="TextBox 10"/>
          <p:cNvSpPr txBox="1"/>
          <p:nvPr/>
        </p:nvSpPr>
        <p:spPr>
          <a:xfrm>
            <a:off x="9397834" y="6434255"/>
            <a:ext cx="8451336" cy="412842"/>
          </a:xfrm>
          <a:prstGeom prst="rect">
            <a:avLst/>
          </a:prstGeom>
        </p:spPr>
        <p:txBody>
          <a:bodyPr lIns="0" tIns="0" rIns="0" bIns="0" rtlCol="0" anchor="t">
            <a:spAutoFit/>
          </a:bodyPr>
          <a:lstStyle/>
          <a:p>
            <a:pPr algn="just">
              <a:lnSpc>
                <a:spcPts val="3494"/>
              </a:lnSpc>
            </a:pPr>
            <a:r>
              <a:rPr lang="en-US" sz="2496" dirty="0">
                <a:solidFill>
                  <a:srgbClr val="EDEDED"/>
                </a:solidFill>
                <a:latin typeface="Montserrat"/>
                <a:ea typeface="Montserrat"/>
                <a:cs typeface="Montserrat"/>
                <a:sym typeface="Montserrat"/>
              </a:rPr>
              <a:t>Σfant = soma das frequências anteriores à classe md</a:t>
            </a:r>
          </a:p>
        </p:txBody>
      </p:sp>
      <p:sp>
        <p:nvSpPr>
          <p:cNvPr id="11" name="TextBox 11"/>
          <p:cNvSpPr txBox="1"/>
          <p:nvPr/>
        </p:nvSpPr>
        <p:spPr>
          <a:xfrm>
            <a:off x="9397834" y="6999497"/>
            <a:ext cx="8451336" cy="412842"/>
          </a:xfrm>
          <a:prstGeom prst="rect">
            <a:avLst/>
          </a:prstGeom>
        </p:spPr>
        <p:txBody>
          <a:bodyPr lIns="0" tIns="0" rIns="0" bIns="0" rtlCol="0" anchor="t">
            <a:spAutoFit/>
          </a:bodyPr>
          <a:lstStyle/>
          <a:p>
            <a:pPr algn="just">
              <a:lnSpc>
                <a:spcPts val="3494"/>
              </a:lnSpc>
            </a:pPr>
            <a:r>
              <a:rPr lang="en-US" sz="2496" dirty="0">
                <a:solidFill>
                  <a:srgbClr val="EDEDED"/>
                </a:solidFill>
                <a:latin typeface="Montserrat"/>
                <a:ea typeface="Montserrat"/>
                <a:cs typeface="Montserrat"/>
                <a:sym typeface="Montserrat"/>
              </a:rPr>
              <a:t>n =  numero de termos da série</a:t>
            </a:r>
          </a:p>
        </p:txBody>
      </p:sp>
      <p:sp>
        <p:nvSpPr>
          <p:cNvPr id="12" name="TextBox 12"/>
          <p:cNvSpPr txBox="1"/>
          <p:nvPr/>
        </p:nvSpPr>
        <p:spPr>
          <a:xfrm>
            <a:off x="9397834" y="7564739"/>
            <a:ext cx="8451336" cy="412842"/>
          </a:xfrm>
          <a:prstGeom prst="rect">
            <a:avLst/>
          </a:prstGeom>
        </p:spPr>
        <p:txBody>
          <a:bodyPr lIns="0" tIns="0" rIns="0" bIns="0" rtlCol="0" anchor="t">
            <a:spAutoFit/>
          </a:bodyPr>
          <a:lstStyle/>
          <a:p>
            <a:pPr algn="just">
              <a:lnSpc>
                <a:spcPts val="3494"/>
              </a:lnSpc>
            </a:pPr>
            <a:r>
              <a:rPr lang="en-US" sz="2496" dirty="0">
                <a:solidFill>
                  <a:srgbClr val="EDEDED"/>
                </a:solidFill>
                <a:latin typeface="Montserrat"/>
                <a:ea typeface="Montserrat"/>
                <a:cs typeface="Montserrat"/>
                <a:sym typeface="Montserrat"/>
              </a:rPr>
              <a:t>Fmd =  frequência da classe modal</a:t>
            </a:r>
          </a:p>
        </p:txBody>
      </p:sp>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3" name="TextBox 3"/>
          <p:cNvSpPr txBox="1">
            <a:spLocks noGrp="1"/>
          </p:cNvSpPr>
          <p:nvPr>
            <p:ph type="title" idx="4294967295"/>
          </p:nvPr>
        </p:nvSpPr>
        <p:spPr>
          <a:xfrm>
            <a:off x="682270" y="484294"/>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Mediana</a:t>
            </a:r>
          </a:p>
        </p:txBody>
      </p:sp>
      <p:sp>
        <p:nvSpPr>
          <p:cNvPr id="4" name="TextBox 4"/>
          <p:cNvSpPr txBox="1"/>
          <p:nvPr/>
        </p:nvSpPr>
        <p:spPr>
          <a:xfrm>
            <a:off x="5142728" y="644433"/>
            <a:ext cx="6221950" cy="646430"/>
          </a:xfrm>
          <a:prstGeom prst="rect">
            <a:avLst/>
          </a:prstGeom>
        </p:spPr>
        <p:txBody>
          <a:bodyPr lIns="0" tIns="0" rIns="0" bIns="0" rtlCol="0" anchor="t">
            <a:spAutoFit/>
          </a:bodyPr>
          <a:lstStyle/>
          <a:p>
            <a:pPr algn="just">
              <a:lnSpc>
                <a:spcPts val="5320"/>
              </a:lnSpc>
            </a:pPr>
            <a:r>
              <a:rPr lang="en-US" sz="3800" dirty="0">
                <a:solidFill>
                  <a:srgbClr val="EDEDED"/>
                </a:solidFill>
                <a:latin typeface="Montserrat"/>
                <a:ea typeface="Montserrat"/>
                <a:cs typeface="Montserrat"/>
                <a:sym typeface="Montserrat"/>
              </a:rPr>
              <a:t>(com variáveis contínuas)</a:t>
            </a:r>
          </a:p>
        </p:txBody>
      </p:sp>
      <p:graphicFrame>
        <p:nvGraphicFramePr>
          <p:cNvPr id="5" name="Table 5"/>
          <p:cNvGraphicFramePr>
            <a:graphicFrameLocks noGrp="1"/>
          </p:cNvGraphicFramePr>
          <p:nvPr>
            <p:extLst>
              <p:ext uri="{D42A27DB-BD31-4B8C-83A1-F6EECF244321}">
                <p14:modId xmlns:p14="http://schemas.microsoft.com/office/powerpoint/2010/main" val="125692617"/>
              </p:ext>
            </p:extLst>
          </p:nvPr>
        </p:nvGraphicFramePr>
        <p:xfrm>
          <a:off x="321559" y="1728788"/>
          <a:ext cx="6395169" cy="8071982"/>
        </p:xfrm>
        <a:graphic>
          <a:graphicData uri="http://schemas.openxmlformats.org/drawingml/2006/table">
            <a:tbl>
              <a:tblPr firstRow="1"/>
              <a:tblGrid>
                <a:gridCol w="2131723">
                  <a:extLst>
                    <a:ext uri="{9D8B030D-6E8A-4147-A177-3AD203B41FA5}">
                      <a16:colId xmlns:a16="http://schemas.microsoft.com/office/drawing/2014/main" val="20000"/>
                    </a:ext>
                  </a:extLst>
                </a:gridCol>
                <a:gridCol w="2131723">
                  <a:extLst>
                    <a:ext uri="{9D8B030D-6E8A-4147-A177-3AD203B41FA5}">
                      <a16:colId xmlns:a16="http://schemas.microsoft.com/office/drawing/2014/main" val="20001"/>
                    </a:ext>
                  </a:extLst>
                </a:gridCol>
                <a:gridCol w="2131723">
                  <a:extLst>
                    <a:ext uri="{9D8B030D-6E8A-4147-A177-3AD203B41FA5}">
                      <a16:colId xmlns:a16="http://schemas.microsoft.com/office/drawing/2014/main" val="20002"/>
                    </a:ext>
                  </a:extLst>
                </a:gridCol>
              </a:tblGrid>
              <a:tr h="1086831">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Classe</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Fi</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Fac</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1007583">
                <a:tc>
                  <a:txBody>
                    <a:bodyPr/>
                    <a:lstStyle/>
                    <a:p>
                      <a:pPr algn="ctr">
                        <a:lnSpc>
                          <a:spcPts val="3079"/>
                        </a:lnSpc>
                        <a:defRPr/>
                      </a:pPr>
                      <a:r>
                        <a:rPr lang="en-US" sz="2199" dirty="0">
                          <a:solidFill>
                            <a:srgbClr val="FFFFFF"/>
                          </a:solidFill>
                          <a:latin typeface="Montserrat"/>
                          <a:ea typeface="Montserrat"/>
                          <a:cs typeface="Montserrat"/>
                          <a:sym typeface="Montserrat"/>
                        </a:rPr>
                        <a:t>35 ⊦ 45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r h="984940">
                <a:tc>
                  <a:txBody>
                    <a:bodyPr/>
                    <a:lstStyle/>
                    <a:p>
                      <a:pPr algn="ctr">
                        <a:lnSpc>
                          <a:spcPts val="3079"/>
                        </a:lnSpc>
                        <a:defRPr/>
                      </a:pPr>
                      <a:r>
                        <a:rPr lang="en-US" sz="2199" dirty="0">
                          <a:solidFill>
                            <a:srgbClr val="FFFFFF"/>
                          </a:solidFill>
                          <a:latin typeface="Montserrat"/>
                          <a:ea typeface="Montserrat"/>
                          <a:cs typeface="Montserrat"/>
                          <a:sym typeface="Montserrat"/>
                        </a:rPr>
                        <a:t>45 ⊦ 55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12</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17</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2"/>
                  </a:ext>
                </a:extLst>
              </a:tr>
              <a:tr h="984940">
                <a:tc>
                  <a:txBody>
                    <a:bodyPr/>
                    <a:lstStyle/>
                    <a:p>
                      <a:pPr algn="ctr">
                        <a:lnSpc>
                          <a:spcPts val="3079"/>
                        </a:lnSpc>
                        <a:defRPr/>
                      </a:pPr>
                      <a:r>
                        <a:rPr lang="en-US" sz="2199" dirty="0">
                          <a:solidFill>
                            <a:srgbClr val="FFFFFF"/>
                          </a:solidFill>
                          <a:latin typeface="Montserrat"/>
                          <a:ea typeface="Montserrat"/>
                          <a:cs typeface="Montserrat"/>
                          <a:sym typeface="Montserrat"/>
                        </a:rPr>
                        <a:t>55 ⊦ 65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18</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3"/>
                  </a:ext>
                </a:extLst>
              </a:tr>
              <a:tr h="984940">
                <a:tc>
                  <a:txBody>
                    <a:bodyPr/>
                    <a:lstStyle/>
                    <a:p>
                      <a:pPr algn="ctr">
                        <a:lnSpc>
                          <a:spcPts val="3079"/>
                        </a:lnSpc>
                        <a:defRPr/>
                      </a:pPr>
                      <a:r>
                        <a:rPr lang="en-US" sz="2199" dirty="0">
                          <a:solidFill>
                            <a:srgbClr val="FFFFFF"/>
                          </a:solidFill>
                          <a:latin typeface="Montserrat"/>
                          <a:ea typeface="Montserrat"/>
                          <a:cs typeface="Montserrat"/>
                          <a:sym typeface="Montserrat"/>
                        </a:rPr>
                        <a:t>65 ⊦ 75 </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14</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49</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4"/>
                  </a:ext>
                </a:extLst>
              </a:tr>
              <a:tr h="984940">
                <a:tc>
                  <a:txBody>
                    <a:bodyPr/>
                    <a:lstStyle/>
                    <a:p>
                      <a:pPr algn="ctr">
                        <a:lnSpc>
                          <a:spcPts val="3079"/>
                        </a:lnSpc>
                        <a:defRPr/>
                      </a:pPr>
                      <a:r>
                        <a:rPr lang="en-US" sz="2199" dirty="0">
                          <a:solidFill>
                            <a:srgbClr val="FFFFFF"/>
                          </a:solidFill>
                          <a:latin typeface="Montserrat"/>
                          <a:ea typeface="Montserrat"/>
                          <a:cs typeface="Montserrat"/>
                          <a:sym typeface="Montserrat"/>
                        </a:rPr>
                        <a:t>75 ⊦ 85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5"/>
                  </a:ext>
                </a:extLst>
              </a:tr>
              <a:tr h="1007583">
                <a:tc>
                  <a:txBody>
                    <a:bodyPr/>
                    <a:lstStyle/>
                    <a:p>
                      <a:pPr algn="ctr">
                        <a:lnSpc>
                          <a:spcPts val="3079"/>
                        </a:lnSpc>
                        <a:defRPr/>
                      </a:pPr>
                      <a:r>
                        <a:rPr lang="en-US" sz="2199" dirty="0">
                          <a:solidFill>
                            <a:srgbClr val="FFFFFF"/>
                          </a:solidFill>
                          <a:latin typeface="Montserrat"/>
                          <a:ea typeface="Montserrat"/>
                          <a:cs typeface="Montserrat"/>
                          <a:sym typeface="Montserrat"/>
                        </a:rPr>
                        <a:t>85 ⊦ 95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58</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6"/>
                  </a:ext>
                </a:extLst>
              </a:tr>
              <a:tr h="1030225">
                <a:tc>
                  <a:txBody>
                    <a:bodyPr/>
                    <a:lstStyle/>
                    <a:p>
                      <a:pPr algn="ctr">
                        <a:lnSpc>
                          <a:spcPts val="3079"/>
                        </a:lnSpc>
                        <a:defRPr/>
                      </a:pPr>
                      <a:r>
                        <a:rPr lang="en-US" sz="2199" dirty="0">
                          <a:solidFill>
                            <a:srgbClr val="FFFFFF"/>
                          </a:solidFill>
                          <a:latin typeface="Montserrat"/>
                          <a:ea typeface="Montserrat"/>
                          <a:cs typeface="Montserrat"/>
                          <a:sym typeface="Montserrat"/>
                        </a:rPr>
                        <a:t>Σ</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58</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268</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2" name="TextBox 2"/>
          <p:cNvSpPr txBox="1"/>
          <p:nvPr/>
        </p:nvSpPr>
        <p:spPr>
          <a:xfrm>
            <a:off x="7026548" y="1760173"/>
            <a:ext cx="10656356" cy="530860"/>
          </a:xfrm>
          <a:prstGeom prst="rect">
            <a:avLst/>
          </a:prstGeom>
        </p:spPr>
        <p:txBody>
          <a:bodyPr lIns="0" tIns="0" rIns="0" bIns="0" rtlCol="0" anchor="t">
            <a:spAutoFit/>
          </a:bodyPr>
          <a:lstStyle/>
          <a:p>
            <a:pPr algn="just">
              <a:lnSpc>
                <a:spcPts val="4339"/>
              </a:lnSpc>
            </a:pPr>
            <a:r>
              <a:rPr lang="en-US" sz="3099" dirty="0">
                <a:solidFill>
                  <a:srgbClr val="EDEDED"/>
                </a:solidFill>
                <a:latin typeface="Montserrat"/>
                <a:ea typeface="Montserrat"/>
                <a:cs typeface="Montserrat"/>
                <a:sym typeface="Montserrat"/>
              </a:rPr>
              <a:t>1º Passo : </a:t>
            </a:r>
          </a:p>
        </p:txBody>
      </p:sp>
      <p:pic>
        <p:nvPicPr>
          <p:cNvPr id="16" name="Imagem 15" descr="58 sob 2 que é igual a 29.">
            <a:extLst>
              <a:ext uri="{FF2B5EF4-FFF2-40B4-BE49-F238E27FC236}">
                <a16:creationId xmlns:a16="http://schemas.microsoft.com/office/drawing/2014/main" id="{FCF696DC-6C6E-96CD-F58F-5A2ECBEE1B90}"/>
              </a:ext>
            </a:extLst>
          </p:cNvPr>
          <p:cNvPicPr>
            <a:picLocks noChangeAspect="1"/>
          </p:cNvPicPr>
          <p:nvPr/>
        </p:nvPicPr>
        <p:blipFill rotWithShape="1">
          <a:blip r:embed="rId2">
            <a:extLst>
              <a:ext uri="{28A0092B-C50C-407E-A947-70E740481C1C}">
                <a14:useLocalDpi xmlns:a14="http://schemas.microsoft.com/office/drawing/2010/main" val="0"/>
              </a:ext>
            </a:extLst>
          </a:blip>
          <a:srcRect l="44589" t="43986" r="44576" b="44161"/>
          <a:stretch/>
        </p:blipFill>
        <p:spPr>
          <a:xfrm>
            <a:off x="8839200" y="1416003"/>
            <a:ext cx="1981200" cy="1219200"/>
          </a:xfrm>
          <a:prstGeom prst="rect">
            <a:avLst/>
          </a:prstGeom>
        </p:spPr>
      </p:pic>
      <p:sp>
        <p:nvSpPr>
          <p:cNvPr id="8" name="TextBox 8"/>
          <p:cNvSpPr txBox="1"/>
          <p:nvPr/>
        </p:nvSpPr>
        <p:spPr>
          <a:xfrm>
            <a:off x="7026548" y="2959107"/>
            <a:ext cx="10656356" cy="530860"/>
          </a:xfrm>
          <a:prstGeom prst="rect">
            <a:avLst/>
          </a:prstGeom>
        </p:spPr>
        <p:txBody>
          <a:bodyPr lIns="0" tIns="0" rIns="0" bIns="0" rtlCol="0" anchor="t">
            <a:spAutoFit/>
          </a:bodyPr>
          <a:lstStyle/>
          <a:p>
            <a:pPr algn="just">
              <a:lnSpc>
                <a:spcPts val="4339"/>
              </a:lnSpc>
            </a:pPr>
            <a:r>
              <a:rPr lang="en-US" sz="3099" dirty="0">
                <a:solidFill>
                  <a:srgbClr val="EDEDED"/>
                </a:solidFill>
                <a:latin typeface="Montserrat"/>
                <a:ea typeface="Montserrat"/>
                <a:cs typeface="Montserrat"/>
                <a:sym typeface="Montserrat"/>
              </a:rPr>
              <a:t>2º Passo :  classe md = 3ª</a:t>
            </a:r>
          </a:p>
        </p:txBody>
      </p:sp>
      <p:sp>
        <p:nvSpPr>
          <p:cNvPr id="9" name="TextBox 9"/>
          <p:cNvSpPr txBox="1"/>
          <p:nvPr/>
        </p:nvSpPr>
        <p:spPr>
          <a:xfrm>
            <a:off x="7026548" y="4004368"/>
            <a:ext cx="6072783" cy="606425"/>
          </a:xfrm>
          <a:prstGeom prst="rect">
            <a:avLst/>
          </a:prstGeom>
        </p:spPr>
        <p:txBody>
          <a:bodyPr lIns="0" tIns="0" rIns="0" bIns="0" rtlCol="0" anchor="t">
            <a:spAutoFit/>
          </a:bodyPr>
          <a:lstStyle/>
          <a:p>
            <a:pPr algn="ctr">
              <a:lnSpc>
                <a:spcPts val="4900"/>
              </a:lnSpc>
              <a:spcBef>
                <a:spcPct val="0"/>
              </a:spcBef>
            </a:pPr>
            <a:r>
              <a:rPr lang="en-US" sz="3500" dirty="0">
                <a:solidFill>
                  <a:srgbClr val="EDEDED"/>
                </a:solidFill>
                <a:latin typeface="Montserrat"/>
                <a:ea typeface="Montserrat"/>
                <a:cs typeface="Montserrat"/>
                <a:sym typeface="Montserrat"/>
              </a:rPr>
              <a:t>3º Passo : usa-se a fórmula :</a:t>
            </a:r>
          </a:p>
        </p:txBody>
      </p:sp>
      <p:sp>
        <p:nvSpPr>
          <p:cNvPr id="10" name="TextBox 10"/>
          <p:cNvSpPr txBox="1"/>
          <p:nvPr/>
        </p:nvSpPr>
        <p:spPr>
          <a:xfrm>
            <a:off x="7026548" y="5067300"/>
            <a:ext cx="9737452" cy="591509"/>
          </a:xfrm>
          <a:prstGeom prst="rect">
            <a:avLst/>
          </a:prstGeom>
        </p:spPr>
        <p:txBody>
          <a:bodyPr wrap="square" lIns="0" tIns="0" rIns="0" bIns="0" rtlCol="0" anchor="t">
            <a:spAutoFit/>
          </a:bodyPr>
          <a:lstStyle/>
          <a:p>
            <a:pPr algn="ctr">
              <a:lnSpc>
                <a:spcPts val="4900"/>
              </a:lnSpc>
              <a:spcBef>
                <a:spcPct val="0"/>
              </a:spcBef>
            </a:pPr>
            <a:r>
              <a:rPr lang="pt-BR" sz="3600" b="0" i="0" dirty="0">
                <a:solidFill>
                  <a:srgbClr val="EDEDED"/>
                </a:solidFill>
                <a:effectLst/>
              </a:rPr>
              <a:t>l = 55; L = 65; n = 58; Σfant = 17; (L - l) = 10; Fmd = 18</a:t>
            </a:r>
            <a:endParaRPr lang="en-US" sz="3500" dirty="0">
              <a:solidFill>
                <a:srgbClr val="EDEDED"/>
              </a:solidFill>
              <a:latin typeface="Montserrat"/>
              <a:ea typeface="Montserrat"/>
              <a:cs typeface="Montserrat"/>
              <a:sym typeface="Montserrat"/>
            </a:endParaRPr>
          </a:p>
        </p:txBody>
      </p:sp>
      <p:grpSp>
        <p:nvGrpSpPr>
          <p:cNvPr id="11" name="Group 11" descr="Mediana é igual ao produto entre 10 e a soma de 55 com a diferença de 58 sob dois com 17, dividido por 18. Que é igual a 61,67."/>
          <p:cNvGrpSpPr/>
          <p:nvPr/>
        </p:nvGrpSpPr>
        <p:grpSpPr>
          <a:xfrm>
            <a:off x="7026548" y="7464425"/>
            <a:ext cx="8646714" cy="1505455"/>
            <a:chOff x="0" y="0"/>
            <a:chExt cx="11528952" cy="2007273"/>
          </a:xfrm>
        </p:grpSpPr>
        <p:sp>
          <p:nvSpPr>
            <p:cNvPr id="12" name="Freeform 12"/>
            <p:cNvSpPr/>
            <p:nvPr/>
          </p:nvSpPr>
          <p:spPr>
            <a:xfrm>
              <a:off x="0" y="0"/>
              <a:ext cx="11528952" cy="2007273"/>
            </a:xfrm>
            <a:custGeom>
              <a:avLst/>
              <a:gdLst/>
              <a:ahLst/>
              <a:cxnLst/>
              <a:rect l="l" t="t" r="r" b="b"/>
              <a:pathLst>
                <a:path w="11528952" h="2007273">
                  <a:moveTo>
                    <a:pt x="0" y="0"/>
                  </a:moveTo>
                  <a:lnTo>
                    <a:pt x="11528952" y="0"/>
                  </a:lnTo>
                  <a:lnTo>
                    <a:pt x="11528952" y="2007273"/>
                  </a:lnTo>
                  <a:lnTo>
                    <a:pt x="0" y="20072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dirty="0"/>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5" name="TextBox 5"/>
          <p:cNvSpPr txBox="1">
            <a:spLocks noGrp="1"/>
          </p:cNvSpPr>
          <p:nvPr>
            <p:ph type="title" idx="4294967295"/>
          </p:nvPr>
        </p:nvSpPr>
        <p:spPr>
          <a:xfrm>
            <a:off x="2748811" y="653669"/>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Mediana</a:t>
            </a:r>
          </a:p>
        </p:txBody>
      </p:sp>
      <p:sp>
        <p:nvSpPr>
          <p:cNvPr id="4" name="TextBox 4"/>
          <p:cNvSpPr txBox="1"/>
          <p:nvPr/>
        </p:nvSpPr>
        <p:spPr>
          <a:xfrm>
            <a:off x="1735636" y="2627916"/>
            <a:ext cx="14816727" cy="1844675"/>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Assim como a função ‘</a:t>
            </a:r>
            <a:r>
              <a:rPr lang="en-US" sz="3500" b="1" i="1" dirty="0">
                <a:solidFill>
                  <a:srgbClr val="EDEDED"/>
                </a:solidFill>
                <a:latin typeface="Montserrat"/>
                <a:ea typeface="Montserrat"/>
                <a:cs typeface="Montserrat"/>
                <a:sym typeface="Montserrat"/>
              </a:rPr>
              <a:t>mean()</a:t>
            </a:r>
            <a:r>
              <a:rPr lang="en-US" sz="3500" dirty="0">
                <a:solidFill>
                  <a:srgbClr val="EDEDED"/>
                </a:solidFill>
                <a:latin typeface="Montserrat"/>
                <a:ea typeface="Montserrat"/>
                <a:cs typeface="Montserrat"/>
                <a:sym typeface="Montserrat"/>
              </a:rPr>
              <a:t>’, a função ‘</a:t>
            </a:r>
            <a:r>
              <a:rPr lang="en-US" sz="3500" b="1" i="1" dirty="0">
                <a:solidFill>
                  <a:srgbClr val="EDEDED"/>
                </a:solidFill>
                <a:latin typeface="Montserrat"/>
                <a:ea typeface="Montserrat"/>
                <a:cs typeface="Montserrat"/>
                <a:sym typeface="Montserrat"/>
              </a:rPr>
              <a:t>median()</a:t>
            </a:r>
            <a:r>
              <a:rPr lang="en-US" sz="3500" dirty="0">
                <a:solidFill>
                  <a:srgbClr val="EDEDED"/>
                </a:solidFill>
                <a:latin typeface="Montserrat"/>
                <a:ea typeface="Montserrat"/>
                <a:cs typeface="Montserrat"/>
                <a:sym typeface="Montserrat"/>
              </a:rPr>
              <a:t>’ também suporta objetos do tipo FDT</a:t>
            </a:r>
          </a:p>
          <a:p>
            <a:pPr algn="just">
              <a:lnSpc>
                <a:spcPts val="4900"/>
              </a:lnSpc>
            </a:pPr>
            <a:endParaRPr lang="en-US" sz="3500" dirty="0">
              <a:solidFill>
                <a:srgbClr val="EDEDED"/>
              </a:solidFill>
              <a:latin typeface="Montserrat"/>
              <a:ea typeface="Montserrat"/>
              <a:cs typeface="Montserrat"/>
              <a:sym typeface="Montserrat"/>
            </a:endParaRPr>
          </a:p>
        </p:txBody>
      </p:sp>
      <p:sp>
        <p:nvSpPr>
          <p:cNvPr id="3" name="Freeform 3">
            <a:extLst>
              <a:ext uri="{C183D7F6-B498-43B3-948B-1728B52AA6E4}">
                <adec:decorative xmlns:adec="http://schemas.microsoft.com/office/drawing/2017/decorative" val="1"/>
              </a:ext>
            </a:extLst>
          </p:cNvPr>
          <p:cNvSpPr/>
          <p:nvPr/>
        </p:nvSpPr>
        <p:spPr>
          <a:xfrm>
            <a:off x="14449666" y="0"/>
            <a:ext cx="3838334" cy="2759229"/>
          </a:xfrm>
          <a:custGeom>
            <a:avLst/>
            <a:gdLst/>
            <a:ahLst/>
            <a:cxnLst/>
            <a:rect l="l" t="t" r="r" b="b"/>
            <a:pathLst>
              <a:path w="3838334" h="2759229">
                <a:moveTo>
                  <a:pt x="0" y="0"/>
                </a:moveTo>
                <a:lnTo>
                  <a:pt x="3838334" y="0"/>
                </a:lnTo>
                <a:lnTo>
                  <a:pt x="3838334" y="2759229"/>
                </a:lnTo>
                <a:lnTo>
                  <a:pt x="0" y="2759229"/>
                </a:lnTo>
                <a:lnTo>
                  <a:pt x="0" y="0"/>
                </a:lnTo>
                <a:close/>
              </a:path>
            </a:pathLst>
          </a:custGeom>
          <a:blipFill>
            <a:blip r:embed="rId2"/>
            <a:stretch>
              <a:fillRect r="-7896"/>
            </a:stretch>
          </a:blipFill>
        </p:spPr>
        <p:txBody>
          <a:bodyPr/>
          <a:lstStyle/>
          <a:p>
            <a:endParaRPr lang="pt-BR" dirty="0"/>
          </a:p>
        </p:txBody>
      </p:sp>
      <p:grpSp>
        <p:nvGrpSpPr>
          <p:cNvPr id="8" name="Group 3" descr="Script em R do exemplo anterior.">
            <a:extLst>
              <a:ext uri="{FF2B5EF4-FFF2-40B4-BE49-F238E27FC236}">
                <a16:creationId xmlns:a16="http://schemas.microsoft.com/office/drawing/2014/main" id="{F5BAA5A9-6982-2167-1040-78E7FF8FA817}"/>
              </a:ext>
            </a:extLst>
          </p:cNvPr>
          <p:cNvGrpSpPr/>
          <p:nvPr/>
        </p:nvGrpSpPr>
        <p:grpSpPr>
          <a:xfrm>
            <a:off x="2977505" y="4000500"/>
            <a:ext cx="11243466" cy="5791284"/>
            <a:chOff x="0" y="0"/>
            <a:chExt cx="14991287" cy="7721712"/>
          </a:xfrm>
        </p:grpSpPr>
        <p:sp>
          <p:nvSpPr>
            <p:cNvPr id="9" name="Freeform 4">
              <a:extLst>
                <a:ext uri="{FF2B5EF4-FFF2-40B4-BE49-F238E27FC236}">
                  <a16:creationId xmlns:a16="http://schemas.microsoft.com/office/drawing/2014/main" id="{B6D14BBD-153B-8197-180B-65DE708DC930}"/>
                </a:ext>
              </a:extLst>
            </p:cNvPr>
            <p:cNvSpPr/>
            <p:nvPr/>
          </p:nvSpPr>
          <p:spPr>
            <a:xfrm>
              <a:off x="0" y="0"/>
              <a:ext cx="14991238" cy="7721718"/>
            </a:xfrm>
            <a:custGeom>
              <a:avLst/>
              <a:gdLst/>
              <a:ahLst/>
              <a:cxnLst/>
              <a:rect l="l" t="t" r="r" b="b"/>
              <a:pathLst>
                <a:path w="14991238" h="7721718">
                  <a:moveTo>
                    <a:pt x="0" y="0"/>
                  </a:moveTo>
                  <a:lnTo>
                    <a:pt x="14991238" y="0"/>
                  </a:lnTo>
                  <a:lnTo>
                    <a:pt x="14991238" y="7721718"/>
                  </a:lnTo>
                  <a:lnTo>
                    <a:pt x="0" y="7721718"/>
                  </a:lnTo>
                  <a:lnTo>
                    <a:pt x="0" y="0"/>
                  </a:lnTo>
                  <a:close/>
                </a:path>
              </a:pathLst>
            </a:custGeom>
            <a:blipFill>
              <a:blip r:embed="rId3"/>
              <a:stretch>
                <a:fillRect l="-1912" r="-1912"/>
              </a:stretch>
            </a:blipFill>
          </p:spPr>
          <p:txBody>
            <a:bodyPr/>
            <a:lstStyle/>
            <a:p>
              <a:endParaRPr lang="pt-B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3" name="TextBox 3"/>
          <p:cNvSpPr txBox="1">
            <a:spLocks noGrp="1"/>
          </p:cNvSpPr>
          <p:nvPr>
            <p:ph type="title" idx="4294967295"/>
          </p:nvPr>
        </p:nvSpPr>
        <p:spPr>
          <a:xfrm>
            <a:off x="2748811" y="653669"/>
            <a:ext cx="11700855" cy="185496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Conclusões sobre Mediana</a:t>
            </a:r>
          </a:p>
        </p:txBody>
      </p:sp>
      <p:graphicFrame>
        <p:nvGraphicFramePr>
          <p:cNvPr id="2" name="Table 2"/>
          <p:cNvGraphicFramePr>
            <a:graphicFrameLocks noGrp="1"/>
          </p:cNvGraphicFramePr>
          <p:nvPr>
            <p:extLst>
              <p:ext uri="{D42A27DB-BD31-4B8C-83A1-F6EECF244321}">
                <p14:modId xmlns:p14="http://schemas.microsoft.com/office/powerpoint/2010/main" val="2883265748"/>
              </p:ext>
            </p:extLst>
          </p:nvPr>
        </p:nvGraphicFramePr>
        <p:xfrm>
          <a:off x="2543212" y="3519551"/>
          <a:ext cx="12073953" cy="5367063"/>
        </p:xfrm>
        <a:graphic>
          <a:graphicData uri="http://schemas.openxmlformats.org/drawingml/2006/table">
            <a:tbl>
              <a:tblPr firstRow="1"/>
              <a:tblGrid>
                <a:gridCol w="6065873">
                  <a:extLst>
                    <a:ext uri="{9D8B030D-6E8A-4147-A177-3AD203B41FA5}">
                      <a16:colId xmlns:a16="http://schemas.microsoft.com/office/drawing/2014/main" val="20000"/>
                    </a:ext>
                  </a:extLst>
                </a:gridCol>
                <a:gridCol w="6008080">
                  <a:extLst>
                    <a:ext uri="{9D8B030D-6E8A-4147-A177-3AD203B41FA5}">
                      <a16:colId xmlns:a16="http://schemas.microsoft.com/office/drawing/2014/main" val="20001"/>
                    </a:ext>
                  </a:extLst>
                </a:gridCol>
              </a:tblGrid>
              <a:tr h="1019175">
                <a:tc>
                  <a:txBody>
                    <a:bodyPr/>
                    <a:lstStyle/>
                    <a:p>
                      <a:pPr algn="ctr">
                        <a:lnSpc>
                          <a:spcPts val="2939"/>
                        </a:lnSpc>
                        <a:defRPr/>
                      </a:pPr>
                      <a:r>
                        <a:rPr lang="en-US" sz="2099" b="1" dirty="0">
                          <a:solidFill>
                            <a:srgbClr val="FFFFFF"/>
                          </a:solidFill>
                          <a:latin typeface="Montserrat Bold"/>
                          <a:ea typeface="Montserrat Bold"/>
                          <a:cs typeface="Montserrat Bold"/>
                          <a:sym typeface="Montserrat Bold"/>
                        </a:rPr>
                        <a:t>Vantagens</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b="1" dirty="0">
                          <a:solidFill>
                            <a:srgbClr val="FFFFFF"/>
                          </a:solidFill>
                          <a:latin typeface="Montserrat Bold"/>
                          <a:ea typeface="Montserrat Bold"/>
                          <a:cs typeface="Montserrat Bold"/>
                          <a:sym typeface="Montserrat Bold"/>
                        </a:rPr>
                        <a:t>Desvantagens</a:t>
                      </a:r>
                      <a:endParaRPr lang="en-US" sz="1100" dirty="0"/>
                    </a:p>
                  </a:txBody>
                  <a:tcPr marL="190500" marR="190500" marT="190500" marB="190500" anchor="ctr">
                    <a:lnL w="3810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4347888">
                <a:tc>
                  <a:txBody>
                    <a:bodyPr/>
                    <a:lstStyle/>
                    <a:p>
                      <a:pPr marL="561332" lvl="1" indent="-280666" algn="l">
                        <a:lnSpc>
                          <a:spcPts val="3639"/>
                        </a:lnSpc>
                        <a:buClr>
                          <a:srgbClr val="00B050"/>
                        </a:buClr>
                        <a:buFont typeface="Arial"/>
                        <a:buChar char="•"/>
                        <a:defRPr/>
                      </a:pPr>
                      <a:r>
                        <a:rPr lang="en-US" sz="2599" u="none" strike="noStrike" dirty="0">
                          <a:solidFill>
                            <a:srgbClr val="FFFFFF"/>
                          </a:solidFill>
                          <a:latin typeface="Arimo"/>
                          <a:ea typeface="Arimo"/>
                          <a:cs typeface="Arimo"/>
                          <a:sym typeface="Arimo"/>
                        </a:rPr>
                        <a:t>Fácil de compreender e calcular</a:t>
                      </a:r>
                      <a:endParaRPr lang="en-US" sz="1100" dirty="0"/>
                    </a:p>
                    <a:p>
                      <a:pPr marL="561332" lvl="1" indent="-280666" algn="l">
                        <a:lnSpc>
                          <a:spcPts val="3639"/>
                        </a:lnSpc>
                        <a:buClr>
                          <a:srgbClr val="00B050"/>
                        </a:buClr>
                        <a:buFont typeface="Arial"/>
                        <a:buChar char="•"/>
                      </a:pPr>
                      <a:r>
                        <a:rPr lang="en-US" sz="2599" dirty="0">
                          <a:solidFill>
                            <a:srgbClr val="FFFFFF"/>
                          </a:solidFill>
                          <a:latin typeface="Arimo"/>
                          <a:ea typeface="Arimo"/>
                          <a:cs typeface="Arimo"/>
                          <a:sym typeface="Arimo"/>
                        </a:rPr>
                        <a:t>Não é afetada por valores extremos</a:t>
                      </a:r>
                    </a:p>
                    <a:p>
                      <a:pPr marL="561332" lvl="1" indent="-280666" algn="l">
                        <a:lnSpc>
                          <a:spcPts val="3639"/>
                        </a:lnSpc>
                        <a:buClr>
                          <a:srgbClr val="00B050"/>
                        </a:buClr>
                        <a:buFont typeface="Arial"/>
                        <a:buChar char="•"/>
                      </a:pPr>
                      <a:r>
                        <a:rPr lang="en-US" sz="2599" dirty="0">
                          <a:solidFill>
                            <a:srgbClr val="FFFFFF"/>
                          </a:solidFill>
                          <a:latin typeface="Arimo"/>
                          <a:ea typeface="Arimo"/>
                          <a:cs typeface="Arimo"/>
                          <a:sym typeface="Arimo"/>
                        </a:rPr>
                        <a:t>É um valor único</a:t>
                      </a:r>
                    </a:p>
                    <a:p>
                      <a:pPr marL="561332" lvl="1" indent="-280666" algn="l">
                        <a:lnSpc>
                          <a:spcPts val="3639"/>
                        </a:lnSpc>
                        <a:buClr>
                          <a:srgbClr val="00B050"/>
                        </a:buClr>
                        <a:buFont typeface="Arial"/>
                        <a:buChar char="•"/>
                      </a:pPr>
                      <a:r>
                        <a:rPr lang="en-US" sz="2599" dirty="0">
                          <a:solidFill>
                            <a:srgbClr val="FFFFFF"/>
                          </a:solidFill>
                          <a:latin typeface="Arimo"/>
                          <a:ea typeface="Arimo"/>
                          <a:cs typeface="Arimo"/>
                          <a:sym typeface="Arimo"/>
                        </a:rPr>
                        <a:t>Pode ser determinada nas escalas: ordinal, intervalar e proporcional</a:t>
                      </a:r>
                    </a:p>
                  </a:txBody>
                  <a:tcPr marL="190500" marR="190500" marT="190500" marB="190500" anchor="ctr">
                    <a:lnL w="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marL="561332" lvl="1" indent="-280666" algn="l">
                        <a:lnSpc>
                          <a:spcPts val="3639"/>
                        </a:lnSpc>
                        <a:buClr>
                          <a:srgbClr val="FF0000"/>
                        </a:buClr>
                        <a:buFont typeface="Arial"/>
                        <a:buChar char="•"/>
                        <a:defRPr/>
                      </a:pPr>
                      <a:r>
                        <a:rPr lang="en-US" sz="2599" u="none" strike="noStrike" dirty="0">
                          <a:solidFill>
                            <a:srgbClr val="FFFFFF"/>
                          </a:solidFill>
                          <a:latin typeface="Arimo"/>
                          <a:ea typeface="Arimo"/>
                          <a:cs typeface="Arimo"/>
                          <a:sym typeface="Arimo"/>
                        </a:rPr>
                        <a:t>É difícil ser incluída em expressões matemáticas</a:t>
                      </a:r>
                      <a:endParaRPr lang="en-US" sz="1100" dirty="0"/>
                    </a:p>
                    <a:p>
                      <a:pPr marL="561332" lvl="1" indent="-280666" algn="l">
                        <a:lnSpc>
                          <a:spcPts val="3639"/>
                        </a:lnSpc>
                        <a:buClr>
                          <a:srgbClr val="FF0000"/>
                        </a:buClr>
                        <a:buFont typeface="Arial"/>
                        <a:buChar char="•"/>
                      </a:pPr>
                      <a:r>
                        <a:rPr lang="en-US" sz="2599" dirty="0">
                          <a:solidFill>
                            <a:srgbClr val="FFFFFF"/>
                          </a:solidFill>
                          <a:latin typeface="Arimo"/>
                          <a:ea typeface="Arimo"/>
                          <a:cs typeface="Arimo"/>
                          <a:sym typeface="Arimo"/>
                        </a:rPr>
                        <a:t>Não usa todos os valores da série</a:t>
                      </a:r>
                    </a:p>
                  </a:txBody>
                  <a:tcPr marL="190500" marR="190500" marT="190500" marB="190500" anchor="ctr">
                    <a:lnL w="3810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TextBox 3"/>
          <p:cNvSpPr txBox="1">
            <a:spLocks noGrp="1"/>
          </p:cNvSpPr>
          <p:nvPr>
            <p:ph type="title" idx="4294967295"/>
          </p:nvPr>
        </p:nvSpPr>
        <p:spPr>
          <a:xfrm>
            <a:off x="1166597" y="4562333"/>
            <a:ext cx="15954806" cy="1457609"/>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10603"/>
              </a:lnSpc>
              <a:spcBef>
                <a:spcPts val="0"/>
              </a:spcBef>
              <a:spcAft>
                <a:spcPts val="0"/>
              </a:spcAft>
              <a:buClrTx/>
              <a:buSzTx/>
              <a:buFontTx/>
              <a:buNone/>
              <a:tabLst/>
              <a:defRPr/>
            </a:pPr>
            <a:r>
              <a:rPr kumimoji="0" lang="en-US" sz="11525" b="1" i="0" u="none" strike="noStrike" kern="1200" cap="none" spc="0" normalizeH="0" baseline="0" noProof="0" dirty="0">
                <a:ln>
                  <a:noFill/>
                </a:ln>
                <a:solidFill>
                  <a:srgbClr val="EDEDED"/>
                </a:solidFill>
                <a:effectLst/>
                <a:uLnTx/>
                <a:uFillTx/>
                <a:latin typeface="Montserrat Ultra-Bold"/>
                <a:ea typeface="Montserrat Ultra-Bold"/>
                <a:cs typeface="Montserrat Ultra-Bold"/>
                <a:sym typeface="Montserrat Ultra-Bold"/>
              </a:rPr>
              <a:t>4. Moda</a:t>
            </a:r>
          </a:p>
        </p:txBody>
      </p:sp>
      <p:sp>
        <p:nvSpPr>
          <p:cNvPr id="4" name="Freeform 4">
            <a:extLst>
              <a:ext uri="{C183D7F6-B498-43B3-948B-1728B52AA6E4}">
                <adec:decorative xmlns:adec="http://schemas.microsoft.com/office/drawing/2017/decorative" val="1"/>
              </a:ext>
            </a:extLst>
          </p:cNvPr>
          <p:cNvSpPr/>
          <p:nvPr/>
        </p:nvSpPr>
        <p:spPr>
          <a:xfrm flipH="1">
            <a:off x="14471102" y="6899503"/>
            <a:ext cx="3816898" cy="3387497"/>
          </a:xfrm>
          <a:custGeom>
            <a:avLst/>
            <a:gdLst/>
            <a:ahLst/>
            <a:cxnLst/>
            <a:rect l="l" t="t" r="r" b="b"/>
            <a:pathLst>
              <a:path w="3816898" h="3387497">
                <a:moveTo>
                  <a:pt x="3816898" y="0"/>
                </a:moveTo>
                <a:lnTo>
                  <a:pt x="0" y="0"/>
                </a:lnTo>
                <a:lnTo>
                  <a:pt x="0" y="3387497"/>
                </a:lnTo>
                <a:lnTo>
                  <a:pt x="3816898" y="3387497"/>
                </a:lnTo>
                <a:lnTo>
                  <a:pt x="381689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4" name="TextBox 4"/>
          <p:cNvSpPr txBox="1">
            <a:spLocks noGrp="1"/>
          </p:cNvSpPr>
          <p:nvPr>
            <p:ph type="title" idx="4294967295"/>
          </p:nvPr>
        </p:nvSpPr>
        <p:spPr>
          <a:xfrm>
            <a:off x="5738156" y="653669"/>
            <a:ext cx="6811687"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Descrição</a:t>
            </a:r>
          </a:p>
        </p:txBody>
      </p:sp>
      <p:sp>
        <p:nvSpPr>
          <p:cNvPr id="3" name="TextBox 3"/>
          <p:cNvSpPr txBox="1"/>
          <p:nvPr/>
        </p:nvSpPr>
        <p:spPr>
          <a:xfrm>
            <a:off x="1893878" y="3207713"/>
            <a:ext cx="14500241" cy="3871573"/>
          </a:xfrm>
          <a:prstGeom prst="rect">
            <a:avLst/>
          </a:prstGeom>
        </p:spPr>
        <p:txBody>
          <a:bodyPr lIns="0" tIns="0" rIns="0" bIns="0" rtlCol="0" anchor="t">
            <a:spAutoFit/>
          </a:bodyPr>
          <a:lstStyle/>
          <a:p>
            <a:pPr marL="377826" lvl="1" algn="just">
              <a:lnSpc>
                <a:spcPts val="5110"/>
              </a:lnSpc>
            </a:pPr>
            <a:r>
              <a:rPr lang="en-US" sz="3500" dirty="0">
                <a:solidFill>
                  <a:srgbClr val="EDEDED"/>
                </a:solidFill>
                <a:latin typeface="Montserrat"/>
                <a:ea typeface="Montserrat"/>
                <a:cs typeface="Montserrat"/>
                <a:sym typeface="Montserrat"/>
              </a:rPr>
              <a:t>A moda é uma medida estatística empregada para identificar o valor mais frequente em um conjunto de dados, sendo um método simples e fácil de calcular. Comumente utilizada em conjunto com outras medidas de tendência central, a moda contribui para descrever a distribuição de um conjunto de dados.</a:t>
            </a:r>
          </a:p>
        </p:txBody>
      </p:sp>
      <p:sp>
        <p:nvSpPr>
          <p:cNvPr id="2" name="Freeform 2">
            <a:extLs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5" name="Freeform 5">
            <a:extLst>
              <a:ext uri="{C183D7F6-B498-43B3-948B-1728B52AA6E4}">
                <adec:decorative xmlns:adec="http://schemas.microsoft.com/office/drawing/2017/decorative" val="1"/>
              </a:ext>
            </a:extLst>
          </p:cNvPr>
          <p:cNvSpPr/>
          <p:nvPr/>
        </p:nvSpPr>
        <p:spPr>
          <a:xfrm flipH="1">
            <a:off x="14471102" y="6899503"/>
            <a:ext cx="3816898" cy="3387497"/>
          </a:xfrm>
          <a:custGeom>
            <a:avLst/>
            <a:gdLst/>
            <a:ahLst/>
            <a:cxnLst/>
            <a:rect l="l" t="t" r="r" b="b"/>
            <a:pathLst>
              <a:path w="3816898" h="3387497">
                <a:moveTo>
                  <a:pt x="3816898" y="0"/>
                </a:moveTo>
                <a:lnTo>
                  <a:pt x="0" y="0"/>
                </a:lnTo>
                <a:lnTo>
                  <a:pt x="0" y="3387497"/>
                </a:lnTo>
                <a:lnTo>
                  <a:pt x="3816898" y="3387497"/>
                </a:lnTo>
                <a:lnTo>
                  <a:pt x="381689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H="1">
            <a:off x="14909534" y="-28575"/>
            <a:ext cx="3416566" cy="3136123"/>
          </a:xfrm>
          <a:custGeom>
            <a:avLst/>
            <a:gdLst/>
            <a:ahLst/>
            <a:cxnLst/>
            <a:rect l="l" t="t" r="r" b="b"/>
            <a:pathLst>
              <a:path w="3416566" h="3136123">
                <a:moveTo>
                  <a:pt x="3416566" y="0"/>
                </a:moveTo>
                <a:lnTo>
                  <a:pt x="0" y="0"/>
                </a:lnTo>
                <a:lnTo>
                  <a:pt x="0" y="3136123"/>
                </a:lnTo>
                <a:lnTo>
                  <a:pt x="3416566" y="3136123"/>
                </a:lnTo>
                <a:lnTo>
                  <a:pt x="341656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TextBox 4"/>
          <p:cNvSpPr txBox="1"/>
          <p:nvPr/>
        </p:nvSpPr>
        <p:spPr>
          <a:xfrm>
            <a:off x="3416566" y="3302000"/>
            <a:ext cx="12304092" cy="3082925"/>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A tendência central, uma medida estatística, desempenha um papel crucial ao indicar onde os dados se concentram em torno de um valor específico. As formas mais comuns de medidas de tendência central incluem a média, mediana e moda.</a:t>
            </a:r>
          </a:p>
        </p:txBody>
      </p:sp>
      <p:sp>
        <p:nvSpPr>
          <p:cNvPr id="5" name="TextBox 5"/>
          <p:cNvSpPr txBox="1">
            <a:spLocks noGrp="1"/>
          </p:cNvSpPr>
          <p:nvPr>
            <p:ph type="title" idx="4294967295"/>
          </p:nvPr>
        </p:nvSpPr>
        <p:spPr>
          <a:xfrm>
            <a:off x="3208679" y="1238250"/>
            <a:ext cx="11700855" cy="27503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Importância da Tendência Central</a:t>
            </a:r>
          </a:p>
          <a:p>
            <a:pPr marL="0" marR="0" lvl="0" indent="0" algn="ctr" defTabSz="914400" rtl="0" eaLnBrk="1" fontAlgn="auto" latinLnBrk="0" hangingPunct="1">
              <a:lnSpc>
                <a:spcPts val="7084"/>
              </a:lnSpc>
              <a:spcBef>
                <a:spcPts val="0"/>
              </a:spcBef>
              <a:spcAft>
                <a:spcPts val="0"/>
              </a:spcAft>
              <a:buClrTx/>
              <a:buSzTx/>
              <a:buFontTx/>
              <a:buNone/>
              <a:tabLst/>
              <a:defRPr/>
            </a:pPr>
            <a:endPar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a:extLst>
            <a:ext uri="{FF2B5EF4-FFF2-40B4-BE49-F238E27FC236}">
              <a16:creationId xmlns:a16="http://schemas.microsoft.com/office/drawing/2014/main" id="{7CEB6E90-0BC5-9CDC-7D70-0F6F99D8AA9C}"/>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0DE69F4B-4AE3-50B6-AD07-5940F1E66F02}"/>
              </a:ext>
            </a:extLst>
          </p:cNvPr>
          <p:cNvSpPr txBox="1">
            <a:spLocks noGrp="1"/>
          </p:cNvSpPr>
          <p:nvPr>
            <p:ph type="title" idx="4294967295"/>
          </p:nvPr>
        </p:nvSpPr>
        <p:spPr>
          <a:xfrm>
            <a:off x="5738156" y="653669"/>
            <a:ext cx="6811687"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Descrição</a:t>
            </a:r>
          </a:p>
        </p:txBody>
      </p:sp>
      <p:sp>
        <p:nvSpPr>
          <p:cNvPr id="3" name="TextBox 3">
            <a:extLst>
              <a:ext uri="{FF2B5EF4-FFF2-40B4-BE49-F238E27FC236}">
                <a16:creationId xmlns:a16="http://schemas.microsoft.com/office/drawing/2014/main" id="{D11EC314-35B5-9AF4-CE4F-1982BF322421}"/>
              </a:ext>
            </a:extLst>
          </p:cNvPr>
          <p:cNvSpPr txBox="1"/>
          <p:nvPr/>
        </p:nvSpPr>
        <p:spPr>
          <a:xfrm>
            <a:off x="1893878" y="3039366"/>
            <a:ext cx="14500241" cy="4208268"/>
          </a:xfrm>
          <a:prstGeom prst="rect">
            <a:avLst/>
          </a:prstGeom>
        </p:spPr>
        <p:txBody>
          <a:bodyPr lIns="0" tIns="0" rIns="0" bIns="0" rtlCol="0" anchor="t">
            <a:spAutoFit/>
          </a:bodyPr>
          <a:lstStyle/>
          <a:p>
            <a:pPr marL="345442" lvl="1" algn="just">
              <a:lnSpc>
                <a:spcPts val="4672"/>
              </a:lnSpc>
            </a:pPr>
            <a:r>
              <a:rPr lang="en-US" sz="3200" dirty="0">
                <a:solidFill>
                  <a:srgbClr val="EDEDED"/>
                </a:solidFill>
                <a:latin typeface="Montserrat"/>
                <a:ea typeface="Montserrat"/>
                <a:cs typeface="Montserrat"/>
                <a:sym typeface="Montserrat"/>
              </a:rPr>
              <a:t>Esta medida pode ser aplicada tanto a conjuntos de dados discretos quanto a conjuntos contínuos. Em dados discretos, a moda corresponde ao valor que ocorre com maior frequência. Em dados contínuos, por outro lado, a moda é frequentemente determinada como o ponto de máximo na curva de distribuição, representando o valor com a maior densidade de ocorrências.</a:t>
            </a:r>
          </a:p>
          <a:p>
            <a:pPr algn="l">
              <a:lnSpc>
                <a:spcPts val="5110"/>
              </a:lnSpc>
            </a:pPr>
            <a:endParaRPr lang="en-US" sz="3200" dirty="0">
              <a:solidFill>
                <a:srgbClr val="EDEDED"/>
              </a:solidFill>
              <a:latin typeface="Montserrat"/>
              <a:ea typeface="Montserrat"/>
              <a:cs typeface="Montserrat"/>
              <a:sym typeface="Montserrat"/>
            </a:endParaRPr>
          </a:p>
        </p:txBody>
      </p:sp>
      <p:sp>
        <p:nvSpPr>
          <p:cNvPr id="2" name="Freeform 2">
            <a:extLst>
              <a:ext uri="{FF2B5EF4-FFF2-40B4-BE49-F238E27FC236}">
                <a16:creationId xmlns:a16="http://schemas.microsoft.com/office/drawing/2014/main" id="{E79C3CB9-CFC6-C9C1-3852-8F276CEAC290}"/>
              </a:ext>
              <a:ext uri="{C183D7F6-B498-43B3-948B-1728B52AA6E4}">
                <adec:decorative xmlns:adec="http://schemas.microsoft.com/office/drawing/2017/decorative" val="1"/>
              </a:ext>
            </a:extLst>
          </p:cNvPr>
          <p:cNvSpPr/>
          <p:nvPr/>
        </p:nvSpPr>
        <p:spPr>
          <a:xfrm flipV="1">
            <a:off x="0" y="0"/>
            <a:ext cx="3816898" cy="3387497"/>
          </a:xfrm>
          <a:custGeom>
            <a:avLst/>
            <a:gdLst/>
            <a:ahLst/>
            <a:cxnLst/>
            <a:rect l="l" t="t" r="r" b="b"/>
            <a:pathLst>
              <a:path w="3816898" h="3387497">
                <a:moveTo>
                  <a:pt x="0" y="3387497"/>
                </a:moveTo>
                <a:lnTo>
                  <a:pt x="3816898" y="3387497"/>
                </a:lnTo>
                <a:lnTo>
                  <a:pt x="3816898" y="0"/>
                </a:lnTo>
                <a:lnTo>
                  <a:pt x="0" y="0"/>
                </a:lnTo>
                <a:lnTo>
                  <a:pt x="0" y="3387497"/>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5" name="Freeform 5">
            <a:extLst>
              <a:ext uri="{FF2B5EF4-FFF2-40B4-BE49-F238E27FC236}">
                <a16:creationId xmlns:a16="http://schemas.microsoft.com/office/drawing/2014/main" id="{1EC324BD-C595-BDEC-A32A-EBF84A65369D}"/>
              </a:ext>
              <a:ext uri="{C183D7F6-B498-43B3-948B-1728B52AA6E4}">
                <adec:decorative xmlns:adec="http://schemas.microsoft.com/office/drawing/2017/decorative" val="1"/>
              </a:ext>
            </a:extLst>
          </p:cNvPr>
          <p:cNvSpPr/>
          <p:nvPr/>
        </p:nvSpPr>
        <p:spPr>
          <a:xfrm flipH="1">
            <a:off x="14471102" y="6899503"/>
            <a:ext cx="3816898" cy="3387497"/>
          </a:xfrm>
          <a:custGeom>
            <a:avLst/>
            <a:gdLst/>
            <a:ahLst/>
            <a:cxnLst/>
            <a:rect l="l" t="t" r="r" b="b"/>
            <a:pathLst>
              <a:path w="3816898" h="3387497">
                <a:moveTo>
                  <a:pt x="3816898" y="0"/>
                </a:moveTo>
                <a:lnTo>
                  <a:pt x="0" y="0"/>
                </a:lnTo>
                <a:lnTo>
                  <a:pt x="0" y="3387497"/>
                </a:lnTo>
                <a:lnTo>
                  <a:pt x="3816898" y="3387497"/>
                </a:lnTo>
                <a:lnTo>
                  <a:pt x="381689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extLst>
      <p:ext uri="{BB962C8B-B14F-4D97-AF65-F5344CB8AC3E}">
        <p14:creationId xmlns:p14="http://schemas.microsoft.com/office/powerpoint/2010/main" val="24059416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5" name="TextBox 5"/>
          <p:cNvSpPr txBox="1">
            <a:spLocks noGrp="1"/>
          </p:cNvSpPr>
          <p:nvPr>
            <p:ph type="title" idx="4294967295"/>
          </p:nvPr>
        </p:nvSpPr>
        <p:spPr>
          <a:xfrm>
            <a:off x="1836527" y="635845"/>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Moda</a:t>
            </a:r>
          </a:p>
        </p:txBody>
      </p:sp>
      <p:sp>
        <p:nvSpPr>
          <p:cNvPr id="6" name="TextBox 6"/>
          <p:cNvSpPr txBox="1"/>
          <p:nvPr/>
        </p:nvSpPr>
        <p:spPr>
          <a:xfrm>
            <a:off x="4592726" y="1467034"/>
            <a:ext cx="6188458" cy="646430"/>
          </a:xfrm>
          <a:prstGeom prst="rect">
            <a:avLst/>
          </a:prstGeom>
        </p:spPr>
        <p:txBody>
          <a:bodyPr wrap="square" lIns="0" tIns="0" rIns="0" bIns="0" rtlCol="0" anchor="t">
            <a:spAutoFit/>
          </a:bodyPr>
          <a:lstStyle/>
          <a:p>
            <a:pPr algn="just">
              <a:lnSpc>
                <a:spcPts val="5320"/>
              </a:lnSpc>
            </a:pPr>
            <a:r>
              <a:rPr lang="en-US" sz="3800" dirty="0">
                <a:solidFill>
                  <a:srgbClr val="EDEDED"/>
                </a:solidFill>
                <a:latin typeface="Montserrat"/>
                <a:ea typeface="Montserrat"/>
                <a:cs typeface="Montserrat"/>
                <a:sym typeface="Montserrat"/>
              </a:rPr>
              <a:t>(</a:t>
            </a:r>
            <a:r>
              <a:rPr lang="en-US" sz="3800" dirty="0">
                <a:solidFill>
                  <a:srgbClr val="FF1F00"/>
                </a:solidFill>
                <a:latin typeface="Montserrat"/>
                <a:ea typeface="Montserrat"/>
                <a:cs typeface="Montserrat"/>
                <a:sym typeface="Montserrat"/>
              </a:rPr>
              <a:t>sem</a:t>
            </a:r>
            <a:r>
              <a:rPr lang="en-US" sz="3800" dirty="0">
                <a:solidFill>
                  <a:srgbClr val="EDEDED"/>
                </a:solidFill>
                <a:latin typeface="Montserrat"/>
                <a:ea typeface="Montserrat"/>
                <a:cs typeface="Montserrat"/>
                <a:sym typeface="Montserrat"/>
              </a:rPr>
              <a:t> intervalo de classes)</a:t>
            </a:r>
          </a:p>
        </p:txBody>
      </p:sp>
      <p:sp>
        <p:nvSpPr>
          <p:cNvPr id="3" name="TextBox 3"/>
          <p:cNvSpPr txBox="1"/>
          <p:nvPr/>
        </p:nvSpPr>
        <p:spPr>
          <a:xfrm>
            <a:off x="1491564" y="2375360"/>
            <a:ext cx="14427042" cy="1844675"/>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Dadas as seguintes idades de alunos de uma classe do segundo ano noturno de uma escola, determine a moda:</a:t>
            </a:r>
          </a:p>
          <a:p>
            <a:pPr algn="just">
              <a:lnSpc>
                <a:spcPts val="4900"/>
              </a:lnSpc>
            </a:pPr>
            <a:endParaRPr lang="en-US" sz="3500" dirty="0">
              <a:solidFill>
                <a:srgbClr val="EDEDED"/>
              </a:solidFill>
              <a:latin typeface="Montserrat"/>
              <a:ea typeface="Montserrat"/>
              <a:cs typeface="Montserrat"/>
              <a:sym typeface="Montserrat"/>
            </a:endParaRPr>
          </a:p>
        </p:txBody>
      </p:sp>
      <p:sp>
        <p:nvSpPr>
          <p:cNvPr id="7" name="TextBox 7"/>
          <p:cNvSpPr txBox="1"/>
          <p:nvPr/>
        </p:nvSpPr>
        <p:spPr>
          <a:xfrm>
            <a:off x="1491564" y="3818086"/>
            <a:ext cx="12390782" cy="1844675"/>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15, 15, 16, 16, 16, 16, 16, 16, 16, 16, 16, 17, 17, 17, 17, 17, 17, 17, 18, 18, 18, 18, 18, 18, 22, 22, 22, 22, 22, 26, 26, 26, 26, 26, 26</a:t>
            </a:r>
          </a:p>
          <a:p>
            <a:pPr algn="just">
              <a:lnSpc>
                <a:spcPts val="4900"/>
              </a:lnSpc>
            </a:pPr>
            <a:endParaRPr lang="en-US" sz="3500" dirty="0">
              <a:solidFill>
                <a:srgbClr val="EDEDED"/>
              </a:solidFill>
              <a:latin typeface="Montserrat"/>
              <a:ea typeface="Montserrat"/>
              <a:cs typeface="Montserrat"/>
              <a:sym typeface="Montserrat"/>
            </a:endParaRPr>
          </a:p>
        </p:txBody>
      </p:sp>
      <p:sp>
        <p:nvSpPr>
          <p:cNvPr id="4" name="TextBox 4"/>
          <p:cNvSpPr txBox="1"/>
          <p:nvPr/>
        </p:nvSpPr>
        <p:spPr>
          <a:xfrm>
            <a:off x="1491564" y="5632754"/>
            <a:ext cx="12390782" cy="1844675"/>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Vamos organizar em uma tabela novamente:</a:t>
            </a:r>
          </a:p>
          <a:p>
            <a:pPr algn="just">
              <a:lnSpc>
                <a:spcPts val="4900"/>
              </a:lnSpc>
            </a:pPr>
            <a:endParaRPr lang="en-US" sz="3500" dirty="0">
              <a:solidFill>
                <a:srgbClr val="EDEDED"/>
              </a:solidFill>
              <a:latin typeface="Montserrat"/>
              <a:ea typeface="Montserrat"/>
              <a:cs typeface="Montserrat"/>
              <a:sym typeface="Montserrat"/>
            </a:endParaRPr>
          </a:p>
          <a:p>
            <a:pPr algn="just">
              <a:lnSpc>
                <a:spcPts val="4900"/>
              </a:lnSpc>
            </a:pPr>
            <a:endParaRPr lang="en-US" sz="3500" dirty="0">
              <a:solidFill>
                <a:srgbClr val="EDEDED"/>
              </a:solidFill>
              <a:latin typeface="Montserrat"/>
              <a:ea typeface="Montserrat"/>
              <a:cs typeface="Montserrat"/>
              <a:sym typeface="Montserrat"/>
            </a:endParaRPr>
          </a:p>
        </p:txBody>
      </p:sp>
      <p:graphicFrame>
        <p:nvGraphicFramePr>
          <p:cNvPr id="9" name="Table 9"/>
          <p:cNvGraphicFramePr>
            <a:graphicFrameLocks noGrp="1"/>
          </p:cNvGraphicFramePr>
          <p:nvPr>
            <p:extLst>
              <p:ext uri="{D42A27DB-BD31-4B8C-83A1-F6EECF244321}">
                <p14:modId xmlns:p14="http://schemas.microsoft.com/office/powerpoint/2010/main" val="2508776451"/>
              </p:ext>
            </p:extLst>
          </p:nvPr>
        </p:nvGraphicFramePr>
        <p:xfrm>
          <a:off x="1555727" y="6593191"/>
          <a:ext cx="15176546" cy="2081254"/>
        </p:xfrm>
        <a:graphic>
          <a:graphicData uri="http://schemas.openxmlformats.org/drawingml/2006/table">
            <a:tbl>
              <a:tblPr/>
              <a:tblGrid>
                <a:gridCol w="2168078">
                  <a:extLst>
                    <a:ext uri="{9D8B030D-6E8A-4147-A177-3AD203B41FA5}">
                      <a16:colId xmlns:a16="http://schemas.microsoft.com/office/drawing/2014/main" val="20000"/>
                    </a:ext>
                  </a:extLst>
                </a:gridCol>
                <a:gridCol w="2168078">
                  <a:extLst>
                    <a:ext uri="{9D8B030D-6E8A-4147-A177-3AD203B41FA5}">
                      <a16:colId xmlns:a16="http://schemas.microsoft.com/office/drawing/2014/main" val="20001"/>
                    </a:ext>
                  </a:extLst>
                </a:gridCol>
                <a:gridCol w="2168078">
                  <a:extLst>
                    <a:ext uri="{9D8B030D-6E8A-4147-A177-3AD203B41FA5}">
                      <a16:colId xmlns:a16="http://schemas.microsoft.com/office/drawing/2014/main" val="20002"/>
                    </a:ext>
                  </a:extLst>
                </a:gridCol>
                <a:gridCol w="2168078">
                  <a:extLst>
                    <a:ext uri="{9D8B030D-6E8A-4147-A177-3AD203B41FA5}">
                      <a16:colId xmlns:a16="http://schemas.microsoft.com/office/drawing/2014/main" val="20003"/>
                    </a:ext>
                  </a:extLst>
                </a:gridCol>
                <a:gridCol w="2168078">
                  <a:extLst>
                    <a:ext uri="{9D8B030D-6E8A-4147-A177-3AD203B41FA5}">
                      <a16:colId xmlns:a16="http://schemas.microsoft.com/office/drawing/2014/main" val="20004"/>
                    </a:ext>
                  </a:extLst>
                </a:gridCol>
                <a:gridCol w="2168078">
                  <a:extLst>
                    <a:ext uri="{9D8B030D-6E8A-4147-A177-3AD203B41FA5}">
                      <a16:colId xmlns:a16="http://schemas.microsoft.com/office/drawing/2014/main" val="20005"/>
                    </a:ext>
                  </a:extLst>
                </a:gridCol>
                <a:gridCol w="2168078">
                  <a:extLst>
                    <a:ext uri="{9D8B030D-6E8A-4147-A177-3AD203B41FA5}">
                      <a16:colId xmlns:a16="http://schemas.microsoft.com/office/drawing/2014/main" val="20006"/>
                    </a:ext>
                  </a:extLst>
                </a:gridCol>
              </a:tblGrid>
              <a:tr h="1080002">
                <a:tc>
                  <a:txBody>
                    <a:bodyPr/>
                    <a:lstStyle/>
                    <a:p>
                      <a:pPr algn="ctr">
                        <a:lnSpc>
                          <a:spcPts val="3499"/>
                        </a:lnSpc>
                        <a:defRPr/>
                      </a:pPr>
                      <a:r>
                        <a:rPr lang="en-US" sz="2499" dirty="0">
                          <a:solidFill>
                            <a:srgbClr val="FFFFFF"/>
                          </a:solidFill>
                          <a:latin typeface="Montserrat"/>
                          <a:ea typeface="Montserrat"/>
                          <a:cs typeface="Montserrat"/>
                          <a:sym typeface="Montserrat"/>
                        </a:rPr>
                        <a:t>Yi</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15</a:t>
                      </a:r>
                      <a:endParaRPr lang="en-US" sz="1100" dirty="0"/>
                    </a:p>
                  </a:txBody>
                  <a:tcPr marL="190500" marR="190500" marT="190500" marB="190500" anchor="ctr">
                    <a:lnL w="3810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16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17</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18</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22</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26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1001252">
                <a:tc>
                  <a:txBody>
                    <a:bodyPr/>
                    <a:lstStyle/>
                    <a:p>
                      <a:pPr algn="ctr">
                        <a:lnSpc>
                          <a:spcPts val="3079"/>
                        </a:lnSpc>
                        <a:defRPr/>
                      </a:pPr>
                      <a:r>
                        <a:rPr lang="en-US" sz="2199" dirty="0">
                          <a:solidFill>
                            <a:srgbClr val="FFFFFF"/>
                          </a:solidFill>
                          <a:latin typeface="Montserrat"/>
                          <a:ea typeface="Montserrat"/>
                          <a:cs typeface="Montserrat"/>
                          <a:sym typeface="Montserrat"/>
                        </a:rPr>
                        <a:t>Fi</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2</a:t>
                      </a:r>
                      <a:endParaRPr lang="en-US" sz="1100" dirty="0"/>
                    </a:p>
                  </a:txBody>
                  <a:tcPr marL="190500" marR="190500" marT="190500" marB="190500" anchor="ctr">
                    <a:lnL w="3810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9</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7</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8" name="TextBox 8"/>
          <p:cNvSpPr txBox="1"/>
          <p:nvPr/>
        </p:nvSpPr>
        <p:spPr>
          <a:xfrm>
            <a:off x="1495278" y="8936341"/>
            <a:ext cx="12390782" cy="1225550"/>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A idade de maior frequência é o 16, logo moda = 16</a:t>
            </a:r>
          </a:p>
          <a:p>
            <a:pPr algn="just">
              <a:lnSpc>
                <a:spcPts val="4900"/>
              </a:lnSpc>
            </a:pPr>
            <a:endParaRPr lang="en-US" sz="3500" dirty="0">
              <a:solidFill>
                <a:srgbClr val="EDEDED"/>
              </a:solidFill>
              <a:latin typeface="Montserrat"/>
              <a:ea typeface="Montserrat"/>
              <a:cs typeface="Montserrat"/>
              <a:sym typeface="Montserrat"/>
            </a:endParaRPr>
          </a:p>
        </p:txBody>
      </p:sp>
      <p:sp>
        <p:nvSpPr>
          <p:cNvPr id="2" name="Freeform 2">
            <a:extLst>
              <a:ext uri="{C183D7F6-B498-43B3-948B-1728B52AA6E4}">
                <adec:decorative xmlns:adec="http://schemas.microsoft.com/office/drawing/2017/decorative" val="1"/>
              </a:ext>
            </a:extLst>
          </p:cNvPr>
          <p:cNvSpPr/>
          <p:nvPr/>
        </p:nvSpPr>
        <p:spPr>
          <a:xfrm flipH="1">
            <a:off x="14909534" y="-28575"/>
            <a:ext cx="3416566" cy="3136123"/>
          </a:xfrm>
          <a:custGeom>
            <a:avLst/>
            <a:gdLst/>
            <a:ahLst/>
            <a:cxnLst/>
            <a:rect l="l" t="t" r="r" b="b"/>
            <a:pathLst>
              <a:path w="3416566" h="3136123">
                <a:moveTo>
                  <a:pt x="3416566" y="0"/>
                </a:moveTo>
                <a:lnTo>
                  <a:pt x="0" y="0"/>
                </a:lnTo>
                <a:lnTo>
                  <a:pt x="0" y="3136123"/>
                </a:lnTo>
                <a:lnTo>
                  <a:pt x="3416566" y="3136123"/>
                </a:lnTo>
                <a:lnTo>
                  <a:pt x="341656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5" name="TextBox 5"/>
          <p:cNvSpPr txBox="1">
            <a:spLocks noGrp="1"/>
          </p:cNvSpPr>
          <p:nvPr>
            <p:ph type="title" idx="4294967295"/>
          </p:nvPr>
        </p:nvSpPr>
        <p:spPr>
          <a:xfrm>
            <a:off x="2748811" y="653669"/>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Moda</a:t>
            </a:r>
          </a:p>
        </p:txBody>
      </p:sp>
      <p:sp>
        <p:nvSpPr>
          <p:cNvPr id="4" name="TextBox 4"/>
          <p:cNvSpPr txBox="1"/>
          <p:nvPr/>
        </p:nvSpPr>
        <p:spPr>
          <a:xfrm>
            <a:off x="1708283" y="2679700"/>
            <a:ext cx="13631108" cy="2463800"/>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A função ‘</a:t>
            </a:r>
            <a:r>
              <a:rPr lang="en-US" sz="3500" b="1" i="1" dirty="0">
                <a:solidFill>
                  <a:srgbClr val="EDEDED"/>
                </a:solidFill>
                <a:latin typeface="Montserrat"/>
                <a:ea typeface="Montserrat"/>
                <a:cs typeface="Montserrat"/>
                <a:sym typeface="Montserrat"/>
              </a:rPr>
              <a:t>mfv()</a:t>
            </a:r>
            <a:r>
              <a:rPr lang="en-US" sz="3500" dirty="0">
                <a:solidFill>
                  <a:srgbClr val="EDEDED"/>
                </a:solidFill>
                <a:latin typeface="Montserrat"/>
                <a:ea typeface="Montserrat"/>
                <a:cs typeface="Montserrat"/>
                <a:sym typeface="Montserrat"/>
              </a:rPr>
              <a:t>’ , pertencente a biblioteca ‘</a:t>
            </a:r>
            <a:r>
              <a:rPr lang="en-US" sz="3500" b="1" i="1" dirty="0">
                <a:solidFill>
                  <a:srgbClr val="EDEDED"/>
                </a:solidFill>
                <a:latin typeface="Montserrat"/>
                <a:ea typeface="Montserrat"/>
                <a:cs typeface="Montserrat"/>
                <a:sym typeface="Montserrat"/>
              </a:rPr>
              <a:t>fdth</a:t>
            </a:r>
            <a:r>
              <a:rPr lang="en-US" sz="3500" dirty="0">
                <a:solidFill>
                  <a:srgbClr val="EDEDED"/>
                </a:solidFill>
                <a:latin typeface="Montserrat"/>
                <a:ea typeface="Montserrat"/>
                <a:cs typeface="Montserrat"/>
                <a:sym typeface="Montserrat"/>
              </a:rPr>
              <a:t>’ , calcula a moda. </a:t>
            </a:r>
          </a:p>
          <a:p>
            <a:pPr algn="just">
              <a:lnSpc>
                <a:spcPts val="4900"/>
              </a:lnSpc>
            </a:pPr>
            <a:endParaRPr lang="en-US" sz="3500" dirty="0">
              <a:solidFill>
                <a:srgbClr val="EDEDED"/>
              </a:solidFill>
              <a:latin typeface="Montserrat"/>
              <a:ea typeface="Montserrat"/>
              <a:cs typeface="Montserrat"/>
              <a:sym typeface="Montserrat"/>
            </a:endParaRPr>
          </a:p>
          <a:p>
            <a:pPr algn="just">
              <a:lnSpc>
                <a:spcPts val="4900"/>
              </a:lnSpc>
            </a:pPr>
            <a:endParaRPr lang="en-US" sz="3500" dirty="0">
              <a:solidFill>
                <a:srgbClr val="EDEDED"/>
              </a:solidFill>
              <a:latin typeface="Montserrat"/>
              <a:ea typeface="Montserrat"/>
              <a:cs typeface="Montserrat"/>
              <a:sym typeface="Montserrat"/>
            </a:endParaRPr>
          </a:p>
        </p:txBody>
      </p:sp>
      <p:sp>
        <p:nvSpPr>
          <p:cNvPr id="6" name="Freeform 6" descr="Código fonte em R para implementação do exercício anterior."/>
          <p:cNvSpPr/>
          <p:nvPr/>
        </p:nvSpPr>
        <p:spPr>
          <a:xfrm>
            <a:off x="3148407" y="4730691"/>
            <a:ext cx="11301259" cy="3715289"/>
          </a:xfrm>
          <a:custGeom>
            <a:avLst/>
            <a:gdLst/>
            <a:ahLst/>
            <a:cxnLst/>
            <a:rect l="l" t="t" r="r" b="b"/>
            <a:pathLst>
              <a:path w="11301259" h="3715289">
                <a:moveTo>
                  <a:pt x="0" y="0"/>
                </a:moveTo>
                <a:lnTo>
                  <a:pt x="11301259" y="0"/>
                </a:lnTo>
                <a:lnTo>
                  <a:pt x="11301259" y="3715289"/>
                </a:lnTo>
                <a:lnTo>
                  <a:pt x="0" y="3715289"/>
                </a:lnTo>
                <a:lnTo>
                  <a:pt x="0" y="0"/>
                </a:lnTo>
                <a:close/>
              </a:path>
            </a:pathLst>
          </a:custGeom>
          <a:blipFill>
            <a:blip r:embed="rId2"/>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a:off x="14972471" y="0"/>
            <a:ext cx="3315529" cy="2755900"/>
          </a:xfrm>
          <a:custGeom>
            <a:avLst/>
            <a:gdLst/>
            <a:ahLst/>
            <a:cxnLst/>
            <a:rect l="l" t="t" r="r" b="b"/>
            <a:pathLst>
              <a:path w="3315529" h="2755900">
                <a:moveTo>
                  <a:pt x="0" y="0"/>
                </a:moveTo>
                <a:lnTo>
                  <a:pt x="3315529" y="0"/>
                </a:lnTo>
                <a:lnTo>
                  <a:pt x="3315529" y="2755900"/>
                </a:lnTo>
                <a:lnTo>
                  <a:pt x="0" y="2755900"/>
                </a:lnTo>
                <a:lnTo>
                  <a:pt x="0" y="0"/>
                </a:lnTo>
                <a:close/>
              </a:path>
            </a:pathLst>
          </a:custGeom>
          <a:blipFill>
            <a:blip r:embed="rId5"/>
            <a:stretch>
              <a:fillRect l="-13727" r="-11031"/>
            </a:stretch>
          </a:blipFill>
        </p:spPr>
        <p:txBody>
          <a:bodyPr/>
          <a:lstStyle/>
          <a:p>
            <a:endParaRPr lang="pt-B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5" name="TextBox 5"/>
          <p:cNvSpPr txBox="1">
            <a:spLocks noGrp="1"/>
          </p:cNvSpPr>
          <p:nvPr>
            <p:ph type="title" idx="4294967295"/>
          </p:nvPr>
        </p:nvSpPr>
        <p:spPr>
          <a:xfrm>
            <a:off x="3293572" y="537400"/>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Moda</a:t>
            </a:r>
          </a:p>
        </p:txBody>
      </p:sp>
      <p:sp>
        <p:nvSpPr>
          <p:cNvPr id="6" name="TextBox 6"/>
          <p:cNvSpPr txBox="1"/>
          <p:nvPr/>
        </p:nvSpPr>
        <p:spPr>
          <a:xfrm>
            <a:off x="6001136" y="1442468"/>
            <a:ext cx="6285728" cy="646430"/>
          </a:xfrm>
          <a:prstGeom prst="rect">
            <a:avLst/>
          </a:prstGeom>
        </p:spPr>
        <p:txBody>
          <a:bodyPr wrap="square" lIns="0" tIns="0" rIns="0" bIns="0" rtlCol="0" anchor="t">
            <a:spAutoFit/>
          </a:bodyPr>
          <a:lstStyle/>
          <a:p>
            <a:pPr algn="just">
              <a:lnSpc>
                <a:spcPts val="5320"/>
              </a:lnSpc>
            </a:pPr>
            <a:r>
              <a:rPr lang="en-US" sz="3800" dirty="0">
                <a:solidFill>
                  <a:srgbClr val="EDEDED"/>
                </a:solidFill>
                <a:latin typeface="Montserrat"/>
                <a:ea typeface="Montserrat"/>
                <a:cs typeface="Montserrat"/>
                <a:sym typeface="Montserrat"/>
              </a:rPr>
              <a:t>(</a:t>
            </a:r>
            <a:r>
              <a:rPr lang="en-US" sz="3800" dirty="0">
                <a:solidFill>
                  <a:srgbClr val="92D050"/>
                </a:solidFill>
                <a:latin typeface="Montserrat"/>
                <a:ea typeface="Montserrat"/>
                <a:cs typeface="Montserrat"/>
                <a:sym typeface="Montserrat"/>
              </a:rPr>
              <a:t>com</a:t>
            </a:r>
            <a:r>
              <a:rPr lang="en-US" sz="3800" dirty="0">
                <a:solidFill>
                  <a:srgbClr val="EDEDED"/>
                </a:solidFill>
                <a:latin typeface="Montserrat"/>
                <a:ea typeface="Montserrat"/>
                <a:cs typeface="Montserrat"/>
                <a:sym typeface="Montserrat"/>
              </a:rPr>
              <a:t> intervalo de classes)</a:t>
            </a:r>
          </a:p>
        </p:txBody>
      </p:sp>
      <p:sp>
        <p:nvSpPr>
          <p:cNvPr id="7" name="TextBox 7"/>
          <p:cNvSpPr txBox="1"/>
          <p:nvPr/>
        </p:nvSpPr>
        <p:spPr>
          <a:xfrm>
            <a:off x="860682" y="3014213"/>
            <a:ext cx="12819052" cy="1225550"/>
          </a:xfrm>
          <a:prstGeom prst="rect">
            <a:avLst/>
          </a:prstGeom>
        </p:spPr>
        <p:txBody>
          <a:bodyPr lIns="0" tIns="0" rIns="0" bIns="0" rtlCol="0" anchor="t">
            <a:spAutoFit/>
          </a:bodyPr>
          <a:lstStyle/>
          <a:p>
            <a:pPr algn="ctr">
              <a:lnSpc>
                <a:spcPts val="4900"/>
              </a:lnSpc>
            </a:pPr>
            <a:r>
              <a:rPr lang="en-US" sz="3500" dirty="0">
                <a:solidFill>
                  <a:srgbClr val="FFFFFF"/>
                </a:solidFill>
                <a:latin typeface="Montserrat"/>
                <a:ea typeface="Montserrat"/>
                <a:cs typeface="Montserrat"/>
                <a:sym typeface="Montserrat"/>
              </a:rPr>
              <a:t>Passo 1: Identificar a classe modal (De maior frequência)</a:t>
            </a:r>
          </a:p>
          <a:p>
            <a:pPr algn="ctr">
              <a:lnSpc>
                <a:spcPts val="4900"/>
              </a:lnSpc>
              <a:spcBef>
                <a:spcPct val="0"/>
              </a:spcBef>
            </a:pPr>
            <a:r>
              <a:rPr lang="en-US" sz="3500" dirty="0">
                <a:solidFill>
                  <a:srgbClr val="FFFFFF"/>
                </a:solidFill>
                <a:latin typeface="Montserrat"/>
                <a:ea typeface="Montserrat"/>
                <a:cs typeface="Montserrat"/>
                <a:sym typeface="Montserrat"/>
              </a:rPr>
              <a:t>Passo 2: Utilizar a fórmula de Czuber</a:t>
            </a:r>
          </a:p>
        </p:txBody>
      </p:sp>
      <p:grpSp>
        <p:nvGrpSpPr>
          <p:cNvPr id="2" name="Group 2" descr="Moda é igual ao produto da soma entre o limite inferior com D1 sob D1 mais D2 com a diferença entre o limite superior com o limite inferior."/>
          <p:cNvGrpSpPr/>
          <p:nvPr/>
        </p:nvGrpSpPr>
        <p:grpSpPr>
          <a:xfrm>
            <a:off x="1028700" y="4887463"/>
            <a:ext cx="7951148" cy="1338312"/>
            <a:chOff x="0" y="0"/>
            <a:chExt cx="10601531" cy="1784416"/>
          </a:xfrm>
        </p:grpSpPr>
        <p:sp>
          <p:nvSpPr>
            <p:cNvPr id="3" name="Freeform 3"/>
            <p:cNvSpPr/>
            <p:nvPr/>
          </p:nvSpPr>
          <p:spPr>
            <a:xfrm>
              <a:off x="0" y="0"/>
              <a:ext cx="10601531" cy="1784416"/>
            </a:xfrm>
            <a:custGeom>
              <a:avLst/>
              <a:gdLst/>
              <a:ahLst/>
              <a:cxnLst/>
              <a:rect l="l" t="t" r="r" b="b"/>
              <a:pathLst>
                <a:path w="10601531" h="1784416">
                  <a:moveTo>
                    <a:pt x="0" y="0"/>
                  </a:moveTo>
                  <a:lnTo>
                    <a:pt x="10601531" y="0"/>
                  </a:lnTo>
                  <a:lnTo>
                    <a:pt x="10601531" y="1784416"/>
                  </a:lnTo>
                  <a:lnTo>
                    <a:pt x="0" y="17844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grpSp>
      <p:sp>
        <p:nvSpPr>
          <p:cNvPr id="8" name="TextBox 8"/>
          <p:cNvSpPr txBox="1"/>
          <p:nvPr/>
        </p:nvSpPr>
        <p:spPr>
          <a:xfrm>
            <a:off x="860682" y="6838996"/>
            <a:ext cx="12439081" cy="412842"/>
          </a:xfrm>
          <a:prstGeom prst="rect">
            <a:avLst/>
          </a:prstGeom>
        </p:spPr>
        <p:txBody>
          <a:bodyPr lIns="0" tIns="0" rIns="0" bIns="0" rtlCol="0" anchor="t">
            <a:spAutoFit/>
          </a:bodyPr>
          <a:lstStyle/>
          <a:p>
            <a:pPr algn="just">
              <a:lnSpc>
                <a:spcPts val="3494"/>
              </a:lnSpc>
            </a:pPr>
            <a:r>
              <a:rPr lang="en-US" sz="2496" dirty="0">
                <a:solidFill>
                  <a:srgbClr val="EDEDED"/>
                </a:solidFill>
                <a:latin typeface="Montserrat"/>
                <a:ea typeface="Montserrat"/>
                <a:cs typeface="Montserrat"/>
                <a:sym typeface="Montserrat"/>
              </a:rPr>
              <a:t>L = limite superior da classe modal</a:t>
            </a:r>
          </a:p>
        </p:txBody>
      </p:sp>
      <p:sp>
        <p:nvSpPr>
          <p:cNvPr id="9" name="TextBox 9"/>
          <p:cNvSpPr txBox="1"/>
          <p:nvPr/>
        </p:nvSpPr>
        <p:spPr>
          <a:xfrm>
            <a:off x="860682" y="7406219"/>
            <a:ext cx="12439081" cy="412842"/>
          </a:xfrm>
          <a:prstGeom prst="rect">
            <a:avLst/>
          </a:prstGeom>
        </p:spPr>
        <p:txBody>
          <a:bodyPr lIns="0" tIns="0" rIns="0" bIns="0" rtlCol="0" anchor="t">
            <a:spAutoFit/>
          </a:bodyPr>
          <a:lstStyle/>
          <a:p>
            <a:pPr algn="just">
              <a:lnSpc>
                <a:spcPts val="3494"/>
              </a:lnSpc>
            </a:pPr>
            <a:r>
              <a:rPr lang="en-US" sz="2496" dirty="0">
                <a:solidFill>
                  <a:srgbClr val="EDEDED"/>
                </a:solidFill>
                <a:latin typeface="Montserrat"/>
                <a:ea typeface="Montserrat"/>
                <a:cs typeface="Montserrat"/>
                <a:sym typeface="Montserrat"/>
              </a:rPr>
              <a:t>l = limite inferior da classe modal</a:t>
            </a:r>
          </a:p>
        </p:txBody>
      </p:sp>
      <p:sp>
        <p:nvSpPr>
          <p:cNvPr id="10" name="TextBox 10"/>
          <p:cNvSpPr txBox="1"/>
          <p:nvPr/>
        </p:nvSpPr>
        <p:spPr>
          <a:xfrm>
            <a:off x="860682" y="7975354"/>
            <a:ext cx="12439081" cy="412842"/>
          </a:xfrm>
          <a:prstGeom prst="rect">
            <a:avLst/>
          </a:prstGeom>
        </p:spPr>
        <p:txBody>
          <a:bodyPr lIns="0" tIns="0" rIns="0" bIns="0" rtlCol="0" anchor="t">
            <a:spAutoFit/>
          </a:bodyPr>
          <a:lstStyle/>
          <a:p>
            <a:pPr algn="just">
              <a:lnSpc>
                <a:spcPts val="3494"/>
              </a:lnSpc>
            </a:pPr>
            <a:r>
              <a:rPr lang="en-US" sz="2496" dirty="0">
                <a:solidFill>
                  <a:srgbClr val="EDEDED"/>
                </a:solidFill>
                <a:latin typeface="Montserrat"/>
                <a:ea typeface="Montserrat"/>
                <a:cs typeface="Montserrat"/>
                <a:sym typeface="Montserrat"/>
              </a:rPr>
              <a:t>D1 = Diferença entre a frequência da classe modal e a imediatamente anterior</a:t>
            </a:r>
          </a:p>
        </p:txBody>
      </p:sp>
      <p:sp>
        <p:nvSpPr>
          <p:cNvPr id="11" name="TextBox 11"/>
          <p:cNvSpPr txBox="1"/>
          <p:nvPr/>
        </p:nvSpPr>
        <p:spPr>
          <a:xfrm>
            <a:off x="860682" y="8540597"/>
            <a:ext cx="12439081" cy="850992"/>
          </a:xfrm>
          <a:prstGeom prst="rect">
            <a:avLst/>
          </a:prstGeom>
        </p:spPr>
        <p:txBody>
          <a:bodyPr lIns="0" tIns="0" rIns="0" bIns="0" rtlCol="0" anchor="t">
            <a:spAutoFit/>
          </a:bodyPr>
          <a:lstStyle/>
          <a:p>
            <a:pPr algn="just">
              <a:lnSpc>
                <a:spcPts val="3494"/>
              </a:lnSpc>
            </a:pPr>
            <a:r>
              <a:rPr lang="en-US" sz="2496" dirty="0">
                <a:solidFill>
                  <a:srgbClr val="EDEDED"/>
                </a:solidFill>
                <a:latin typeface="Montserrat"/>
                <a:ea typeface="Montserrat"/>
                <a:cs typeface="Montserrat"/>
                <a:sym typeface="Montserrat"/>
              </a:rPr>
              <a:t>D2 = Diferença entre a frequência da classe modal e a imediatamente posterior</a:t>
            </a:r>
          </a:p>
        </p:txBody>
      </p:sp>
      <p:sp>
        <p:nvSpPr>
          <p:cNvPr id="4" name="Freeform 4" descr="Foto retrato do Czuber, um homem branco, pseudo calvo de cabelos lisos e ralos. Sua testa é destacada, suas sobrancelhas grossas, usa óculos redondos em pequenos, possui a longa e espessa barba. Está vestido com terno antigo e foto é preta e branca."/>
          <p:cNvSpPr/>
          <p:nvPr/>
        </p:nvSpPr>
        <p:spPr>
          <a:xfrm>
            <a:off x="13679734" y="3090413"/>
            <a:ext cx="3947824" cy="5132172"/>
          </a:xfrm>
          <a:custGeom>
            <a:avLst/>
            <a:gdLst/>
            <a:ahLst/>
            <a:cxnLst/>
            <a:rect l="l" t="t" r="r" b="b"/>
            <a:pathLst>
              <a:path w="3947824" h="5132172">
                <a:moveTo>
                  <a:pt x="0" y="0"/>
                </a:moveTo>
                <a:lnTo>
                  <a:pt x="3947824" y="0"/>
                </a:lnTo>
                <a:lnTo>
                  <a:pt x="3947824" y="5132172"/>
                </a:lnTo>
                <a:lnTo>
                  <a:pt x="0" y="5132172"/>
                </a:lnTo>
                <a:lnTo>
                  <a:pt x="0" y="0"/>
                </a:lnTo>
                <a:close/>
              </a:path>
            </a:pathLst>
          </a:custGeom>
          <a:blipFill>
            <a:blip r:embed="rId4"/>
            <a:stretch>
              <a:fillRect/>
            </a:stretch>
          </a:blipFill>
        </p:spPr>
        <p:txBody>
          <a:bodyPr/>
          <a:lstStyle/>
          <a:p>
            <a:endParaRPr lang="pt-B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TextBox 2"/>
          <p:cNvSpPr txBox="1">
            <a:spLocks noGrp="1"/>
          </p:cNvSpPr>
          <p:nvPr>
            <p:ph type="title" idx="4294967295"/>
          </p:nvPr>
        </p:nvSpPr>
        <p:spPr>
          <a:xfrm>
            <a:off x="3293572" y="620975"/>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Moda</a:t>
            </a:r>
          </a:p>
        </p:txBody>
      </p:sp>
      <p:sp>
        <p:nvSpPr>
          <p:cNvPr id="3" name="TextBox 3"/>
          <p:cNvSpPr txBox="1"/>
          <p:nvPr/>
        </p:nvSpPr>
        <p:spPr>
          <a:xfrm>
            <a:off x="6001136" y="1580588"/>
            <a:ext cx="6285728" cy="646430"/>
          </a:xfrm>
          <a:prstGeom prst="rect">
            <a:avLst/>
          </a:prstGeom>
        </p:spPr>
        <p:txBody>
          <a:bodyPr wrap="square" lIns="0" tIns="0" rIns="0" bIns="0" rtlCol="0" anchor="t">
            <a:spAutoFit/>
          </a:bodyPr>
          <a:lstStyle/>
          <a:p>
            <a:pPr algn="just">
              <a:lnSpc>
                <a:spcPts val="5320"/>
              </a:lnSpc>
            </a:pPr>
            <a:r>
              <a:rPr lang="en-US" sz="3800" dirty="0">
                <a:solidFill>
                  <a:srgbClr val="EDEDED"/>
                </a:solidFill>
                <a:latin typeface="Montserrat"/>
                <a:ea typeface="Montserrat"/>
                <a:cs typeface="Montserrat"/>
                <a:sym typeface="Montserrat"/>
              </a:rPr>
              <a:t>(</a:t>
            </a:r>
            <a:r>
              <a:rPr lang="en-US" sz="3800" dirty="0">
                <a:solidFill>
                  <a:srgbClr val="92D050"/>
                </a:solidFill>
                <a:latin typeface="Montserrat"/>
                <a:ea typeface="Montserrat"/>
                <a:cs typeface="Montserrat"/>
                <a:sym typeface="Montserrat"/>
              </a:rPr>
              <a:t>com</a:t>
            </a:r>
            <a:r>
              <a:rPr lang="en-US" sz="3800" dirty="0">
                <a:solidFill>
                  <a:srgbClr val="EDEDED"/>
                </a:solidFill>
                <a:latin typeface="Montserrat"/>
                <a:ea typeface="Montserrat"/>
                <a:cs typeface="Montserrat"/>
                <a:sym typeface="Montserrat"/>
              </a:rPr>
              <a:t> intervalo de classes)</a:t>
            </a:r>
          </a:p>
        </p:txBody>
      </p:sp>
      <p:sp>
        <p:nvSpPr>
          <p:cNvPr id="4" name="TextBox 4"/>
          <p:cNvSpPr txBox="1"/>
          <p:nvPr/>
        </p:nvSpPr>
        <p:spPr>
          <a:xfrm>
            <a:off x="1477468" y="3004086"/>
            <a:ext cx="15333065" cy="1844675"/>
          </a:xfrm>
          <a:prstGeom prst="rect">
            <a:avLst/>
          </a:prstGeom>
        </p:spPr>
        <p:txBody>
          <a:bodyPr lIns="0" tIns="0" rIns="0" bIns="0" rtlCol="0" anchor="t">
            <a:spAutoFit/>
          </a:bodyPr>
          <a:lstStyle/>
          <a:p>
            <a:pPr algn="ctr">
              <a:lnSpc>
                <a:spcPts val="4900"/>
              </a:lnSpc>
            </a:pPr>
            <a:r>
              <a:rPr lang="en-US" sz="3500" dirty="0">
                <a:solidFill>
                  <a:srgbClr val="FFFFFF"/>
                </a:solidFill>
                <a:latin typeface="Montserrat"/>
                <a:ea typeface="Montserrat"/>
                <a:cs typeface="Montserrat"/>
                <a:sym typeface="Montserrat"/>
              </a:rPr>
              <a:t>Dada uma tabela que contém a quantidade de salários mínimos e a quantidade de pessoas que recebem as respectivas quantidades:</a:t>
            </a:r>
          </a:p>
          <a:p>
            <a:pPr algn="ctr">
              <a:lnSpc>
                <a:spcPts val="4900"/>
              </a:lnSpc>
              <a:spcBef>
                <a:spcPct val="0"/>
              </a:spcBef>
            </a:pPr>
            <a:endParaRPr lang="en-US" sz="3500" dirty="0">
              <a:solidFill>
                <a:srgbClr val="FFFFFF"/>
              </a:solidFill>
              <a:latin typeface="Montserrat"/>
              <a:ea typeface="Montserrat"/>
              <a:cs typeface="Montserrat"/>
              <a:sym typeface="Montserrat"/>
            </a:endParaRPr>
          </a:p>
        </p:txBody>
      </p:sp>
      <p:graphicFrame>
        <p:nvGraphicFramePr>
          <p:cNvPr id="7" name="Table 7"/>
          <p:cNvGraphicFramePr>
            <a:graphicFrameLocks noGrp="1"/>
          </p:cNvGraphicFramePr>
          <p:nvPr>
            <p:extLst>
              <p:ext uri="{D42A27DB-BD31-4B8C-83A1-F6EECF244321}">
                <p14:modId xmlns:p14="http://schemas.microsoft.com/office/powerpoint/2010/main" val="348972812"/>
              </p:ext>
            </p:extLst>
          </p:nvPr>
        </p:nvGraphicFramePr>
        <p:xfrm>
          <a:off x="1477468" y="5143500"/>
          <a:ext cx="15176546" cy="2043154"/>
        </p:xfrm>
        <a:graphic>
          <a:graphicData uri="http://schemas.openxmlformats.org/drawingml/2006/table">
            <a:tbl>
              <a:tblPr/>
              <a:tblGrid>
                <a:gridCol w="2168078">
                  <a:extLst>
                    <a:ext uri="{9D8B030D-6E8A-4147-A177-3AD203B41FA5}">
                      <a16:colId xmlns:a16="http://schemas.microsoft.com/office/drawing/2014/main" val="20000"/>
                    </a:ext>
                  </a:extLst>
                </a:gridCol>
                <a:gridCol w="2168078">
                  <a:extLst>
                    <a:ext uri="{9D8B030D-6E8A-4147-A177-3AD203B41FA5}">
                      <a16:colId xmlns:a16="http://schemas.microsoft.com/office/drawing/2014/main" val="20001"/>
                    </a:ext>
                  </a:extLst>
                </a:gridCol>
                <a:gridCol w="2168078">
                  <a:extLst>
                    <a:ext uri="{9D8B030D-6E8A-4147-A177-3AD203B41FA5}">
                      <a16:colId xmlns:a16="http://schemas.microsoft.com/office/drawing/2014/main" val="20002"/>
                    </a:ext>
                  </a:extLst>
                </a:gridCol>
                <a:gridCol w="2168078">
                  <a:extLst>
                    <a:ext uri="{9D8B030D-6E8A-4147-A177-3AD203B41FA5}">
                      <a16:colId xmlns:a16="http://schemas.microsoft.com/office/drawing/2014/main" val="20003"/>
                    </a:ext>
                  </a:extLst>
                </a:gridCol>
                <a:gridCol w="2168078">
                  <a:extLst>
                    <a:ext uri="{9D8B030D-6E8A-4147-A177-3AD203B41FA5}">
                      <a16:colId xmlns:a16="http://schemas.microsoft.com/office/drawing/2014/main" val="20004"/>
                    </a:ext>
                  </a:extLst>
                </a:gridCol>
                <a:gridCol w="2168078">
                  <a:extLst>
                    <a:ext uri="{9D8B030D-6E8A-4147-A177-3AD203B41FA5}">
                      <a16:colId xmlns:a16="http://schemas.microsoft.com/office/drawing/2014/main" val="20005"/>
                    </a:ext>
                  </a:extLst>
                </a:gridCol>
                <a:gridCol w="2168078">
                  <a:extLst>
                    <a:ext uri="{9D8B030D-6E8A-4147-A177-3AD203B41FA5}">
                      <a16:colId xmlns:a16="http://schemas.microsoft.com/office/drawing/2014/main" val="20006"/>
                    </a:ext>
                  </a:extLst>
                </a:gridCol>
              </a:tblGrid>
              <a:tr h="1060231">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Classe</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4 ⊦ 8</a:t>
                      </a:r>
                      <a:endParaRPr lang="en-US" sz="1100" dirty="0"/>
                    </a:p>
                  </a:txBody>
                  <a:tcPr marL="190500" marR="190500" marT="190500" marB="190500" anchor="ctr">
                    <a:lnL w="3810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8 ⊦ 12</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12 ⊦ 16</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16 ⊦ 20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20 ⊦ 24</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3499"/>
                        </a:lnSpc>
                        <a:defRPr/>
                      </a:pPr>
                      <a:r>
                        <a:rPr lang="en-US" sz="2499" b="1" dirty="0">
                          <a:solidFill>
                            <a:srgbClr val="FFFFFF"/>
                          </a:solidFill>
                          <a:latin typeface="Montserrat Bold"/>
                          <a:ea typeface="Montserrat Bold"/>
                          <a:cs typeface="Montserrat Bold"/>
                          <a:sym typeface="Montserrat Bold"/>
                        </a:rPr>
                        <a:t>Σ</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982923">
                <a:tc>
                  <a:txBody>
                    <a:bodyPr/>
                    <a:lstStyle/>
                    <a:p>
                      <a:pPr algn="ctr">
                        <a:lnSpc>
                          <a:spcPts val="3079"/>
                        </a:lnSpc>
                        <a:defRPr/>
                      </a:pPr>
                      <a:r>
                        <a:rPr lang="en-US" sz="2199" dirty="0">
                          <a:solidFill>
                            <a:srgbClr val="FFFFFF"/>
                          </a:solidFill>
                          <a:latin typeface="Montserrat"/>
                          <a:ea typeface="Montserrat"/>
                          <a:cs typeface="Montserrat"/>
                          <a:sym typeface="Montserrat"/>
                        </a:rPr>
                        <a:t>Fi</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5</a:t>
                      </a:r>
                      <a:endParaRPr lang="en-US" sz="1100" dirty="0"/>
                    </a:p>
                  </a:txBody>
                  <a:tcPr marL="190500" marR="190500" marT="190500" marB="190500" anchor="ctr">
                    <a:lnL w="3810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7</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4</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3</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1</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algn="ctr">
                        <a:lnSpc>
                          <a:spcPts val="3079"/>
                        </a:lnSpc>
                        <a:defRPr/>
                      </a:pPr>
                      <a:r>
                        <a:rPr lang="en-US" sz="2199" dirty="0">
                          <a:solidFill>
                            <a:srgbClr val="FFFFFF"/>
                          </a:solidFill>
                          <a:latin typeface="Montserrat"/>
                          <a:ea typeface="Montserrat"/>
                          <a:cs typeface="Montserrat"/>
                          <a:sym typeface="Montserrat"/>
                        </a:rPr>
                        <a:t>20</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pSp>
        <p:nvGrpSpPr>
          <p:cNvPr id="5" name="Group 5" descr="Moda é igual a 8 + 2 sob 2 + 3, multiplicado 12 menos 8, que é igual a 8 + dois quintos multiplicado por 4, resultando em 9,6."/>
          <p:cNvGrpSpPr/>
          <p:nvPr/>
        </p:nvGrpSpPr>
        <p:grpSpPr>
          <a:xfrm>
            <a:off x="3891177" y="7820561"/>
            <a:ext cx="9824824" cy="1047484"/>
            <a:chOff x="1" y="0"/>
            <a:chExt cx="13099765" cy="1396645"/>
          </a:xfrm>
        </p:grpSpPr>
        <p:sp>
          <p:nvSpPr>
            <p:cNvPr id="6" name="Freeform 6"/>
            <p:cNvSpPr/>
            <p:nvPr/>
          </p:nvSpPr>
          <p:spPr>
            <a:xfrm>
              <a:off x="1" y="0"/>
              <a:ext cx="13099765" cy="1396645"/>
            </a:xfrm>
            <a:prstGeom prst="rect">
              <a:avLst/>
            </a:prstGeom>
            <a:blipFill>
              <a:blip r:embed="rId2">
                <a:extLst>
                  <a:ext uri="{96DAC541-7B7A-43D3-8B79-37D633B846F1}">
                    <asvg:svgBlip xmlns:asvg="http://schemas.microsoft.com/office/drawing/2016/SVG/main" r:embed="rId3"/>
                  </a:ext>
                </a:extLst>
              </a:blip>
              <a:stretch>
                <a:fillRect r="-6930"/>
              </a:stretch>
            </a:blipFill>
          </p:spPr>
          <p:txBody>
            <a:bodyPr/>
            <a:lstStyle/>
            <a:p>
              <a:endParaRPr lang="pt-BR" dirty="0"/>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6" name="TextBox 6"/>
          <p:cNvSpPr txBox="1">
            <a:spLocks noGrp="1"/>
          </p:cNvSpPr>
          <p:nvPr>
            <p:ph type="title" idx="4294967295"/>
          </p:nvPr>
        </p:nvSpPr>
        <p:spPr>
          <a:xfrm>
            <a:off x="2748811" y="653669"/>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Moda</a:t>
            </a:r>
          </a:p>
        </p:txBody>
      </p:sp>
      <p:sp>
        <p:nvSpPr>
          <p:cNvPr id="5" name="TextBox 5"/>
          <p:cNvSpPr txBox="1"/>
          <p:nvPr/>
        </p:nvSpPr>
        <p:spPr>
          <a:xfrm>
            <a:off x="1708283" y="2679700"/>
            <a:ext cx="13631108" cy="2463800"/>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A função </a:t>
            </a:r>
            <a:r>
              <a:rPr lang="en-US" sz="3500" i="1" dirty="0">
                <a:solidFill>
                  <a:srgbClr val="EDEDED"/>
                </a:solidFill>
                <a:latin typeface="Montserrat"/>
                <a:ea typeface="Montserrat"/>
                <a:cs typeface="Montserrat"/>
                <a:sym typeface="Montserrat"/>
              </a:rPr>
              <a:t>‘</a:t>
            </a:r>
            <a:r>
              <a:rPr lang="en-US" sz="3500" b="1" i="1" dirty="0">
                <a:solidFill>
                  <a:srgbClr val="EDEDED"/>
                </a:solidFill>
                <a:latin typeface="Montserrat"/>
                <a:ea typeface="Montserrat"/>
                <a:cs typeface="Montserrat"/>
                <a:sym typeface="Montserrat"/>
              </a:rPr>
              <a:t>mfv()</a:t>
            </a:r>
            <a:r>
              <a:rPr lang="en-US" sz="3500" dirty="0">
                <a:solidFill>
                  <a:srgbClr val="EDEDED"/>
                </a:solidFill>
                <a:latin typeface="Montserrat"/>
                <a:ea typeface="Montserrat"/>
                <a:cs typeface="Montserrat"/>
                <a:sym typeface="Montserrat"/>
              </a:rPr>
              <a:t>’, pertencente a biblioteca ‘</a:t>
            </a:r>
            <a:r>
              <a:rPr lang="en-US" sz="3500" b="1" i="1" dirty="0">
                <a:solidFill>
                  <a:srgbClr val="EDEDED"/>
                </a:solidFill>
                <a:latin typeface="Montserrat"/>
                <a:ea typeface="Montserrat"/>
                <a:cs typeface="Montserrat"/>
                <a:sym typeface="Montserrat"/>
              </a:rPr>
              <a:t>fdth</a:t>
            </a:r>
            <a:r>
              <a:rPr lang="en-US" sz="3500" dirty="0">
                <a:solidFill>
                  <a:srgbClr val="EDEDED"/>
                </a:solidFill>
                <a:latin typeface="Montserrat"/>
                <a:ea typeface="Montserrat"/>
                <a:cs typeface="Montserrat"/>
                <a:sym typeface="Montserrat"/>
              </a:rPr>
              <a:t>’, calcula a moda. </a:t>
            </a:r>
          </a:p>
          <a:p>
            <a:pPr algn="just">
              <a:lnSpc>
                <a:spcPts val="4900"/>
              </a:lnSpc>
            </a:pPr>
            <a:endParaRPr lang="en-US" sz="3500" dirty="0">
              <a:solidFill>
                <a:srgbClr val="EDEDED"/>
              </a:solidFill>
              <a:latin typeface="Montserrat"/>
              <a:ea typeface="Montserrat"/>
              <a:cs typeface="Montserrat"/>
              <a:sym typeface="Montserrat"/>
            </a:endParaRPr>
          </a:p>
          <a:p>
            <a:pPr algn="just">
              <a:lnSpc>
                <a:spcPts val="4900"/>
              </a:lnSpc>
            </a:pPr>
            <a:endParaRPr lang="en-US" sz="3500" dirty="0">
              <a:solidFill>
                <a:srgbClr val="EDEDED"/>
              </a:solidFill>
              <a:latin typeface="Montserrat"/>
              <a:ea typeface="Montserrat"/>
              <a:cs typeface="Montserrat"/>
              <a:sym typeface="Montserrat"/>
            </a:endParaRPr>
          </a:p>
        </p:txBody>
      </p:sp>
      <p:sp>
        <p:nvSpPr>
          <p:cNvPr id="4" name="Freeform 4" descr="Código fonte em R para implementação do exercício anterior."/>
          <p:cNvSpPr/>
          <p:nvPr/>
        </p:nvSpPr>
        <p:spPr>
          <a:xfrm>
            <a:off x="3544384" y="4027423"/>
            <a:ext cx="11199231" cy="5016322"/>
          </a:xfrm>
          <a:custGeom>
            <a:avLst/>
            <a:gdLst/>
            <a:ahLst/>
            <a:cxnLst/>
            <a:rect l="l" t="t" r="r" b="b"/>
            <a:pathLst>
              <a:path w="11199231" h="5016322">
                <a:moveTo>
                  <a:pt x="0" y="0"/>
                </a:moveTo>
                <a:lnTo>
                  <a:pt x="11199232" y="0"/>
                </a:lnTo>
                <a:lnTo>
                  <a:pt x="11199232" y="5016322"/>
                </a:lnTo>
                <a:lnTo>
                  <a:pt x="0" y="5016322"/>
                </a:lnTo>
                <a:lnTo>
                  <a:pt x="0" y="0"/>
                </a:lnTo>
                <a:close/>
              </a:path>
            </a:pathLst>
          </a:custGeom>
          <a:blipFill>
            <a:blip r:embed="rId2"/>
            <a:stretch>
              <a:fillRect/>
            </a:stretch>
          </a:blipFill>
        </p:spPr>
        <p:txBody>
          <a:bodyPr/>
          <a:lstStyle/>
          <a:p>
            <a:endParaRPr lang="pt-BR" dirty="0"/>
          </a:p>
        </p:txBody>
      </p:sp>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a:off x="14972471" y="0"/>
            <a:ext cx="3315529" cy="2755900"/>
          </a:xfrm>
          <a:custGeom>
            <a:avLst/>
            <a:gdLst/>
            <a:ahLst/>
            <a:cxnLst/>
            <a:rect l="l" t="t" r="r" b="b"/>
            <a:pathLst>
              <a:path w="3315529" h="2755900">
                <a:moveTo>
                  <a:pt x="0" y="0"/>
                </a:moveTo>
                <a:lnTo>
                  <a:pt x="3315529" y="0"/>
                </a:lnTo>
                <a:lnTo>
                  <a:pt x="3315529" y="2755900"/>
                </a:lnTo>
                <a:lnTo>
                  <a:pt x="0" y="2755900"/>
                </a:lnTo>
                <a:lnTo>
                  <a:pt x="0" y="0"/>
                </a:lnTo>
                <a:close/>
              </a:path>
            </a:pathLst>
          </a:custGeom>
          <a:blipFill>
            <a:blip r:embed="rId5"/>
            <a:stretch>
              <a:fillRect l="-13727" r="-11031"/>
            </a:stretch>
          </a:blipFill>
        </p:spPr>
        <p:txBody>
          <a:bodyPr/>
          <a:lstStyle/>
          <a:p>
            <a:endParaRPr lang="pt-B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3" name="TextBox 3"/>
          <p:cNvSpPr txBox="1">
            <a:spLocks noGrp="1"/>
          </p:cNvSpPr>
          <p:nvPr>
            <p:ph type="title" idx="4294967295"/>
          </p:nvPr>
        </p:nvSpPr>
        <p:spPr>
          <a:xfrm>
            <a:off x="2748811" y="653669"/>
            <a:ext cx="11700855" cy="185496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Conclusões sobre Moda</a:t>
            </a:r>
          </a:p>
        </p:txBody>
      </p:sp>
      <p:graphicFrame>
        <p:nvGraphicFramePr>
          <p:cNvPr id="2" name="Table 2"/>
          <p:cNvGraphicFramePr>
            <a:graphicFrameLocks noGrp="1"/>
          </p:cNvGraphicFramePr>
          <p:nvPr>
            <p:extLst>
              <p:ext uri="{D42A27DB-BD31-4B8C-83A1-F6EECF244321}">
                <p14:modId xmlns:p14="http://schemas.microsoft.com/office/powerpoint/2010/main" val="2547440215"/>
              </p:ext>
            </p:extLst>
          </p:nvPr>
        </p:nvGraphicFramePr>
        <p:xfrm>
          <a:off x="2543212" y="3519551"/>
          <a:ext cx="12073953" cy="5367063"/>
        </p:xfrm>
        <a:graphic>
          <a:graphicData uri="http://schemas.openxmlformats.org/drawingml/2006/table">
            <a:tbl>
              <a:tblPr firstRow="1"/>
              <a:tblGrid>
                <a:gridCol w="6065873">
                  <a:extLst>
                    <a:ext uri="{9D8B030D-6E8A-4147-A177-3AD203B41FA5}">
                      <a16:colId xmlns:a16="http://schemas.microsoft.com/office/drawing/2014/main" val="20000"/>
                    </a:ext>
                  </a:extLst>
                </a:gridCol>
                <a:gridCol w="6008080">
                  <a:extLst>
                    <a:ext uri="{9D8B030D-6E8A-4147-A177-3AD203B41FA5}">
                      <a16:colId xmlns:a16="http://schemas.microsoft.com/office/drawing/2014/main" val="20001"/>
                    </a:ext>
                  </a:extLst>
                </a:gridCol>
              </a:tblGrid>
              <a:tr h="1019175">
                <a:tc>
                  <a:txBody>
                    <a:bodyPr/>
                    <a:lstStyle/>
                    <a:p>
                      <a:pPr algn="ctr">
                        <a:lnSpc>
                          <a:spcPts val="2939"/>
                        </a:lnSpc>
                        <a:defRPr/>
                      </a:pPr>
                      <a:r>
                        <a:rPr lang="en-US" sz="2099" b="1" dirty="0">
                          <a:solidFill>
                            <a:srgbClr val="FFFFFF"/>
                          </a:solidFill>
                          <a:latin typeface="Montserrat Bold"/>
                          <a:ea typeface="Montserrat Bold"/>
                          <a:cs typeface="Montserrat Bold"/>
                          <a:sym typeface="Montserrat Bold"/>
                        </a:rPr>
                        <a:t>Vantagens</a:t>
                      </a:r>
                      <a:endParaRPr lang="en-US" sz="1100" dirty="0"/>
                    </a:p>
                  </a:txBody>
                  <a:tcPr marL="190500" marR="190500" marT="190500" marB="190500" anchor="ctr">
                    <a:lnL w="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tc>
                  <a:txBody>
                    <a:bodyPr/>
                    <a:lstStyle/>
                    <a:p>
                      <a:pPr algn="ctr">
                        <a:lnSpc>
                          <a:spcPts val="2939"/>
                        </a:lnSpc>
                        <a:defRPr/>
                      </a:pPr>
                      <a:r>
                        <a:rPr lang="en-US" sz="2099" b="1" dirty="0">
                          <a:solidFill>
                            <a:srgbClr val="FFFFFF"/>
                          </a:solidFill>
                          <a:latin typeface="Montserrat Bold"/>
                          <a:ea typeface="Montserrat Bold"/>
                          <a:cs typeface="Montserrat Bold"/>
                          <a:sym typeface="Montserrat Bold"/>
                        </a:rPr>
                        <a:t>Desvantagens</a:t>
                      </a:r>
                      <a:endParaRPr lang="en-US" sz="1100" dirty="0"/>
                    </a:p>
                  </a:txBody>
                  <a:tcPr marL="190500" marR="190500" marT="190500" marB="190500" anchor="ctr">
                    <a:lnL w="3810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4347888">
                <a:tc>
                  <a:txBody>
                    <a:bodyPr/>
                    <a:lstStyle/>
                    <a:p>
                      <a:pPr marL="561332" lvl="1" indent="-280666" algn="l">
                        <a:lnSpc>
                          <a:spcPts val="3639"/>
                        </a:lnSpc>
                        <a:buClr>
                          <a:srgbClr val="00B050"/>
                        </a:buClr>
                        <a:buFont typeface="Arial"/>
                        <a:buChar char="•"/>
                        <a:defRPr/>
                      </a:pPr>
                      <a:r>
                        <a:rPr lang="en-US" sz="2599" dirty="0">
                          <a:solidFill>
                            <a:srgbClr val="FFFFFF"/>
                          </a:solidFill>
                          <a:latin typeface="Arimo"/>
                          <a:ea typeface="Arimo"/>
                          <a:cs typeface="Arimo"/>
                          <a:sym typeface="Arimo"/>
                        </a:rPr>
                        <a:t>Fácil de compreender e calcular</a:t>
                      </a:r>
                      <a:endParaRPr lang="en-US" sz="1100" dirty="0"/>
                    </a:p>
                    <a:p>
                      <a:pPr marL="561332" lvl="1" indent="-280666" algn="l">
                        <a:lnSpc>
                          <a:spcPts val="3639"/>
                        </a:lnSpc>
                        <a:buClr>
                          <a:srgbClr val="00B050"/>
                        </a:buClr>
                        <a:buFont typeface="Arial"/>
                        <a:buChar char="•"/>
                      </a:pPr>
                      <a:r>
                        <a:rPr lang="en-US" sz="2599" dirty="0">
                          <a:solidFill>
                            <a:srgbClr val="FFFFFF"/>
                          </a:solidFill>
                          <a:latin typeface="Arimo"/>
                          <a:ea typeface="Arimo"/>
                          <a:cs typeface="Arimo"/>
                          <a:sym typeface="Arimo"/>
                        </a:rPr>
                        <a:t>Não é afetada por valores extremos</a:t>
                      </a:r>
                    </a:p>
                    <a:p>
                      <a:pPr marL="561332" lvl="1" indent="-280666" algn="l">
                        <a:lnSpc>
                          <a:spcPts val="3639"/>
                        </a:lnSpc>
                        <a:buClr>
                          <a:srgbClr val="00B050"/>
                        </a:buClr>
                        <a:buFont typeface="Arial"/>
                        <a:buChar char="•"/>
                      </a:pPr>
                      <a:r>
                        <a:rPr lang="en-US" sz="2599" dirty="0">
                          <a:solidFill>
                            <a:srgbClr val="FFFFFF"/>
                          </a:solidFill>
                          <a:latin typeface="Arimo"/>
                          <a:ea typeface="Arimo"/>
                          <a:cs typeface="Arimo"/>
                          <a:sym typeface="Arimo"/>
                        </a:rPr>
                        <a:t>Pode ser aplicada em todas as escalas: nominal, ordinal, intervalar e proporcional</a:t>
                      </a:r>
                    </a:p>
                  </a:txBody>
                  <a:tcPr marL="190500" marR="190500" marT="190500" marB="190500" anchor="ctr">
                    <a:lnL w="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tc>
                  <a:txBody>
                    <a:bodyPr/>
                    <a:lstStyle/>
                    <a:p>
                      <a:pPr marL="561332" lvl="1" indent="-280666" algn="l">
                        <a:lnSpc>
                          <a:spcPts val="3639"/>
                        </a:lnSpc>
                        <a:buClr>
                          <a:srgbClr val="FF0000"/>
                        </a:buClr>
                        <a:buFont typeface="Arial"/>
                        <a:buChar char="•"/>
                        <a:defRPr/>
                      </a:pPr>
                      <a:r>
                        <a:rPr lang="en-US" sz="2599" dirty="0">
                          <a:solidFill>
                            <a:srgbClr val="FFFFFF"/>
                          </a:solidFill>
                          <a:latin typeface="Arimo"/>
                          <a:ea typeface="Arimo"/>
                          <a:cs typeface="Arimo"/>
                          <a:sym typeface="Arimo"/>
                        </a:rPr>
                        <a:t>Pode estar afastada do centro dos valores</a:t>
                      </a:r>
                      <a:endParaRPr lang="en-US" sz="1100" dirty="0"/>
                    </a:p>
                    <a:p>
                      <a:pPr marL="561332" lvl="1" indent="-280666" algn="l">
                        <a:lnSpc>
                          <a:spcPts val="3639"/>
                        </a:lnSpc>
                        <a:buClr>
                          <a:srgbClr val="FF0000"/>
                        </a:buClr>
                        <a:buFont typeface="Arial"/>
                        <a:buChar char="•"/>
                      </a:pPr>
                      <a:r>
                        <a:rPr lang="en-US" sz="2599" dirty="0">
                          <a:solidFill>
                            <a:srgbClr val="FFFFFF"/>
                          </a:solidFill>
                          <a:latin typeface="Arimo"/>
                          <a:ea typeface="Arimo"/>
                          <a:cs typeface="Arimo"/>
                          <a:sym typeface="Arimo"/>
                        </a:rPr>
                        <a:t>É difícil ser incluída em expressões matemáticas</a:t>
                      </a:r>
                    </a:p>
                    <a:p>
                      <a:pPr marL="561332" lvl="1" indent="-280666" algn="l">
                        <a:lnSpc>
                          <a:spcPts val="3639"/>
                        </a:lnSpc>
                        <a:buClr>
                          <a:srgbClr val="FF0000"/>
                        </a:buClr>
                        <a:buFont typeface="Arial"/>
                        <a:buChar char="•"/>
                      </a:pPr>
                      <a:r>
                        <a:rPr lang="en-US" sz="2599" dirty="0">
                          <a:solidFill>
                            <a:srgbClr val="FFFFFF"/>
                          </a:solidFill>
                          <a:latin typeface="Arimo"/>
                          <a:ea typeface="Arimo"/>
                          <a:cs typeface="Arimo"/>
                          <a:sym typeface="Arimo"/>
                        </a:rPr>
                        <a:t>Não usa todos os valores da série</a:t>
                      </a:r>
                    </a:p>
                    <a:p>
                      <a:pPr marL="561332" lvl="1" indent="-280666" algn="l">
                        <a:lnSpc>
                          <a:spcPts val="3639"/>
                        </a:lnSpc>
                        <a:buClr>
                          <a:srgbClr val="FF0000"/>
                        </a:buClr>
                        <a:buFont typeface="Arial"/>
                        <a:buChar char="•"/>
                      </a:pPr>
                      <a:r>
                        <a:rPr lang="en-US" sz="2599" dirty="0">
                          <a:solidFill>
                            <a:srgbClr val="FFFFFF"/>
                          </a:solidFill>
                          <a:latin typeface="Arimo"/>
                          <a:ea typeface="Arimo"/>
                          <a:cs typeface="Arimo"/>
                          <a:sym typeface="Arimo"/>
                        </a:rPr>
                        <a:t>Os dados podem ter mais de uma moda (bimodal ou multimodal)</a:t>
                      </a:r>
                    </a:p>
                    <a:p>
                      <a:pPr marL="561332" lvl="1" indent="-280666" algn="l">
                        <a:lnSpc>
                          <a:spcPts val="3639"/>
                        </a:lnSpc>
                        <a:buClr>
                          <a:srgbClr val="FF0000"/>
                        </a:buClr>
                        <a:buFont typeface="Arial"/>
                        <a:buChar char="•"/>
                      </a:pPr>
                      <a:r>
                        <a:rPr lang="en-US" sz="2599" dirty="0">
                          <a:solidFill>
                            <a:srgbClr val="FFFFFF"/>
                          </a:solidFill>
                          <a:latin typeface="Arimo"/>
                          <a:ea typeface="Arimo"/>
                          <a:cs typeface="Arimo"/>
                          <a:sym typeface="Arimo"/>
                        </a:rPr>
                        <a:t>Alguns dados não possuem moda</a:t>
                      </a:r>
                    </a:p>
                  </a:txBody>
                  <a:tcPr marL="190500" marR="190500" marT="190500" marB="190500" anchor="ctr">
                    <a:lnL w="38100" cap="flat" cmpd="sng" algn="ctr">
                      <a:solidFill>
                        <a:srgbClr val="FFFFFF"/>
                      </a:solidFill>
                      <a:prstDash val="solid"/>
                      <a:round/>
                      <a:headEnd type="none" w="med" len="med"/>
                      <a:tailEnd type="none" w="med" len="med"/>
                    </a:lnL>
                    <a:lnR w="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TextBox 3"/>
          <p:cNvSpPr txBox="1">
            <a:spLocks noGrp="1"/>
          </p:cNvSpPr>
          <p:nvPr>
            <p:ph type="title" idx="4294967295"/>
          </p:nvPr>
        </p:nvSpPr>
        <p:spPr>
          <a:xfrm>
            <a:off x="2748811" y="653669"/>
            <a:ext cx="11700855" cy="9596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Referências</a:t>
            </a:r>
          </a:p>
        </p:txBody>
      </p:sp>
      <p:sp>
        <p:nvSpPr>
          <p:cNvPr id="4" name="TextBox 4"/>
          <p:cNvSpPr txBox="1"/>
          <p:nvPr/>
        </p:nvSpPr>
        <p:spPr>
          <a:xfrm>
            <a:off x="2361562" y="2219596"/>
            <a:ext cx="13564876" cy="1304096"/>
          </a:xfrm>
          <a:prstGeom prst="rect">
            <a:avLst/>
          </a:prstGeom>
        </p:spPr>
        <p:txBody>
          <a:bodyPr lIns="0" tIns="0" rIns="0" bIns="0" rtlCol="0" anchor="t">
            <a:spAutoFit/>
          </a:bodyPr>
          <a:lstStyle/>
          <a:p>
            <a:pPr algn="l">
              <a:lnSpc>
                <a:spcPts val="5181"/>
              </a:lnSpc>
            </a:pPr>
            <a:r>
              <a:rPr lang="en-US" sz="3701" u="sng" dirty="0">
                <a:solidFill>
                  <a:schemeClr val="bg1"/>
                </a:solidFill>
                <a:latin typeface="Arimo"/>
                <a:ea typeface="Arimo"/>
                <a:cs typeface="Arimo"/>
                <a:sym typeface="Arimo"/>
                <a:hlinkClick r:id="rId4" tooltip="https://acrobat.adobe.com/id/urn:aaid:sc:US:c5af3dd8-c923-40fe-94f4-03ad62755534?viewer%21megaVerb=group-discover">
                  <a:extLst>
                    <a:ext uri="{A12FA001-AC4F-418D-AE19-62706E023703}">
                      <ahyp:hlinkClr xmlns:ahyp="http://schemas.microsoft.com/office/drawing/2018/hyperlinkcolor" val="tx"/>
                    </a:ext>
                  </a:extLst>
                </a:hlinkClick>
              </a:rPr>
              <a:t>https://acrobat.adobe.com/id/urn:aaid:sc:US:c5af3dd8-c923-40fe-94f4-03ad62755534?viewer%21megaVerb=group-discover</a:t>
            </a:r>
          </a:p>
        </p:txBody>
      </p:sp>
      <p:sp>
        <p:nvSpPr>
          <p:cNvPr id="5" name="TextBox 5"/>
          <p:cNvSpPr txBox="1"/>
          <p:nvPr/>
        </p:nvSpPr>
        <p:spPr>
          <a:xfrm>
            <a:off x="2361562" y="3929662"/>
            <a:ext cx="15926438" cy="1315720"/>
          </a:xfrm>
          <a:prstGeom prst="rect">
            <a:avLst/>
          </a:prstGeom>
        </p:spPr>
        <p:txBody>
          <a:bodyPr lIns="0" tIns="0" rIns="0" bIns="0" rtlCol="0" anchor="t">
            <a:spAutoFit/>
          </a:bodyPr>
          <a:lstStyle/>
          <a:p>
            <a:pPr algn="l">
              <a:lnSpc>
                <a:spcPts val="5179"/>
              </a:lnSpc>
            </a:pPr>
            <a:r>
              <a:rPr lang="en-US" sz="3699" u="sng" dirty="0">
                <a:solidFill>
                  <a:schemeClr val="bg1"/>
                </a:solidFill>
                <a:latin typeface="Arimo"/>
                <a:ea typeface="Arimo"/>
                <a:cs typeface="Arimo"/>
                <a:sym typeface="Arimo"/>
                <a:hlinkClick r:id="rId5" tooltip="https://docs.google.com/presentation/d/1ATmxqf86AcQMpFlp1GL4lKe7-FDDPbdOJxuu2UwQVLY/edit#slide=id.p1">
                  <a:extLst>
                    <a:ext uri="{A12FA001-AC4F-418D-AE19-62706E023703}">
                      <ahyp:hlinkClr xmlns:ahyp="http://schemas.microsoft.com/office/drawing/2018/hyperlinkcolor" val="tx"/>
                    </a:ext>
                  </a:extLst>
                </a:hlinkClick>
              </a:rPr>
              <a:t>https://docs.google.com/presentation/d/1ATmxqf86AcQMpFlp1GL4lKe7-FDDPbdOJxuu2UwQVLY/edit#slide=id.p1</a:t>
            </a:r>
          </a:p>
        </p:txBody>
      </p:sp>
      <p:sp>
        <p:nvSpPr>
          <p:cNvPr id="6" name="TextBox 6"/>
          <p:cNvSpPr txBox="1"/>
          <p:nvPr/>
        </p:nvSpPr>
        <p:spPr>
          <a:xfrm>
            <a:off x="2361562" y="5854982"/>
            <a:ext cx="17332371" cy="1315806"/>
          </a:xfrm>
          <a:prstGeom prst="rect">
            <a:avLst/>
          </a:prstGeom>
        </p:spPr>
        <p:txBody>
          <a:bodyPr lIns="0" tIns="0" rIns="0" bIns="0" rtlCol="0" anchor="t">
            <a:spAutoFit/>
          </a:bodyPr>
          <a:lstStyle/>
          <a:p>
            <a:pPr algn="l">
              <a:lnSpc>
                <a:spcPts val="5175"/>
              </a:lnSpc>
            </a:pPr>
            <a:r>
              <a:rPr lang="en-US" sz="3696" u="sng" dirty="0">
                <a:solidFill>
                  <a:schemeClr val="bg1"/>
                </a:solidFill>
                <a:latin typeface="Arimo"/>
                <a:ea typeface="Arimo"/>
                <a:cs typeface="Arimo"/>
                <a:sym typeface="Arimo"/>
                <a:hlinkClick r:id="rId6" tooltip="https://docs.google.com/presentation/d/1CZ-UCbeD-2NzClsOGctYijNcFQqoV39kbKTCug6VXHA/edit#slide=id.p1">
                  <a:extLst>
                    <a:ext uri="{A12FA001-AC4F-418D-AE19-62706E023703}">
                      <ahyp:hlinkClr xmlns:ahyp="http://schemas.microsoft.com/office/drawing/2018/hyperlinkcolor" val="tx"/>
                    </a:ext>
                  </a:extLst>
                </a:hlinkClick>
              </a:rPr>
              <a:t>https://docs.google.com/presentation/d/1CZ-UCbeD-2NzClsOGctYijNcFQqoV39kbKTCug6VXHA/edit#slide=id.p1</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2383685" y="-37970"/>
            <a:ext cx="12951447" cy="1133252"/>
          </a:xfrm>
          <a:custGeom>
            <a:avLst/>
            <a:gdLst/>
            <a:ahLst/>
            <a:cxnLst/>
            <a:rect l="l" t="t" r="r" b="b"/>
            <a:pathLst>
              <a:path w="12951447" h="1133252">
                <a:moveTo>
                  <a:pt x="0" y="1133251"/>
                </a:moveTo>
                <a:lnTo>
                  <a:pt x="12951447" y="1133251"/>
                </a:lnTo>
                <a:lnTo>
                  <a:pt x="12951447" y="0"/>
                </a:lnTo>
                <a:lnTo>
                  <a:pt x="0" y="0"/>
                </a:lnTo>
                <a:lnTo>
                  <a:pt x="0" y="1133251"/>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a:off x="14096047" y="0"/>
            <a:ext cx="4191953" cy="10287000"/>
          </a:xfrm>
          <a:custGeom>
            <a:avLst/>
            <a:gdLst/>
            <a:ahLst/>
            <a:cxnLst/>
            <a:rect l="l" t="t" r="r" b="b"/>
            <a:pathLst>
              <a:path w="4191953" h="10287000">
                <a:moveTo>
                  <a:pt x="0" y="0"/>
                </a:moveTo>
                <a:lnTo>
                  <a:pt x="4191953" y="0"/>
                </a:lnTo>
                <a:lnTo>
                  <a:pt x="4191953" y="10287000"/>
                </a:lnTo>
                <a:lnTo>
                  <a:pt x="0" y="102870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dirty="0"/>
          </a:p>
        </p:txBody>
      </p:sp>
      <p:sp>
        <p:nvSpPr>
          <p:cNvPr id="4" name="TextBox 4"/>
          <p:cNvSpPr txBox="1">
            <a:spLocks noGrp="1"/>
          </p:cNvSpPr>
          <p:nvPr>
            <p:ph type="title" idx="4294967295"/>
          </p:nvPr>
        </p:nvSpPr>
        <p:spPr>
          <a:xfrm>
            <a:off x="1028700" y="4476012"/>
            <a:ext cx="12670425" cy="158614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ts val="12243"/>
              </a:lnSpc>
              <a:spcBef>
                <a:spcPts val="0"/>
              </a:spcBef>
              <a:spcAft>
                <a:spcPts val="0"/>
              </a:spcAft>
              <a:buClrTx/>
              <a:buSzTx/>
              <a:buFontTx/>
              <a:buNone/>
              <a:tabLst/>
              <a:defRPr/>
            </a:pPr>
            <a:r>
              <a:rPr kumimoji="0" lang="en-US" sz="13025" b="1" i="0" u="none" strike="noStrike" kern="1200" cap="none" spc="0" normalizeH="0" baseline="0" noProof="0" dirty="0">
                <a:ln>
                  <a:noFill/>
                </a:ln>
                <a:solidFill>
                  <a:srgbClr val="EDEDED"/>
                </a:solidFill>
                <a:effectLst/>
                <a:uLnTx/>
                <a:uFillTx/>
                <a:latin typeface="Montserrat Ultra-Bold"/>
                <a:ea typeface="Montserrat Ultra-Bold"/>
                <a:cs typeface="Montserrat Ultra-Bold"/>
                <a:sym typeface="Montserrat Ultra-Bold"/>
              </a:rPr>
              <a:t>OBRIGADO</a:t>
            </a:r>
          </a:p>
        </p:txBody>
      </p:sp>
      <p:sp>
        <p:nvSpPr>
          <p:cNvPr id="5" name="Freeform 5">
            <a:extLst>
              <a:ext uri="{C183D7F6-B498-43B3-948B-1728B52AA6E4}">
                <adec:decorative xmlns:adec="http://schemas.microsoft.com/office/drawing/2017/decorative" val="1"/>
              </a:ext>
            </a:extLst>
          </p:cNvPr>
          <p:cNvSpPr/>
          <p:nvPr/>
        </p:nvSpPr>
        <p:spPr>
          <a:xfrm flipH="1">
            <a:off x="0" y="0"/>
            <a:ext cx="2664707" cy="3225062"/>
          </a:xfrm>
          <a:custGeom>
            <a:avLst/>
            <a:gdLst/>
            <a:ahLst/>
            <a:cxnLst/>
            <a:rect l="l" t="t" r="r" b="b"/>
            <a:pathLst>
              <a:path w="2664707" h="3225062">
                <a:moveTo>
                  <a:pt x="2664707" y="0"/>
                </a:moveTo>
                <a:lnTo>
                  <a:pt x="0" y="0"/>
                </a:lnTo>
                <a:lnTo>
                  <a:pt x="0" y="3225062"/>
                </a:lnTo>
                <a:lnTo>
                  <a:pt x="2664707" y="3225062"/>
                </a:lnTo>
                <a:lnTo>
                  <a:pt x="266470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
        <p:nvSpPr>
          <p:cNvPr id="6" name="Freeform 6">
            <a:extLst>
              <a:ext uri="{C183D7F6-B498-43B3-948B-1728B52AA6E4}">
                <adec:decorative xmlns:adec="http://schemas.microsoft.com/office/drawing/2017/decorative" val="1"/>
              </a:ext>
            </a:extLst>
          </p:cNvPr>
          <p:cNvSpPr/>
          <p:nvPr/>
        </p:nvSpPr>
        <p:spPr>
          <a:xfrm flipH="1" flipV="1">
            <a:off x="0" y="7061938"/>
            <a:ext cx="2664707" cy="3225062"/>
          </a:xfrm>
          <a:custGeom>
            <a:avLst/>
            <a:gdLst/>
            <a:ahLst/>
            <a:cxnLst/>
            <a:rect l="l" t="t" r="r" b="b"/>
            <a:pathLst>
              <a:path w="2664707" h="3225062">
                <a:moveTo>
                  <a:pt x="2664707" y="3225062"/>
                </a:moveTo>
                <a:lnTo>
                  <a:pt x="0" y="3225062"/>
                </a:lnTo>
                <a:lnTo>
                  <a:pt x="0" y="0"/>
                </a:lnTo>
                <a:lnTo>
                  <a:pt x="2664707" y="0"/>
                </a:lnTo>
                <a:lnTo>
                  <a:pt x="2664707" y="322506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dirty="0"/>
          </a:p>
        </p:txBody>
      </p:sp>
      <p:sp>
        <p:nvSpPr>
          <p:cNvPr id="7" name="Freeform 7">
            <a:extLst>
              <a:ext uri="{C183D7F6-B498-43B3-948B-1728B52AA6E4}">
                <adec:decorative xmlns:adec="http://schemas.microsoft.com/office/drawing/2017/decorative" val="1"/>
              </a:ext>
            </a:extLst>
          </p:cNvPr>
          <p:cNvSpPr/>
          <p:nvPr/>
        </p:nvSpPr>
        <p:spPr>
          <a:xfrm>
            <a:off x="2402735" y="9258300"/>
            <a:ext cx="12472366" cy="1091332"/>
          </a:xfrm>
          <a:custGeom>
            <a:avLst/>
            <a:gdLst/>
            <a:ahLst/>
            <a:cxnLst/>
            <a:rect l="l" t="t" r="r" b="b"/>
            <a:pathLst>
              <a:path w="12472366" h="1091332">
                <a:moveTo>
                  <a:pt x="0" y="0"/>
                </a:moveTo>
                <a:lnTo>
                  <a:pt x="12472367" y="0"/>
                </a:lnTo>
                <a:lnTo>
                  <a:pt x="12472367" y="1091332"/>
                </a:lnTo>
                <a:lnTo>
                  <a:pt x="0" y="10913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H="1">
            <a:off x="14909534" y="-28575"/>
            <a:ext cx="3416566" cy="3136123"/>
          </a:xfrm>
          <a:custGeom>
            <a:avLst/>
            <a:gdLst/>
            <a:ahLst/>
            <a:cxnLst/>
            <a:rect l="l" t="t" r="r" b="b"/>
            <a:pathLst>
              <a:path w="3416566" h="3136123">
                <a:moveTo>
                  <a:pt x="3416566" y="0"/>
                </a:moveTo>
                <a:lnTo>
                  <a:pt x="0" y="0"/>
                </a:lnTo>
                <a:lnTo>
                  <a:pt x="0" y="3136123"/>
                </a:lnTo>
                <a:lnTo>
                  <a:pt x="3416566" y="3136123"/>
                </a:lnTo>
                <a:lnTo>
                  <a:pt x="341656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TextBox 4"/>
          <p:cNvSpPr txBox="1"/>
          <p:nvPr/>
        </p:nvSpPr>
        <p:spPr>
          <a:xfrm>
            <a:off x="3416566" y="3302000"/>
            <a:ext cx="12304092" cy="5559425"/>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A relevância da tendência central na análise de dados é notável, uma vez que possibilita a síntese de conjuntos extensos de dados em um único valor representativo, que funciona como um ponto central. Essa capacidade simplifica significativamente a compreensão do conjunto de dados, permitindo que os pesquisadores extraiam conclusões de forma mais acessível e eficaz.</a:t>
            </a:r>
          </a:p>
          <a:p>
            <a:pPr algn="just">
              <a:lnSpc>
                <a:spcPts val="4900"/>
              </a:lnSpc>
            </a:pPr>
            <a:endParaRPr lang="en-US" sz="3500" dirty="0">
              <a:solidFill>
                <a:srgbClr val="EDEDED"/>
              </a:solidFill>
              <a:latin typeface="Montserrat"/>
              <a:ea typeface="Montserrat"/>
              <a:cs typeface="Montserrat"/>
              <a:sym typeface="Montserrat"/>
            </a:endParaRPr>
          </a:p>
        </p:txBody>
      </p:sp>
      <p:sp>
        <p:nvSpPr>
          <p:cNvPr id="5" name="TextBox 5"/>
          <p:cNvSpPr txBox="1">
            <a:spLocks noGrp="1"/>
          </p:cNvSpPr>
          <p:nvPr>
            <p:ph type="title" idx="4294967295"/>
          </p:nvPr>
        </p:nvSpPr>
        <p:spPr>
          <a:xfrm>
            <a:off x="3208679" y="1238250"/>
            <a:ext cx="11700855" cy="27503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Importância da Tendência Central</a:t>
            </a:r>
          </a:p>
          <a:p>
            <a:pPr marL="0" marR="0" lvl="0" indent="0" algn="ctr" defTabSz="914400" rtl="0" eaLnBrk="1" fontAlgn="auto" latinLnBrk="0" hangingPunct="1">
              <a:lnSpc>
                <a:spcPts val="7084"/>
              </a:lnSpc>
              <a:spcBef>
                <a:spcPts val="0"/>
              </a:spcBef>
              <a:spcAft>
                <a:spcPts val="0"/>
              </a:spcAft>
              <a:buClrTx/>
              <a:buSzTx/>
              <a:buFontTx/>
              <a:buNone/>
              <a:tabLst/>
              <a:defRPr/>
            </a:pPr>
            <a:endPar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H="1">
            <a:off x="14909534" y="-28575"/>
            <a:ext cx="3416566" cy="3136123"/>
          </a:xfrm>
          <a:custGeom>
            <a:avLst/>
            <a:gdLst/>
            <a:ahLst/>
            <a:cxnLst/>
            <a:rect l="l" t="t" r="r" b="b"/>
            <a:pathLst>
              <a:path w="3416566" h="3136123">
                <a:moveTo>
                  <a:pt x="3416566" y="0"/>
                </a:moveTo>
                <a:lnTo>
                  <a:pt x="0" y="0"/>
                </a:lnTo>
                <a:lnTo>
                  <a:pt x="0" y="3136123"/>
                </a:lnTo>
                <a:lnTo>
                  <a:pt x="3416566" y="3136123"/>
                </a:lnTo>
                <a:lnTo>
                  <a:pt x="341656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TextBox 4"/>
          <p:cNvSpPr txBox="1"/>
          <p:nvPr/>
        </p:nvSpPr>
        <p:spPr>
          <a:xfrm>
            <a:off x="3416566" y="3302000"/>
            <a:ext cx="12304092" cy="3702050"/>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Por exemplo, a média é comumente empregada para expressar o valor médio em conjuntos numéricos, enquanto a mediana é preferida ao lidar com dados agrupados em torno de um intervalo específico. Por sua vez, a moda é utilizada para representar o valor mais frequente em um conjunto de dados.</a:t>
            </a:r>
          </a:p>
        </p:txBody>
      </p:sp>
      <p:sp>
        <p:nvSpPr>
          <p:cNvPr id="5" name="TextBox 5"/>
          <p:cNvSpPr txBox="1">
            <a:spLocks noGrp="1"/>
          </p:cNvSpPr>
          <p:nvPr>
            <p:ph type="title" idx="4294967295"/>
          </p:nvPr>
        </p:nvSpPr>
        <p:spPr>
          <a:xfrm>
            <a:off x="3208679" y="1238250"/>
            <a:ext cx="11700855" cy="27503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Importância da Tendência Central</a:t>
            </a:r>
          </a:p>
          <a:p>
            <a:pPr marL="0" marR="0" lvl="0" indent="0" algn="ctr" defTabSz="914400" rtl="0" eaLnBrk="1" fontAlgn="auto" latinLnBrk="0" hangingPunct="1">
              <a:lnSpc>
                <a:spcPts val="7084"/>
              </a:lnSpc>
              <a:spcBef>
                <a:spcPts val="0"/>
              </a:spcBef>
              <a:spcAft>
                <a:spcPts val="0"/>
              </a:spcAft>
              <a:buClrTx/>
              <a:buSzTx/>
              <a:buFontTx/>
              <a:buNone/>
              <a:tabLst/>
              <a:defRPr/>
            </a:pPr>
            <a:endPar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3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flipV="1">
            <a:off x="0" y="7188977"/>
            <a:ext cx="3416566" cy="3136123"/>
          </a:xfrm>
          <a:custGeom>
            <a:avLst/>
            <a:gdLst/>
            <a:ahLst/>
            <a:cxnLst/>
            <a:rect l="l" t="t" r="r" b="b"/>
            <a:pathLst>
              <a:path w="3416566" h="3136123">
                <a:moveTo>
                  <a:pt x="0" y="3136123"/>
                </a:moveTo>
                <a:lnTo>
                  <a:pt x="3416566" y="3136123"/>
                </a:lnTo>
                <a:lnTo>
                  <a:pt x="3416566" y="0"/>
                </a:lnTo>
                <a:lnTo>
                  <a:pt x="0" y="0"/>
                </a:lnTo>
                <a:lnTo>
                  <a:pt x="0" y="3136123"/>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3" name="Freeform 3">
            <a:extLst>
              <a:ext uri="{C183D7F6-B498-43B3-948B-1728B52AA6E4}">
                <adec:decorative xmlns:adec="http://schemas.microsoft.com/office/drawing/2017/decorative" val="1"/>
              </a:ext>
            </a:extLst>
          </p:cNvPr>
          <p:cNvSpPr/>
          <p:nvPr/>
        </p:nvSpPr>
        <p:spPr>
          <a:xfrm flipH="1">
            <a:off x="14909534" y="-28575"/>
            <a:ext cx="3416566" cy="3136123"/>
          </a:xfrm>
          <a:custGeom>
            <a:avLst/>
            <a:gdLst/>
            <a:ahLst/>
            <a:cxnLst/>
            <a:rect l="l" t="t" r="r" b="b"/>
            <a:pathLst>
              <a:path w="3416566" h="3136123">
                <a:moveTo>
                  <a:pt x="3416566" y="0"/>
                </a:moveTo>
                <a:lnTo>
                  <a:pt x="0" y="0"/>
                </a:lnTo>
                <a:lnTo>
                  <a:pt x="0" y="3136123"/>
                </a:lnTo>
                <a:lnTo>
                  <a:pt x="3416566" y="3136123"/>
                </a:lnTo>
                <a:lnTo>
                  <a:pt x="341656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pt-BR" dirty="0"/>
          </a:p>
        </p:txBody>
      </p:sp>
      <p:sp>
        <p:nvSpPr>
          <p:cNvPr id="4" name="TextBox 4"/>
          <p:cNvSpPr txBox="1"/>
          <p:nvPr/>
        </p:nvSpPr>
        <p:spPr>
          <a:xfrm>
            <a:off x="3416566" y="3302000"/>
            <a:ext cx="12419679" cy="6178550"/>
          </a:xfrm>
          <a:prstGeom prst="rect">
            <a:avLst/>
          </a:prstGeom>
        </p:spPr>
        <p:txBody>
          <a:bodyPr lIns="0" tIns="0" rIns="0" bIns="0" rtlCol="0" anchor="t">
            <a:spAutoFit/>
          </a:bodyPr>
          <a:lstStyle/>
          <a:p>
            <a:pPr algn="just">
              <a:lnSpc>
                <a:spcPts val="4900"/>
              </a:lnSpc>
            </a:pPr>
            <a:r>
              <a:rPr lang="en-US" sz="3500" dirty="0">
                <a:solidFill>
                  <a:srgbClr val="EDEDED"/>
                </a:solidFill>
                <a:latin typeface="Montserrat"/>
                <a:ea typeface="Montserrat"/>
                <a:cs typeface="Montserrat"/>
                <a:sym typeface="Montserrat"/>
              </a:rPr>
              <a:t>Adicionalmente, a relevância da tendência central transcende a mera descrição de dados. Ela desempenha um papel crucial em diversos testes estatísticos, nos quais é empregada para avaliar a existência de diferenças significativas entre grupos de dados. Além disso, é uma ferramenta valiosa na análise da eficácia de tratamentos ou intervenções em estudos experimentais. Em resumo, a tendência central não apenas sintetiza informações, mas também serve como base para inferências estatísticas mais abrangentes.</a:t>
            </a:r>
          </a:p>
        </p:txBody>
      </p:sp>
      <p:sp>
        <p:nvSpPr>
          <p:cNvPr id="5" name="TextBox 5"/>
          <p:cNvSpPr txBox="1">
            <a:spLocks noGrp="1"/>
          </p:cNvSpPr>
          <p:nvPr>
            <p:ph type="title" idx="4294967295"/>
          </p:nvPr>
        </p:nvSpPr>
        <p:spPr>
          <a:xfrm>
            <a:off x="3208679" y="1238250"/>
            <a:ext cx="11700855" cy="275031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7084"/>
              </a:lnSpc>
              <a:spcBef>
                <a:spcPts val="0"/>
              </a:spcBef>
              <a:spcAft>
                <a:spcPts val="0"/>
              </a:spcAft>
              <a:buClrTx/>
              <a:buSzTx/>
              <a:buFontTx/>
              <a:buNone/>
              <a:tabLst/>
              <a:defRPr/>
            </a:pPr>
            <a:r>
              <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rPr>
              <a:t>Importância da Tendência Central</a:t>
            </a:r>
          </a:p>
          <a:p>
            <a:pPr marL="0" marR="0" lvl="0" indent="0" algn="ctr" defTabSz="914400" rtl="0" eaLnBrk="1" fontAlgn="auto" latinLnBrk="0" hangingPunct="1">
              <a:lnSpc>
                <a:spcPts val="7084"/>
              </a:lnSpc>
              <a:spcBef>
                <a:spcPts val="0"/>
              </a:spcBef>
              <a:spcAft>
                <a:spcPts val="0"/>
              </a:spcAft>
              <a:buClrTx/>
              <a:buSzTx/>
              <a:buFontTx/>
              <a:buNone/>
              <a:tabLst/>
              <a:defRPr/>
            </a:pPr>
            <a:endParaRPr kumimoji="0" lang="en-US" sz="7700" b="1" i="0" u="none" strike="noStrike" kern="1200" cap="none" spc="0" normalizeH="0" baseline="0" noProof="0" dirty="0">
              <a:ln>
                <a:noFill/>
              </a:ln>
              <a:solidFill>
                <a:srgbClr val="EDEDED"/>
              </a:solidFill>
              <a:effectLst/>
              <a:uLnTx/>
              <a:uFillTx/>
              <a:latin typeface="Montserrat Bold"/>
              <a:ea typeface="Montserrat Bold"/>
              <a:cs typeface="Montserrat Bold"/>
              <a:sym typeface="Montserrat Bold"/>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330</TotalTime>
  <Words>3248</Words>
  <Application>Microsoft Office PowerPoint</Application>
  <PresentationFormat>Personalizar</PresentationFormat>
  <Paragraphs>363</Paragraphs>
  <Slides>68</Slides>
  <Notes>0</Notes>
  <HiddenSlides>0</HiddenSlides>
  <MMClips>0</MMClips>
  <ScaleCrop>false</ScaleCrop>
  <HeadingPairs>
    <vt:vector size="6" baseType="variant">
      <vt:variant>
        <vt:lpstr>Fontes usadas</vt:lpstr>
      </vt:variant>
      <vt:variant>
        <vt:i4>8</vt:i4>
      </vt:variant>
      <vt:variant>
        <vt:lpstr>Tema</vt:lpstr>
      </vt:variant>
      <vt:variant>
        <vt:i4>1</vt:i4>
      </vt:variant>
      <vt:variant>
        <vt:lpstr>Títulos de slides</vt:lpstr>
      </vt:variant>
      <vt:variant>
        <vt:i4>68</vt:i4>
      </vt:variant>
    </vt:vector>
  </HeadingPairs>
  <TitlesOfParts>
    <vt:vector size="77" baseType="lpstr">
      <vt:lpstr>Montserrat</vt:lpstr>
      <vt:lpstr>Montserrat Bold</vt:lpstr>
      <vt:lpstr>Montserrat Heavy</vt:lpstr>
      <vt:lpstr>Arial</vt:lpstr>
      <vt:lpstr>Montserrat Bold Italics</vt:lpstr>
      <vt:lpstr>Calibri</vt:lpstr>
      <vt:lpstr>Montserrat Ultra-Bold</vt:lpstr>
      <vt:lpstr>Arimo</vt:lpstr>
      <vt:lpstr>Office Theme</vt:lpstr>
      <vt:lpstr>MEDIDAS ESTATÍSTICAS: TENDÊNCIA CENTRAL</vt:lpstr>
      <vt:lpstr>Objetivos</vt:lpstr>
      <vt:lpstr>Sumário</vt:lpstr>
      <vt:lpstr>1. Tendência Central</vt:lpstr>
      <vt:lpstr>Descrição</vt:lpstr>
      <vt:lpstr>Importância da Tendência Central </vt:lpstr>
      <vt:lpstr>Importância da Tendência Central </vt:lpstr>
      <vt:lpstr>Importância da Tendência Central </vt:lpstr>
      <vt:lpstr>Importância da Tendência Central </vt:lpstr>
      <vt:lpstr>2. Média</vt:lpstr>
      <vt:lpstr>Descrição</vt:lpstr>
      <vt:lpstr>Aplicabilidade</vt:lpstr>
      <vt:lpstr>Média Populacional X Média Amostral</vt:lpstr>
      <vt:lpstr>Média Populacional</vt:lpstr>
      <vt:lpstr>Média Amostral</vt:lpstr>
      <vt:lpstr>Exemplo</vt:lpstr>
      <vt:lpstr>Exemplo</vt:lpstr>
      <vt:lpstr>Exemplo</vt:lpstr>
      <vt:lpstr>Exemplo</vt:lpstr>
      <vt:lpstr>Exemplo</vt:lpstr>
      <vt:lpstr>Dados Não Agrupados</vt:lpstr>
      <vt:lpstr>Dados Agrupados</vt:lpstr>
      <vt:lpstr>Média </vt:lpstr>
      <vt:lpstr>Média </vt:lpstr>
      <vt:lpstr>Exemplo</vt:lpstr>
      <vt:lpstr>Média -  Exemplo</vt:lpstr>
      <vt:lpstr>Exemplo</vt:lpstr>
      <vt:lpstr>Exemplo</vt:lpstr>
      <vt:lpstr>Média </vt:lpstr>
      <vt:lpstr>Média </vt:lpstr>
      <vt:lpstr>Média </vt:lpstr>
      <vt:lpstr>Média -  Exemplo</vt:lpstr>
      <vt:lpstr>Exemplo</vt:lpstr>
      <vt:lpstr>Média Geral</vt:lpstr>
      <vt:lpstr>Exemplo</vt:lpstr>
      <vt:lpstr>Exemplo</vt:lpstr>
      <vt:lpstr>Média Geométrica</vt:lpstr>
      <vt:lpstr>Média Geométrica</vt:lpstr>
      <vt:lpstr>Média Geométrica</vt:lpstr>
      <vt:lpstr>Exemplo</vt:lpstr>
      <vt:lpstr>Exemplo</vt:lpstr>
      <vt:lpstr>Média Harmônica</vt:lpstr>
      <vt:lpstr>Média Harmônica</vt:lpstr>
      <vt:lpstr>Exemplo</vt:lpstr>
      <vt:lpstr>Exemplo</vt:lpstr>
      <vt:lpstr>Conclusões sobre Media</vt:lpstr>
      <vt:lpstr>3. Mediana</vt:lpstr>
      <vt:lpstr>Descrição</vt:lpstr>
      <vt:lpstr>Descrição</vt:lpstr>
      <vt:lpstr>Mediana</vt:lpstr>
      <vt:lpstr>Mediana </vt:lpstr>
      <vt:lpstr>Mediana</vt:lpstr>
      <vt:lpstr>Mediana</vt:lpstr>
      <vt:lpstr>Mediana</vt:lpstr>
      <vt:lpstr>Mediana</vt:lpstr>
      <vt:lpstr>Mediana</vt:lpstr>
      <vt:lpstr>Conclusões sobre Mediana</vt:lpstr>
      <vt:lpstr>4. Moda</vt:lpstr>
      <vt:lpstr>Descrição</vt:lpstr>
      <vt:lpstr>Descrição</vt:lpstr>
      <vt:lpstr>Moda</vt:lpstr>
      <vt:lpstr>Moda</vt:lpstr>
      <vt:lpstr>Moda</vt:lpstr>
      <vt:lpstr>Moda</vt:lpstr>
      <vt:lpstr>Moda</vt:lpstr>
      <vt:lpstr>Conclusões sobre Moda</vt:lpstr>
      <vt:lpstr>Referências</vt:lpstr>
      <vt:lpstr>OBRIGADO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Tendência Central</dc:title>
  <cp:lastModifiedBy>Cibelle Rodrigues</cp:lastModifiedBy>
  <cp:revision>7</cp:revision>
  <dcterms:created xsi:type="dcterms:W3CDTF">2006-08-16T00:00:00Z</dcterms:created>
  <dcterms:modified xsi:type="dcterms:W3CDTF">2024-11-12T11:19:56Z</dcterms:modified>
  <dc:identifier>DAGUtXA4dz8</dc:identifier>
</cp:coreProperties>
</file>