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8" r:id="rId2"/>
    <p:sldId id="319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05" r:id="rId16"/>
    <p:sldId id="306" r:id="rId17"/>
    <p:sldId id="307" r:id="rId18"/>
    <p:sldId id="308" r:id="rId19"/>
    <p:sldId id="309" r:id="rId20"/>
    <p:sldId id="310" r:id="rId21"/>
    <p:sldId id="332" r:id="rId22"/>
    <p:sldId id="312" r:id="rId23"/>
    <p:sldId id="313" r:id="rId24"/>
    <p:sldId id="316" r:id="rId25"/>
    <p:sldId id="314" r:id="rId26"/>
    <p:sldId id="333" r:id="rId27"/>
    <p:sldId id="334" r:id="rId28"/>
    <p:sldId id="296" r:id="rId29"/>
    <p:sldId id="335" r:id="rId3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6F6F74"/>
    <a:srgbClr val="EE1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09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09045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71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4184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61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02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142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181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19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18919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2790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397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EFE327C-A84B-4FA2-9998-80B12655BE11}" type="datetimeFigureOut">
              <a:rPr lang="pt-BR" smtClean="0"/>
              <a:t>18/11/2024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A9C3780C-44E7-44ED-91B9-037360324F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9787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5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77.png"/><Relationship Id="rId4" Type="http://schemas.openxmlformats.org/officeDocument/2006/relationships/image" Target="../media/image72.png"/><Relationship Id="rId9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0.png"/><Relationship Id="rId3" Type="http://schemas.openxmlformats.org/officeDocument/2006/relationships/image" Target="../media/image800.png"/><Relationship Id="rId7" Type="http://schemas.openxmlformats.org/officeDocument/2006/relationships/image" Target="../media/image840.png"/><Relationship Id="rId2" Type="http://schemas.openxmlformats.org/officeDocument/2006/relationships/image" Target="../media/image7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0.png"/><Relationship Id="rId5" Type="http://schemas.openxmlformats.org/officeDocument/2006/relationships/image" Target="../media/image820.png"/><Relationship Id="rId4" Type="http://schemas.openxmlformats.org/officeDocument/2006/relationships/image" Target="../media/image8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7.png"/><Relationship Id="rId7" Type="http://schemas.openxmlformats.org/officeDocument/2006/relationships/image" Target="../media/image8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89.png"/><Relationship Id="rId7" Type="http://schemas.openxmlformats.org/officeDocument/2006/relationships/image" Target="../media/image88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0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98.png"/><Relationship Id="rId7" Type="http://schemas.openxmlformats.org/officeDocument/2006/relationships/image" Target="../media/image10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99.png"/><Relationship Id="rId10" Type="http://schemas.openxmlformats.org/officeDocument/2006/relationships/image" Target="../media/image9.png"/><Relationship Id="rId4" Type="http://schemas.openxmlformats.org/officeDocument/2006/relationships/image" Target="../media/image100.png"/><Relationship Id="rId9" Type="http://schemas.openxmlformats.org/officeDocument/2006/relationships/image" Target="../media/image10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15.png"/><Relationship Id="rId7" Type="http://schemas.openxmlformats.org/officeDocument/2006/relationships/image" Target="../media/image88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200.png"/><Relationship Id="rId7" Type="http://schemas.openxmlformats.org/officeDocument/2006/relationships/image" Target="../media/image1230.png"/><Relationship Id="rId2" Type="http://schemas.openxmlformats.org/officeDocument/2006/relationships/image" Target="../media/image11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22.png"/><Relationship Id="rId4" Type="http://schemas.openxmlformats.org/officeDocument/2006/relationships/image" Target="../media/image12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lec.pro.br/download/faria/seminarios/aed_meps.zip" TargetMode="External"/><Relationship Id="rId2" Type="http://schemas.openxmlformats.org/officeDocument/2006/relationships/hyperlink" Target="http://nbcgib.uesc.br/lec/download/faria/apostilas/CET018_10ed_1pf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Quartile" TargetMode="External"/><Relationship Id="rId5" Type="http://schemas.openxmlformats.org/officeDocument/2006/relationships/hyperlink" Target="https://lec.pro.br/download/faria/seminarios/aed_metc_pos.zip" TargetMode="External"/><Relationship Id="rId4" Type="http://schemas.openxmlformats.org/officeDocument/2006/relationships/hyperlink" Target="https://educapes.capes.gov.br/bitstream/capes/554261/2/Livro%20Estatistica%20e%20Probabilidade%20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6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61871" y="193184"/>
            <a:ext cx="10290477" cy="3760630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DEX083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Probabilidade e Estatística</a:t>
            </a:r>
            <a:b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Universidade Estadual de Santa Cruz</a:t>
            </a:r>
            <a:r>
              <a:rPr lang="pt-BR" sz="33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3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dirty="0"/>
              <a:t/>
            </a:r>
            <a:br>
              <a:rPr lang="pt-BR" dirty="0"/>
            </a:br>
            <a:r>
              <a:rPr lang="pt-BR" sz="6700" dirty="0"/>
              <a:t>Medidas de posição</a:t>
            </a:r>
            <a:br>
              <a:rPr lang="pt-BR" sz="6700" dirty="0"/>
            </a:br>
            <a:r>
              <a:rPr lang="pt-BR" sz="6700" dirty="0"/>
              <a:t>(separatrizes)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4507605"/>
            <a:ext cx="8851392" cy="2139179"/>
          </a:xfrm>
        </p:spPr>
        <p:txBody>
          <a:bodyPr>
            <a:noAutofit/>
          </a:bodyPr>
          <a:lstStyle/>
          <a:p>
            <a:r>
              <a:rPr lang="pt-BR" dirty="0"/>
              <a:t>David Santos e Laisa França</a:t>
            </a:r>
          </a:p>
          <a:p>
            <a:pPr algn="ctr"/>
            <a:endParaRPr lang="pt-BR" sz="2000" dirty="0"/>
          </a:p>
          <a:p>
            <a:pPr algn="ctr"/>
            <a:r>
              <a:rPr lang="pt-BR" sz="2000" dirty="0"/>
              <a:t>Ilhéus – BA</a:t>
            </a:r>
          </a:p>
          <a:p>
            <a:pPr algn="ctr"/>
            <a:r>
              <a:rPr lang="pt-BR" sz="2000" dirty="0"/>
              <a:t>2024.2</a:t>
            </a:r>
          </a:p>
          <a:p>
            <a:pPr algn="ctr"/>
            <a:endParaRPr lang="pt-BR" sz="2400" dirty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650536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342002" y="2015984"/>
            <a:ext cx="9484041" cy="4462272"/>
          </a:xfrm>
        </p:spPr>
        <p:txBody>
          <a:bodyPr rtlCol="0"/>
          <a:lstStyle/>
          <a:p>
            <a:pPr algn="just"/>
            <a:r>
              <a:rPr lang="pt-BR" sz="2400" dirty="0"/>
              <a:t>Encontre os quartis da série:</a:t>
            </a:r>
            <a:endParaRPr lang="en-US" sz="2400" dirty="0"/>
          </a:p>
          <a:p>
            <a:pPr algn="just"/>
            <a:endParaRPr lang="en-US" dirty="0"/>
          </a:p>
        </p:txBody>
      </p:sp>
      <p:sp>
        <p:nvSpPr>
          <p:cNvPr id="26" name="Espaço Reservado para Conteúdo 13"/>
          <p:cNvSpPr txBox="1">
            <a:spLocks/>
          </p:cNvSpPr>
          <p:nvPr/>
        </p:nvSpPr>
        <p:spPr>
          <a:xfrm>
            <a:off x="3115855" y="4109674"/>
            <a:ext cx="4766339" cy="851624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6F6F74"/>
              </a:buClr>
              <a:buSzPct val="100000"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{ 1, 1, 2, 3, 5, 5, 6, 7, 9, 9, 10, 13}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ixaDeTexto 46"/>
              <p:cNvSpPr txBox="1"/>
              <p:nvPr/>
            </p:nvSpPr>
            <p:spPr>
              <a:xfrm>
                <a:off x="264158" y="5061720"/>
                <a:ext cx="2651110" cy="614655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pt-B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𝑄</m:t>
                    </m:r>
                    <m:r>
                      <a:rPr kumimoji="0" lang="pt-B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 = </m:t>
                    </m:r>
                    <m:f>
                      <m:fPr>
                        <m:ctrlP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9+9</m:t>
                        </m:r>
                      </m:num>
                      <m:den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18</m:t>
                        </m:r>
                      </m:num>
                      <m:den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rPr>
                  <a:t> = 9</a:t>
                </a:r>
              </a:p>
            </p:txBody>
          </p:sp>
        </mc:Choice>
        <mc:Fallback xmlns="">
          <p:sp>
            <p:nvSpPr>
              <p:cNvPr id="47" name="CaixaDeTexto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58" y="5061720"/>
                <a:ext cx="2651110" cy="614655"/>
              </a:xfrm>
              <a:prstGeom prst="rect">
                <a:avLst/>
              </a:prstGeom>
              <a:blipFill rotWithShape="0">
                <a:blip r:embed="rId2"/>
                <a:stretch>
                  <a:fillRect r="-2517" b="-6796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Elipse 48"/>
          <p:cNvSpPr/>
          <p:nvPr/>
        </p:nvSpPr>
        <p:spPr>
          <a:xfrm>
            <a:off x="5055440" y="4055283"/>
            <a:ext cx="691766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/>
              <p:cNvSpPr txBox="1"/>
              <p:nvPr/>
            </p:nvSpPr>
            <p:spPr>
              <a:xfrm>
                <a:off x="7880982" y="3095126"/>
                <a:ext cx="2777534" cy="7202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5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1 </m:t>
                          </m:r>
                          <m: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×12</m:t>
                          </m:r>
                        </m:num>
                        <m:den>
                          <m: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=3</m:t>
                      </m:r>
                    </m:oMath>
                  </m:oMathPara>
                </a14:m>
                <a:endParaRPr kumimoji="0" lang="pt-BR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4" name="CaixaDeTexto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0982" y="3095126"/>
                <a:ext cx="2777534" cy="72026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/>
              <p:cNvSpPr txBox="1"/>
              <p:nvPr/>
            </p:nvSpPr>
            <p:spPr>
              <a:xfrm>
                <a:off x="8375905" y="3454879"/>
                <a:ext cx="426367" cy="2923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9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19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1</m:t>
                      </m:r>
                    </m:oMath>
                  </m:oMathPara>
                </a14:m>
                <a:endParaRPr kumimoji="0" lang="pt-BR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5" name="CaixaDeTexto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905" y="3454879"/>
                <a:ext cx="426367" cy="292388"/>
              </a:xfrm>
              <a:prstGeom prst="rect">
                <a:avLst/>
              </a:prstGeom>
              <a:blipFill rotWithShape="0">
                <a:blip r:embed="rId4"/>
                <a:stretch>
                  <a:fillRect l="-8571" r="-10000" b="-3125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/>
              <p:cNvSpPr txBox="1"/>
              <p:nvPr/>
            </p:nvSpPr>
            <p:spPr>
              <a:xfrm>
                <a:off x="7880982" y="4045407"/>
                <a:ext cx="2777534" cy="7202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5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2 </m:t>
                          </m:r>
                          <m: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×12</m:t>
                          </m:r>
                        </m:num>
                        <m:den>
                          <m: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=6</m:t>
                      </m:r>
                    </m:oMath>
                  </m:oMathPara>
                </a14:m>
                <a:endParaRPr kumimoji="0" lang="pt-BR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6" name="CaixaDeTexto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0982" y="4045407"/>
                <a:ext cx="2777534" cy="7202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/>
              <p:cNvSpPr txBox="1"/>
              <p:nvPr/>
            </p:nvSpPr>
            <p:spPr>
              <a:xfrm>
                <a:off x="8375905" y="4462991"/>
                <a:ext cx="426367" cy="2923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9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19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</m:t>
                      </m:r>
                    </m:oMath>
                  </m:oMathPara>
                </a14:m>
                <a:endParaRPr kumimoji="0" lang="pt-BR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7" name="CaixaDeTexto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905" y="4462991"/>
                <a:ext cx="426367" cy="292388"/>
              </a:xfrm>
              <a:prstGeom prst="rect">
                <a:avLst/>
              </a:prstGeom>
              <a:blipFill rotWithShape="0">
                <a:blip r:embed="rId6"/>
                <a:stretch>
                  <a:fillRect l="-8571" r="-10000" b="-33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ixaDeTexto 58"/>
              <p:cNvSpPr txBox="1"/>
              <p:nvPr/>
            </p:nvSpPr>
            <p:spPr>
              <a:xfrm>
                <a:off x="7900988" y="4956113"/>
                <a:ext cx="2777534" cy="7202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5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3 </m:t>
                          </m:r>
                          <m: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×12</m:t>
                          </m:r>
                        </m:num>
                        <m:den>
                          <m:r>
                            <a:rPr kumimoji="0" lang="pt-BR" sz="25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5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=9</m:t>
                      </m:r>
                    </m:oMath>
                  </m:oMathPara>
                </a14:m>
                <a:endParaRPr kumimoji="0" lang="pt-BR" sz="2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9" name="CaixaDeTex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0988" y="4956113"/>
                <a:ext cx="2777534" cy="72026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ixaDeTexto 59"/>
              <p:cNvSpPr txBox="1"/>
              <p:nvPr/>
            </p:nvSpPr>
            <p:spPr>
              <a:xfrm>
                <a:off x="8375905" y="5327087"/>
                <a:ext cx="426367" cy="2923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9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19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3</m:t>
                      </m:r>
                    </m:oMath>
                  </m:oMathPara>
                </a14:m>
                <a:endParaRPr kumimoji="0" lang="pt-BR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CaixaDe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5905" y="5327087"/>
                <a:ext cx="426367" cy="292388"/>
              </a:xfrm>
              <a:prstGeom prst="rect">
                <a:avLst/>
              </a:prstGeom>
              <a:blipFill rotWithShape="0">
                <a:blip r:embed="rId8"/>
                <a:stretch>
                  <a:fillRect l="-8571" r="-10000" b="-3125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Elipse 52"/>
          <p:cNvSpPr/>
          <p:nvPr/>
        </p:nvSpPr>
        <p:spPr>
          <a:xfrm>
            <a:off x="4039287" y="3143833"/>
            <a:ext cx="691766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8" name="Elipse 57"/>
          <p:cNvSpPr/>
          <p:nvPr/>
        </p:nvSpPr>
        <p:spPr>
          <a:xfrm>
            <a:off x="6185451" y="5019362"/>
            <a:ext cx="691766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CaixaDeTexto 60"/>
              <p:cNvSpPr txBox="1"/>
              <p:nvPr/>
            </p:nvSpPr>
            <p:spPr>
              <a:xfrm>
                <a:off x="142694" y="4134738"/>
                <a:ext cx="2920415" cy="619913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pt-B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𝑄</m:t>
                    </m:r>
                    <m:r>
                      <a:rPr kumimoji="0" lang="pt-B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 = </m:t>
                    </m:r>
                    <m:f>
                      <m:fPr>
                        <m:ctrlP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5+6</m:t>
                        </m:r>
                      </m:num>
                      <m:den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11</m:t>
                        </m:r>
                      </m:num>
                      <m:den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rPr>
                  <a:t> = 5,5</a:t>
                </a:r>
              </a:p>
            </p:txBody>
          </p:sp>
        </mc:Choice>
        <mc:Fallback xmlns="">
          <p:sp>
            <p:nvSpPr>
              <p:cNvPr id="61" name="CaixaDeTexto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694" y="4134738"/>
                <a:ext cx="2920415" cy="619913"/>
              </a:xfrm>
              <a:prstGeom prst="rect">
                <a:avLst/>
              </a:prstGeom>
              <a:blipFill rotWithShape="0">
                <a:blip r:embed="rId9"/>
                <a:stretch>
                  <a:fillRect r="-2287" b="-6731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CaixaDeTexto 61"/>
              <p:cNvSpPr txBox="1"/>
              <p:nvPr/>
            </p:nvSpPr>
            <p:spPr>
              <a:xfrm>
                <a:off x="197929" y="3143833"/>
                <a:ext cx="2790572" cy="619913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pt-B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𝑄</m:t>
                    </m:r>
                    <m:r>
                      <a:rPr kumimoji="0" lang="pt-B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 = </m:t>
                    </m:r>
                    <m:f>
                      <m:fPr>
                        <m:ctrlP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2+3</m:t>
                        </m:r>
                      </m:num>
                      <m:den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5</m:t>
                        </m:r>
                      </m:num>
                      <m:den>
                        <m:r>
                          <a:rPr kumimoji="0" lang="pt-B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</m:oMath>
                </a14:m>
                <a:r>
                  <a:rPr kumimoji="0" lang="pt-B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rPr>
                  <a:t> = 2,5</a:t>
                </a:r>
              </a:p>
            </p:txBody>
          </p:sp>
        </mc:Choice>
        <mc:Fallback xmlns="">
          <p:sp>
            <p:nvSpPr>
              <p:cNvPr id="62" name="CaixaDeTexto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29" y="3143833"/>
                <a:ext cx="2790572" cy="619913"/>
              </a:xfrm>
              <a:prstGeom prst="rect">
                <a:avLst/>
              </a:prstGeom>
              <a:blipFill rotWithShape="0">
                <a:blip r:embed="rId10"/>
                <a:stretch>
                  <a:fillRect r="-2391" b="-7767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ítulo 12"/>
          <p:cNvSpPr>
            <a:spLocks noGrp="1"/>
          </p:cNvSpPr>
          <p:nvPr>
            <p:ph type="title"/>
          </p:nvPr>
        </p:nvSpPr>
        <p:spPr>
          <a:xfrm>
            <a:off x="486910" y="350236"/>
            <a:ext cx="5519623" cy="1325562"/>
          </a:xfrm>
        </p:spPr>
        <p:txBody>
          <a:bodyPr rtlCol="0">
            <a:normAutofit/>
          </a:bodyPr>
          <a:lstStyle/>
          <a:p>
            <a:r>
              <a:rPr lang="pt-BR" sz="4000" dirty="0"/>
              <a:t>Quartis: Exemplo 2</a:t>
            </a:r>
            <a:br>
              <a:rPr lang="pt-BR" sz="4000" dirty="0"/>
            </a:br>
            <a:r>
              <a:rPr lang="pt-BR" sz="4000" dirty="0"/>
              <a:t>      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p:cxnSp>
        <p:nvCxnSpPr>
          <p:cNvPr id="48" name="Conector reto 47"/>
          <p:cNvCxnSpPr/>
          <p:nvPr/>
        </p:nvCxnSpPr>
        <p:spPr>
          <a:xfrm>
            <a:off x="5559879" y="1576680"/>
            <a:ext cx="56166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to 49"/>
          <p:cNvCxnSpPr/>
          <p:nvPr/>
        </p:nvCxnSpPr>
        <p:spPr>
          <a:xfrm>
            <a:off x="8368191" y="1360656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to 50"/>
          <p:cNvCxnSpPr/>
          <p:nvPr/>
        </p:nvCxnSpPr>
        <p:spPr>
          <a:xfrm>
            <a:off x="9880359" y="1360656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to 51"/>
          <p:cNvCxnSpPr/>
          <p:nvPr/>
        </p:nvCxnSpPr>
        <p:spPr>
          <a:xfrm>
            <a:off x="6856023" y="1360656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ixaDeTexto 62"/>
          <p:cNvSpPr txBox="1"/>
          <p:nvPr/>
        </p:nvSpPr>
        <p:spPr>
          <a:xfrm>
            <a:off x="6616892" y="89395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Q1</a:t>
            </a:r>
          </a:p>
        </p:txBody>
      </p:sp>
      <p:sp>
        <p:nvSpPr>
          <p:cNvPr id="64" name="CaixaDeTexto 63"/>
          <p:cNvSpPr txBox="1"/>
          <p:nvPr/>
        </p:nvSpPr>
        <p:spPr>
          <a:xfrm>
            <a:off x="8101852" y="89395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Q2</a:t>
            </a:r>
          </a:p>
        </p:txBody>
      </p:sp>
      <p:sp>
        <p:nvSpPr>
          <p:cNvPr id="65" name="CaixaDeTexto 64"/>
          <p:cNvSpPr txBox="1"/>
          <p:nvPr/>
        </p:nvSpPr>
        <p:spPr>
          <a:xfrm>
            <a:off x="9641227" y="89395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Q3</a:t>
            </a:r>
          </a:p>
        </p:txBody>
      </p:sp>
      <p:sp>
        <p:nvSpPr>
          <p:cNvPr id="66" name="Chave Direita 33"/>
          <p:cNvSpPr/>
          <p:nvPr/>
        </p:nvSpPr>
        <p:spPr>
          <a:xfrm rot="5400000">
            <a:off x="6136353" y="1404717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7" name="CaixaDeTexto 66"/>
          <p:cNvSpPr txBox="1"/>
          <p:nvPr/>
        </p:nvSpPr>
        <p:spPr>
          <a:xfrm>
            <a:off x="5882257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68" name="Chave Direita 35"/>
          <p:cNvSpPr/>
          <p:nvPr/>
        </p:nvSpPr>
        <p:spPr>
          <a:xfrm rot="5400000">
            <a:off x="7521203" y="1404717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69" name="CaixaDeTexto 68"/>
          <p:cNvSpPr txBox="1"/>
          <p:nvPr/>
        </p:nvSpPr>
        <p:spPr>
          <a:xfrm>
            <a:off x="7250409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70" name="Chave Direita 37"/>
          <p:cNvSpPr/>
          <p:nvPr/>
        </p:nvSpPr>
        <p:spPr>
          <a:xfrm rot="5400000">
            <a:off x="9087149" y="1395704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1" name="CaixaDeTexto 70"/>
          <p:cNvSpPr txBox="1"/>
          <p:nvPr/>
        </p:nvSpPr>
        <p:spPr>
          <a:xfrm>
            <a:off x="8834585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72" name="Chave Direita 39"/>
          <p:cNvSpPr/>
          <p:nvPr/>
        </p:nvSpPr>
        <p:spPr>
          <a:xfrm rot="5400000">
            <a:off x="10528841" y="1395704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73" name="CaixaDeTexto 72"/>
          <p:cNvSpPr txBox="1"/>
          <p:nvPr/>
        </p:nvSpPr>
        <p:spPr>
          <a:xfrm>
            <a:off x="10274745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6608074" y="650551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75" name="CaixaDeTexto 74"/>
          <p:cNvSpPr txBox="1"/>
          <p:nvPr/>
        </p:nvSpPr>
        <p:spPr>
          <a:xfrm>
            <a:off x="8120242" y="64647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50%</a:t>
            </a:r>
          </a:p>
        </p:txBody>
      </p:sp>
      <p:sp>
        <p:nvSpPr>
          <p:cNvPr id="76" name="CaixaDeTexto 75"/>
          <p:cNvSpPr txBox="1"/>
          <p:nvPr/>
        </p:nvSpPr>
        <p:spPr>
          <a:xfrm>
            <a:off x="9641227" y="64647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75%</a:t>
            </a:r>
          </a:p>
        </p:txBody>
      </p:sp>
      <p:sp>
        <p:nvSpPr>
          <p:cNvPr id="36" name="Espaço Reservado para Conteúdo 13"/>
          <p:cNvSpPr txBox="1">
            <a:spLocks/>
          </p:cNvSpPr>
          <p:nvPr/>
        </p:nvSpPr>
        <p:spPr>
          <a:xfrm>
            <a:off x="3262417" y="5086813"/>
            <a:ext cx="4766339" cy="851624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6F6F74"/>
              </a:buClr>
              <a:buSzPct val="100000"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{ 1, 1, 2, 3, 5, 5, 6, 7, 9, 9, 10, 13}</a:t>
            </a:r>
          </a:p>
        </p:txBody>
      </p:sp>
      <p:sp>
        <p:nvSpPr>
          <p:cNvPr id="38" name="Espaço Reservado para Conteúdo 13"/>
          <p:cNvSpPr txBox="1">
            <a:spLocks/>
          </p:cNvSpPr>
          <p:nvPr/>
        </p:nvSpPr>
        <p:spPr>
          <a:xfrm>
            <a:off x="3134649" y="3193105"/>
            <a:ext cx="4766339" cy="851624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6F6F74"/>
              </a:buClr>
              <a:buSzPct val="100000"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{ 1, 1, 2, 3, 5, 5, 6, 7, 9, 9, 10, 13}</a:t>
            </a:r>
          </a:p>
        </p:txBody>
      </p:sp>
    </p:spTree>
    <p:extLst>
      <p:ext uri="{BB962C8B-B14F-4D97-AF65-F5344CB8AC3E}">
        <p14:creationId xmlns:p14="http://schemas.microsoft.com/office/powerpoint/2010/main" val="3498009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3005934" y="2463265"/>
                <a:ext cx="4889415" cy="11552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𝑄𝑖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𝑙𝑞𝑖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 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f>
                            <m:fPr>
                              <m:ctrlPr>
                                <a:rPr kumimoji="0" lang="pt-BR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pt-BR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  <m:r>
                                <a:rPr kumimoji="0" lang="pt-BR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×</m:t>
                              </m:r>
                              <m:r>
                                <a:rPr kumimoji="0" lang="pt-BR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num>
                            <m:den>
                              <m:r>
                                <a:rPr kumimoji="0" lang="pt-BR" sz="2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den>
                          </m:f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−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∑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𝑓</m:t>
                          </m:r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𝐹𝑞𝑖</m:t>
                          </m:r>
                        </m:den>
                      </m:f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934" y="2463265"/>
                <a:ext cx="4889415" cy="115525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Agrupar 4"/>
          <p:cNvGrpSpPr/>
          <p:nvPr/>
        </p:nvGrpSpPr>
        <p:grpSpPr>
          <a:xfrm>
            <a:off x="3005934" y="4221089"/>
            <a:ext cx="5885009" cy="2132035"/>
            <a:chOff x="6522436" y="3385197"/>
            <a:chExt cx="5885009" cy="2132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tângulo 10"/>
                <p:cNvSpPr/>
                <p:nvPr/>
              </p:nvSpPr>
              <p:spPr>
                <a:xfrm>
                  <a:off x="6575065" y="3385197"/>
                  <a:ext cx="386208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𝑙𝑞𝑖</m:t>
                      </m:r>
                    </m:oMath>
                  </a14:m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Limite inferior da classe </a:t>
                  </a:r>
                  <a:r>
                    <a:rPr kumimoji="0" lang="pt-BR" sz="2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" name="Retâ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862083" cy="4001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790" t="-7576" r="-790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tângulo 11"/>
                <p:cNvSpPr/>
                <p:nvPr/>
              </p:nvSpPr>
              <p:spPr>
                <a:xfrm>
                  <a:off x="6783359" y="3739079"/>
                  <a:ext cx="223824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</m:oMath>
                  </a14:m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Quartil (1, 2, 3)</a:t>
                  </a:r>
                </a:p>
              </p:txBody>
            </p:sp>
          </mc:Choice>
          <mc:Fallback xmlns="">
            <p:sp>
              <p:nvSpPr>
                <p:cNvPr id="12" name="Retângulo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59" y="3739079"/>
                  <a:ext cx="2238241" cy="4001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7576" r="-1907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tângulo 13"/>
                <p:cNvSpPr/>
                <p:nvPr/>
              </p:nvSpPr>
              <p:spPr>
                <a:xfrm>
                  <a:off x="6522436" y="4074447"/>
                  <a:ext cx="5885009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pt-B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pt-B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kumimoji="0" lang="pt-BR" sz="2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entury Schoolbook" panose="02040604050505020304"/>
                              <a:ea typeface="+mn-ea"/>
                              <a:cs typeface="+mn-cs"/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Soma das frequências anteriores à classe </a:t>
                  </a:r>
                  <a:r>
                    <a:rPr kumimoji="0" lang="pt-BR" sz="2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5885009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6321" t="-121538" r="-311" b="-189231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tângulo 16"/>
                <p:cNvSpPr/>
                <p:nvPr/>
              </p:nvSpPr>
              <p:spPr>
                <a:xfrm>
                  <a:off x="6742484" y="4397042"/>
                  <a:ext cx="260154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  <m:r>
                        <a:rPr kumimoji="0" lang="pt-B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</m:t>
                      </m:r>
                    </m:oMath>
                  </a14:m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7B789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Tamanho da série</a:t>
                  </a:r>
                </a:p>
              </p:txBody>
            </p:sp>
          </mc:Choice>
          <mc:Fallback xmlns="">
            <p:sp>
              <p:nvSpPr>
                <p:cNvPr id="17" name="Retângulo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397042"/>
                  <a:ext cx="2601546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7576" r="-1874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tângulo 17"/>
                <p:cNvSpPr/>
                <p:nvPr/>
              </p:nvSpPr>
              <p:spPr>
                <a:xfrm>
                  <a:off x="6742484" y="4757082"/>
                  <a:ext cx="326198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h</m:t>
                      </m:r>
                      <m:r>
                        <a:rPr kumimoji="0" lang="pt-B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2A9B9">
                          <a:lumMod val="75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Amplitude da classe </a:t>
                  </a:r>
                  <a:r>
                    <a:rPr kumimoji="0" lang="pt-BR" sz="2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" name="Retângulo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757082"/>
                  <a:ext cx="3261983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7576" r="-1308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tângulo 19"/>
                <p:cNvSpPr/>
                <p:nvPr/>
              </p:nvSpPr>
              <p:spPr>
                <a:xfrm>
                  <a:off x="6598468" y="5117122"/>
                  <a:ext cx="359104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Fqi</a:t>
                  </a:r>
                  <a14:m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Frequência da classe </a:t>
                  </a:r>
                  <a:r>
                    <a:rPr kumimoji="0" lang="pt-BR" sz="2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Retângulo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3591048" cy="40011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1868" t="-9231" r="-849" b="-27692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ítulo 12"/>
          <p:cNvSpPr txBox="1">
            <a:spLocks/>
          </p:cNvSpPr>
          <p:nvPr/>
        </p:nvSpPr>
        <p:spPr>
          <a:xfrm>
            <a:off x="644702" y="294902"/>
            <a:ext cx="6275944" cy="15657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Quartis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      </a:t>
            </a:r>
            <a:r>
              <a:rPr kumimoji="0" lang="pt-BR" sz="3200" b="0" i="0" u="none" strike="noStrike" kern="1200" cap="none" spc="-50" normalizeH="0" baseline="0" noProof="0" dirty="0">
                <a:ln>
                  <a:noFill/>
                </a:ln>
                <a:solidFill>
                  <a:srgbClr val="6F6F74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Com Variáveis Contínuas</a:t>
            </a:r>
            <a:endParaRPr kumimoji="0" lang="en-US" sz="3200" b="0" i="0" u="none" strike="noStrike" kern="120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45378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862884" y="467482"/>
            <a:ext cx="6709893" cy="1592280"/>
          </a:xfrm>
        </p:spPr>
        <p:txBody>
          <a:bodyPr rtlCol="0">
            <a:normAutofit fontScale="90000"/>
          </a:bodyPr>
          <a:lstStyle/>
          <a:p>
            <a:r>
              <a:rPr lang="pt-BR" dirty="0"/>
              <a:t>Quartis: Exemplo</a:t>
            </a:r>
            <a:r>
              <a:rPr lang="pt-BR" sz="4000" dirty="0"/>
              <a:t/>
            </a:r>
            <a:br>
              <a:rPr lang="pt-BR" sz="4000" dirty="0"/>
            </a:br>
            <a:r>
              <a:rPr lang="pt-BR" sz="4000" dirty="0"/>
              <a:t>        </a:t>
            </a:r>
            <a:r>
              <a:rPr lang="pt-BR" sz="3600" dirty="0">
                <a:solidFill>
                  <a:schemeClr val="accent1"/>
                </a:solidFill>
              </a:rPr>
              <a:t>Com Variáveis Contínuas</a:t>
            </a:r>
            <a:r>
              <a:rPr lang="pt-BR" sz="4000" dirty="0">
                <a:solidFill>
                  <a:schemeClr val="accent1"/>
                </a:solidFill>
              </a:rPr>
              <a:t/>
            </a:r>
            <a:br>
              <a:rPr lang="pt-BR" sz="4000" dirty="0">
                <a:solidFill>
                  <a:schemeClr val="accent1"/>
                </a:solidFill>
              </a:rPr>
            </a:b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293154" y="5221783"/>
                <a:ext cx="10329303" cy="14211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1  =</m:t>
                      </m:r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𝑙𝑞𝑖</m:t>
                      </m:r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 </m:t>
                      </m:r>
                      <m:f>
                        <m:fPr>
                          <m:ctrlP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f>
                            <m:fPr>
                              <m:ctrlP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×</m:t>
                              </m:r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num>
                            <m:den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</m:den>
                          </m:f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− 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∑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𝑓</m:t>
                          </m:r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 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</m:t>
                          </m:r>
                        </m:num>
                        <m:den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𝐹𝑞𝑖</m:t>
                          </m:r>
                        </m:den>
                      </m:f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54+ </m:t>
                      </m:r>
                      <m:f>
                        <m:fPr>
                          <m:ctrlP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10</m:t>
                          </m:r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−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 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×4</m:t>
                          </m:r>
                        </m:num>
                        <m:den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9</m:t>
                          </m:r>
                        </m:den>
                      </m:f>
                      <m:r>
                        <m:rPr>
                          <m:nor/>
                        </m:rPr>
                        <a:rPr kumimoji="0" lang="pt-BR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= 54 + </m:t>
                      </m:r>
                      <m:f>
                        <m:fPr>
                          <m:ctrlP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24</m:t>
                          </m:r>
                        </m:num>
                        <m:den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9</m:t>
                          </m:r>
                        </m:den>
                      </m:f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=56,66</m:t>
                      </m:r>
                    </m:oMath>
                  </m:oMathPara>
                </a14:m>
                <a:endParaRPr kumimoji="0" lang="pt-B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54" y="5221783"/>
                <a:ext cx="10329303" cy="1421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ço Reservado para Conteúdo 13"/>
          <p:cNvSpPr>
            <a:spLocks noGrp="1"/>
          </p:cNvSpPr>
          <p:nvPr>
            <p:ph idx="1"/>
          </p:nvPr>
        </p:nvSpPr>
        <p:spPr>
          <a:xfrm>
            <a:off x="751045" y="2104916"/>
            <a:ext cx="4761113" cy="719510"/>
          </a:xfrm>
        </p:spPr>
        <p:txBody>
          <a:bodyPr rtlCol="0"/>
          <a:lstStyle/>
          <a:p>
            <a:pPr algn="just"/>
            <a:r>
              <a:rPr lang="pt-BR" sz="2400" dirty="0"/>
              <a:t>Encontre os quartis Q1 e Q2:</a:t>
            </a:r>
            <a:endParaRPr lang="en-US" sz="2400" dirty="0"/>
          </a:p>
          <a:p>
            <a:pPr algn="just"/>
            <a:endParaRPr lang="en-US" dirty="0"/>
          </a:p>
        </p:txBody>
      </p:sp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2376203" y="3137772"/>
          <a:ext cx="7812868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6124">
                  <a:extLst>
                    <a:ext uri="{9D8B030D-6E8A-4147-A177-3AD203B41FA5}">
                      <a16:colId xmlns:a16="http://schemas.microsoft.com/office/drawing/2014/main" val="318194792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75184005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608784412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110651858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803215346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106656010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550167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Idades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54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54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58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58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62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62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66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66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70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70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74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1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fi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35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fa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37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553226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ixaDeTexto 18"/>
              <p:cNvSpPr txBox="1"/>
              <p:nvPr/>
            </p:nvSpPr>
            <p:spPr>
              <a:xfrm>
                <a:off x="8288458" y="1758483"/>
                <a:ext cx="28541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𝑞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1∈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×40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=10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CaixaDe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458" y="1758483"/>
                <a:ext cx="2854115" cy="8066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ângulo Arredondado 3"/>
          <p:cNvSpPr/>
          <p:nvPr/>
        </p:nvSpPr>
        <p:spPr>
          <a:xfrm>
            <a:off x="4655840" y="3085380"/>
            <a:ext cx="1008112" cy="13717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cxnSp>
        <p:nvCxnSpPr>
          <p:cNvPr id="7" name="Conector de Seta Reta 6"/>
          <p:cNvCxnSpPr>
            <a:stCxn id="19" idx="1"/>
          </p:cNvCxnSpPr>
          <p:nvPr/>
        </p:nvCxnSpPr>
        <p:spPr>
          <a:xfrm flipH="1">
            <a:off x="5663953" y="2161798"/>
            <a:ext cx="2624505" cy="81114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Agrupar 4"/>
          <p:cNvGrpSpPr/>
          <p:nvPr/>
        </p:nvGrpSpPr>
        <p:grpSpPr>
          <a:xfrm>
            <a:off x="-51516" y="2990099"/>
            <a:ext cx="2305318" cy="2203429"/>
            <a:chOff x="6522436" y="3385197"/>
            <a:chExt cx="3619128" cy="19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tângulo 9"/>
                <p:cNvSpPr/>
                <p:nvPr/>
              </p:nvSpPr>
              <p:spPr>
                <a:xfrm>
                  <a:off x="6575065" y="3385197"/>
                  <a:ext cx="3093298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𝑙𝑞𝑖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Limite inferior da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" name="Retâ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862083" cy="4001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90" t="-7576" r="-790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tângulo 10"/>
                <p:cNvSpPr/>
                <p:nvPr/>
              </p:nvSpPr>
              <p:spPr>
                <a:xfrm>
                  <a:off x="6783360" y="3739079"/>
                  <a:ext cx="1850310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Quartil (1, 2, 3)</a:t>
                  </a:r>
                </a:p>
              </p:txBody>
            </p:sp>
          </mc:Choice>
          <mc:Fallback xmlns="">
            <p:sp>
              <p:nvSpPr>
                <p:cNvPr id="12" name="Retângulo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59" y="3739079"/>
                  <a:ext cx="2238241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7576" r="-1907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tângulo 11"/>
                <p:cNvSpPr/>
                <p:nvPr/>
              </p:nvSpPr>
              <p:spPr>
                <a:xfrm>
                  <a:off x="6522436" y="4074447"/>
                  <a:ext cx="3619128" cy="3540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kumimoji="0" lang="pt-BR" sz="1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entury Schoolbook" panose="02040604050505020304"/>
                              <a:ea typeface="+mn-ea"/>
                              <a:cs typeface="+mn-cs"/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Soma das frequências anteriores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à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" name="Retângulo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3619128" cy="35405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6349" t="-53030" r="-1852" b="-500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tângulo 13"/>
                <p:cNvSpPr/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7B789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Tamanho da série</a:t>
                  </a: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1802"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tângulo 16"/>
                <p:cNvSpPr/>
                <p:nvPr/>
              </p:nvSpPr>
              <p:spPr>
                <a:xfrm>
                  <a:off x="6742485" y="4757082"/>
                  <a:ext cx="2634447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h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2A9B9">
                          <a:lumMod val="75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Amplitude da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" name="Retângulo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757082"/>
                  <a:ext cx="3261983" cy="40011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7576" r="-1308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tângulo 17"/>
                <p:cNvSpPr/>
                <p:nvPr/>
              </p:nvSpPr>
              <p:spPr>
                <a:xfrm>
                  <a:off x="6598468" y="5117122"/>
                  <a:ext cx="2883634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Fqi</a:t>
                  </a: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Frequência da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Retângulo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3591048" cy="40011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868" t="-9231" r="-849" b="-27692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25782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ixaDeTexto 22"/>
              <p:cNvSpPr txBox="1"/>
              <p:nvPr/>
            </p:nvSpPr>
            <p:spPr>
              <a:xfrm>
                <a:off x="293154" y="5221783"/>
                <a:ext cx="10329303" cy="14211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  =</m:t>
                      </m:r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𝑙𝑞𝑖</m:t>
                      </m:r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pt-B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B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pt-B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 ×</m:t>
                              </m:r>
                              <m:r>
                                <a:rPr lang="pt-B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pt-B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pt-B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− 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∑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pt-B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𝐹𝑞𝑖</m:t>
                          </m:r>
                        </m:den>
                      </m:f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58+ </m:t>
                      </m:r>
                      <m:f>
                        <m:fPr>
                          <m:ctrlP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  <m:r>
                            <a:rPr lang="pt-B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  <m:r>
                            <a:rPr lang="pt-BR" sz="2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×4</m:t>
                          </m:r>
                        </m:num>
                        <m:den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m:rPr>
                          <m:nor/>
                        </m:rPr>
                        <a:rPr lang="pt-BR" sz="24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58 + </m:t>
                      </m:r>
                      <m:f>
                        <m:fPr>
                          <m:ctrlP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pt-B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  <m:r>
                        <a:rPr lang="pt-B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=60,54</m:t>
                      </m:r>
                    </m:oMath>
                  </m:oMathPara>
                </a14:m>
                <a:endParaRPr lang="pt-BR" sz="2400" dirty="0">
                  <a:solidFill>
                    <a:srgbClr val="000000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CaixaDeTex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54" y="5221783"/>
                <a:ext cx="10329303" cy="142115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ela 15"/>
          <p:cNvGraphicFramePr>
            <a:graphicFrameLocks noGrp="1"/>
          </p:cNvGraphicFramePr>
          <p:nvPr/>
        </p:nvGraphicFramePr>
        <p:xfrm>
          <a:off x="2376203" y="3137772"/>
          <a:ext cx="7812868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6124">
                  <a:extLst>
                    <a:ext uri="{9D8B030D-6E8A-4147-A177-3AD203B41FA5}">
                      <a16:colId xmlns:a16="http://schemas.microsoft.com/office/drawing/2014/main" val="318194792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75184005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608784412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110651858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803215346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106656010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550167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Idades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54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54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58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58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62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62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66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66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70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70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74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1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fi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35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fa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37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553226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ixaDeTexto 18"/>
              <p:cNvSpPr txBox="1"/>
              <p:nvPr/>
            </p:nvSpPr>
            <p:spPr>
              <a:xfrm>
                <a:off x="8288458" y="1758483"/>
                <a:ext cx="2854115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𝑞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2∈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×40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=20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CaixaDe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458" y="1758483"/>
                <a:ext cx="2854115" cy="80663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ângulo Arredondado 3"/>
          <p:cNvSpPr/>
          <p:nvPr/>
        </p:nvSpPr>
        <p:spPr>
          <a:xfrm>
            <a:off x="5778581" y="3085380"/>
            <a:ext cx="1008112" cy="13734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cxnSp>
        <p:nvCxnSpPr>
          <p:cNvPr id="7" name="Conector de Seta Reta 6"/>
          <p:cNvCxnSpPr>
            <a:stCxn id="19" idx="1"/>
          </p:cNvCxnSpPr>
          <p:nvPr/>
        </p:nvCxnSpPr>
        <p:spPr>
          <a:xfrm flipH="1">
            <a:off x="6400721" y="2161799"/>
            <a:ext cx="1887736" cy="79665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Agrupar 4"/>
          <p:cNvGrpSpPr/>
          <p:nvPr/>
        </p:nvGrpSpPr>
        <p:grpSpPr>
          <a:xfrm>
            <a:off x="-51516" y="2990099"/>
            <a:ext cx="2305318" cy="2203429"/>
            <a:chOff x="6522436" y="3385197"/>
            <a:chExt cx="3619128" cy="19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tângulo 9"/>
                <p:cNvSpPr/>
                <p:nvPr/>
              </p:nvSpPr>
              <p:spPr>
                <a:xfrm>
                  <a:off x="6575065" y="3385197"/>
                  <a:ext cx="3093298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𝑙𝑞𝑖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Limite inferior da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" name="Retâ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862083" cy="4001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90" t="-7576" r="-790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tângulo 11"/>
                <p:cNvSpPr/>
                <p:nvPr/>
              </p:nvSpPr>
              <p:spPr>
                <a:xfrm>
                  <a:off x="6783360" y="3739079"/>
                  <a:ext cx="1850310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Quartil (1, 2, 3)</a:t>
                  </a:r>
                </a:p>
              </p:txBody>
            </p:sp>
          </mc:Choice>
          <mc:Fallback xmlns="">
            <p:sp>
              <p:nvSpPr>
                <p:cNvPr id="12" name="Retângulo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59" y="3739079"/>
                  <a:ext cx="2238241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7576" r="-1907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tângulo 12"/>
                <p:cNvSpPr/>
                <p:nvPr/>
              </p:nvSpPr>
              <p:spPr>
                <a:xfrm>
                  <a:off x="6522436" y="4074447"/>
                  <a:ext cx="3619128" cy="3540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kumimoji="0" lang="pt-BR" sz="1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entury Schoolbook" panose="02040604050505020304"/>
                              <a:ea typeface="+mn-ea"/>
                              <a:cs typeface="+mn-cs"/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Soma das frequências anteriores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à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3" name="Retângulo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3619128" cy="354056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6349" t="-53030" r="-1852" b="-500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tângulo 13"/>
                <p:cNvSpPr/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7B789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Tamanho da série</a:t>
                  </a: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1802"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tângulo 16"/>
                <p:cNvSpPr/>
                <p:nvPr/>
              </p:nvSpPr>
              <p:spPr>
                <a:xfrm>
                  <a:off x="6742485" y="4757082"/>
                  <a:ext cx="2634447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h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2A9B9">
                          <a:lumMod val="75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Amplitude da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" name="Retângulo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757082"/>
                  <a:ext cx="3261983" cy="40011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t="-7576" r="-1308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tângulo 17"/>
                <p:cNvSpPr/>
                <p:nvPr/>
              </p:nvSpPr>
              <p:spPr>
                <a:xfrm>
                  <a:off x="6598468" y="5117122"/>
                  <a:ext cx="2883634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Fqi</a:t>
                  </a: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Frequência da classe 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Qi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Retângulo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3591048" cy="40011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l="-1868" t="-9231" r="-849" b="-27692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ítulo 12"/>
          <p:cNvSpPr>
            <a:spLocks noGrp="1"/>
          </p:cNvSpPr>
          <p:nvPr>
            <p:ph type="title"/>
          </p:nvPr>
        </p:nvSpPr>
        <p:spPr>
          <a:xfrm>
            <a:off x="862884" y="467482"/>
            <a:ext cx="6709893" cy="1592280"/>
          </a:xfrm>
        </p:spPr>
        <p:txBody>
          <a:bodyPr rtlCol="0">
            <a:normAutofit fontScale="90000"/>
          </a:bodyPr>
          <a:lstStyle/>
          <a:p>
            <a:r>
              <a:rPr lang="pt-BR" dirty="0"/>
              <a:t>Quartis: Exemplo</a:t>
            </a:r>
            <a:r>
              <a:rPr lang="pt-BR" sz="4000" dirty="0"/>
              <a:t/>
            </a:r>
            <a:br>
              <a:rPr lang="pt-BR" sz="4000" dirty="0"/>
            </a:br>
            <a:r>
              <a:rPr lang="pt-BR" sz="4000" dirty="0"/>
              <a:t>        </a:t>
            </a:r>
            <a:r>
              <a:rPr lang="pt-BR" sz="3600" dirty="0">
                <a:solidFill>
                  <a:schemeClr val="accent1"/>
                </a:solidFill>
              </a:rPr>
              <a:t>Com Variáveis Contínuas</a:t>
            </a:r>
            <a:r>
              <a:rPr lang="pt-BR" sz="4000" dirty="0">
                <a:solidFill>
                  <a:schemeClr val="accent1"/>
                </a:solidFill>
              </a:rPr>
              <a:t/>
            </a:r>
            <a:br>
              <a:rPr lang="pt-BR" sz="4000" dirty="0">
                <a:solidFill>
                  <a:schemeClr val="accent1"/>
                </a:solidFill>
              </a:rPr>
            </a:br>
            <a:endParaRPr lang="en-US" sz="4000" dirty="0"/>
          </a:p>
        </p:txBody>
      </p:sp>
      <p:sp>
        <p:nvSpPr>
          <p:cNvPr id="21" name="Espaço Reservado para Conteúdo 13"/>
          <p:cNvSpPr>
            <a:spLocks noGrp="1"/>
          </p:cNvSpPr>
          <p:nvPr>
            <p:ph idx="1"/>
          </p:nvPr>
        </p:nvSpPr>
        <p:spPr>
          <a:xfrm>
            <a:off x="751045" y="2104916"/>
            <a:ext cx="4761113" cy="719510"/>
          </a:xfrm>
        </p:spPr>
        <p:txBody>
          <a:bodyPr rtlCol="0"/>
          <a:lstStyle/>
          <a:p>
            <a:pPr algn="just"/>
            <a:r>
              <a:rPr lang="pt-BR" sz="2400" dirty="0"/>
              <a:t>Encontre os quartis Q1 e Q2:</a:t>
            </a:r>
            <a:endParaRPr lang="en-US" sz="2400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750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933864" y="1127132"/>
            <a:ext cx="5832097" cy="28282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Decis</a:t>
            </a:r>
            <a:endParaRPr lang="pt-BR" sz="8000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Google Shape;224;p22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33864" y="4793371"/>
            <a:ext cx="7925070" cy="9603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4591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951104" y="363078"/>
            <a:ext cx="9692640" cy="802680"/>
          </a:xfrm>
        </p:spPr>
        <p:txBody>
          <a:bodyPr rtlCol="0">
            <a:normAutofit/>
          </a:bodyPr>
          <a:lstStyle/>
          <a:p>
            <a:pPr rtl="0"/>
            <a:r>
              <a:rPr lang="pt-BR" sz="4000" b="1" dirty="0"/>
              <a:t>Decis</a:t>
            </a:r>
            <a:endParaRPr lang="en-US" sz="4000" b="1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1146481" y="1844825"/>
            <a:ext cx="9484041" cy="2276203"/>
          </a:xfrm>
        </p:spPr>
        <p:txBody>
          <a:bodyPr rtlCol="0"/>
          <a:lstStyle/>
          <a:p>
            <a:pPr lvl="0" algn="just">
              <a:buClr>
                <a:srgbClr val="002060"/>
              </a:buClr>
            </a:pPr>
            <a:r>
              <a:rPr lang="pt-BR" sz="2400" dirty="0"/>
              <a:t>Decis são medidas separatrizes que dividem os dados de um rol em 10 grupos que contém 10% </a:t>
            </a:r>
            <a:r>
              <a:rPr lang="pt-BR" sz="2400" dirty="0">
                <a:solidFill>
                  <a:srgbClr val="000000"/>
                </a:solidFill>
              </a:rPr>
              <a:t>dos dados em cada.</a:t>
            </a:r>
          </a:p>
          <a:p>
            <a:pPr algn="just"/>
            <a:r>
              <a:rPr lang="pt-BR" sz="2400" dirty="0"/>
              <a:t>Notação adotada: (D) para o parâmetro e (d) para a estimativa.</a:t>
            </a:r>
            <a:endParaRPr lang="en-US" sz="2400" dirty="0"/>
          </a:p>
          <a:p>
            <a:pPr algn="just"/>
            <a:endParaRPr lang="en-US" dirty="0"/>
          </a:p>
        </p:txBody>
      </p:sp>
      <p:cxnSp>
        <p:nvCxnSpPr>
          <p:cNvPr id="3" name="Conector reto 2"/>
          <p:cNvCxnSpPr/>
          <p:nvPr/>
        </p:nvCxnSpPr>
        <p:spPr>
          <a:xfrm flipV="1">
            <a:off x="1945052" y="5312890"/>
            <a:ext cx="7319301" cy="748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2711624" y="5104348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2428536" y="460782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D1</a:t>
            </a:r>
          </a:p>
        </p:txBody>
      </p:sp>
      <p:sp>
        <p:nvSpPr>
          <p:cNvPr id="16" name="Chave Direita 15"/>
          <p:cNvSpPr/>
          <p:nvPr/>
        </p:nvSpPr>
        <p:spPr>
          <a:xfrm rot="5400000">
            <a:off x="4401235" y="5392826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B050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4108508" y="5992417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/>
              <a:t>10%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2419718" y="43644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10%</a:t>
            </a:r>
          </a:p>
        </p:txBody>
      </p:sp>
      <p:cxnSp>
        <p:nvCxnSpPr>
          <p:cNvPr id="34" name="Conector reto 33"/>
          <p:cNvCxnSpPr/>
          <p:nvPr/>
        </p:nvCxnSpPr>
        <p:spPr>
          <a:xfrm>
            <a:off x="343170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/>
          <p:cNvCxnSpPr/>
          <p:nvPr/>
        </p:nvCxnSpPr>
        <p:spPr>
          <a:xfrm>
            <a:off x="415178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/>
          <p:cNvCxnSpPr/>
          <p:nvPr/>
        </p:nvCxnSpPr>
        <p:spPr>
          <a:xfrm>
            <a:off x="487186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to 36"/>
          <p:cNvCxnSpPr/>
          <p:nvPr/>
        </p:nvCxnSpPr>
        <p:spPr>
          <a:xfrm>
            <a:off x="559194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/>
          <p:nvPr/>
        </p:nvCxnSpPr>
        <p:spPr>
          <a:xfrm>
            <a:off x="631202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>
            <a:off x="703210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>
            <a:off x="775218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to 40"/>
          <p:cNvCxnSpPr/>
          <p:nvPr/>
        </p:nvCxnSpPr>
        <p:spPr>
          <a:xfrm>
            <a:off x="847226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315249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D2</a:t>
            </a:r>
          </a:p>
        </p:txBody>
      </p:sp>
      <p:sp>
        <p:nvSpPr>
          <p:cNvPr id="45" name="CaixaDeTexto 44"/>
          <p:cNvSpPr txBox="1"/>
          <p:nvPr/>
        </p:nvSpPr>
        <p:spPr>
          <a:xfrm>
            <a:off x="314367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20%</a:t>
            </a:r>
          </a:p>
        </p:txBody>
      </p:sp>
      <p:sp>
        <p:nvSpPr>
          <p:cNvPr id="46" name="CaixaDeTexto 45"/>
          <p:cNvSpPr txBox="1"/>
          <p:nvPr/>
        </p:nvSpPr>
        <p:spPr>
          <a:xfrm>
            <a:off x="387257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D3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386375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30%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459265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D4</a:t>
            </a:r>
          </a:p>
        </p:txBody>
      </p:sp>
      <p:sp>
        <p:nvSpPr>
          <p:cNvPr id="49" name="CaixaDeTexto 48"/>
          <p:cNvSpPr txBox="1"/>
          <p:nvPr/>
        </p:nvSpPr>
        <p:spPr>
          <a:xfrm>
            <a:off x="458383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40%</a:t>
            </a:r>
          </a:p>
        </p:txBody>
      </p:sp>
      <p:sp>
        <p:nvSpPr>
          <p:cNvPr id="50" name="CaixaDeTexto 49"/>
          <p:cNvSpPr txBox="1"/>
          <p:nvPr/>
        </p:nvSpPr>
        <p:spPr>
          <a:xfrm>
            <a:off x="530498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D5</a:t>
            </a:r>
          </a:p>
        </p:txBody>
      </p:sp>
      <p:sp>
        <p:nvSpPr>
          <p:cNvPr id="51" name="CaixaDeTexto 50"/>
          <p:cNvSpPr txBox="1"/>
          <p:nvPr/>
        </p:nvSpPr>
        <p:spPr>
          <a:xfrm>
            <a:off x="529616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50%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602506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D6</a:t>
            </a:r>
          </a:p>
        </p:txBody>
      </p:sp>
      <p:sp>
        <p:nvSpPr>
          <p:cNvPr id="53" name="CaixaDeTexto 52"/>
          <p:cNvSpPr txBox="1"/>
          <p:nvPr/>
        </p:nvSpPr>
        <p:spPr>
          <a:xfrm>
            <a:off x="601624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60%</a:t>
            </a:r>
          </a:p>
        </p:txBody>
      </p:sp>
      <p:sp>
        <p:nvSpPr>
          <p:cNvPr id="54" name="CaixaDeTexto 53"/>
          <p:cNvSpPr txBox="1"/>
          <p:nvPr/>
        </p:nvSpPr>
        <p:spPr>
          <a:xfrm>
            <a:off x="674514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D7</a:t>
            </a:r>
          </a:p>
        </p:txBody>
      </p:sp>
      <p:sp>
        <p:nvSpPr>
          <p:cNvPr id="55" name="CaixaDeTexto 54"/>
          <p:cNvSpPr txBox="1"/>
          <p:nvPr/>
        </p:nvSpPr>
        <p:spPr>
          <a:xfrm>
            <a:off x="673632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70%</a:t>
            </a:r>
          </a:p>
        </p:txBody>
      </p:sp>
      <p:sp>
        <p:nvSpPr>
          <p:cNvPr id="56" name="CaixaDeTexto 55"/>
          <p:cNvSpPr txBox="1"/>
          <p:nvPr/>
        </p:nvSpPr>
        <p:spPr>
          <a:xfrm>
            <a:off x="746522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D8</a:t>
            </a:r>
          </a:p>
        </p:txBody>
      </p:sp>
      <p:sp>
        <p:nvSpPr>
          <p:cNvPr id="57" name="CaixaDeTexto 56"/>
          <p:cNvSpPr txBox="1"/>
          <p:nvPr/>
        </p:nvSpPr>
        <p:spPr>
          <a:xfrm>
            <a:off x="745640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80%</a:t>
            </a:r>
          </a:p>
        </p:txBody>
      </p:sp>
      <p:sp>
        <p:nvSpPr>
          <p:cNvPr id="58" name="CaixaDeTexto 57"/>
          <p:cNvSpPr txBox="1"/>
          <p:nvPr/>
        </p:nvSpPr>
        <p:spPr>
          <a:xfrm>
            <a:off x="8185301" y="460850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D9</a:t>
            </a:r>
          </a:p>
        </p:txBody>
      </p:sp>
      <p:sp>
        <p:nvSpPr>
          <p:cNvPr id="59" name="CaixaDeTexto 58"/>
          <p:cNvSpPr txBox="1"/>
          <p:nvPr/>
        </p:nvSpPr>
        <p:spPr>
          <a:xfrm>
            <a:off x="817648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90%</a:t>
            </a:r>
          </a:p>
        </p:txBody>
      </p:sp>
      <p:sp>
        <p:nvSpPr>
          <p:cNvPr id="62" name="Chave Direita 61"/>
          <p:cNvSpPr/>
          <p:nvPr/>
        </p:nvSpPr>
        <p:spPr>
          <a:xfrm rot="5400000">
            <a:off x="5841395" y="5399849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B050"/>
              </a:solidFill>
            </a:endParaRPr>
          </a:p>
        </p:txBody>
      </p:sp>
      <p:sp>
        <p:nvSpPr>
          <p:cNvPr id="63" name="CaixaDeTexto 62"/>
          <p:cNvSpPr txBox="1"/>
          <p:nvPr/>
        </p:nvSpPr>
        <p:spPr>
          <a:xfrm>
            <a:off x="5548668" y="5999440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/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2402936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2342265" y="3648366"/>
                <a:ext cx="2175596" cy="8008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pt-BR" sz="280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2265" y="3648366"/>
                <a:ext cx="2175596" cy="8008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ixaDeTexto 28"/>
              <p:cNvSpPr txBox="1"/>
              <p:nvPr/>
            </p:nvSpPr>
            <p:spPr>
              <a:xfrm>
                <a:off x="2991165" y="4089130"/>
                <a:ext cx="3054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𝐷𝑖</m:t>
                      </m:r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9" name="CaixaDeTex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1165" y="4089130"/>
                <a:ext cx="305468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8000" r="-14000" b="-13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Agrupar 2"/>
          <p:cNvGrpSpPr/>
          <p:nvPr/>
        </p:nvGrpSpPr>
        <p:grpSpPr>
          <a:xfrm>
            <a:off x="5217941" y="3671867"/>
            <a:ext cx="2604752" cy="753992"/>
            <a:chOff x="2638028" y="4429536"/>
            <a:chExt cx="2604752" cy="7539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tângulo 14"/>
                <p:cNvSpPr/>
                <p:nvPr/>
              </p:nvSpPr>
              <p:spPr>
                <a:xfrm>
                  <a:off x="2638028" y="4429536"/>
                  <a:ext cx="2499530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pt-BR" sz="2000" dirty="0">
                      <a:solidFill>
                        <a:srgbClr val="C00000"/>
                      </a:solidFill>
                    </a:rPr>
                    <a:t>: </a:t>
                  </a:r>
                  <a:r>
                    <a:rPr lang="pt-BR" sz="2000" dirty="0"/>
                    <a:t>Decis (1, 2, ... ,  9)</a:t>
                  </a:r>
                </a:p>
              </p:txBody>
            </p:sp>
          </mc:Choice>
          <mc:Fallback xmlns="">
            <p:sp>
              <p:nvSpPr>
                <p:cNvPr id="15" name="Retângulo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028" y="4429536"/>
                  <a:ext cx="2499530" cy="400110"/>
                </a:xfrm>
                <a:prstGeom prst="rect">
                  <a:avLst/>
                </a:prstGeom>
                <a:blipFill>
                  <a:blip r:embed="rId4"/>
                  <a:stretch>
                    <a:fillRect t="-7576" r="-1707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tângulo 15"/>
                <p:cNvSpPr/>
                <p:nvPr/>
              </p:nvSpPr>
              <p:spPr>
                <a:xfrm>
                  <a:off x="2638028" y="4783418"/>
                  <a:ext cx="260475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a14:m>
                  <a:r>
                    <a:rPr lang="pt-BR" sz="2000" dirty="0">
                      <a:solidFill>
                        <a:srgbClr val="92D050"/>
                      </a:solidFill>
                    </a:rPr>
                    <a:t>: </a:t>
                  </a:r>
                  <a:r>
                    <a:rPr lang="pt-BR" sz="2000" dirty="0"/>
                    <a:t>Tamanho da série</a:t>
                  </a:r>
                </a:p>
              </p:txBody>
            </p:sp>
          </mc:Choice>
          <mc:Fallback xmlns="">
            <p:sp>
              <p:nvSpPr>
                <p:cNvPr id="16" name="Retângulo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028" y="4783418"/>
                  <a:ext cx="2604752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7576" r="-1639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Espaço Reservado para Conteúdo 13"/>
          <p:cNvSpPr>
            <a:spLocks noGrp="1"/>
          </p:cNvSpPr>
          <p:nvPr>
            <p:ph idx="1"/>
          </p:nvPr>
        </p:nvSpPr>
        <p:spPr>
          <a:xfrm>
            <a:off x="1243361" y="2387230"/>
            <a:ext cx="9484041" cy="945425"/>
          </a:xfrm>
        </p:spPr>
        <p:txBody>
          <a:bodyPr rtlCol="0">
            <a:normAutofit/>
          </a:bodyPr>
          <a:lstStyle/>
          <a:p>
            <a:pPr algn="just"/>
            <a:r>
              <a:rPr lang="en-US" sz="2400" dirty="0"/>
              <a:t>Para </a:t>
            </a:r>
            <a:r>
              <a:rPr lang="en-US" sz="2400" dirty="0" err="1"/>
              <a:t>achar</a:t>
            </a:r>
            <a:r>
              <a:rPr lang="en-US" sz="2400" dirty="0"/>
              <a:t> a </a:t>
            </a:r>
            <a:r>
              <a:rPr lang="en-US" sz="2400" dirty="0" err="1"/>
              <a:t>posição</a:t>
            </a:r>
            <a:r>
              <a:rPr lang="en-US" sz="2400" dirty="0"/>
              <a:t> do </a:t>
            </a:r>
            <a:r>
              <a:rPr lang="en-US" sz="2400" dirty="0" err="1"/>
              <a:t>decil</a:t>
            </a:r>
            <a:r>
              <a:rPr lang="en-US" sz="2400" dirty="0"/>
              <a:t> </a:t>
            </a:r>
            <a:r>
              <a:rPr lang="en-US" sz="2400" dirty="0" err="1"/>
              <a:t>desejado</a:t>
            </a:r>
            <a:r>
              <a:rPr lang="en-US" sz="2400" dirty="0"/>
              <a:t>: </a:t>
            </a:r>
          </a:p>
        </p:txBody>
      </p:sp>
      <p:sp>
        <p:nvSpPr>
          <p:cNvPr id="10" name="Título 12"/>
          <p:cNvSpPr txBox="1">
            <a:spLocks/>
          </p:cNvSpPr>
          <p:nvPr/>
        </p:nvSpPr>
        <p:spPr>
          <a:xfrm>
            <a:off x="1243361" y="483536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Decis</a:t>
            </a:r>
            <a:br>
              <a:rPr lang="pt-BR" sz="4000" dirty="0"/>
            </a:br>
            <a:r>
              <a:rPr lang="pt-BR" sz="4000" dirty="0"/>
              <a:t>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p:sp>
        <p:nvSpPr>
          <p:cNvPr id="4" name="Espaço Reservado para Conteúdo 13">
            <a:extLst>
              <a:ext uri="{FF2B5EF4-FFF2-40B4-BE49-F238E27FC236}">
                <a16:creationId xmlns:a16="http://schemas.microsoft.com/office/drawing/2014/main" id="{E706EB59-23F6-973D-463C-7F1802B8D4AB}"/>
              </a:ext>
            </a:extLst>
          </p:cNvPr>
          <p:cNvSpPr txBox="1">
            <a:spLocks/>
          </p:cNvSpPr>
          <p:nvPr/>
        </p:nvSpPr>
        <p:spPr>
          <a:xfrm>
            <a:off x="1152822" y="4779278"/>
            <a:ext cx="9484041" cy="1444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/>
              <a:t>Caso o resultado seja inteiro, o decil é calculado pela média aritmética entre o valor encontrado naquela posição e o valor subsequente.</a:t>
            </a:r>
          </a:p>
          <a:p>
            <a:pPr algn="just"/>
            <a:r>
              <a:rPr lang="pt-BR" sz="2400" dirty="0"/>
              <a:t>Caso contrário, aplica-se o teto ao resultado, e o </a:t>
            </a:r>
            <a:r>
              <a:rPr lang="pt-BR" sz="2400" dirty="0" err="1"/>
              <a:t>decil</a:t>
            </a:r>
            <a:r>
              <a:rPr lang="pt-BR" sz="2400" dirty="0"/>
              <a:t> será o valor encontrado naquela posição.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4346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732853" y="2346667"/>
            <a:ext cx="9484041" cy="4462272"/>
          </a:xfrm>
        </p:spPr>
        <p:txBody>
          <a:bodyPr rtlCol="0"/>
          <a:lstStyle/>
          <a:p>
            <a:pPr algn="just"/>
            <a:r>
              <a:rPr lang="pt-BR" sz="2400" dirty="0"/>
              <a:t>Encontre os decis D2, D5, D7 da série:</a:t>
            </a:r>
            <a:endParaRPr lang="en-US" sz="2400" dirty="0"/>
          </a:p>
          <a:p>
            <a:pPr algn="just"/>
            <a:endParaRPr lang="en-US" dirty="0"/>
          </a:p>
        </p:txBody>
      </p:sp>
      <p:sp>
        <p:nvSpPr>
          <p:cNvPr id="26" name="Espaço Reservado para Conteúdo 13"/>
          <p:cNvSpPr txBox="1">
            <a:spLocks/>
          </p:cNvSpPr>
          <p:nvPr/>
        </p:nvSpPr>
        <p:spPr>
          <a:xfrm>
            <a:off x="732853" y="3072096"/>
            <a:ext cx="10304131" cy="690904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dirty="0"/>
              <a:t>{ 1, 3, 5, 6, 6, 9, 10, 13, 15, 20, 22, 24, 25, 29, 31, 31, 39, 40, 55, 90, 91}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5105631" y="5052684"/>
            <a:ext cx="1293944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sz="2400" dirty="0"/>
              <a:t>D5 = 22</a:t>
            </a:r>
          </a:p>
        </p:txBody>
      </p:sp>
      <p:sp>
        <p:nvSpPr>
          <p:cNvPr id="50" name="Elipse 49"/>
          <p:cNvSpPr/>
          <p:nvPr/>
        </p:nvSpPr>
        <p:spPr>
          <a:xfrm>
            <a:off x="5080874" y="3004508"/>
            <a:ext cx="389357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51" name="CaixaDeTexto 50"/>
          <p:cNvSpPr txBox="1"/>
          <p:nvPr/>
        </p:nvSpPr>
        <p:spPr>
          <a:xfrm>
            <a:off x="1494376" y="5035889"/>
            <a:ext cx="1122423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sz="2400" dirty="0"/>
              <a:t>D2 = 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/>
              <p:cNvSpPr txBox="1"/>
              <p:nvPr/>
            </p:nvSpPr>
            <p:spPr>
              <a:xfrm>
                <a:off x="4244126" y="5599594"/>
                <a:ext cx="3094437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sz="2400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>
                              <a:latin typeface="Cambria Math" panose="02040503050406030204" pitchFamily="18" charset="0"/>
                            </a:rPr>
                            <m:t>5 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×21</m:t>
                          </m:r>
                        </m:num>
                        <m:den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=10,5</m:t>
                      </m:r>
                    </m:oMath>
                  </m:oMathPara>
                </a14:m>
                <a:endParaRPr lang="pt-BR" sz="2400" dirty="0"/>
              </a:p>
            </p:txBody>
          </p:sp>
        </mc:Choice>
        <mc:Fallback xmlns="">
          <p:sp>
            <p:nvSpPr>
              <p:cNvPr id="54" name="CaixaDeTexto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4126" y="5599594"/>
                <a:ext cx="3094437" cy="70134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/>
              <p:cNvSpPr txBox="1"/>
              <p:nvPr/>
            </p:nvSpPr>
            <p:spPr>
              <a:xfrm>
                <a:off x="4810549" y="6065241"/>
                <a:ext cx="27411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pt-BR" sz="1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pt-BR" sz="1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5" name="CaixaDeTexto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549" y="6065241"/>
                <a:ext cx="274113" cy="215444"/>
              </a:xfrm>
              <a:prstGeom prst="rect">
                <a:avLst/>
              </a:prstGeom>
              <a:blipFill rotWithShape="0">
                <a:blip r:embed="rId3"/>
                <a:stretch>
                  <a:fillRect l="-13333" r="-13333" b="-1142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/>
              <p:cNvSpPr txBox="1"/>
              <p:nvPr/>
            </p:nvSpPr>
            <p:spPr>
              <a:xfrm>
                <a:off x="386377" y="5576863"/>
                <a:ext cx="2924519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sz="2400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×21</m:t>
                          </m:r>
                        </m:num>
                        <m:den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=4,2</m:t>
                      </m:r>
                    </m:oMath>
                  </m:oMathPara>
                </a14:m>
                <a:endParaRPr lang="pt-BR" sz="2400" dirty="0"/>
              </a:p>
            </p:txBody>
          </p:sp>
        </mc:Choice>
        <mc:Fallback xmlns="">
          <p:sp>
            <p:nvSpPr>
              <p:cNvPr id="56" name="CaixaDeTexto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377" y="5576863"/>
                <a:ext cx="2924519" cy="69384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/>
              <p:cNvSpPr txBox="1"/>
              <p:nvPr/>
            </p:nvSpPr>
            <p:spPr>
              <a:xfrm>
                <a:off x="939004" y="5969948"/>
                <a:ext cx="27411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pt-BR" sz="14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pt-BR" sz="1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57" name="CaixaDeTexto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004" y="5969948"/>
                <a:ext cx="274113" cy="215444"/>
              </a:xfrm>
              <a:prstGeom prst="rect">
                <a:avLst/>
              </a:prstGeom>
              <a:blipFill rotWithShape="0">
                <a:blip r:embed="rId5"/>
                <a:stretch>
                  <a:fillRect l="-13333" r="-11111" b="-8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ixaDeTexto 58"/>
              <p:cNvSpPr txBox="1"/>
              <p:nvPr/>
            </p:nvSpPr>
            <p:spPr>
              <a:xfrm>
                <a:off x="8235689" y="5576863"/>
                <a:ext cx="3094437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sz="2400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</m:t>
                          </m:r>
                          <m:r>
                            <a:rPr lang="pt-BR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×21</m:t>
                          </m:r>
                        </m:num>
                        <m:den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=14,7</m:t>
                      </m:r>
                    </m:oMath>
                  </m:oMathPara>
                </a14:m>
                <a:endParaRPr lang="pt-BR" sz="2400" dirty="0"/>
              </a:p>
            </p:txBody>
          </p:sp>
        </mc:Choice>
        <mc:Fallback xmlns="">
          <p:sp>
            <p:nvSpPr>
              <p:cNvPr id="59" name="CaixaDeTex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689" y="5576863"/>
                <a:ext cx="3094437" cy="69384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CaixaDeTexto 59"/>
          <p:cNvSpPr txBox="1"/>
          <p:nvPr/>
        </p:nvSpPr>
        <p:spPr>
          <a:xfrm>
            <a:off x="8832551" y="6016674"/>
            <a:ext cx="23884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pt-BR" sz="1400" dirty="0">
                <a:solidFill>
                  <a:srgbClr val="002060"/>
                </a:solidFill>
              </a:rPr>
              <a:t>D7</a:t>
            </a:r>
          </a:p>
        </p:txBody>
      </p:sp>
      <p:cxnSp>
        <p:nvCxnSpPr>
          <p:cNvPr id="45" name="Conector reto 44"/>
          <p:cNvCxnSpPr/>
          <p:nvPr/>
        </p:nvCxnSpPr>
        <p:spPr>
          <a:xfrm flipV="1">
            <a:off x="4936603" y="1054921"/>
            <a:ext cx="6367788" cy="687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to 52"/>
          <p:cNvCxnSpPr/>
          <p:nvPr/>
        </p:nvCxnSpPr>
        <p:spPr>
          <a:xfrm>
            <a:off x="5276344" y="887037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ixaDeTexto 57"/>
          <p:cNvSpPr txBox="1"/>
          <p:nvPr/>
        </p:nvSpPr>
        <p:spPr>
          <a:xfrm>
            <a:off x="5067390" y="569336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D1</a:t>
            </a:r>
          </a:p>
        </p:txBody>
      </p:sp>
      <p:sp>
        <p:nvSpPr>
          <p:cNvPr id="61" name="Chave Direita 60"/>
          <p:cNvSpPr/>
          <p:nvPr/>
        </p:nvSpPr>
        <p:spPr>
          <a:xfrm rot="5400000">
            <a:off x="6964617" y="1200569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2" name="CaixaDeTexto 61"/>
          <p:cNvSpPr txBox="1"/>
          <p:nvPr/>
        </p:nvSpPr>
        <p:spPr>
          <a:xfrm>
            <a:off x="6718000" y="1761056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10%</a:t>
            </a:r>
          </a:p>
        </p:txBody>
      </p:sp>
      <p:sp>
        <p:nvSpPr>
          <p:cNvPr id="63" name="CaixaDeTexto 62"/>
          <p:cNvSpPr txBox="1"/>
          <p:nvPr/>
        </p:nvSpPr>
        <p:spPr>
          <a:xfrm>
            <a:off x="5058572" y="325937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10%</a:t>
            </a:r>
          </a:p>
        </p:txBody>
      </p:sp>
      <p:cxnSp>
        <p:nvCxnSpPr>
          <p:cNvPr id="64" name="Conector reto 63"/>
          <p:cNvCxnSpPr/>
          <p:nvPr/>
        </p:nvCxnSpPr>
        <p:spPr>
          <a:xfrm>
            <a:off x="599642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to 64"/>
          <p:cNvCxnSpPr/>
          <p:nvPr/>
        </p:nvCxnSpPr>
        <p:spPr>
          <a:xfrm>
            <a:off x="671650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to 65"/>
          <p:cNvCxnSpPr/>
          <p:nvPr/>
        </p:nvCxnSpPr>
        <p:spPr>
          <a:xfrm>
            <a:off x="743658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to 66"/>
          <p:cNvCxnSpPr/>
          <p:nvPr/>
        </p:nvCxnSpPr>
        <p:spPr>
          <a:xfrm>
            <a:off x="815666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to 67"/>
          <p:cNvCxnSpPr/>
          <p:nvPr/>
        </p:nvCxnSpPr>
        <p:spPr>
          <a:xfrm>
            <a:off x="887674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ector reto 68"/>
          <p:cNvCxnSpPr/>
          <p:nvPr/>
        </p:nvCxnSpPr>
        <p:spPr>
          <a:xfrm>
            <a:off x="959682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to 69"/>
          <p:cNvCxnSpPr/>
          <p:nvPr/>
        </p:nvCxnSpPr>
        <p:spPr>
          <a:xfrm>
            <a:off x="1031690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to 70"/>
          <p:cNvCxnSpPr/>
          <p:nvPr/>
        </p:nvCxnSpPr>
        <p:spPr>
          <a:xfrm>
            <a:off x="1103698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ixaDeTexto 71"/>
          <p:cNvSpPr txBox="1"/>
          <p:nvPr/>
        </p:nvSpPr>
        <p:spPr>
          <a:xfrm>
            <a:off x="579134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D2</a:t>
            </a:r>
          </a:p>
        </p:txBody>
      </p:sp>
      <p:sp>
        <p:nvSpPr>
          <p:cNvPr id="73" name="CaixaDeTexto 72"/>
          <p:cNvSpPr txBox="1"/>
          <p:nvPr/>
        </p:nvSpPr>
        <p:spPr>
          <a:xfrm>
            <a:off x="578252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20%</a:t>
            </a:r>
          </a:p>
        </p:txBody>
      </p:sp>
      <p:sp>
        <p:nvSpPr>
          <p:cNvPr id="74" name="CaixaDeTexto 73"/>
          <p:cNvSpPr txBox="1"/>
          <p:nvPr/>
        </p:nvSpPr>
        <p:spPr>
          <a:xfrm>
            <a:off x="651142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D3</a:t>
            </a:r>
          </a:p>
        </p:txBody>
      </p:sp>
      <p:sp>
        <p:nvSpPr>
          <p:cNvPr id="75" name="CaixaDeTexto 74"/>
          <p:cNvSpPr txBox="1"/>
          <p:nvPr/>
        </p:nvSpPr>
        <p:spPr>
          <a:xfrm>
            <a:off x="650260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30%</a:t>
            </a:r>
          </a:p>
        </p:txBody>
      </p:sp>
      <p:sp>
        <p:nvSpPr>
          <p:cNvPr id="76" name="CaixaDeTexto 75"/>
          <p:cNvSpPr txBox="1"/>
          <p:nvPr/>
        </p:nvSpPr>
        <p:spPr>
          <a:xfrm>
            <a:off x="723150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D4</a:t>
            </a:r>
          </a:p>
        </p:txBody>
      </p:sp>
      <p:sp>
        <p:nvSpPr>
          <p:cNvPr id="77" name="CaixaDeTexto 76"/>
          <p:cNvSpPr txBox="1"/>
          <p:nvPr/>
        </p:nvSpPr>
        <p:spPr>
          <a:xfrm>
            <a:off x="722268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40%</a:t>
            </a:r>
          </a:p>
        </p:txBody>
      </p:sp>
      <p:sp>
        <p:nvSpPr>
          <p:cNvPr id="78" name="CaixaDeTexto 77"/>
          <p:cNvSpPr txBox="1"/>
          <p:nvPr/>
        </p:nvSpPr>
        <p:spPr>
          <a:xfrm>
            <a:off x="794383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D5</a:t>
            </a:r>
          </a:p>
        </p:txBody>
      </p:sp>
      <p:sp>
        <p:nvSpPr>
          <p:cNvPr id="79" name="CaixaDeTexto 78"/>
          <p:cNvSpPr txBox="1"/>
          <p:nvPr/>
        </p:nvSpPr>
        <p:spPr>
          <a:xfrm>
            <a:off x="793501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50%</a:t>
            </a:r>
          </a:p>
        </p:txBody>
      </p:sp>
      <p:sp>
        <p:nvSpPr>
          <p:cNvPr id="80" name="CaixaDeTexto 79"/>
          <p:cNvSpPr txBox="1"/>
          <p:nvPr/>
        </p:nvSpPr>
        <p:spPr>
          <a:xfrm>
            <a:off x="866391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D6</a:t>
            </a:r>
          </a:p>
        </p:txBody>
      </p:sp>
      <p:sp>
        <p:nvSpPr>
          <p:cNvPr id="81" name="CaixaDeTexto 80"/>
          <p:cNvSpPr txBox="1"/>
          <p:nvPr/>
        </p:nvSpPr>
        <p:spPr>
          <a:xfrm>
            <a:off x="865509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60%</a:t>
            </a:r>
          </a:p>
        </p:txBody>
      </p:sp>
      <p:sp>
        <p:nvSpPr>
          <p:cNvPr id="82" name="CaixaDeTexto 81"/>
          <p:cNvSpPr txBox="1"/>
          <p:nvPr/>
        </p:nvSpPr>
        <p:spPr>
          <a:xfrm>
            <a:off x="938399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D7</a:t>
            </a:r>
          </a:p>
        </p:txBody>
      </p:sp>
      <p:sp>
        <p:nvSpPr>
          <p:cNvPr id="83" name="CaixaDeTexto 82"/>
          <p:cNvSpPr txBox="1"/>
          <p:nvPr/>
        </p:nvSpPr>
        <p:spPr>
          <a:xfrm>
            <a:off x="937517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70%</a:t>
            </a:r>
          </a:p>
        </p:txBody>
      </p:sp>
      <p:sp>
        <p:nvSpPr>
          <p:cNvPr id="84" name="CaixaDeTexto 83"/>
          <p:cNvSpPr txBox="1"/>
          <p:nvPr/>
        </p:nvSpPr>
        <p:spPr>
          <a:xfrm>
            <a:off x="1010407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D8</a:t>
            </a:r>
          </a:p>
        </p:txBody>
      </p:sp>
      <p:sp>
        <p:nvSpPr>
          <p:cNvPr id="85" name="CaixaDeTexto 84"/>
          <p:cNvSpPr txBox="1"/>
          <p:nvPr/>
        </p:nvSpPr>
        <p:spPr>
          <a:xfrm>
            <a:off x="1009525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80%</a:t>
            </a:r>
          </a:p>
        </p:txBody>
      </p:sp>
      <p:sp>
        <p:nvSpPr>
          <p:cNvPr id="86" name="CaixaDeTexto 85"/>
          <p:cNvSpPr txBox="1"/>
          <p:nvPr/>
        </p:nvSpPr>
        <p:spPr>
          <a:xfrm>
            <a:off x="1082415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D9</a:t>
            </a:r>
          </a:p>
        </p:txBody>
      </p:sp>
      <p:sp>
        <p:nvSpPr>
          <p:cNvPr id="87" name="CaixaDeTexto 86"/>
          <p:cNvSpPr txBox="1"/>
          <p:nvPr/>
        </p:nvSpPr>
        <p:spPr>
          <a:xfrm>
            <a:off x="1081533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90%</a:t>
            </a:r>
          </a:p>
        </p:txBody>
      </p:sp>
      <p:sp>
        <p:nvSpPr>
          <p:cNvPr id="88" name="Chave Direita 87"/>
          <p:cNvSpPr/>
          <p:nvPr/>
        </p:nvSpPr>
        <p:spPr>
          <a:xfrm rot="5400000">
            <a:off x="8406114" y="1196577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9" name="CaixaDeTexto 88"/>
          <p:cNvSpPr txBox="1"/>
          <p:nvPr/>
        </p:nvSpPr>
        <p:spPr>
          <a:xfrm>
            <a:off x="8168703" y="1755837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/>
              <a:t>10%</a:t>
            </a:r>
          </a:p>
        </p:txBody>
      </p:sp>
      <p:sp>
        <p:nvSpPr>
          <p:cNvPr id="90" name="Espaço Reservado para Conteúdo 13"/>
          <p:cNvSpPr txBox="1">
            <a:spLocks/>
          </p:cNvSpPr>
          <p:nvPr/>
        </p:nvSpPr>
        <p:spPr>
          <a:xfrm>
            <a:off x="721881" y="3946968"/>
            <a:ext cx="8966516" cy="851624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dirty="0"/>
              <a:t>{ 1, 3, 5, 6, 6, 9, 10, 13, 15, 20}</a:t>
            </a:r>
          </a:p>
        </p:txBody>
      </p:sp>
      <p:sp>
        <p:nvSpPr>
          <p:cNvPr id="2" name="Retângulo 1"/>
          <p:cNvSpPr/>
          <p:nvPr/>
        </p:nvSpPr>
        <p:spPr>
          <a:xfrm>
            <a:off x="5507140" y="3950800"/>
            <a:ext cx="5365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/>
              <a:t>{24, 25, 29, 31, 31, 39, 40, 55, 90, 91}</a:t>
            </a:r>
          </a:p>
        </p:txBody>
      </p:sp>
      <p:sp>
        <p:nvSpPr>
          <p:cNvPr id="91" name="Elipse 90"/>
          <p:cNvSpPr/>
          <p:nvPr/>
        </p:nvSpPr>
        <p:spPr>
          <a:xfrm>
            <a:off x="2299337" y="3911744"/>
            <a:ext cx="389357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92" name="CaixaDeTexto 91"/>
          <p:cNvSpPr txBox="1"/>
          <p:nvPr/>
        </p:nvSpPr>
        <p:spPr>
          <a:xfrm>
            <a:off x="9217615" y="5052684"/>
            <a:ext cx="1293944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sz="2400" dirty="0"/>
              <a:t>D7 = 31</a:t>
            </a:r>
          </a:p>
        </p:txBody>
      </p:sp>
      <p:sp>
        <p:nvSpPr>
          <p:cNvPr id="93" name="Elipse 92"/>
          <p:cNvSpPr/>
          <p:nvPr/>
        </p:nvSpPr>
        <p:spPr>
          <a:xfrm>
            <a:off x="7182385" y="3900840"/>
            <a:ext cx="389357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94" name="Título 12"/>
          <p:cNvSpPr txBox="1">
            <a:spLocks/>
          </p:cNvSpPr>
          <p:nvPr/>
        </p:nvSpPr>
        <p:spPr>
          <a:xfrm>
            <a:off x="721881" y="585187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Decis: Exemplo 1</a:t>
            </a:r>
            <a:br>
              <a:rPr lang="pt-BR" sz="4000" dirty="0"/>
            </a:br>
            <a:r>
              <a:rPr lang="pt-BR" sz="4000" dirty="0"/>
              <a:t>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p:cxnSp>
        <p:nvCxnSpPr>
          <p:cNvPr id="6" name="Conector reto 5"/>
          <p:cNvCxnSpPr/>
          <p:nvPr/>
        </p:nvCxnSpPr>
        <p:spPr>
          <a:xfrm flipH="1">
            <a:off x="4947605" y="3545123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ector reto 94"/>
          <p:cNvCxnSpPr/>
          <p:nvPr/>
        </p:nvCxnSpPr>
        <p:spPr>
          <a:xfrm flipH="1">
            <a:off x="4947605" y="3786797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reto 95"/>
          <p:cNvCxnSpPr/>
          <p:nvPr/>
        </p:nvCxnSpPr>
        <p:spPr>
          <a:xfrm flipH="1">
            <a:off x="939004" y="3531021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ector reto 96"/>
          <p:cNvCxnSpPr/>
          <p:nvPr/>
        </p:nvCxnSpPr>
        <p:spPr>
          <a:xfrm flipH="1">
            <a:off x="939004" y="3772695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to 97"/>
          <p:cNvCxnSpPr/>
          <p:nvPr/>
        </p:nvCxnSpPr>
        <p:spPr>
          <a:xfrm flipH="1">
            <a:off x="5706739" y="3556550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to 98"/>
          <p:cNvCxnSpPr/>
          <p:nvPr/>
        </p:nvCxnSpPr>
        <p:spPr>
          <a:xfrm flipH="1">
            <a:off x="5706739" y="3798224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to 99"/>
          <p:cNvCxnSpPr/>
          <p:nvPr/>
        </p:nvCxnSpPr>
        <p:spPr>
          <a:xfrm flipH="1">
            <a:off x="10561252" y="3519594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reto 100"/>
          <p:cNvCxnSpPr/>
          <p:nvPr/>
        </p:nvCxnSpPr>
        <p:spPr>
          <a:xfrm flipH="1">
            <a:off x="10561252" y="3761268"/>
            <a:ext cx="2118" cy="1504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345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ixaDeTexto 48"/>
              <p:cNvSpPr txBox="1"/>
              <p:nvPr/>
            </p:nvSpPr>
            <p:spPr>
              <a:xfrm>
                <a:off x="4735729" y="4003848"/>
                <a:ext cx="3625480" cy="70160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t-BR" sz="2800" dirty="0"/>
                  <a:t>D</a:t>
                </a:r>
                <a14:m>
                  <m:oMath xmlns:m="http://schemas.openxmlformats.org/officeDocument/2006/math">
                    <m:r>
                      <a:rPr lang="pt-BR" sz="2800" i="1" dirty="0">
                        <a:latin typeface="Cambria Math" panose="02040503050406030204" pitchFamily="18" charset="0"/>
                      </a:rPr>
                      <m:t>5 = </m:t>
                    </m:r>
                    <m:f>
                      <m:fPr>
                        <m:ctrlPr>
                          <a:rPr lang="pt-BR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pt-BR" sz="28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+2</m:t>
                        </m:r>
                        <m:r>
                          <a:rPr lang="pt-BR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8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800" dirty="0"/>
                  <a:t> = 21</a:t>
                </a:r>
              </a:p>
            </p:txBody>
          </p:sp>
        </mc:Choice>
        <mc:Fallback xmlns="">
          <p:sp>
            <p:nvSpPr>
              <p:cNvPr id="49" name="CaixaDeTexto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729" y="4003848"/>
                <a:ext cx="3625480" cy="701602"/>
              </a:xfrm>
              <a:prstGeom prst="rect">
                <a:avLst/>
              </a:prstGeom>
              <a:blipFill>
                <a:blip r:embed="rId2"/>
                <a:stretch>
                  <a:fillRect l="-3350" r="-2010" b="-8547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459569" y="2044280"/>
            <a:ext cx="9484041" cy="702611"/>
          </a:xfrm>
        </p:spPr>
        <p:txBody>
          <a:bodyPr rtlCol="0"/>
          <a:lstStyle/>
          <a:p>
            <a:pPr algn="just"/>
            <a:r>
              <a:rPr lang="pt-BR" sz="2400" dirty="0"/>
              <a:t>Encontre os decis D2, D5, D7 da série:</a:t>
            </a:r>
            <a:endParaRPr lang="en-US" sz="2400" dirty="0"/>
          </a:p>
          <a:p>
            <a:pPr algn="just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ixaDeTexto 46"/>
              <p:cNvSpPr txBox="1"/>
              <p:nvPr/>
            </p:nvSpPr>
            <p:spPr>
              <a:xfrm>
                <a:off x="3090815" y="5243895"/>
                <a:ext cx="3617465" cy="70160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t-BR" sz="2800" dirty="0"/>
                  <a:t>D</a:t>
                </a:r>
                <a14:m>
                  <m:oMath xmlns:m="http://schemas.openxmlformats.org/officeDocument/2006/math">
                    <m:r>
                      <a:rPr lang="pt-BR" sz="2800" dirty="0">
                        <a:latin typeface="Cambria Math" panose="02040503050406030204" pitchFamily="18" charset="0"/>
                      </a:rPr>
                      <m:t>7</m:t>
                    </m:r>
                    <m:r>
                      <a:rPr lang="pt-BR" sz="2800" i="1" dirty="0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pt-BR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29+31</m:t>
                        </m:r>
                      </m:num>
                      <m:den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8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60</m:t>
                        </m:r>
                      </m:num>
                      <m:den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800" dirty="0"/>
                  <a:t> = 30</a:t>
                </a:r>
              </a:p>
            </p:txBody>
          </p:sp>
        </mc:Choice>
        <mc:Fallback xmlns="">
          <p:sp>
            <p:nvSpPr>
              <p:cNvPr id="47" name="CaixaDeTexto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815" y="5243895"/>
                <a:ext cx="3617465" cy="701602"/>
              </a:xfrm>
              <a:prstGeom prst="rect">
                <a:avLst/>
              </a:prstGeom>
              <a:blipFill rotWithShape="0">
                <a:blip r:embed="rId3"/>
                <a:stretch>
                  <a:fillRect l="-3193" r="-2185" b="-8547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/>
              <p:cNvSpPr txBox="1"/>
              <p:nvPr/>
            </p:nvSpPr>
            <p:spPr>
              <a:xfrm>
                <a:off x="9066905" y="3992014"/>
                <a:ext cx="2025875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×20</m:t>
                          </m:r>
                        </m:num>
                        <m:den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4" name="CaixaDeTexto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905" y="3992014"/>
                <a:ext cx="2025875" cy="5203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/>
              <p:cNvSpPr txBox="1"/>
              <p:nvPr/>
            </p:nvSpPr>
            <p:spPr>
              <a:xfrm>
                <a:off x="9420562" y="4315859"/>
                <a:ext cx="3635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pt-BR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pt-BR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5" name="CaixaDeTexto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0562" y="4315859"/>
                <a:ext cx="363504" cy="246221"/>
              </a:xfrm>
              <a:prstGeom prst="rect">
                <a:avLst/>
              </a:prstGeom>
              <a:blipFill rotWithShape="0">
                <a:blip r:embed="rId5"/>
                <a:stretch>
                  <a:fillRect l="-3333" r="-3333" b="-10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/>
              <p:cNvSpPr txBox="1"/>
              <p:nvPr/>
            </p:nvSpPr>
            <p:spPr>
              <a:xfrm>
                <a:off x="9066904" y="4942294"/>
                <a:ext cx="2154116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>
                              <a:latin typeface="Cambria Math" panose="02040503050406030204" pitchFamily="18" charset="0"/>
                            </a:rPr>
                            <m:t>5 </m:t>
                          </m:r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×20</m:t>
                          </m:r>
                        </m:num>
                        <m:den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6" name="CaixaDeTexto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6904" y="4942294"/>
                <a:ext cx="2154116" cy="52597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/>
              <p:cNvSpPr txBox="1"/>
              <p:nvPr/>
            </p:nvSpPr>
            <p:spPr>
              <a:xfrm>
                <a:off x="9429164" y="5320892"/>
                <a:ext cx="3141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pt-BR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pt-BR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57" name="CaixaDeTexto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164" y="5320892"/>
                <a:ext cx="314189" cy="246221"/>
              </a:xfrm>
              <a:prstGeom prst="rect">
                <a:avLst/>
              </a:prstGeom>
              <a:blipFill rotWithShape="0">
                <a:blip r:embed="rId7"/>
                <a:stretch>
                  <a:fillRect l="-13725" r="-13725" b="-125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ixaDeTexto 58"/>
              <p:cNvSpPr txBox="1"/>
              <p:nvPr/>
            </p:nvSpPr>
            <p:spPr>
              <a:xfrm>
                <a:off x="9086910" y="5853001"/>
                <a:ext cx="2154116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>
                              <a:latin typeface="Cambria Math" panose="02040503050406030204" pitchFamily="18" charset="0"/>
                            </a:rPr>
                            <m:t>7 </m:t>
                          </m:r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×20</m:t>
                          </m:r>
                        </m:num>
                        <m:den>
                          <m:r>
                            <a:rPr lang="pt-B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pt-B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=14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59" name="CaixaDeTex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6910" y="5853001"/>
                <a:ext cx="2154116" cy="5203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ixaDeTexto 59"/>
              <p:cNvSpPr txBox="1"/>
              <p:nvPr/>
            </p:nvSpPr>
            <p:spPr>
              <a:xfrm>
                <a:off x="9445206" y="6217072"/>
                <a:ext cx="3141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pt-BR" sz="16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pt-BR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0" name="CaixaDe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5206" y="6217072"/>
                <a:ext cx="314189" cy="246221"/>
              </a:xfrm>
              <a:prstGeom prst="rect">
                <a:avLst/>
              </a:prstGeom>
              <a:blipFill rotWithShape="0">
                <a:blip r:embed="rId9"/>
                <a:stretch>
                  <a:fillRect l="-11538" r="-11538" b="-10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Espaço Reservado para Conteúdo 13"/>
          <p:cNvSpPr txBox="1">
            <a:spLocks/>
          </p:cNvSpPr>
          <p:nvPr/>
        </p:nvSpPr>
        <p:spPr>
          <a:xfrm>
            <a:off x="654784" y="2861893"/>
            <a:ext cx="10373901" cy="1153788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t-BR" sz="2400" dirty="0"/>
              <a:t>{ 1, 3, 5, 6, 6, 9, 10, 13, 15, 20, 22, 24, 25, 29, 31, 31, 39, 40, 55, 90}</a:t>
            </a:r>
          </a:p>
        </p:txBody>
      </p:sp>
      <p:sp>
        <p:nvSpPr>
          <p:cNvPr id="91" name="Elipse 90"/>
          <p:cNvSpPr/>
          <p:nvPr/>
        </p:nvSpPr>
        <p:spPr>
          <a:xfrm>
            <a:off x="1893001" y="2739422"/>
            <a:ext cx="719564" cy="7128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93" name="Elipse 92"/>
          <p:cNvSpPr/>
          <p:nvPr/>
        </p:nvSpPr>
        <p:spPr>
          <a:xfrm>
            <a:off x="4417585" y="2765591"/>
            <a:ext cx="1057289" cy="7128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sp>
        <p:nvSpPr>
          <p:cNvPr id="94" name="Elipse 93"/>
          <p:cNvSpPr/>
          <p:nvPr/>
        </p:nvSpPr>
        <p:spPr>
          <a:xfrm>
            <a:off x="6533069" y="2725940"/>
            <a:ext cx="885957" cy="7128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cxnSp>
        <p:nvCxnSpPr>
          <p:cNvPr id="53" name="Conector reto 52"/>
          <p:cNvCxnSpPr/>
          <p:nvPr/>
        </p:nvCxnSpPr>
        <p:spPr>
          <a:xfrm flipV="1">
            <a:off x="4936603" y="1054921"/>
            <a:ext cx="6367788" cy="6874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to 57"/>
          <p:cNvCxnSpPr/>
          <p:nvPr/>
        </p:nvCxnSpPr>
        <p:spPr>
          <a:xfrm>
            <a:off x="5276344" y="887037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ixaDeTexto 94"/>
          <p:cNvSpPr txBox="1"/>
          <p:nvPr/>
        </p:nvSpPr>
        <p:spPr>
          <a:xfrm>
            <a:off x="5067390" y="569336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D1</a:t>
            </a:r>
          </a:p>
        </p:txBody>
      </p:sp>
      <p:sp>
        <p:nvSpPr>
          <p:cNvPr id="96" name="Chave Direita 60"/>
          <p:cNvSpPr/>
          <p:nvPr/>
        </p:nvSpPr>
        <p:spPr>
          <a:xfrm rot="5400000">
            <a:off x="6964617" y="1200569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7" name="CaixaDeTexto 96"/>
          <p:cNvSpPr txBox="1"/>
          <p:nvPr/>
        </p:nvSpPr>
        <p:spPr>
          <a:xfrm>
            <a:off x="5058572" y="325937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10%</a:t>
            </a:r>
          </a:p>
        </p:txBody>
      </p:sp>
      <p:cxnSp>
        <p:nvCxnSpPr>
          <p:cNvPr id="98" name="Conector reto 97"/>
          <p:cNvCxnSpPr/>
          <p:nvPr/>
        </p:nvCxnSpPr>
        <p:spPr>
          <a:xfrm>
            <a:off x="599642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to 98"/>
          <p:cNvCxnSpPr/>
          <p:nvPr/>
        </p:nvCxnSpPr>
        <p:spPr>
          <a:xfrm>
            <a:off x="671650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to 99"/>
          <p:cNvCxnSpPr/>
          <p:nvPr/>
        </p:nvCxnSpPr>
        <p:spPr>
          <a:xfrm>
            <a:off x="743658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reto 100"/>
          <p:cNvCxnSpPr/>
          <p:nvPr/>
        </p:nvCxnSpPr>
        <p:spPr>
          <a:xfrm>
            <a:off x="815666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to 101"/>
          <p:cNvCxnSpPr/>
          <p:nvPr/>
        </p:nvCxnSpPr>
        <p:spPr>
          <a:xfrm>
            <a:off x="887674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to 102"/>
          <p:cNvCxnSpPr/>
          <p:nvPr/>
        </p:nvCxnSpPr>
        <p:spPr>
          <a:xfrm>
            <a:off x="959682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to 103"/>
          <p:cNvCxnSpPr/>
          <p:nvPr/>
        </p:nvCxnSpPr>
        <p:spPr>
          <a:xfrm>
            <a:off x="1031690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to 104"/>
          <p:cNvCxnSpPr/>
          <p:nvPr/>
        </p:nvCxnSpPr>
        <p:spPr>
          <a:xfrm>
            <a:off x="11036984" y="867873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CaixaDeTexto 105"/>
          <p:cNvSpPr txBox="1"/>
          <p:nvPr/>
        </p:nvSpPr>
        <p:spPr>
          <a:xfrm>
            <a:off x="579134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D2</a:t>
            </a:r>
          </a:p>
        </p:txBody>
      </p:sp>
      <p:sp>
        <p:nvSpPr>
          <p:cNvPr id="107" name="CaixaDeTexto 106"/>
          <p:cNvSpPr txBox="1"/>
          <p:nvPr/>
        </p:nvSpPr>
        <p:spPr>
          <a:xfrm>
            <a:off x="578252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20%</a:t>
            </a:r>
          </a:p>
        </p:txBody>
      </p:sp>
      <p:sp>
        <p:nvSpPr>
          <p:cNvPr id="108" name="CaixaDeTexto 107"/>
          <p:cNvSpPr txBox="1"/>
          <p:nvPr/>
        </p:nvSpPr>
        <p:spPr>
          <a:xfrm>
            <a:off x="651142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D3</a:t>
            </a:r>
          </a:p>
        </p:txBody>
      </p:sp>
      <p:sp>
        <p:nvSpPr>
          <p:cNvPr id="109" name="CaixaDeTexto 108"/>
          <p:cNvSpPr txBox="1"/>
          <p:nvPr/>
        </p:nvSpPr>
        <p:spPr>
          <a:xfrm>
            <a:off x="650260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30%</a:t>
            </a:r>
          </a:p>
        </p:txBody>
      </p:sp>
      <p:sp>
        <p:nvSpPr>
          <p:cNvPr id="110" name="CaixaDeTexto 109"/>
          <p:cNvSpPr txBox="1"/>
          <p:nvPr/>
        </p:nvSpPr>
        <p:spPr>
          <a:xfrm>
            <a:off x="723150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D4</a:t>
            </a:r>
          </a:p>
        </p:txBody>
      </p:sp>
      <p:sp>
        <p:nvSpPr>
          <p:cNvPr id="111" name="CaixaDeTexto 110"/>
          <p:cNvSpPr txBox="1"/>
          <p:nvPr/>
        </p:nvSpPr>
        <p:spPr>
          <a:xfrm>
            <a:off x="722268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40%</a:t>
            </a:r>
          </a:p>
        </p:txBody>
      </p:sp>
      <p:sp>
        <p:nvSpPr>
          <p:cNvPr id="112" name="CaixaDeTexto 111"/>
          <p:cNvSpPr txBox="1"/>
          <p:nvPr/>
        </p:nvSpPr>
        <p:spPr>
          <a:xfrm>
            <a:off x="794383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D5</a:t>
            </a:r>
          </a:p>
        </p:txBody>
      </p:sp>
      <p:sp>
        <p:nvSpPr>
          <p:cNvPr id="113" name="CaixaDeTexto 112"/>
          <p:cNvSpPr txBox="1"/>
          <p:nvPr/>
        </p:nvSpPr>
        <p:spPr>
          <a:xfrm>
            <a:off x="793501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50%</a:t>
            </a:r>
          </a:p>
        </p:txBody>
      </p:sp>
      <p:sp>
        <p:nvSpPr>
          <p:cNvPr id="114" name="CaixaDeTexto 113"/>
          <p:cNvSpPr txBox="1"/>
          <p:nvPr/>
        </p:nvSpPr>
        <p:spPr>
          <a:xfrm>
            <a:off x="866391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D6</a:t>
            </a:r>
          </a:p>
        </p:txBody>
      </p:sp>
      <p:sp>
        <p:nvSpPr>
          <p:cNvPr id="115" name="CaixaDeTexto 114"/>
          <p:cNvSpPr txBox="1"/>
          <p:nvPr/>
        </p:nvSpPr>
        <p:spPr>
          <a:xfrm>
            <a:off x="865509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60%</a:t>
            </a:r>
          </a:p>
        </p:txBody>
      </p:sp>
      <p:sp>
        <p:nvSpPr>
          <p:cNvPr id="116" name="CaixaDeTexto 115"/>
          <p:cNvSpPr txBox="1"/>
          <p:nvPr/>
        </p:nvSpPr>
        <p:spPr>
          <a:xfrm>
            <a:off x="938399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D7</a:t>
            </a:r>
          </a:p>
        </p:txBody>
      </p:sp>
      <p:sp>
        <p:nvSpPr>
          <p:cNvPr id="117" name="CaixaDeTexto 116"/>
          <p:cNvSpPr txBox="1"/>
          <p:nvPr/>
        </p:nvSpPr>
        <p:spPr>
          <a:xfrm>
            <a:off x="937517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70%</a:t>
            </a:r>
          </a:p>
        </p:txBody>
      </p:sp>
      <p:sp>
        <p:nvSpPr>
          <p:cNvPr id="118" name="CaixaDeTexto 117"/>
          <p:cNvSpPr txBox="1"/>
          <p:nvPr/>
        </p:nvSpPr>
        <p:spPr>
          <a:xfrm>
            <a:off x="1010407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D8</a:t>
            </a:r>
          </a:p>
        </p:txBody>
      </p:sp>
      <p:sp>
        <p:nvSpPr>
          <p:cNvPr id="119" name="CaixaDeTexto 118"/>
          <p:cNvSpPr txBox="1"/>
          <p:nvPr/>
        </p:nvSpPr>
        <p:spPr>
          <a:xfrm>
            <a:off x="1009525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80%</a:t>
            </a:r>
          </a:p>
        </p:txBody>
      </p:sp>
      <p:sp>
        <p:nvSpPr>
          <p:cNvPr id="120" name="CaixaDeTexto 119"/>
          <p:cNvSpPr txBox="1"/>
          <p:nvPr/>
        </p:nvSpPr>
        <p:spPr>
          <a:xfrm>
            <a:off x="10824155" y="570014"/>
            <a:ext cx="40748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/>
              <a:t>D9</a:t>
            </a:r>
          </a:p>
        </p:txBody>
      </p:sp>
      <p:sp>
        <p:nvSpPr>
          <p:cNvPr id="121" name="CaixaDeTexto 120"/>
          <p:cNvSpPr txBox="1"/>
          <p:nvPr/>
        </p:nvSpPr>
        <p:spPr>
          <a:xfrm>
            <a:off x="10815337" y="326615"/>
            <a:ext cx="51007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300" dirty="0">
                <a:solidFill>
                  <a:srgbClr val="0070C0"/>
                </a:solidFill>
              </a:rPr>
              <a:t>90%</a:t>
            </a:r>
          </a:p>
        </p:txBody>
      </p:sp>
      <p:sp>
        <p:nvSpPr>
          <p:cNvPr id="122" name="Chave Direita 87"/>
          <p:cNvSpPr/>
          <p:nvPr/>
        </p:nvSpPr>
        <p:spPr>
          <a:xfrm rot="5400000">
            <a:off x="8406114" y="1196577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3" name="Título 12"/>
          <p:cNvSpPr txBox="1">
            <a:spLocks/>
          </p:cNvSpPr>
          <p:nvPr/>
        </p:nvSpPr>
        <p:spPr>
          <a:xfrm>
            <a:off x="721881" y="585187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Decis: Exemplo 2</a:t>
            </a:r>
            <a:br>
              <a:rPr lang="pt-BR" sz="4000" dirty="0"/>
            </a:br>
            <a:r>
              <a:rPr lang="pt-BR" sz="4000" dirty="0"/>
              <a:t>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aixaDeTexto 47"/>
              <p:cNvSpPr txBox="1"/>
              <p:nvPr/>
            </p:nvSpPr>
            <p:spPr>
              <a:xfrm>
                <a:off x="915253" y="3992014"/>
                <a:ext cx="3090077" cy="701602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sz="2800" i="1" dirty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pt-BR" sz="2800" i="1" dirty="0">
                        <a:latin typeface="Cambria Math" panose="02040503050406030204" pitchFamily="18" charset="0"/>
                      </a:rPr>
                      <m:t>2 = </m:t>
                    </m:r>
                    <m:f>
                      <m:fPr>
                        <m:ctrlPr>
                          <a:rPr lang="pt-BR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6+6</m:t>
                        </m:r>
                      </m:num>
                      <m:den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8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pt-BR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800" dirty="0"/>
                  <a:t> = 6</a:t>
                </a:r>
              </a:p>
            </p:txBody>
          </p:sp>
        </mc:Choice>
        <mc:Fallback xmlns="">
          <p:sp>
            <p:nvSpPr>
              <p:cNvPr id="48" name="CaixaDeTexto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253" y="3992014"/>
                <a:ext cx="3090077" cy="701602"/>
              </a:xfrm>
              <a:prstGeom prst="rect">
                <a:avLst/>
              </a:prstGeom>
              <a:blipFill>
                <a:blip r:embed="rId10"/>
                <a:stretch>
                  <a:fillRect r="-2750" b="-8547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3043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3005933" y="2255590"/>
                <a:ext cx="4910254" cy="1085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>
                          <a:latin typeface="Cambria Math" panose="02040503050406030204" pitchFamily="18" charset="0"/>
                        </a:rPr>
                        <m:t>𝐷𝑖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  =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𝑙𝑑𝑖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 ×</m:t>
                              </m:r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den>
                          </m:f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 − 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∑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𝐹𝑑𝑖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933" y="2255590"/>
                <a:ext cx="4910254" cy="10855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Agrupar 4"/>
          <p:cNvGrpSpPr/>
          <p:nvPr/>
        </p:nvGrpSpPr>
        <p:grpSpPr>
          <a:xfrm>
            <a:off x="3005932" y="3898233"/>
            <a:ext cx="5885009" cy="2524619"/>
            <a:chOff x="6522436" y="3385197"/>
            <a:chExt cx="5145104" cy="20580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tângulo 10"/>
                <p:cNvSpPr/>
                <p:nvPr/>
              </p:nvSpPr>
              <p:spPr>
                <a:xfrm>
                  <a:off x="6575065" y="3385197"/>
                  <a:ext cx="3873304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𝑙𝑑𝑖</m:t>
                      </m:r>
                    </m:oMath>
                  </a14:m>
                  <a:r>
                    <a:rPr lang="pt-BR" sz="2000" dirty="0">
                      <a:solidFill>
                        <a:srgbClr val="C00000"/>
                      </a:solidFill>
                    </a:rPr>
                    <a:t>: </a:t>
                  </a:r>
                  <a:r>
                    <a:rPr lang="pt-BR" sz="2000" dirty="0"/>
                    <a:t>Limite inferior da classe Di</a:t>
                  </a:r>
                </a:p>
              </p:txBody>
            </p:sp>
          </mc:Choice>
          <mc:Fallback xmlns="">
            <p:sp>
              <p:nvSpPr>
                <p:cNvPr id="11" name="Retâ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873304" cy="4001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6173" b="-2469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tângulo 11"/>
                <p:cNvSpPr/>
                <p:nvPr/>
              </p:nvSpPr>
              <p:spPr>
                <a:xfrm>
                  <a:off x="6783359" y="3739079"/>
                  <a:ext cx="2185271" cy="3261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pt-BR" sz="2000" dirty="0">
                      <a:solidFill>
                        <a:srgbClr val="002060"/>
                      </a:solidFill>
                    </a:rPr>
                    <a:t>: </a:t>
                  </a:r>
                  <a:r>
                    <a:rPr lang="pt-BR" sz="2000" dirty="0"/>
                    <a:t>Decis (1, 2, ... ,  9)</a:t>
                  </a:r>
                </a:p>
              </p:txBody>
            </p:sp>
          </mc:Choice>
          <mc:Fallback xmlns="">
            <p:sp>
              <p:nvSpPr>
                <p:cNvPr id="12" name="Retângulo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59" y="3739079"/>
                  <a:ext cx="2185271" cy="326174"/>
                </a:xfrm>
                <a:prstGeom prst="rect">
                  <a:avLst/>
                </a:prstGeom>
                <a:blipFill>
                  <a:blip r:embed="rId4"/>
                  <a:stretch>
                    <a:fillRect t="-9231" r="-1951" b="-27692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tângulo 13"/>
                <p:cNvSpPr/>
                <p:nvPr/>
              </p:nvSpPr>
              <p:spPr>
                <a:xfrm>
                  <a:off x="6522436" y="4074447"/>
                  <a:ext cx="5145104" cy="3261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pt-BR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pt-BR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lang="pt-BR" sz="2000" dirty="0">
                              <a:solidFill>
                                <a:srgbClr val="00B0F0"/>
                              </a:solidFill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lang="pt-BR" sz="2000" dirty="0">
                      <a:solidFill>
                        <a:srgbClr val="00B0F0"/>
                      </a:solidFill>
                    </a:rPr>
                    <a:t> </a:t>
                  </a:r>
                  <a:r>
                    <a:rPr lang="pt-BR" sz="2000" dirty="0"/>
                    <a:t>Soma das frequências anteriores à classe Di</a:t>
                  </a: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5145104" cy="326174"/>
                </a:xfrm>
                <a:prstGeom prst="rect">
                  <a:avLst/>
                </a:prstGeom>
                <a:blipFill>
                  <a:blip r:embed="rId5"/>
                  <a:stretch>
                    <a:fillRect l="-6321" t="-119697" r="-311" b="-18484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tângulo 16"/>
                <p:cNvSpPr/>
                <p:nvPr/>
              </p:nvSpPr>
              <p:spPr>
                <a:xfrm>
                  <a:off x="6742484" y="4397042"/>
                  <a:ext cx="260154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pt-BR" sz="2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pt-BR" sz="2000" dirty="0">
                      <a:solidFill>
                        <a:srgbClr val="00B050"/>
                      </a:solidFill>
                    </a:rPr>
                    <a:t> </a:t>
                  </a:r>
                  <a:r>
                    <a:rPr lang="pt-BR" sz="2000" dirty="0"/>
                    <a:t>Tamanho da série</a:t>
                  </a:r>
                </a:p>
              </p:txBody>
            </p:sp>
          </mc:Choice>
          <mc:Fallback xmlns="">
            <p:sp>
              <p:nvSpPr>
                <p:cNvPr id="17" name="Retângulo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397042"/>
                  <a:ext cx="2601546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6173" b="-2469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tângulo 17"/>
                <p:cNvSpPr/>
                <p:nvPr/>
              </p:nvSpPr>
              <p:spPr>
                <a:xfrm>
                  <a:off x="6742484" y="4757082"/>
                  <a:ext cx="3261983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pt-BR" sz="20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pt-BR" sz="2000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 </a:t>
                  </a:r>
                  <a:r>
                    <a:rPr lang="pt-BR" sz="2000" dirty="0"/>
                    <a:t>Amplitude da classe Di</a:t>
                  </a:r>
                </a:p>
              </p:txBody>
            </p:sp>
          </mc:Choice>
          <mc:Fallback xmlns="">
            <p:sp>
              <p:nvSpPr>
                <p:cNvPr id="18" name="Retângulo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757082"/>
                  <a:ext cx="3261983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7576" r="-1308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tângulo 19"/>
                <p:cNvSpPr/>
                <p:nvPr/>
              </p:nvSpPr>
              <p:spPr>
                <a:xfrm>
                  <a:off x="6598468" y="5117122"/>
                  <a:ext cx="3143760" cy="3261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t-BR" sz="2000" dirty="0" err="1">
                      <a:solidFill>
                        <a:srgbClr val="FF0000"/>
                      </a:solidFill>
                    </a:rPr>
                    <a:t>Fdi</a:t>
                  </a:r>
                  <a14:m>
                    <m:oMath xmlns:m="http://schemas.openxmlformats.org/officeDocument/2006/math">
                      <m:r>
                        <a:rPr lang="pt-BR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pt-BR" sz="20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pt-BR" sz="2000" dirty="0"/>
                    <a:t>Frequência da classe Di</a:t>
                  </a:r>
                </a:p>
              </p:txBody>
            </p:sp>
          </mc:Choice>
          <mc:Fallback xmlns="">
            <p:sp>
              <p:nvSpPr>
                <p:cNvPr id="20" name="Retângulo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3143760" cy="326174"/>
                </a:xfrm>
                <a:prstGeom prst="rect">
                  <a:avLst/>
                </a:prstGeom>
                <a:blipFill>
                  <a:blip r:embed="rId8"/>
                  <a:stretch>
                    <a:fillRect l="-1695" t="-9091" r="-1017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ítulo 12"/>
          <p:cNvSpPr txBox="1">
            <a:spLocks/>
          </p:cNvSpPr>
          <p:nvPr/>
        </p:nvSpPr>
        <p:spPr>
          <a:xfrm>
            <a:off x="802105" y="591389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Decis</a:t>
            </a:r>
            <a:br>
              <a:rPr lang="pt-BR" sz="4000" dirty="0"/>
            </a:br>
            <a:r>
              <a:rPr lang="pt-BR" sz="4000" dirty="0"/>
              <a:t>   </a:t>
            </a:r>
            <a:r>
              <a:rPr lang="pt-BR" sz="3200" dirty="0">
                <a:solidFill>
                  <a:schemeClr val="accent1"/>
                </a:solidFill>
              </a:rPr>
              <a:t>Com Variáveis Contínuas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3453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47729" y="713489"/>
            <a:ext cx="10915875" cy="282820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7500" dirty="0"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Medidas de Posição (Separatrizes)</a:t>
            </a:r>
            <a:endParaRPr lang="pt-BR" sz="7500" spc="0" dirty="0">
              <a:ln w="0"/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347729" y="4068182"/>
            <a:ext cx="7122275" cy="660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3200" dirty="0">
                <a:solidFill>
                  <a:srgbClr val="002060"/>
                </a:solidFill>
              </a:rPr>
              <a:t>Quartis, Decis e Percentis</a:t>
            </a:r>
          </a:p>
          <a:p>
            <a:pPr marL="0" indent="0">
              <a:buNone/>
            </a:pPr>
            <a:endParaRPr lang="pt-BR" sz="3200" dirty="0">
              <a:solidFill>
                <a:srgbClr val="002060"/>
              </a:solidFill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400353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1176901" y="5055781"/>
                <a:ext cx="9328259" cy="8212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t-BR" sz="2800" dirty="0"/>
                  <a:t>D</a:t>
                </a:r>
                <a14:m>
                  <m:oMath xmlns:m="http://schemas.openxmlformats.org/officeDocument/2006/math">
                    <m:r>
                      <a:rPr lang="pt-BR" sz="2800" i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pt-BR" sz="2800" i="1">
                        <a:latin typeface="Cambria Math" panose="02040503050406030204" pitchFamily="18" charset="0"/>
                      </a:rPr>
                      <m:t>  =</m:t>
                    </m:r>
                    <m:r>
                      <a:rPr lang="pt-BR" sz="2800" i="1">
                        <a:latin typeface="Cambria Math" panose="02040503050406030204" pitchFamily="18" charset="0"/>
                      </a:rPr>
                      <m:t>𝑙𝑑𝑖</m:t>
                    </m:r>
                    <m:r>
                      <a:rPr lang="pt-BR" sz="2800" i="1">
                        <a:latin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pt-BR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t-BR" sz="2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t-BR" sz="28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pt-BR" sz="2800" i="1">
                                    <a:latin typeface="Cambria Math" panose="02040503050406030204" pitchFamily="18" charset="0"/>
                                  </a:rPr>
                                  <m:t> ×</m:t>
                                </m:r>
                                <m:r>
                                  <a:rPr lang="pt-BR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pt-BR" sz="2800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den>
                            </m:f>
                            <m:r>
                              <a:rPr lang="pt-BR" sz="280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∑</m:t>
                            </m:r>
                            <m:r>
                              <a:rPr lang="pt-BR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</m:d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𝐹𝑑𝑖</m:t>
                        </m:r>
                      </m:den>
                    </m:f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pt-BR" sz="2800" i="1">
                        <a:latin typeface="Cambria Math" panose="02040503050406030204" pitchFamily="18" charset="0"/>
                      </a:rPr>
                      <m:t>54+ 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a:rPr lang="pt-BR" sz="280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pt-BR" sz="28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pt-BR" sz="2800">
                            <a:latin typeface="Cambria Math" panose="02040503050406030204" pitchFamily="18" charset="0"/>
                          </a:rPr>
                          <m:t>) </m:t>
                        </m:r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×4</m:t>
                        </m:r>
                      </m:num>
                      <m:den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m:rPr>
                        <m:nor/>
                      </m:rPr>
                      <a:rPr lang="pt-BR" sz="28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54 + 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num>
                      <m:den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=57,55</m:t>
                    </m:r>
                  </m:oMath>
                </a14:m>
                <a:endParaRPr lang="pt-BR" sz="2800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901" y="5055781"/>
                <a:ext cx="9328259" cy="821250"/>
              </a:xfrm>
              <a:prstGeom prst="rect">
                <a:avLst/>
              </a:prstGeom>
              <a:blipFill>
                <a:blip r:embed="rId2"/>
                <a:stretch>
                  <a:fillRect l="-2288" b="-1333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spaço Reservado para Conteúdo 13"/>
          <p:cNvSpPr>
            <a:spLocks noGrp="1"/>
          </p:cNvSpPr>
          <p:nvPr>
            <p:ph idx="1"/>
          </p:nvPr>
        </p:nvSpPr>
        <p:spPr>
          <a:xfrm>
            <a:off x="1343473" y="2365870"/>
            <a:ext cx="9484041" cy="719510"/>
          </a:xfrm>
        </p:spPr>
        <p:txBody>
          <a:bodyPr rtlCol="0"/>
          <a:lstStyle/>
          <a:p>
            <a:pPr algn="just"/>
            <a:r>
              <a:rPr lang="pt-BR" sz="2400" dirty="0"/>
              <a:t>Encontre o </a:t>
            </a:r>
            <a:r>
              <a:rPr lang="pt-BR" sz="2400" dirty="0" err="1"/>
              <a:t>decil</a:t>
            </a:r>
            <a:r>
              <a:rPr lang="pt-BR" sz="2400" dirty="0"/>
              <a:t> D3:</a:t>
            </a:r>
            <a:endParaRPr lang="en-US" sz="2400" dirty="0"/>
          </a:p>
          <a:p>
            <a:pPr algn="just"/>
            <a:endParaRPr lang="en-US" dirty="0"/>
          </a:p>
        </p:txBody>
      </p:sp>
      <p:graphicFrame>
        <p:nvGraphicFramePr>
          <p:cNvPr id="16" name="Tabe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636470"/>
              </p:ext>
            </p:extLst>
          </p:nvPr>
        </p:nvGraphicFramePr>
        <p:xfrm>
          <a:off x="2854383" y="3229305"/>
          <a:ext cx="7812868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6124">
                  <a:extLst>
                    <a:ext uri="{9D8B030D-6E8A-4147-A177-3AD203B41FA5}">
                      <a16:colId xmlns:a16="http://schemas.microsoft.com/office/drawing/2014/main" val="318194792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75184005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608784412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110651858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803215346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106656010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550167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Idades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54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54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58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58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62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62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66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66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70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70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74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1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fi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11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dirty="0"/>
                        <a:t>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35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fa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13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24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32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37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0" dirty="0"/>
                        <a:t>40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553226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ixaDeTexto 18"/>
              <p:cNvSpPr txBox="1"/>
              <p:nvPr/>
            </p:nvSpPr>
            <p:spPr>
              <a:xfrm>
                <a:off x="8288458" y="1758482"/>
                <a:ext cx="2378793" cy="611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pt-BR" sz="2800" dirty="0">
                    <a:ea typeface="Cambria Math" panose="02040503050406030204" pitchFamily="18" charset="0"/>
                  </a:rPr>
                  <a:t>d</a:t>
                </a:r>
                <a14:m>
                  <m:oMath xmlns:m="http://schemas.openxmlformats.org/officeDocument/2006/math"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3∈</m:t>
                    </m:r>
                    <m:f>
                      <m:fPr>
                        <m:ctrlP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800">
                            <a:latin typeface="Cambria Math" panose="02040503050406030204" pitchFamily="18" charset="0"/>
                          </a:rPr>
                          <m:t>3 </m:t>
                        </m:r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×40</m:t>
                        </m:r>
                      </m:num>
                      <m:den>
                        <m:r>
                          <a:rPr lang="pt-BR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pt-B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=12</m:t>
                    </m:r>
                  </m:oMath>
                </a14:m>
                <a:endParaRPr lang="pt-BR" sz="2800" dirty="0"/>
              </a:p>
            </p:txBody>
          </p:sp>
        </mc:Choice>
        <mc:Fallback xmlns="">
          <p:sp>
            <p:nvSpPr>
              <p:cNvPr id="19" name="CaixaDeTexto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458" y="1758482"/>
                <a:ext cx="2378793" cy="611962"/>
              </a:xfrm>
              <a:prstGeom prst="rect">
                <a:avLst/>
              </a:prstGeom>
              <a:blipFill rotWithShape="0">
                <a:blip r:embed="rId3"/>
                <a:stretch>
                  <a:fillRect l="-9231" t="-4950" b="-1782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ângulo Arredondado 3"/>
          <p:cNvSpPr/>
          <p:nvPr/>
        </p:nvSpPr>
        <p:spPr>
          <a:xfrm>
            <a:off x="5136111" y="3186887"/>
            <a:ext cx="1008112" cy="12909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p:cxnSp>
        <p:nvCxnSpPr>
          <p:cNvPr id="7" name="Conector de Seta Reta 6"/>
          <p:cNvCxnSpPr>
            <a:cxnSpLocks/>
          </p:cNvCxnSpPr>
          <p:nvPr/>
        </p:nvCxnSpPr>
        <p:spPr>
          <a:xfrm flipH="1">
            <a:off x="5606716" y="2126107"/>
            <a:ext cx="2566900" cy="106078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2"/>
          <p:cNvSpPr txBox="1">
            <a:spLocks/>
          </p:cNvSpPr>
          <p:nvPr/>
        </p:nvSpPr>
        <p:spPr>
          <a:xfrm>
            <a:off x="802105" y="575347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Decis: Exemplo</a:t>
            </a:r>
            <a:br>
              <a:rPr lang="pt-BR" sz="4000" dirty="0"/>
            </a:br>
            <a:r>
              <a:rPr lang="pt-BR" sz="4000" dirty="0"/>
              <a:t>   </a:t>
            </a:r>
            <a:r>
              <a:rPr lang="pt-BR" sz="3200" dirty="0">
                <a:solidFill>
                  <a:schemeClr val="accent1"/>
                </a:solidFill>
              </a:rPr>
              <a:t>Com Variáveis Contínuas</a:t>
            </a:r>
            <a:endParaRPr lang="en-US" sz="3200" dirty="0"/>
          </a:p>
        </p:txBody>
      </p:sp>
      <p:grpSp>
        <p:nvGrpSpPr>
          <p:cNvPr id="21" name="Agrupar 4"/>
          <p:cNvGrpSpPr/>
          <p:nvPr/>
        </p:nvGrpSpPr>
        <p:grpSpPr>
          <a:xfrm>
            <a:off x="200485" y="2852352"/>
            <a:ext cx="2366353" cy="2203429"/>
            <a:chOff x="6522436" y="3385197"/>
            <a:chExt cx="3714947" cy="19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tângulo 21"/>
                <p:cNvSpPr/>
                <p:nvPr/>
              </p:nvSpPr>
              <p:spPr>
                <a:xfrm>
                  <a:off x="6575065" y="3385197"/>
                  <a:ext cx="3175195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𝑙𝑑𝑖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Limite inferior da classe </a:t>
                  </a:r>
                  <a:r>
                    <a:rPr lang="pt-BR" sz="100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D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</a:p>
              </p:txBody>
            </p:sp>
          </mc:Choice>
          <mc:Fallback xmlns="">
            <p:sp>
              <p:nvSpPr>
                <p:cNvPr id="22" name="Retângulo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175195" cy="217880"/>
                </a:xfrm>
                <a:prstGeom prst="rect">
                  <a:avLst/>
                </a:prstGeom>
                <a:blipFill>
                  <a:blip r:embed="rId4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tângulo 22"/>
                <p:cNvSpPr/>
                <p:nvPr/>
              </p:nvSpPr>
              <p:spPr>
                <a:xfrm>
                  <a:off x="6783360" y="3739079"/>
                  <a:ext cx="2050293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Decis (1, 2, ... ,</a:t>
                  </a:r>
                  <a:r>
                    <a:rPr kumimoji="0" lang="pt-BR" sz="1000" b="0" i="0" u="none" strike="noStrike" kern="120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9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3" name="Retângulo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60" y="3739079"/>
                  <a:ext cx="2050293" cy="217880"/>
                </a:xfrm>
                <a:prstGeom prst="rect">
                  <a:avLst/>
                </a:prstGeom>
                <a:blipFill>
                  <a:blip r:embed="rId5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tângulo 23"/>
                <p:cNvSpPr/>
                <p:nvPr/>
              </p:nvSpPr>
              <p:spPr>
                <a:xfrm>
                  <a:off x="6522436" y="4074447"/>
                  <a:ext cx="3714947" cy="3540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kumimoji="0" lang="pt-BR" sz="1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entury Schoolbook" panose="02040604050505020304"/>
                              <a:ea typeface="+mn-ea"/>
                              <a:cs typeface="+mn-cs"/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Soma das frequências anteriores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à classe </a:t>
                  </a:r>
                  <a:r>
                    <a:rPr lang="pt-BR" sz="100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D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</a:p>
              </p:txBody>
            </p:sp>
          </mc:Choice>
          <mc:Fallback xmlns="">
            <p:sp>
              <p:nvSpPr>
                <p:cNvPr id="24" name="Retângulo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3714947" cy="354056"/>
                </a:xfrm>
                <a:prstGeom prst="rect">
                  <a:avLst/>
                </a:prstGeom>
                <a:blipFill>
                  <a:blip r:embed="rId6"/>
                  <a:stretch>
                    <a:fillRect l="-6186" t="-53846" b="-5230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tângulo 24"/>
                <p:cNvSpPr/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7B789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Tamanho da série</a:t>
                  </a: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1802"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tângulo 25"/>
                <p:cNvSpPr/>
                <p:nvPr/>
              </p:nvSpPr>
              <p:spPr>
                <a:xfrm>
                  <a:off x="6742485" y="4757082"/>
                  <a:ext cx="2704196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h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2A9B9">
                          <a:lumMod val="75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Amplitude da classe </a:t>
                  </a:r>
                  <a:r>
                    <a:rPr lang="pt-BR" sz="100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D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</a:p>
              </p:txBody>
            </p:sp>
          </mc:Choice>
          <mc:Fallback xmlns="">
            <p:sp>
              <p:nvSpPr>
                <p:cNvPr id="26" name="Retângulo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5" y="4757082"/>
                  <a:ext cx="2704196" cy="217880"/>
                </a:xfrm>
                <a:prstGeom prst="rect">
                  <a:avLst/>
                </a:prstGeom>
                <a:blipFill>
                  <a:blip r:embed="rId8"/>
                  <a:stretch>
                    <a:fillRect b="-12195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tângulo 26"/>
                <p:cNvSpPr/>
                <p:nvPr/>
              </p:nvSpPr>
              <p:spPr>
                <a:xfrm>
                  <a:off x="6598468" y="5117122"/>
                  <a:ext cx="2965013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Fdi</a:t>
                  </a: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Frequência da classe </a:t>
                  </a:r>
                  <a:r>
                    <a:rPr lang="pt-BR" sz="100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D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</a:p>
              </p:txBody>
            </p:sp>
          </mc:Choice>
          <mc:Fallback xmlns="">
            <p:sp>
              <p:nvSpPr>
                <p:cNvPr id="27" name="Retângulo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2965013" cy="217880"/>
                </a:xfrm>
                <a:prstGeom prst="rect">
                  <a:avLst/>
                </a:prstGeom>
                <a:blipFill>
                  <a:blip r:embed="rId9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79534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1933864" y="1127132"/>
            <a:ext cx="5832097" cy="28282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Percentis</a:t>
            </a:r>
            <a:endParaRPr lang="pt-BR" sz="8000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Google Shape;303;p28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33864" y="4797083"/>
            <a:ext cx="7840262" cy="880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885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818147" y="1844826"/>
            <a:ext cx="10009367" cy="2276202"/>
          </a:xfrm>
        </p:spPr>
        <p:txBody>
          <a:bodyPr rtlCol="0"/>
          <a:lstStyle/>
          <a:p>
            <a:pPr lvl="0" algn="just">
              <a:buClr>
                <a:srgbClr val="002060"/>
              </a:buClr>
            </a:pPr>
            <a:r>
              <a:rPr lang="pt-BR" sz="2600" dirty="0"/>
              <a:t>Percentis são medidas separatrizes que dividem os dados de um rol em 100 grupos que contém 1% </a:t>
            </a:r>
            <a:r>
              <a:rPr lang="pt-BR" sz="2800" dirty="0">
                <a:solidFill>
                  <a:srgbClr val="000000"/>
                </a:solidFill>
              </a:rPr>
              <a:t>dos dados em cada.</a:t>
            </a:r>
          </a:p>
          <a:p>
            <a:pPr algn="just"/>
            <a:r>
              <a:rPr lang="pt-BR" sz="2600" dirty="0"/>
              <a:t>Notação adotada: (P) para o parâmetro e (p) para a estimativa.</a:t>
            </a:r>
            <a:endParaRPr lang="en-US" sz="2600" dirty="0"/>
          </a:p>
          <a:p>
            <a:pPr algn="just"/>
            <a:endParaRPr lang="en-US" dirty="0"/>
          </a:p>
        </p:txBody>
      </p:sp>
      <p:cxnSp>
        <p:nvCxnSpPr>
          <p:cNvPr id="3" name="Conector reto 2"/>
          <p:cNvCxnSpPr/>
          <p:nvPr/>
        </p:nvCxnSpPr>
        <p:spPr>
          <a:xfrm flipV="1">
            <a:off x="1945052" y="5312890"/>
            <a:ext cx="7319301" cy="748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2711624" y="5104348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2428535" y="460782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P1</a:t>
            </a:r>
          </a:p>
        </p:txBody>
      </p:sp>
      <p:sp>
        <p:nvSpPr>
          <p:cNvPr id="16" name="Chave Direita 15"/>
          <p:cNvSpPr/>
          <p:nvPr/>
        </p:nvSpPr>
        <p:spPr>
          <a:xfrm rot="5400000">
            <a:off x="3681155" y="5365733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CaixaDeTexto 16"/>
          <p:cNvSpPr txBox="1"/>
          <p:nvPr/>
        </p:nvSpPr>
        <p:spPr>
          <a:xfrm>
            <a:off x="3455888" y="5965324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/>
              <a:t>1%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2419718" y="436442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1%</a:t>
            </a:r>
          </a:p>
        </p:txBody>
      </p:sp>
      <p:cxnSp>
        <p:nvCxnSpPr>
          <p:cNvPr id="34" name="Conector reto 33"/>
          <p:cNvCxnSpPr/>
          <p:nvPr/>
        </p:nvCxnSpPr>
        <p:spPr>
          <a:xfrm>
            <a:off x="343170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/>
          <p:cNvCxnSpPr/>
          <p:nvPr/>
        </p:nvCxnSpPr>
        <p:spPr>
          <a:xfrm>
            <a:off x="415178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>
            <a:off x="703210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/>
          <p:cNvCxnSpPr/>
          <p:nvPr/>
        </p:nvCxnSpPr>
        <p:spPr>
          <a:xfrm>
            <a:off x="775218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to 40"/>
          <p:cNvCxnSpPr/>
          <p:nvPr/>
        </p:nvCxnSpPr>
        <p:spPr>
          <a:xfrm>
            <a:off x="8472264" y="5085184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3152490" y="460850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P2</a:t>
            </a:r>
          </a:p>
        </p:txBody>
      </p:sp>
      <p:sp>
        <p:nvSpPr>
          <p:cNvPr id="45" name="CaixaDeTexto 44"/>
          <p:cNvSpPr txBox="1"/>
          <p:nvPr/>
        </p:nvSpPr>
        <p:spPr>
          <a:xfrm>
            <a:off x="3143673" y="436510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2%</a:t>
            </a:r>
          </a:p>
        </p:txBody>
      </p:sp>
      <p:sp>
        <p:nvSpPr>
          <p:cNvPr id="46" name="CaixaDeTexto 45"/>
          <p:cNvSpPr txBox="1"/>
          <p:nvPr/>
        </p:nvSpPr>
        <p:spPr>
          <a:xfrm>
            <a:off x="3872570" y="460850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P3</a:t>
            </a:r>
          </a:p>
        </p:txBody>
      </p:sp>
      <p:sp>
        <p:nvSpPr>
          <p:cNvPr id="47" name="CaixaDeTexto 46"/>
          <p:cNvSpPr txBox="1"/>
          <p:nvPr/>
        </p:nvSpPr>
        <p:spPr>
          <a:xfrm>
            <a:off x="3863753" y="436510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3%</a:t>
            </a:r>
          </a:p>
        </p:txBody>
      </p:sp>
      <p:sp>
        <p:nvSpPr>
          <p:cNvPr id="54" name="CaixaDeTexto 53"/>
          <p:cNvSpPr txBox="1"/>
          <p:nvPr/>
        </p:nvSpPr>
        <p:spPr>
          <a:xfrm>
            <a:off x="6672065" y="460850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P97</a:t>
            </a:r>
          </a:p>
        </p:txBody>
      </p:sp>
      <p:sp>
        <p:nvSpPr>
          <p:cNvPr id="55" name="CaixaDeTexto 54"/>
          <p:cNvSpPr txBox="1"/>
          <p:nvPr/>
        </p:nvSpPr>
        <p:spPr>
          <a:xfrm>
            <a:off x="673632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97%</a:t>
            </a:r>
          </a:p>
        </p:txBody>
      </p:sp>
      <p:sp>
        <p:nvSpPr>
          <p:cNvPr id="56" name="CaixaDeTexto 55"/>
          <p:cNvSpPr txBox="1"/>
          <p:nvPr/>
        </p:nvSpPr>
        <p:spPr>
          <a:xfrm>
            <a:off x="7392145" y="460850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P98</a:t>
            </a:r>
          </a:p>
        </p:txBody>
      </p:sp>
      <p:sp>
        <p:nvSpPr>
          <p:cNvPr id="57" name="CaixaDeTexto 56"/>
          <p:cNvSpPr txBox="1"/>
          <p:nvPr/>
        </p:nvSpPr>
        <p:spPr>
          <a:xfrm>
            <a:off x="745640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98%</a:t>
            </a:r>
          </a:p>
        </p:txBody>
      </p:sp>
      <p:sp>
        <p:nvSpPr>
          <p:cNvPr id="58" name="CaixaDeTexto 57"/>
          <p:cNvSpPr txBox="1"/>
          <p:nvPr/>
        </p:nvSpPr>
        <p:spPr>
          <a:xfrm>
            <a:off x="8112225" y="460850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P99</a:t>
            </a:r>
          </a:p>
        </p:txBody>
      </p:sp>
      <p:sp>
        <p:nvSpPr>
          <p:cNvPr id="59" name="CaixaDeTexto 58"/>
          <p:cNvSpPr txBox="1"/>
          <p:nvPr/>
        </p:nvSpPr>
        <p:spPr>
          <a:xfrm>
            <a:off x="8176483" y="43651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>
                <a:solidFill>
                  <a:srgbClr val="0070C0"/>
                </a:solidFill>
              </a:rPr>
              <a:t>99%</a:t>
            </a:r>
          </a:p>
        </p:txBody>
      </p:sp>
      <p:sp>
        <p:nvSpPr>
          <p:cNvPr id="42" name="Chave Direita 41"/>
          <p:cNvSpPr/>
          <p:nvPr/>
        </p:nvSpPr>
        <p:spPr>
          <a:xfrm rot="5400000">
            <a:off x="7281555" y="5384897"/>
            <a:ext cx="221179" cy="720080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CaixaDeTexto 42"/>
          <p:cNvSpPr txBox="1"/>
          <p:nvPr/>
        </p:nvSpPr>
        <p:spPr>
          <a:xfrm>
            <a:off x="7056288" y="5984488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/>
              <a:t>1%</a:t>
            </a:r>
          </a:p>
        </p:txBody>
      </p:sp>
      <p:sp>
        <p:nvSpPr>
          <p:cNvPr id="60" name="CaixaDeTexto 59"/>
          <p:cNvSpPr txBox="1"/>
          <p:nvPr/>
        </p:nvSpPr>
        <p:spPr>
          <a:xfrm>
            <a:off x="5204600" y="477528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...</a:t>
            </a:r>
          </a:p>
        </p:txBody>
      </p:sp>
      <p:sp>
        <p:nvSpPr>
          <p:cNvPr id="29" name="Título 12"/>
          <p:cNvSpPr txBox="1">
            <a:spLocks/>
          </p:cNvSpPr>
          <p:nvPr/>
        </p:nvSpPr>
        <p:spPr>
          <a:xfrm>
            <a:off x="802105" y="575347"/>
            <a:ext cx="5519623" cy="7820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Percentis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4099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2580345" y="3859110"/>
                <a:ext cx="2175596" cy="8008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pt-BR" sz="2800"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0345" y="3859110"/>
                <a:ext cx="2175596" cy="80086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ixaDeTexto 28"/>
              <p:cNvSpPr txBox="1"/>
              <p:nvPr/>
            </p:nvSpPr>
            <p:spPr>
              <a:xfrm>
                <a:off x="3238575" y="4385522"/>
                <a:ext cx="28783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𝑃𝑖</m:t>
                      </m:r>
                    </m:oMath>
                  </m:oMathPara>
                </a14:m>
                <a:endParaRPr lang="pt-BR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9" name="CaixaDeTex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8575" y="4385522"/>
                <a:ext cx="287836" cy="276999"/>
              </a:xfrm>
              <a:prstGeom prst="rect">
                <a:avLst/>
              </a:prstGeom>
              <a:blipFill>
                <a:blip r:embed="rId3"/>
                <a:stretch>
                  <a:fillRect l="-19149" r="-17021" b="-1087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Agrupar 2"/>
          <p:cNvGrpSpPr/>
          <p:nvPr/>
        </p:nvGrpSpPr>
        <p:grpSpPr>
          <a:xfrm>
            <a:off x="5414171" y="3905978"/>
            <a:ext cx="3469348" cy="753992"/>
            <a:chOff x="2638028" y="4429536"/>
            <a:chExt cx="3469348" cy="7539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tângulo 14"/>
                <p:cNvSpPr/>
                <p:nvPr/>
              </p:nvSpPr>
              <p:spPr>
                <a:xfrm>
                  <a:off x="2638028" y="4429536"/>
                  <a:ext cx="3469348" cy="70788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pt-BR" sz="2000" dirty="0">
                      <a:solidFill>
                        <a:srgbClr val="C00000"/>
                      </a:solidFill>
                    </a:rPr>
                    <a:t>: </a:t>
                  </a:r>
                  <a:r>
                    <a:rPr lang="pt-BR" sz="2000" dirty="0"/>
                    <a:t>Percentis (1, 2, ... , 98, 99)</a:t>
                  </a:r>
                </a:p>
                <a:p>
                  <a:endParaRPr lang="pt-BR" sz="2000" dirty="0"/>
                </a:p>
              </p:txBody>
            </p:sp>
          </mc:Choice>
          <mc:Fallback xmlns="">
            <p:sp>
              <p:nvSpPr>
                <p:cNvPr id="15" name="Retângulo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028" y="4429536"/>
                  <a:ext cx="3469348" cy="707886"/>
                </a:xfrm>
                <a:prstGeom prst="rect">
                  <a:avLst/>
                </a:prstGeom>
                <a:blipFill>
                  <a:blip r:embed="rId4"/>
                  <a:stretch>
                    <a:fillRect t="-5172" r="-1054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tângulo 15"/>
                <p:cNvSpPr/>
                <p:nvPr/>
              </p:nvSpPr>
              <p:spPr>
                <a:xfrm>
                  <a:off x="2638028" y="4783418"/>
                  <a:ext cx="260475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a14:m>
                  <a:r>
                    <a:rPr lang="pt-BR" sz="2000" dirty="0">
                      <a:solidFill>
                        <a:srgbClr val="92D050"/>
                      </a:solidFill>
                    </a:rPr>
                    <a:t>: </a:t>
                  </a:r>
                  <a:r>
                    <a:rPr lang="pt-BR" sz="2000" dirty="0"/>
                    <a:t>Tamanho da série</a:t>
                  </a:r>
                </a:p>
              </p:txBody>
            </p:sp>
          </mc:Choice>
          <mc:Fallback xmlns="">
            <p:sp>
              <p:nvSpPr>
                <p:cNvPr id="16" name="Retângulo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028" y="4783418"/>
                  <a:ext cx="2604752" cy="40011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7576" r="-1639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Espaço Reservado para Conteúdo 13"/>
          <p:cNvSpPr>
            <a:spLocks noGrp="1"/>
          </p:cNvSpPr>
          <p:nvPr>
            <p:ph idx="1"/>
          </p:nvPr>
        </p:nvSpPr>
        <p:spPr>
          <a:xfrm>
            <a:off x="1264512" y="2773941"/>
            <a:ext cx="9484041" cy="945425"/>
          </a:xfrm>
        </p:spPr>
        <p:txBody>
          <a:bodyPr rtlCol="0">
            <a:normAutofit/>
          </a:bodyPr>
          <a:lstStyle/>
          <a:p>
            <a:pPr algn="just"/>
            <a:r>
              <a:rPr lang="en-US" sz="2800" dirty="0"/>
              <a:t>Para </a:t>
            </a:r>
            <a:r>
              <a:rPr lang="en-US" sz="2800" dirty="0" err="1"/>
              <a:t>achar</a:t>
            </a:r>
            <a:r>
              <a:rPr lang="en-US" sz="2800" dirty="0"/>
              <a:t> a </a:t>
            </a:r>
            <a:r>
              <a:rPr lang="en-US" sz="2800" dirty="0" err="1"/>
              <a:t>posição</a:t>
            </a:r>
            <a:r>
              <a:rPr lang="en-US" sz="2800" dirty="0"/>
              <a:t> do </a:t>
            </a:r>
            <a:r>
              <a:rPr lang="en-US" sz="2800" dirty="0" err="1"/>
              <a:t>percentil</a:t>
            </a:r>
            <a:r>
              <a:rPr lang="en-US" sz="2800" dirty="0"/>
              <a:t> </a:t>
            </a:r>
            <a:r>
              <a:rPr lang="en-US" sz="2800" dirty="0" err="1"/>
              <a:t>desejado</a:t>
            </a:r>
            <a:r>
              <a:rPr lang="en-US" sz="2800" dirty="0"/>
              <a:t>: </a:t>
            </a:r>
          </a:p>
        </p:txBody>
      </p:sp>
      <p:sp>
        <p:nvSpPr>
          <p:cNvPr id="10" name="Título 12"/>
          <p:cNvSpPr txBox="1">
            <a:spLocks/>
          </p:cNvSpPr>
          <p:nvPr/>
        </p:nvSpPr>
        <p:spPr>
          <a:xfrm>
            <a:off x="805366" y="735248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Percentis</a:t>
            </a:r>
            <a:br>
              <a:rPr lang="pt-BR" sz="4000" dirty="0"/>
            </a:br>
            <a:r>
              <a:rPr lang="pt-BR" sz="4000" dirty="0"/>
              <a:t>      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p:sp>
        <p:nvSpPr>
          <p:cNvPr id="4" name="Espaço Reservado para Conteúdo 13">
            <a:extLst>
              <a:ext uri="{FF2B5EF4-FFF2-40B4-BE49-F238E27FC236}">
                <a16:creationId xmlns:a16="http://schemas.microsoft.com/office/drawing/2014/main" id="{F30A0E91-AAA4-26B2-86DB-B3D0F3D61F18}"/>
              </a:ext>
            </a:extLst>
          </p:cNvPr>
          <p:cNvSpPr txBox="1">
            <a:spLocks/>
          </p:cNvSpPr>
          <p:nvPr/>
        </p:nvSpPr>
        <p:spPr>
          <a:xfrm>
            <a:off x="1264511" y="5200464"/>
            <a:ext cx="9484041" cy="14255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sz="2400" dirty="0"/>
              <a:t>Caso o resultado seja inteiro, o percentil é calculado pela média aritmética entre o valor encontrado naquela posição e o valor subsequente.</a:t>
            </a:r>
          </a:p>
          <a:p>
            <a:pPr algn="just"/>
            <a:r>
              <a:rPr lang="pt-BR" sz="2400" dirty="0"/>
              <a:t>Caso contrário, aplica-se o teto ao resultado, e o percentil será o valor encontrado naquela posição.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58667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0971" y="2060811"/>
            <a:ext cx="10283343" cy="1802851"/>
          </a:xfrm>
        </p:spPr>
        <p:txBody>
          <a:bodyPr/>
          <a:lstStyle/>
          <a:p>
            <a:pPr marL="0" indent="0">
              <a:buNone/>
            </a:pPr>
            <a:r>
              <a:rPr lang="pt-BR" sz="2000" dirty="0"/>
              <a:t>Em uma seleção para determinada vaga de emprego a empresa pretende levar para próxima etapa, candidatos com pontuações acima de 70% (30% melhores) percentil, de acordo com as notas abaixo: </a:t>
            </a:r>
          </a:p>
          <a:p>
            <a:pPr marL="0" indent="0">
              <a:buNone/>
            </a:pPr>
            <a:r>
              <a:rPr lang="pt-BR" dirty="0"/>
              <a:t>31   31   37   40   48   50   51   51   60   62   64   65   65   65   66   74   74   88   91   92 </a:t>
            </a:r>
          </a:p>
        </p:txBody>
      </p:sp>
      <p:sp>
        <p:nvSpPr>
          <p:cNvPr id="4" name="Título 12"/>
          <p:cNvSpPr txBox="1">
            <a:spLocks/>
          </p:cNvSpPr>
          <p:nvPr/>
        </p:nvSpPr>
        <p:spPr>
          <a:xfrm>
            <a:off x="740971" y="503428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Percentis: Exemplo</a:t>
            </a:r>
            <a:br>
              <a:rPr lang="pt-BR" sz="4000" dirty="0"/>
            </a:br>
            <a:r>
              <a:rPr lang="pt-BR" sz="4000" dirty="0"/>
              <a:t>      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4185015" y="5422496"/>
            <a:ext cx="1688283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pt-BR" sz="2400" dirty="0"/>
              <a:t>P70 = 65,5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1088701" y="4095483"/>
                <a:ext cx="3031919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400" i="1" smtClean="0">
                          <a:latin typeface="Cambria Math" panose="02040503050406030204" pitchFamily="18" charset="0"/>
                        </a:rPr>
                        <m:t>𝑃𝑂𝑆</m:t>
                      </m:r>
                      <m:r>
                        <a:rPr lang="pt-BR" sz="2400" i="1" smtClean="0">
                          <a:latin typeface="Cambria Math" panose="02040503050406030204" pitchFamily="18" charset="0"/>
                        </a:rPr>
                        <m:t>  =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70</m:t>
                          </m:r>
                          <m:r>
                            <a:rPr lang="pt-BR" sz="240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×2</m:t>
                          </m:r>
                          <m:r>
                            <a:rPr lang="pt-B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num>
                        <m:den>
                          <m:r>
                            <a:rPr lang="pt-B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  <m:r>
                            <a:rPr lang="pt-B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pt-B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pt-B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pt-BR" sz="2400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701" y="4095483"/>
                <a:ext cx="3031919" cy="6938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ixaDeTexto 6"/>
              <p:cNvSpPr txBox="1"/>
              <p:nvPr/>
            </p:nvSpPr>
            <p:spPr>
              <a:xfrm>
                <a:off x="1582947" y="4547627"/>
                <a:ext cx="35907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pt-BR" sz="14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70</m:t>
                      </m:r>
                    </m:oMath>
                  </m:oMathPara>
                </a14:m>
                <a:endParaRPr lang="pt-BR" sz="14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7" name="CaixaDe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947" y="4547627"/>
                <a:ext cx="359073" cy="215444"/>
              </a:xfrm>
              <a:prstGeom prst="rect">
                <a:avLst/>
              </a:prstGeom>
              <a:blipFill rotWithShape="0">
                <a:blip r:embed="rId3"/>
                <a:stretch>
                  <a:fillRect l="-10169" r="-8475" b="-1142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ipse 7"/>
          <p:cNvSpPr/>
          <p:nvPr/>
        </p:nvSpPr>
        <p:spPr>
          <a:xfrm>
            <a:off x="6659840" y="3049352"/>
            <a:ext cx="771271" cy="5180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6060864" y="4207053"/>
                <a:ext cx="3565913" cy="619913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pt-BR" sz="2400" dirty="0"/>
                  <a:t>P70</a:t>
                </a:r>
                <a14:m>
                  <m:oMath xmlns:m="http://schemas.openxmlformats.org/officeDocument/2006/math">
                    <m:r>
                      <a:rPr lang="pt-BR" sz="2400" i="1" dirty="0">
                        <a:latin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pt-BR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4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pt-BR" sz="2400" i="1" dirty="0">
                            <a:latin typeface="Cambria Math" panose="02040503050406030204" pitchFamily="18" charset="0"/>
                          </a:rPr>
                          <m:t>5+</m:t>
                        </m:r>
                        <m:r>
                          <a:rPr lang="pt-BR" sz="24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pt-BR" sz="2400" i="1" dirty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pt-BR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sz="2400" i="1" dirty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pt-BR" sz="2400" b="0" i="1" dirty="0" smtClean="0">
                            <a:latin typeface="Cambria Math" panose="02040503050406030204" pitchFamily="18" charset="0"/>
                          </a:rPr>
                          <m:t>31</m:t>
                        </m:r>
                      </m:num>
                      <m:den>
                        <m:r>
                          <a:rPr lang="pt-BR" sz="2400" i="1" dirty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sz="2400" dirty="0"/>
                  <a:t> = 65,5</a:t>
                </a:r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0864" y="4207053"/>
                <a:ext cx="3565913" cy="619913"/>
              </a:xfrm>
              <a:prstGeom prst="rect">
                <a:avLst/>
              </a:prstGeom>
              <a:blipFill rotWithShape="0">
                <a:blip r:embed="rId4"/>
                <a:stretch>
                  <a:fillRect l="-2385" r="-1704" b="-6731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75108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3005934" y="2463264"/>
                <a:ext cx="4876591" cy="11580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2800" i="1">
                          <a:latin typeface="Cambria Math" panose="02040503050406030204" pitchFamily="18" charset="0"/>
                        </a:rPr>
                        <m:t>𝑃𝑖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  =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𝑙𝑝𝑖</m:t>
                      </m:r>
                      <m:r>
                        <a:rPr lang="pt-BR" sz="2800" i="1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pt-BR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 ×</m:t>
                              </m:r>
                              <m:r>
                                <a:rPr lang="pt-BR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pt-BR" sz="2800" i="1"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</m:den>
                          </m:f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 − 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∑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pt-BR" sz="280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pt-BR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𝐹𝑝𝑖</m:t>
                          </m:r>
                        </m:den>
                      </m:f>
                    </m:oMath>
                  </m:oMathPara>
                </a14:m>
                <a:endParaRPr lang="pt-BR" sz="2800" dirty="0"/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934" y="2463264"/>
                <a:ext cx="4876591" cy="115807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Agrupar 4"/>
          <p:cNvGrpSpPr/>
          <p:nvPr/>
        </p:nvGrpSpPr>
        <p:grpSpPr>
          <a:xfrm>
            <a:off x="3005934" y="4221089"/>
            <a:ext cx="5857757" cy="2132035"/>
            <a:chOff x="6522436" y="3385197"/>
            <a:chExt cx="5857757" cy="213203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tângulo 10"/>
                <p:cNvSpPr/>
                <p:nvPr/>
              </p:nvSpPr>
              <p:spPr>
                <a:xfrm>
                  <a:off x="6575065" y="3385197"/>
                  <a:ext cx="383964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𝑙𝑝𝑖</m:t>
                      </m:r>
                    </m:oMath>
                  </a14:m>
                  <a:r>
                    <a:rPr lang="pt-BR" sz="2000" dirty="0">
                      <a:solidFill>
                        <a:srgbClr val="C00000"/>
                      </a:solidFill>
                    </a:rPr>
                    <a:t>:</a:t>
                  </a:r>
                  <a:r>
                    <a:rPr lang="pt-BR" sz="2000" dirty="0">
                      <a:solidFill>
                        <a:srgbClr val="FFFF00"/>
                      </a:solidFill>
                    </a:rPr>
                    <a:t> </a:t>
                  </a:r>
                  <a:r>
                    <a:rPr lang="pt-BR" sz="2000" dirty="0"/>
                    <a:t>Limite inferior da classe </a:t>
                  </a:r>
                  <a:r>
                    <a:rPr lang="pt-BR" sz="2000" dirty="0" err="1"/>
                    <a:t>Pi</a:t>
                  </a:r>
                  <a:endParaRPr lang="pt-BR" sz="2000" dirty="0"/>
                </a:p>
              </p:txBody>
            </p:sp>
          </mc:Choice>
          <mc:Fallback xmlns="">
            <p:sp>
              <p:nvSpPr>
                <p:cNvPr id="11" name="Retângulo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839641" cy="4001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794" t="-7576" r="-635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tângulo 11"/>
                <p:cNvSpPr/>
                <p:nvPr/>
              </p:nvSpPr>
              <p:spPr>
                <a:xfrm>
                  <a:off x="6783359" y="3739079"/>
                  <a:ext cx="346934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</m:oMath>
                  </a14:m>
                  <a:r>
                    <a:rPr lang="pt-BR" sz="2000" dirty="0">
                      <a:solidFill>
                        <a:srgbClr val="00B050"/>
                      </a:solidFill>
                    </a:rPr>
                    <a:t>: </a:t>
                  </a:r>
                  <a:r>
                    <a:rPr lang="pt-BR" sz="2000" dirty="0"/>
                    <a:t>Percentis (1, 2, ... , 98, 99)</a:t>
                  </a:r>
                </a:p>
              </p:txBody>
            </p:sp>
          </mc:Choice>
          <mc:Fallback xmlns="">
            <p:sp>
              <p:nvSpPr>
                <p:cNvPr id="12" name="Retângulo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59" y="3739079"/>
                  <a:ext cx="3469348" cy="4001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7576" r="-879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tângulo 13"/>
                <p:cNvSpPr/>
                <p:nvPr/>
              </p:nvSpPr>
              <p:spPr>
                <a:xfrm>
                  <a:off x="6522436" y="4074447"/>
                  <a:ext cx="5857757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pt-BR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pt-BR" sz="20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lang="pt-BR" sz="2000" dirty="0">
                              <a:solidFill>
                                <a:srgbClr val="00B0F0"/>
                              </a:solidFill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lang="pt-BR" sz="2000" dirty="0">
                      <a:solidFill>
                        <a:srgbClr val="00B0F0"/>
                      </a:solidFill>
                    </a:rPr>
                    <a:t> </a:t>
                  </a:r>
                  <a:r>
                    <a:rPr lang="pt-BR" sz="2000" dirty="0"/>
                    <a:t>Soma das frequências anteriores à classe Pi</a:t>
                  </a: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5857757" cy="400110"/>
                </a:xfrm>
                <a:prstGeom prst="rect">
                  <a:avLst/>
                </a:prstGeom>
                <a:blipFill>
                  <a:blip r:embed="rId5"/>
                  <a:stretch>
                    <a:fillRect l="-6348" t="-121538" r="-208" b="-189231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tângulo 16"/>
                <p:cNvSpPr/>
                <p:nvPr/>
              </p:nvSpPr>
              <p:spPr>
                <a:xfrm>
                  <a:off x="6742484" y="4397042"/>
                  <a:ext cx="260154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pt-BR" sz="200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a14:m>
                  <a:r>
                    <a:rPr lang="pt-BR" sz="2000" dirty="0">
                      <a:solidFill>
                        <a:srgbClr val="FFC000"/>
                      </a:solidFill>
                    </a:rPr>
                    <a:t> </a:t>
                  </a:r>
                  <a:r>
                    <a:rPr lang="pt-BR" sz="2000" dirty="0"/>
                    <a:t>Tamanho da série</a:t>
                  </a:r>
                </a:p>
              </p:txBody>
            </p:sp>
          </mc:Choice>
          <mc:Fallback xmlns="">
            <p:sp>
              <p:nvSpPr>
                <p:cNvPr id="17" name="Retângulo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397042"/>
                  <a:ext cx="2601546" cy="40011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7576" r="-1874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tângulo 17"/>
                <p:cNvSpPr/>
                <p:nvPr/>
              </p:nvSpPr>
              <p:spPr>
                <a:xfrm>
                  <a:off x="6742484" y="4757082"/>
                  <a:ext cx="323473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pt-BR" sz="20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pt-BR" sz="20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pt-BR" sz="2000" dirty="0">
                      <a:solidFill>
                        <a:schemeClr val="accent2">
                          <a:lumMod val="75000"/>
                        </a:schemeClr>
                      </a:solidFill>
                    </a:rPr>
                    <a:t> </a:t>
                  </a:r>
                  <a:r>
                    <a:rPr lang="pt-BR" sz="2000" dirty="0"/>
                    <a:t>Amplitude da classe </a:t>
                  </a:r>
                  <a:r>
                    <a:rPr lang="pt-BR" sz="2000" dirty="0" err="1"/>
                    <a:t>Pi</a:t>
                  </a:r>
                  <a:endParaRPr lang="pt-BR" sz="2000" dirty="0"/>
                </a:p>
              </p:txBody>
            </p:sp>
          </mc:Choice>
          <mc:Fallback xmlns="">
            <p:sp>
              <p:nvSpPr>
                <p:cNvPr id="18" name="Retângulo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4" y="4757082"/>
                  <a:ext cx="3234732" cy="400110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t="-7576" r="-1130" b="-2575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tângulo 19"/>
                <p:cNvSpPr/>
                <p:nvPr/>
              </p:nvSpPr>
              <p:spPr>
                <a:xfrm>
                  <a:off x="6598468" y="5117122"/>
                  <a:ext cx="356860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pt-BR" sz="2000" dirty="0" err="1">
                      <a:solidFill>
                        <a:srgbClr val="FF0000"/>
                      </a:solidFill>
                    </a:rPr>
                    <a:t>Fpi</a:t>
                  </a:r>
                  <a14:m>
                    <m:oMath xmlns:m="http://schemas.openxmlformats.org/officeDocument/2006/math">
                      <m:r>
                        <a:rPr lang="pt-BR" sz="20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</m:oMath>
                  </a14:m>
                  <a:r>
                    <a:rPr lang="pt-BR" sz="2000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pt-BR" sz="2000" dirty="0"/>
                    <a:t>Frequência da classe Pi</a:t>
                  </a:r>
                </a:p>
              </p:txBody>
            </p:sp>
          </mc:Choice>
          <mc:Fallback xmlns="">
            <p:sp>
              <p:nvSpPr>
                <p:cNvPr id="20" name="Retângulo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3568606" cy="400110"/>
                </a:xfrm>
                <a:prstGeom prst="rect">
                  <a:avLst/>
                </a:prstGeom>
                <a:blipFill>
                  <a:blip r:embed="rId8"/>
                  <a:stretch>
                    <a:fillRect l="-1880" t="-9231" r="-855" b="-27692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Título 12"/>
          <p:cNvSpPr txBox="1">
            <a:spLocks/>
          </p:cNvSpPr>
          <p:nvPr/>
        </p:nvSpPr>
        <p:spPr>
          <a:xfrm>
            <a:off x="802105" y="575347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dirty="0"/>
              <a:t>Percentis</a:t>
            </a:r>
            <a:br>
              <a:rPr lang="pt-BR" sz="4000" dirty="0"/>
            </a:br>
            <a:r>
              <a:rPr lang="pt-BR" sz="4000" dirty="0"/>
              <a:t>   </a:t>
            </a:r>
            <a:r>
              <a:rPr lang="pt-BR" sz="3200" dirty="0">
                <a:solidFill>
                  <a:schemeClr val="accent1"/>
                </a:solidFill>
              </a:rPr>
              <a:t>Com Variáveis Contínuas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854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502387"/>
              </p:ext>
            </p:extLst>
          </p:nvPr>
        </p:nvGraphicFramePr>
        <p:xfrm>
          <a:off x="1191784" y="3018975"/>
          <a:ext cx="6696744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6124">
                  <a:extLst>
                    <a:ext uri="{9D8B030D-6E8A-4147-A177-3AD203B41FA5}">
                      <a16:colId xmlns:a16="http://schemas.microsoft.com/office/drawing/2014/main" val="318194792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75184005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608784412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110651858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803215346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1066560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Salários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4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8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8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12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12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16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16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20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20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24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1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fi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35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fa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5532264"/>
                  </a:ext>
                </a:extLst>
              </a:tr>
            </a:tbl>
          </a:graphicData>
        </a:graphic>
      </p:graphicFrame>
      <p:sp>
        <p:nvSpPr>
          <p:cNvPr id="5" name="Título 12"/>
          <p:cNvSpPr txBox="1">
            <a:spLocks/>
          </p:cNvSpPr>
          <p:nvPr/>
        </p:nvSpPr>
        <p:spPr>
          <a:xfrm>
            <a:off x="596043" y="292012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Percentis</a:t>
            </a:r>
            <a:b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</a:br>
            <a: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   </a:t>
            </a:r>
            <a:r>
              <a:rPr kumimoji="0" lang="pt-BR" sz="3200" b="0" i="0" u="none" strike="noStrike" kern="1200" cap="none" spc="-50" normalizeH="0" baseline="0" noProof="0" dirty="0">
                <a:ln>
                  <a:noFill/>
                </a:ln>
                <a:solidFill>
                  <a:srgbClr val="6F6F74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Com Variáveis Contínuas</a:t>
            </a:r>
            <a:endParaRPr kumimoji="0" lang="en-US" sz="3200" b="0" i="0" u="none" strike="noStrike" kern="120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j-ea"/>
              <a:cs typeface="+mj-cs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740971" y="2060812"/>
            <a:ext cx="10283343" cy="811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200" dirty="0"/>
              <a:t>Calcular P  , na seguinte distribuição dos salários (em salários mínimos) para uma amostra de 20 funcionários.  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041737" y="2252922"/>
            <a:ext cx="456765" cy="375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75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ixaDeTexto 7"/>
              <p:cNvSpPr txBox="1"/>
              <p:nvPr/>
            </p:nvSpPr>
            <p:spPr>
              <a:xfrm>
                <a:off x="1558254" y="5273231"/>
                <a:ext cx="3031920" cy="701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4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75</m:t>
                          </m:r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×2</m:t>
                          </m:r>
                          <m:r>
                            <a:rPr kumimoji="0" lang="pt-B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num>
                        <m:den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  <m:r>
                            <a:rPr kumimoji="0" lang="pt-B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den>
                      </m:f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pt-B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</m:t>
                      </m:r>
                      <m:r>
                        <a:rPr kumimoji="0" lang="pt-BR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5</m:t>
                      </m:r>
                    </m:oMath>
                  </m:oMathPara>
                </a14:m>
                <a:endParaRPr kumimoji="0" lang="pt-B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CaixaDe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254" y="5273231"/>
                <a:ext cx="3031920" cy="70134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2067031" y="5691146"/>
                <a:ext cx="35907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</m:t>
                      </m:r>
                      <m:r>
                        <a:rPr kumimoji="0" lang="pt-B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75</m:t>
                      </m:r>
                    </m:oMath>
                  </m:oMathPara>
                </a14:m>
                <a:endPara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031" y="5691146"/>
                <a:ext cx="359073" cy="215444"/>
              </a:xfrm>
              <a:prstGeom prst="rect">
                <a:avLst/>
              </a:prstGeom>
              <a:blipFill>
                <a:blip r:embed="rId3"/>
                <a:stretch>
                  <a:fillRect l="-10169" r="-10169" b="-1142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DeTexto 11"/>
              <p:cNvSpPr txBox="1"/>
              <p:nvPr/>
            </p:nvSpPr>
            <p:spPr>
              <a:xfrm>
                <a:off x="1558254" y="5134731"/>
                <a:ext cx="192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1</m:t>
                      </m:r>
                    </m:oMath>
                  </m:oMathPara>
                </a14:m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CaixaDe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254" y="5134731"/>
                <a:ext cx="192360" cy="276999"/>
              </a:xfrm>
              <a:prstGeom prst="rect">
                <a:avLst/>
              </a:prstGeom>
              <a:blipFill>
                <a:blip r:embed="rId4"/>
                <a:stretch>
                  <a:fillRect l="-29032" r="-25806" b="-1087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tângulo Arredondado 15"/>
          <p:cNvSpPr/>
          <p:nvPr/>
        </p:nvSpPr>
        <p:spPr>
          <a:xfrm>
            <a:off x="4590174" y="2933422"/>
            <a:ext cx="1008112" cy="13318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cxnSp>
        <p:nvCxnSpPr>
          <p:cNvPr id="22" name="Conector em Curva 21"/>
          <p:cNvCxnSpPr>
            <a:stCxn id="8" idx="3"/>
            <a:endCxn id="16" idx="2"/>
          </p:cNvCxnSpPr>
          <p:nvPr/>
        </p:nvCxnSpPr>
        <p:spPr>
          <a:xfrm flipV="1">
            <a:off x="4590174" y="4265297"/>
            <a:ext cx="504056" cy="1358607"/>
          </a:xfrm>
          <a:prstGeom prst="curvedConnector2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786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502387"/>
              </p:ext>
            </p:extLst>
          </p:nvPr>
        </p:nvGraphicFramePr>
        <p:xfrm>
          <a:off x="1191784" y="3018975"/>
          <a:ext cx="6696744" cy="1112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6124">
                  <a:extLst>
                    <a:ext uri="{9D8B030D-6E8A-4147-A177-3AD203B41FA5}">
                      <a16:colId xmlns:a16="http://schemas.microsoft.com/office/drawing/2014/main" val="3181947923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075184005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3608784412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110651858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2803215346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10665601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Salários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4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8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8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12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12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16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16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20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20 </a:t>
                      </a:r>
                      <a:r>
                        <a:rPr lang="pt-B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⊦ 24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107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fi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/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23552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 err="1"/>
                        <a:t>fa</a:t>
                      </a:r>
                      <a:endParaRPr lang="pt-BR" sz="18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b="0" dirty="0"/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75532264"/>
                  </a:ext>
                </a:extLst>
              </a:tr>
            </a:tbl>
          </a:graphicData>
        </a:graphic>
      </p:graphicFrame>
      <p:sp>
        <p:nvSpPr>
          <p:cNvPr id="5" name="Título 12"/>
          <p:cNvSpPr txBox="1">
            <a:spLocks/>
          </p:cNvSpPr>
          <p:nvPr/>
        </p:nvSpPr>
        <p:spPr>
          <a:xfrm>
            <a:off x="596043" y="292012"/>
            <a:ext cx="5519623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Percentis</a:t>
            </a:r>
            <a:b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</a:br>
            <a:r>
              <a:rPr kumimoji="0" lang="pt-BR" sz="4000" b="0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   </a:t>
            </a:r>
            <a:r>
              <a:rPr kumimoji="0" lang="pt-BR" sz="3200" b="0" i="0" u="none" strike="noStrike" kern="1200" cap="none" spc="-50" normalizeH="0" baseline="0" noProof="0" dirty="0">
                <a:ln>
                  <a:noFill/>
                </a:ln>
                <a:solidFill>
                  <a:srgbClr val="6F6F74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Com Variáveis Contínuas</a:t>
            </a:r>
            <a:endParaRPr kumimoji="0" lang="en-US" sz="3200" b="0" i="0" u="none" strike="noStrike" kern="120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j-ea"/>
              <a:cs typeface="+mj-cs"/>
            </a:endParaRPr>
          </a:p>
        </p:txBody>
      </p:sp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740971" y="2060812"/>
            <a:ext cx="10283343" cy="8111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200" dirty="0"/>
              <a:t>Calcular P  , na seguinte distribuição dos salários (em salários mínimos) para uma amostra de 20 funcionários.  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2041737" y="2252922"/>
            <a:ext cx="456765" cy="375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75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/>
              <p:cNvSpPr txBox="1"/>
              <p:nvPr/>
            </p:nvSpPr>
            <p:spPr>
              <a:xfrm>
                <a:off x="394282" y="4566624"/>
                <a:ext cx="4195892" cy="992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𝑃𝑖</m:t>
                      </m:r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𝑙𝑝𝑖</m:t>
                      </m:r>
                      <m:r>
                        <a:rPr kumimoji="0" lang="pt-B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 </m:t>
                      </m:r>
                      <m:f>
                        <m:fPr>
                          <m:ctrlP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f>
                            <m:fPr>
                              <m:ctrlP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×</m:t>
                              </m:r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num>
                            <m:den>
                              <m:r>
                                <a:rPr kumimoji="0" lang="pt-B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100</m:t>
                              </m:r>
                            </m:den>
                          </m:f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− 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∑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𝑓</m:t>
                          </m:r>
                          <m:r>
                            <a:rPr kumimoji="0" lang="pt-BR" sz="24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 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</m:t>
                          </m:r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</m:t>
                          </m:r>
                        </m:num>
                        <m:den>
                          <m:r>
                            <a:rPr kumimoji="0" lang="pt-B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𝐹𝑝𝑖</m:t>
                          </m:r>
                        </m:den>
                      </m:f>
                    </m:oMath>
                  </m:oMathPara>
                </a14:m>
                <a:endParaRPr kumimoji="0" lang="pt-BR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CaixaDe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82" y="4566624"/>
                <a:ext cx="4195892" cy="99264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/>
              <p:cNvSpPr txBox="1"/>
              <p:nvPr/>
            </p:nvSpPr>
            <p:spPr>
              <a:xfrm>
                <a:off x="394282" y="4593384"/>
                <a:ext cx="192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</m:t>
                      </m:r>
                    </m:oMath>
                  </m:oMathPara>
                </a14:m>
                <a:endParaRPr kumimoji="0" lang="pt-B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CaixaDe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82" y="4593384"/>
                <a:ext cx="192360" cy="276999"/>
              </a:xfrm>
              <a:prstGeom prst="rect">
                <a:avLst/>
              </a:prstGeom>
              <a:blipFill>
                <a:blip r:embed="rId3"/>
                <a:stretch>
                  <a:fillRect l="-29032" r="-25806" b="-11111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ixaDeTexto 13"/>
              <p:cNvSpPr txBox="1"/>
              <p:nvPr/>
            </p:nvSpPr>
            <p:spPr>
              <a:xfrm>
                <a:off x="394282" y="5860595"/>
                <a:ext cx="6092181" cy="584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6D3CC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</m:t>
                      </m:r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6D3CC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75=12+ </m:t>
                      </m:r>
                      <m:f>
                        <m:fPr>
                          <m:ctrlPr>
                            <a:rPr kumimoji="0" lang="pt-B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(</m:t>
                          </m:r>
                          <m:r>
                            <a:rPr kumimoji="0" lang="pt-B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15</m:t>
                          </m:r>
                          <m:r>
                            <a:rPr kumimoji="0" lang="pt-BR" sz="20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kumimoji="0" lang="pt-B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12</m:t>
                          </m:r>
                          <m:r>
                            <a:rPr kumimoji="0" lang="pt-BR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) </m:t>
                          </m:r>
                          <m:r>
                            <a:rPr kumimoji="0" lang="pt-B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×4</m:t>
                          </m:r>
                        </m:num>
                        <m:den>
                          <m:r>
                            <a:rPr kumimoji="0" lang="pt-B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m:rPr>
                          <m:nor/>
                        </m:rPr>
                        <a:rPr kumimoji="0" lang="pt-BR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= </m:t>
                      </m:r>
                      <m:r>
                        <m:rPr>
                          <m:nor/>
                        </m:rPr>
                        <a:rPr kumimoji="0" lang="pt-BR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12</m:t>
                      </m:r>
                      <m:r>
                        <m:rPr>
                          <m:nor/>
                        </m:rPr>
                        <a:rPr kumimoji="0" lang="pt-BR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+ </m:t>
                      </m:r>
                      <m:f>
                        <m:fPr>
                          <m:ctrlPr>
                            <a:rPr kumimoji="0" lang="pt-B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12</m:t>
                          </m:r>
                        </m:num>
                        <m:den>
                          <m:r>
                            <a:rPr kumimoji="0" lang="pt-B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12+3=</m:t>
                      </m:r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15 </m:t>
                      </m:r>
                    </m:oMath>
                  </m:oMathPara>
                </a14:m>
                <a:endPara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CaixaDe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82" y="5860595"/>
                <a:ext cx="6092181" cy="5841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tângulo Arredondado 15"/>
          <p:cNvSpPr/>
          <p:nvPr/>
        </p:nvSpPr>
        <p:spPr>
          <a:xfrm>
            <a:off x="4590174" y="2933422"/>
            <a:ext cx="1008112" cy="13318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grpSp>
        <p:nvGrpSpPr>
          <p:cNvPr id="15" name="Agrupar 4"/>
          <p:cNvGrpSpPr/>
          <p:nvPr/>
        </p:nvGrpSpPr>
        <p:grpSpPr>
          <a:xfrm>
            <a:off x="8657961" y="4265297"/>
            <a:ext cx="2366353" cy="2203429"/>
            <a:chOff x="6522436" y="3385197"/>
            <a:chExt cx="3714947" cy="19498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tângulo 16"/>
                <p:cNvSpPr/>
                <p:nvPr/>
              </p:nvSpPr>
              <p:spPr>
                <a:xfrm>
                  <a:off x="6575065" y="3385197"/>
                  <a:ext cx="3160096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𝑙𝑑𝑖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Limite inferior da classe </a:t>
                  </a:r>
                  <a:r>
                    <a:rPr lang="pt-BR" sz="1000" noProof="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P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tângulo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5065" y="3385197"/>
                  <a:ext cx="3160096" cy="217880"/>
                </a:xfrm>
                <a:prstGeom prst="rect">
                  <a:avLst/>
                </a:prstGeom>
                <a:blipFill>
                  <a:blip r:embed="rId5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tângulo 17"/>
                <p:cNvSpPr/>
                <p:nvPr/>
              </p:nvSpPr>
              <p:spPr>
                <a:xfrm>
                  <a:off x="6783360" y="3739079"/>
                  <a:ext cx="2863142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Percentis (1, 2, ... ,</a:t>
                  </a:r>
                  <a:r>
                    <a:rPr kumimoji="0" lang="pt-BR" sz="1000" b="0" i="0" u="none" strike="noStrike" kern="1200" cap="none" spc="0" normalizeH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98, 99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8" name="Retângulo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360" y="3739079"/>
                  <a:ext cx="2863142" cy="217880"/>
                </a:xfrm>
                <a:prstGeom prst="rect">
                  <a:avLst/>
                </a:prstGeom>
                <a:blipFill>
                  <a:blip r:embed="rId6"/>
                  <a:stretch>
                    <a:fillRect b="-12195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tângulo 18"/>
                <p:cNvSpPr/>
                <p:nvPr/>
              </p:nvSpPr>
              <p:spPr>
                <a:xfrm>
                  <a:off x="6522436" y="4074447"/>
                  <a:ext cx="3714947" cy="35405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pt-BR" sz="1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  <m:r>
                            <m:rPr>
                              <m:nor/>
                            </m:rPr>
                            <a:rPr kumimoji="0" lang="pt-BR" sz="10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entury Schoolbook" panose="02040604050505020304"/>
                              <a:ea typeface="+mn-ea"/>
                              <a:cs typeface="+mn-cs"/>
                            </a:rPr>
                            <m:t>:</m:t>
                          </m:r>
                        </m:e>
                      </m:nary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Soma das frequências anteriores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à classe </a:t>
                  </a:r>
                  <a:r>
                    <a:rPr lang="pt-BR" sz="100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D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</a:p>
              </p:txBody>
            </p:sp>
          </mc:Choice>
          <mc:Fallback xmlns="">
            <p:sp>
              <p:nvSpPr>
                <p:cNvPr id="19" name="Retângulo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2436" y="4074447"/>
                  <a:ext cx="3714947" cy="354056"/>
                </a:xfrm>
                <a:prstGeom prst="rect">
                  <a:avLst/>
                </a:prstGeom>
                <a:blipFill>
                  <a:blip r:embed="rId7"/>
                  <a:stretch>
                    <a:fillRect l="-5928" t="-53030" b="-500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tângulo 19"/>
                <p:cNvSpPr/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7B789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A7B789">
                          <a:lumMod val="60000"/>
                          <a:lumOff val="40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Tamanho da série</a:t>
                  </a:r>
                </a:p>
              </p:txBody>
            </p:sp>
          </mc:Choice>
          <mc:Fallback xmlns="">
            <p:sp>
              <p:nvSpPr>
                <p:cNvPr id="14" name="Retângulo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5" y="4475344"/>
                  <a:ext cx="2126956" cy="21788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1802"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tângulo 20"/>
                <p:cNvSpPr/>
                <p:nvPr/>
              </p:nvSpPr>
              <p:spPr>
                <a:xfrm>
                  <a:off x="6742485" y="4757082"/>
                  <a:ext cx="2681547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h</m:t>
                      </m:r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92A9B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2A9B9">
                          <a:lumMod val="75000"/>
                        </a:srgbClr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Amplitude da classe </a:t>
                  </a:r>
                  <a:r>
                    <a:rPr lang="pt-BR" sz="1000" noProof="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P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1" name="Retângulo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2485" y="4757082"/>
                  <a:ext cx="2681547" cy="217880"/>
                </a:xfrm>
                <a:prstGeom prst="rect">
                  <a:avLst/>
                </a:prstGeom>
                <a:blipFill>
                  <a:blip r:embed="rId9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tângulo 22"/>
                <p:cNvSpPr/>
                <p:nvPr/>
              </p:nvSpPr>
              <p:spPr>
                <a:xfrm>
                  <a:off x="6598468" y="5117122"/>
                  <a:ext cx="2942363" cy="21788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Fpi</a:t>
                  </a:r>
                  <a14:m>
                    <m:oMath xmlns:m="http://schemas.openxmlformats.org/officeDocument/2006/math">
                      <m:r>
                        <a:rPr kumimoji="0" lang="pt-BR" sz="1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: </m:t>
                      </m:r>
                    </m:oMath>
                  </a14:m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1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Frequência da classe </a:t>
                  </a:r>
                  <a:r>
                    <a:rPr lang="pt-BR" sz="1000" noProof="0" dirty="0" err="1">
                      <a:solidFill>
                        <a:srgbClr val="000000"/>
                      </a:solidFill>
                      <a:latin typeface="Century Schoolbook" panose="02040604050505020304"/>
                    </a:rPr>
                    <a:t>P</a:t>
                  </a:r>
                  <a:r>
                    <a:rPr kumimoji="0" lang="pt-BR" sz="1000" b="0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i</a:t>
                  </a:r>
                  <a:endParaRPr kumimoji="0" lang="pt-BR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" name="Retângulo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8468" y="5117122"/>
                  <a:ext cx="2942363" cy="217880"/>
                </a:xfrm>
                <a:prstGeom prst="rect">
                  <a:avLst/>
                </a:prstGeom>
                <a:blipFill>
                  <a:blip r:embed="rId10"/>
                  <a:stretch>
                    <a:fillRect b="-12500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051881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952" y="1363770"/>
            <a:ext cx="3312695" cy="4969043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288757" y="988977"/>
            <a:ext cx="9160043" cy="29074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800" b="1" spc="0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Muito</a:t>
            </a:r>
            <a:r>
              <a:rPr lang="en-US" sz="7800" b="1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 Obrigado!</a:t>
            </a:r>
            <a:endParaRPr lang="pt-BR" sz="7800" spc="0" dirty="0">
              <a:ln w="0"/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669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214501" y="304800"/>
            <a:ext cx="10360501" cy="919163"/>
          </a:xfrm>
        </p:spPr>
        <p:txBody>
          <a:bodyPr rtlCol="0"/>
          <a:lstStyle/>
          <a:p>
            <a:pPr rtl="0"/>
            <a:r>
              <a:rPr lang="pt-BR" sz="4000" b="1" dirty="0"/>
              <a:t>Referências </a:t>
            </a:r>
            <a:endParaRPr lang="en-US" sz="4000" b="1" dirty="0"/>
          </a:p>
        </p:txBody>
      </p:sp>
      <p:sp>
        <p:nvSpPr>
          <p:cNvPr id="15" name="Espaço Reservado para Conteúdo 13"/>
          <p:cNvSpPr>
            <a:spLocks noGrp="1"/>
          </p:cNvSpPr>
          <p:nvPr>
            <p:ph idx="1"/>
          </p:nvPr>
        </p:nvSpPr>
        <p:spPr>
          <a:xfrm>
            <a:off x="0" y="1663607"/>
            <a:ext cx="11132385" cy="5194393"/>
          </a:xfrm>
        </p:spPr>
        <p:txBody>
          <a:bodyPr rtlCol="0">
            <a:noAutofit/>
          </a:bodyPr>
          <a:lstStyle/>
          <a:p>
            <a:pPr marL="0" indent="0" algn="just">
              <a:buNone/>
            </a:pPr>
            <a:r>
              <a:rPr lang="en-US" sz="2000" dirty="0"/>
              <a:t>FARIA, José. </a:t>
            </a:r>
            <a:r>
              <a:rPr lang="en-US" sz="2000" b="1" dirty="0" err="1"/>
              <a:t>Notas</a:t>
            </a:r>
            <a:r>
              <a:rPr lang="en-US" sz="2000" b="1" dirty="0"/>
              <a:t> de </a:t>
            </a:r>
            <a:r>
              <a:rPr lang="en-US" sz="2000" b="1" dirty="0" err="1"/>
              <a:t>aulas</a:t>
            </a:r>
            <a:r>
              <a:rPr lang="en-US" sz="2000" b="1" dirty="0"/>
              <a:t> </a:t>
            </a:r>
            <a:r>
              <a:rPr lang="en-US" sz="2000" b="1" dirty="0" err="1"/>
              <a:t>expandidas</a:t>
            </a:r>
            <a:r>
              <a:rPr lang="en-US" sz="2000" dirty="0"/>
              <a:t>: CET 018 – </a:t>
            </a:r>
            <a:r>
              <a:rPr lang="en-US" sz="2000" dirty="0" err="1"/>
              <a:t>Elementos</a:t>
            </a:r>
            <a:r>
              <a:rPr lang="en-US" sz="2000" dirty="0"/>
              <a:t> de </a:t>
            </a:r>
            <a:r>
              <a:rPr lang="en-US" sz="2000" dirty="0" err="1"/>
              <a:t>estatística</a:t>
            </a:r>
            <a:r>
              <a:rPr lang="en-US" sz="2000" dirty="0"/>
              <a:t>, UESC. </a:t>
            </a:r>
            <a:r>
              <a:rPr lang="en-US" sz="2000" dirty="0" err="1"/>
              <a:t>Disponível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</a:t>
            </a:r>
            <a:r>
              <a:rPr lang="en-US" sz="2000" dirty="0">
                <a:hlinkClick r:id="rId2"/>
              </a:rPr>
              <a:t>http://nbcgib.uesc.br/lec/download/faria/apostilas/CET018_10ed_1pf.pdf</a:t>
            </a:r>
            <a:r>
              <a:rPr lang="en-US" sz="2000" dirty="0"/>
              <a:t>. </a:t>
            </a:r>
            <a:r>
              <a:rPr lang="en-US" sz="2000" dirty="0" err="1"/>
              <a:t>Acesso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06 </a:t>
            </a:r>
            <a:r>
              <a:rPr lang="en-US" sz="2000" dirty="0" err="1"/>
              <a:t>nov.</a:t>
            </a:r>
            <a:r>
              <a:rPr lang="en-US" sz="2000" dirty="0"/>
              <a:t> 2024.</a:t>
            </a:r>
          </a:p>
          <a:p>
            <a:pPr marL="0" indent="0" algn="just">
              <a:buNone/>
            </a:pPr>
            <a:r>
              <a:rPr lang="en-US" sz="2000" dirty="0"/>
              <a:t>SEARA, </a:t>
            </a:r>
            <a:r>
              <a:rPr lang="en-US" sz="2000" dirty="0" err="1"/>
              <a:t>Italo</a:t>
            </a:r>
            <a:r>
              <a:rPr lang="en-US" sz="2000" dirty="0"/>
              <a:t>; Prado, Gabriel; LUIGE, Lucas. </a:t>
            </a:r>
            <a:r>
              <a:rPr lang="en-US" sz="2000" b="1" dirty="0"/>
              <a:t>Medidas de Posição (Separatrizes)</a:t>
            </a:r>
            <a:r>
              <a:rPr lang="en-US" sz="2000" dirty="0"/>
              <a:t>. </a:t>
            </a:r>
            <a:r>
              <a:rPr lang="en-US" sz="2000" dirty="0" err="1"/>
              <a:t>Disponível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</a:t>
            </a:r>
            <a:r>
              <a:rPr lang="en-US" sz="2000" dirty="0">
                <a:hlinkClick r:id="rId3"/>
              </a:rPr>
              <a:t>https://lec.pro.br/download/faria/seminarios/aed_meps.zip</a:t>
            </a:r>
            <a:r>
              <a:rPr lang="en-US" sz="2000" dirty="0"/>
              <a:t>. </a:t>
            </a:r>
            <a:r>
              <a:rPr lang="en-US" sz="2000" dirty="0" err="1"/>
              <a:t>Acesso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15 out. 2024.</a:t>
            </a:r>
          </a:p>
          <a:p>
            <a:pPr marL="0" indent="0" algn="just">
              <a:buNone/>
            </a:pPr>
            <a:r>
              <a:rPr lang="en-US" sz="2000" dirty="0"/>
              <a:t>SILVA, Jorge; FERNANDES, Maria; ALMEIDA, Rosa. </a:t>
            </a:r>
            <a:r>
              <a:rPr lang="en-US" sz="2000" b="1" dirty="0" err="1"/>
              <a:t>Estatística</a:t>
            </a:r>
            <a:r>
              <a:rPr lang="en-US" sz="2000" b="1" dirty="0"/>
              <a:t> e </a:t>
            </a:r>
            <a:r>
              <a:rPr lang="en-US" sz="2000" b="1" dirty="0" err="1"/>
              <a:t>Probabilidade</a:t>
            </a:r>
            <a:r>
              <a:rPr lang="en-US" sz="2000" dirty="0"/>
              <a:t>. </a:t>
            </a:r>
            <a:r>
              <a:rPr lang="en-US" sz="2000" dirty="0" err="1"/>
              <a:t>Disponível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</a:t>
            </a:r>
            <a:r>
              <a:rPr lang="en-US" sz="2000" dirty="0">
                <a:hlinkClick r:id="rId4"/>
              </a:rPr>
              <a:t>https://educapes.capes.gov.br/bitstream/capes/554261/2/Livro%20Estatistica%20e%20Probabilidade%20.pdf</a:t>
            </a:r>
            <a:r>
              <a:rPr lang="en-US" sz="2000" dirty="0"/>
              <a:t>. </a:t>
            </a:r>
            <a:r>
              <a:rPr lang="en-US" sz="2000" dirty="0" err="1"/>
              <a:t>Acesso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22 out. 2024.</a:t>
            </a:r>
          </a:p>
          <a:p>
            <a:pPr marL="0" indent="0" algn="just">
              <a:buNone/>
            </a:pPr>
            <a:r>
              <a:rPr lang="en-US" sz="2000" dirty="0"/>
              <a:t>SILVA, </a:t>
            </a:r>
            <a:r>
              <a:rPr lang="en-US" sz="2000" dirty="0" err="1"/>
              <a:t>Kaique</a:t>
            </a:r>
            <a:r>
              <a:rPr lang="en-US" sz="2000" dirty="0"/>
              <a:t>; VARELA, </a:t>
            </a:r>
            <a:r>
              <a:rPr lang="en-US" sz="2000" dirty="0" err="1"/>
              <a:t>Nilo</a:t>
            </a:r>
            <a:r>
              <a:rPr lang="en-US" sz="2000" dirty="0"/>
              <a:t>; GUIMARÃES, Ellison. </a:t>
            </a:r>
            <a:r>
              <a:rPr lang="en-US" sz="2000" b="1" dirty="0"/>
              <a:t>Medidas </a:t>
            </a:r>
            <a:r>
              <a:rPr lang="en-US" sz="2000" b="1" dirty="0" err="1"/>
              <a:t>Estatísticas</a:t>
            </a:r>
            <a:r>
              <a:rPr lang="en-US" sz="2000" dirty="0"/>
              <a:t>. </a:t>
            </a:r>
            <a:r>
              <a:rPr lang="en-US" sz="2000" dirty="0" err="1"/>
              <a:t>Disponível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</a:t>
            </a:r>
            <a:r>
              <a:rPr lang="en-US" sz="2000" dirty="0">
                <a:hlinkClick r:id="rId5"/>
              </a:rPr>
              <a:t>https://lec.pro.br/download/faria/seminarios/aed_metc_pos.zip</a:t>
            </a:r>
            <a:r>
              <a:rPr lang="en-US" sz="2000" dirty="0"/>
              <a:t>. </a:t>
            </a:r>
            <a:r>
              <a:rPr lang="en-US" sz="2000" dirty="0" err="1"/>
              <a:t>Acesso</a:t>
            </a:r>
            <a:r>
              <a:rPr lang="en-US" sz="2000" dirty="0"/>
              <a:t> </a:t>
            </a:r>
            <a:r>
              <a:rPr lang="en-US" sz="2000" dirty="0" err="1"/>
              <a:t>em</a:t>
            </a:r>
            <a:r>
              <a:rPr lang="en-US" sz="2000" dirty="0"/>
              <a:t>: 15 out. 2024.</a:t>
            </a:r>
          </a:p>
          <a:p>
            <a:pPr marL="0" indent="0" algn="just">
              <a:buNone/>
            </a:pPr>
            <a:r>
              <a:rPr lang="pt-BR" sz="2000" dirty="0"/>
              <a:t>Wikipédia. </a:t>
            </a:r>
            <a:r>
              <a:rPr lang="pt-BR" sz="2000" b="1" dirty="0"/>
              <a:t>Quartil</a:t>
            </a:r>
            <a:r>
              <a:rPr lang="pt-BR" sz="2000" dirty="0"/>
              <a:t>. Disponível em: </a:t>
            </a:r>
            <a:r>
              <a:rPr lang="pt-BR" sz="2000" dirty="0">
                <a:hlinkClick r:id="rId6"/>
              </a:rPr>
              <a:t>https://en.wikipedia.org/wiki/Quartile</a:t>
            </a:r>
            <a:r>
              <a:rPr lang="pt-BR" sz="2000" dirty="0"/>
              <a:t>. Acesso em: 16 out. 2024.</a:t>
            </a:r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000" dirty="0"/>
          </a:p>
          <a:p>
            <a:pPr marL="0" indent="0" algn="just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5158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84443" y="223094"/>
            <a:ext cx="9692640" cy="1828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BR" sz="4000" b="1" dirty="0"/>
              <a:t>Medidas de Posição (Separatrizes)</a:t>
            </a:r>
            <a:r>
              <a:rPr lang="pt-BR" dirty="0">
                <a:solidFill>
                  <a:srgbClr val="002060"/>
                </a:solidFill>
              </a:rPr>
              <a:t/>
            </a:r>
            <a:br>
              <a:rPr lang="pt-BR" dirty="0">
                <a:solidFill>
                  <a:srgbClr val="002060"/>
                </a:solidFill>
              </a:rPr>
            </a:br>
            <a:endParaRPr lang="pt-BR" dirty="0"/>
          </a:p>
        </p:txBody>
      </p:sp>
      <p:sp>
        <p:nvSpPr>
          <p:cNvPr id="5" name="Espaço Reservado para Conteúdo 13"/>
          <p:cNvSpPr>
            <a:spLocks noGrp="1"/>
          </p:cNvSpPr>
          <p:nvPr>
            <p:ph idx="1"/>
          </p:nvPr>
        </p:nvSpPr>
        <p:spPr>
          <a:xfrm>
            <a:off x="584443" y="2223472"/>
            <a:ext cx="9484041" cy="4462272"/>
          </a:xfrm>
        </p:spPr>
        <p:txBody>
          <a:bodyPr rtlCol="0"/>
          <a:lstStyle/>
          <a:p>
            <a:pPr algn="just">
              <a:buClr>
                <a:srgbClr val="002060"/>
              </a:buClr>
            </a:pPr>
            <a:r>
              <a:rPr lang="pt-BR" sz="3200" dirty="0"/>
              <a:t>As separatrizes são aquelas medidas que separam ou que dividem o conjunto em certo número de partes iguais. As principais separatrizes são o quartil, separa o conjunto em quatro partes iguais; o </a:t>
            </a:r>
            <a:r>
              <a:rPr lang="pt-BR" sz="3200" dirty="0" err="1"/>
              <a:t>decil</a:t>
            </a:r>
            <a:r>
              <a:rPr lang="pt-BR" sz="3200" dirty="0"/>
              <a:t>, em dez partes e, o percentil, em cem partes iguais.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036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584443" y="223094"/>
            <a:ext cx="9692640" cy="18288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BR" sz="4000" b="1" dirty="0"/>
              <a:t>Medidas de Posição (Separatrizes)</a:t>
            </a:r>
            <a:r>
              <a:rPr lang="pt-BR" dirty="0">
                <a:solidFill>
                  <a:srgbClr val="002060"/>
                </a:solidFill>
              </a:rPr>
              <a:t/>
            </a:r>
            <a:br>
              <a:rPr lang="pt-BR" dirty="0">
                <a:solidFill>
                  <a:srgbClr val="002060"/>
                </a:solidFill>
              </a:rPr>
            </a:br>
            <a:endParaRPr lang="pt-BR" dirty="0"/>
          </a:p>
        </p:txBody>
      </p:sp>
      <p:sp>
        <p:nvSpPr>
          <p:cNvPr id="5" name="Espaço Reservado para Conteúdo 13"/>
          <p:cNvSpPr>
            <a:spLocks noGrp="1"/>
          </p:cNvSpPr>
          <p:nvPr>
            <p:ph idx="1"/>
          </p:nvPr>
        </p:nvSpPr>
        <p:spPr>
          <a:xfrm>
            <a:off x="584443" y="2223472"/>
            <a:ext cx="9484041" cy="4462272"/>
          </a:xfrm>
        </p:spPr>
        <p:txBody>
          <a:bodyPr rtlCol="0"/>
          <a:lstStyle/>
          <a:p>
            <a:pPr algn="just">
              <a:buClr>
                <a:srgbClr val="002060"/>
              </a:buClr>
            </a:pPr>
            <a:r>
              <a:rPr lang="pt-BR" sz="3200" dirty="0"/>
              <a:t>Permitem determinar valores que particionam o rol (dados ordenados) em n partes iguais.</a:t>
            </a:r>
          </a:p>
          <a:p>
            <a:pPr algn="just">
              <a:buClr>
                <a:srgbClr val="002060"/>
              </a:buClr>
            </a:pPr>
            <a:r>
              <a:rPr lang="en-US" sz="3200" dirty="0"/>
              <a:t>Genericamente denominadas </a:t>
            </a:r>
            <a:r>
              <a:rPr lang="pt-BR" sz="3200" dirty="0"/>
              <a:t>de </a:t>
            </a:r>
            <a:r>
              <a:rPr lang="pt-BR" sz="3200" dirty="0">
                <a:solidFill>
                  <a:srgbClr val="C00000"/>
                </a:solidFill>
              </a:rPr>
              <a:t>quantis</a:t>
            </a:r>
            <a:r>
              <a:rPr lang="pt-BR" sz="3200" dirty="0"/>
              <a:t>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359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13"/>
          <p:cNvSpPr>
            <a:spLocks noGrp="1"/>
          </p:cNvSpPr>
          <p:nvPr>
            <p:ph idx="1"/>
          </p:nvPr>
        </p:nvSpPr>
        <p:spPr>
          <a:xfrm>
            <a:off x="584443" y="2223472"/>
            <a:ext cx="9484041" cy="1130842"/>
          </a:xfrm>
        </p:spPr>
        <p:txBody>
          <a:bodyPr rtlCol="0"/>
          <a:lstStyle/>
          <a:p>
            <a:pPr lvl="0" algn="just">
              <a:buClr>
                <a:srgbClr val="002060"/>
              </a:buClr>
            </a:pPr>
            <a:r>
              <a:rPr lang="pt-BR" sz="3200" dirty="0">
                <a:solidFill>
                  <a:srgbClr val="000000"/>
                </a:solidFill>
              </a:rPr>
              <a:t>Termo geral que pode ser usado para qualquer fração específica da divisão de um rol.</a:t>
            </a:r>
          </a:p>
          <a:p>
            <a:pPr algn="just"/>
            <a:endParaRPr lang="en-US" dirty="0"/>
          </a:p>
        </p:txBody>
      </p:sp>
      <p:grpSp>
        <p:nvGrpSpPr>
          <p:cNvPr id="3" name="Agrupar 2"/>
          <p:cNvGrpSpPr/>
          <p:nvPr/>
        </p:nvGrpSpPr>
        <p:grpSpPr>
          <a:xfrm>
            <a:off x="3613541" y="3848872"/>
            <a:ext cx="3423475" cy="2191200"/>
            <a:chOff x="3234718" y="3848872"/>
            <a:chExt cx="3423475" cy="2191200"/>
          </a:xfrm>
        </p:grpSpPr>
        <p:cxnSp>
          <p:nvCxnSpPr>
            <p:cNvPr id="6" name="Google Shape;88;p13"/>
            <p:cNvCxnSpPr>
              <a:stCxn id="17" idx="6"/>
              <a:endCxn id="13" idx="2"/>
            </p:cNvCxnSpPr>
            <p:nvPr/>
          </p:nvCxnSpPr>
          <p:spPr>
            <a:xfrm>
              <a:off x="4596993" y="4944472"/>
              <a:ext cx="702300" cy="936000"/>
            </a:xfrm>
            <a:prstGeom prst="bentConnector3">
              <a:avLst>
                <a:gd name="adj1" fmla="val 49995"/>
              </a:avLst>
            </a:prstGeom>
            <a:noFill/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" name="Google Shape;91;p13"/>
            <p:cNvCxnSpPr>
              <a:stCxn id="17" idx="6"/>
              <a:endCxn id="10" idx="2"/>
            </p:cNvCxnSpPr>
            <p:nvPr/>
          </p:nvCxnSpPr>
          <p:spPr>
            <a:xfrm rot="10800000" flipH="1">
              <a:off x="4596993" y="4008472"/>
              <a:ext cx="702300" cy="936000"/>
            </a:xfrm>
            <a:prstGeom prst="bentConnector3">
              <a:avLst>
                <a:gd name="adj1" fmla="val 49995"/>
              </a:avLst>
            </a:prstGeom>
            <a:noFill/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p:spPr>
        </p:cxnSp>
        <p:grpSp>
          <p:nvGrpSpPr>
            <p:cNvPr id="8" name="Google Shape;93;p13"/>
            <p:cNvGrpSpPr/>
            <p:nvPr/>
          </p:nvGrpSpPr>
          <p:grpSpPr>
            <a:xfrm>
              <a:off x="5299218" y="3848872"/>
              <a:ext cx="1356300" cy="319200"/>
              <a:chOff x="3650050" y="1476150"/>
              <a:chExt cx="1356300" cy="319200"/>
            </a:xfrm>
          </p:grpSpPr>
          <p:sp>
            <p:nvSpPr>
              <p:cNvPr id="9" name="Google Shape;94;p13"/>
              <p:cNvSpPr/>
              <p:nvPr/>
            </p:nvSpPr>
            <p:spPr>
              <a:xfrm>
                <a:off x="3824050" y="1476150"/>
                <a:ext cx="1182300" cy="31920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D3D3D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  <a:sym typeface="Times New Roman"/>
                  </a:rPr>
                  <a:t>Quartil</a:t>
                </a:r>
                <a:endParaRPr kumimoji="0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3D3D3D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0" name="Google Shape;92;p13"/>
              <p:cNvSpPr/>
              <p:nvPr/>
            </p:nvSpPr>
            <p:spPr>
              <a:xfrm>
                <a:off x="3650050" y="1548750"/>
                <a:ext cx="174000" cy="174000"/>
              </a:xfrm>
              <a:prstGeom prst="ellipse">
                <a:avLst/>
              </a:prstGeom>
              <a:solidFill>
                <a:srgbClr val="4141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oogle Shape;95;p13"/>
            <p:cNvGrpSpPr/>
            <p:nvPr/>
          </p:nvGrpSpPr>
          <p:grpSpPr>
            <a:xfrm>
              <a:off x="5299218" y="5720872"/>
              <a:ext cx="1356300" cy="319200"/>
              <a:chOff x="3650050" y="3348150"/>
              <a:chExt cx="1356300" cy="319200"/>
            </a:xfrm>
          </p:grpSpPr>
          <p:sp>
            <p:nvSpPr>
              <p:cNvPr id="12" name="Google Shape;96;p13"/>
              <p:cNvSpPr/>
              <p:nvPr/>
            </p:nvSpPr>
            <p:spPr>
              <a:xfrm>
                <a:off x="3824050" y="3348150"/>
                <a:ext cx="1182300" cy="31920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3D3D3D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  <a:sym typeface="Times New Roman"/>
                  </a:rPr>
                  <a:t>Percentil</a:t>
                </a:r>
                <a:endParaRPr kumimoji="0" sz="2000" b="0" i="0" u="none" strike="noStrike" kern="1200" cap="none" spc="0" normalizeH="0" baseline="0" noProof="0">
                  <a:ln>
                    <a:noFill/>
                  </a:ln>
                  <a:solidFill>
                    <a:srgbClr val="3D3D3D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3" name="Google Shape;90;p13"/>
              <p:cNvSpPr/>
              <p:nvPr/>
            </p:nvSpPr>
            <p:spPr>
              <a:xfrm>
                <a:off x="3650050" y="3420750"/>
                <a:ext cx="174000" cy="174000"/>
              </a:xfrm>
              <a:prstGeom prst="ellipse">
                <a:avLst/>
              </a:prstGeom>
              <a:solidFill>
                <a:srgbClr val="41414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p:grpSp>
        <p:cxnSp>
          <p:nvCxnSpPr>
            <p:cNvPr id="14" name="Google Shape;97;p13"/>
            <p:cNvCxnSpPr/>
            <p:nvPr/>
          </p:nvCxnSpPr>
          <p:spPr>
            <a:xfrm>
              <a:off x="4686351" y="4944172"/>
              <a:ext cx="700200" cy="600"/>
            </a:xfrm>
            <a:prstGeom prst="bentConnector3">
              <a:avLst>
                <a:gd name="adj1" fmla="val 35035"/>
              </a:avLst>
            </a:prstGeom>
            <a:noFill/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15" name="Google Shape;98;p13"/>
            <p:cNvGrpSpPr/>
            <p:nvPr/>
          </p:nvGrpSpPr>
          <p:grpSpPr>
            <a:xfrm>
              <a:off x="3234718" y="4784872"/>
              <a:ext cx="1362275" cy="319200"/>
              <a:chOff x="1596750" y="2412150"/>
              <a:chExt cx="1362275" cy="319200"/>
            </a:xfrm>
          </p:grpSpPr>
          <p:sp>
            <p:nvSpPr>
              <p:cNvPr id="16" name="Google Shape;99;p13"/>
              <p:cNvSpPr/>
              <p:nvPr/>
            </p:nvSpPr>
            <p:spPr>
              <a:xfrm>
                <a:off x="1596750" y="2412150"/>
                <a:ext cx="1182300" cy="319200"/>
              </a:xfrm>
              <a:prstGeom prst="roundRect">
                <a:avLst>
                  <a:gd name="adj" fmla="val 16667"/>
                </a:avLst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3D3D3D"/>
                    </a:solidFill>
                    <a:effectLst/>
                    <a:uLnTx/>
                    <a:uFillTx/>
                    <a:latin typeface="Times New Roman"/>
                    <a:ea typeface="Times New Roman"/>
                    <a:cs typeface="Times New Roman"/>
                    <a:sym typeface="Times New Roman"/>
                  </a:rPr>
                  <a:t>Quantil</a:t>
                </a:r>
                <a:endParaRPr kumimoji="0" sz="2000" b="0" i="0" u="none" strike="noStrike" kern="1200" cap="none" spc="0" normalizeH="0" baseline="0" noProof="0">
                  <a:ln>
                    <a:noFill/>
                  </a:ln>
                  <a:solidFill>
                    <a:srgbClr val="3D3D3D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7" name="Google Shape;89;p13"/>
              <p:cNvSpPr/>
              <p:nvPr/>
            </p:nvSpPr>
            <p:spPr>
              <a:xfrm>
                <a:off x="2785025" y="2484750"/>
                <a:ext cx="174000" cy="174000"/>
              </a:xfrm>
              <a:prstGeom prst="ellipse">
                <a:avLst/>
              </a:prstGeom>
              <a:solidFill>
                <a:srgbClr val="2F2F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p:grpSp>
        <p:sp>
          <p:nvSpPr>
            <p:cNvPr id="18" name="Google Shape;100;p13"/>
            <p:cNvSpPr/>
            <p:nvPr/>
          </p:nvSpPr>
          <p:spPr>
            <a:xfrm>
              <a:off x="5475893" y="4784872"/>
              <a:ext cx="1182300" cy="3192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3D3D3D"/>
                  </a:solidFill>
                  <a:effectLst/>
                  <a:uLnTx/>
                  <a:uFillTx/>
                  <a:latin typeface="Times New Roman"/>
                  <a:ea typeface="Times New Roman"/>
                  <a:cs typeface="Times New Roman"/>
                  <a:sym typeface="Times New Roman"/>
                </a:rPr>
                <a:t>Decil</a:t>
              </a:r>
              <a:endParaRPr kumimoji="0" sz="2000" b="0" i="0" u="none" strike="noStrike" kern="1200" cap="none" spc="0" normalizeH="0" baseline="0" noProof="0" dirty="0">
                <a:ln>
                  <a:noFill/>
                </a:ln>
                <a:solidFill>
                  <a:srgbClr val="3D3D3D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9" name="Google Shape;101;p13"/>
            <p:cNvSpPr/>
            <p:nvPr/>
          </p:nvSpPr>
          <p:spPr>
            <a:xfrm>
              <a:off x="5299243" y="4857472"/>
              <a:ext cx="174000" cy="174000"/>
            </a:xfrm>
            <a:prstGeom prst="ellipse">
              <a:avLst/>
            </a:prstGeom>
            <a:solidFill>
              <a:srgbClr val="41414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endParaRPr>
            </a:p>
          </p:txBody>
        </p:sp>
      </p:grpSp>
      <p:sp>
        <p:nvSpPr>
          <p:cNvPr id="20" name="Título 1"/>
          <p:cNvSpPr txBox="1">
            <a:spLocks/>
          </p:cNvSpPr>
          <p:nvPr/>
        </p:nvSpPr>
        <p:spPr>
          <a:xfrm>
            <a:off x="646425" y="370777"/>
            <a:ext cx="9484041" cy="13581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>Quantis</a:t>
            </a:r>
            <a:r>
              <a:rPr kumimoji="0" lang="pt-BR" sz="4400" b="0" i="0" u="none" strike="noStrike" kern="1200" cap="none" spc="-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  <a:t/>
            </a:r>
            <a:br>
              <a:rPr kumimoji="0" lang="pt-BR" sz="4400" b="0" i="0" u="none" strike="noStrike" kern="1200" cap="none" spc="-5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Schoolbook" panose="02040604050505020304"/>
                <a:ea typeface="+mj-ea"/>
                <a:cs typeface="+mj-cs"/>
              </a:rPr>
            </a:br>
            <a:endParaRPr kumimoji="0" lang="pt-BR" sz="4400" b="0" i="0" u="none" strike="noStrike" kern="120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63842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95982" y="1371831"/>
            <a:ext cx="5832097" cy="2828201"/>
          </a:xfrm>
        </p:spPr>
        <p:txBody>
          <a:bodyPr>
            <a:normAutofit/>
          </a:bodyPr>
          <a:lstStyle/>
          <a:p>
            <a:r>
              <a:rPr lang="en-US" sz="8000" dirty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Quartis</a:t>
            </a:r>
            <a:endParaRPr lang="pt-BR" sz="8000" spc="0" dirty="0">
              <a:ln>
                <a:solidFill>
                  <a:srgbClr val="002060"/>
                </a:solidFill>
              </a:ln>
              <a:solidFill>
                <a:srgbClr val="00206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" name="Google Shape;109;p14"/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41319" y="2934865"/>
            <a:ext cx="4217223" cy="1265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5322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646425" y="370777"/>
            <a:ext cx="9484041" cy="135813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pt-BR" sz="4000" b="1" dirty="0"/>
              <a:t>Quartis</a:t>
            </a:r>
            <a:r>
              <a:rPr lang="pt-BR" dirty="0">
                <a:solidFill>
                  <a:srgbClr val="002060"/>
                </a:solidFill>
              </a:rPr>
              <a:t/>
            </a:r>
            <a:br>
              <a:rPr lang="pt-BR" dirty="0">
                <a:solidFill>
                  <a:srgbClr val="002060"/>
                </a:solidFill>
              </a:rPr>
            </a:br>
            <a:endParaRPr lang="pt-BR" dirty="0"/>
          </a:p>
        </p:txBody>
      </p:sp>
      <p:sp>
        <p:nvSpPr>
          <p:cNvPr id="5" name="Espaço Reservado para Conteúdo 13"/>
          <p:cNvSpPr>
            <a:spLocks noGrp="1"/>
          </p:cNvSpPr>
          <p:nvPr>
            <p:ph idx="1"/>
          </p:nvPr>
        </p:nvSpPr>
        <p:spPr>
          <a:xfrm>
            <a:off x="646425" y="1247504"/>
            <a:ext cx="9484041" cy="4955221"/>
          </a:xfrm>
        </p:spPr>
        <p:txBody>
          <a:bodyPr rtlCol="0">
            <a:normAutofit fontScale="92500" lnSpcReduction="20000"/>
          </a:bodyPr>
          <a:lstStyle/>
          <a:p>
            <a:pPr lvl="0" algn="just">
              <a:buClr>
                <a:srgbClr val="002060"/>
              </a:buClr>
            </a:pPr>
            <a:r>
              <a:rPr lang="pt-BR" sz="3000" dirty="0">
                <a:solidFill>
                  <a:srgbClr val="000000"/>
                </a:solidFill>
              </a:rPr>
              <a:t>Quartis são medidas separatrizes que dividem os dados de um rol em 4 grupos que contém 25% dos dados em cada.</a:t>
            </a:r>
          </a:p>
          <a:p>
            <a:pPr lvl="0" algn="just">
              <a:buClr>
                <a:srgbClr val="002060"/>
              </a:buClr>
            </a:pPr>
            <a:r>
              <a:rPr lang="pt-BR" sz="3000" dirty="0">
                <a:solidFill>
                  <a:srgbClr val="000000"/>
                </a:solidFill>
              </a:rPr>
              <a:t>Não existe concordância universal quanto a método</a:t>
            </a:r>
          </a:p>
          <a:p>
            <a:pPr marL="0" indent="0" algn="just">
              <a:buClr>
                <a:srgbClr val="002060"/>
              </a:buClr>
              <a:buNone/>
            </a:pPr>
            <a:endParaRPr lang="pt-BR" sz="2400" dirty="0"/>
          </a:p>
          <a:p>
            <a:pPr marL="0" indent="0" algn="just">
              <a:buClr>
                <a:srgbClr val="002060"/>
              </a:buClr>
              <a:buNone/>
            </a:pPr>
            <a:endParaRPr lang="pt-BR" sz="2400" dirty="0"/>
          </a:p>
          <a:p>
            <a:pPr marL="0" indent="0" algn="just">
              <a:buClr>
                <a:srgbClr val="002060"/>
              </a:buClr>
              <a:buNone/>
            </a:pPr>
            <a:endParaRPr lang="pt-BR" sz="2400" dirty="0"/>
          </a:p>
          <a:p>
            <a:pPr marL="0" indent="0" algn="just">
              <a:buClr>
                <a:srgbClr val="002060"/>
              </a:buClr>
              <a:buNone/>
            </a:pPr>
            <a:endParaRPr lang="pt-BR" sz="2400" dirty="0"/>
          </a:p>
          <a:p>
            <a:pPr marL="0" indent="0" algn="just">
              <a:buClr>
                <a:srgbClr val="002060"/>
              </a:buClr>
              <a:buNone/>
            </a:pPr>
            <a:endParaRPr lang="pt-BR" sz="2400" dirty="0"/>
          </a:p>
          <a:p>
            <a:pPr marL="0" indent="0" algn="just">
              <a:buClr>
                <a:srgbClr val="002060"/>
              </a:buClr>
              <a:buNone/>
            </a:pPr>
            <a:endParaRPr lang="pt-BR" sz="2400" dirty="0"/>
          </a:p>
          <a:p>
            <a:pPr marL="0" indent="0" algn="ctr">
              <a:buClr>
                <a:srgbClr val="002060"/>
              </a:buClr>
              <a:buNone/>
            </a:pPr>
            <a:r>
              <a:rPr lang="pt-BR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Notação adotada: (Q) para o parâmetro e (q) para a estimativa.</a:t>
            </a:r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just"/>
            <a:endParaRPr lang="en-US" dirty="0"/>
          </a:p>
        </p:txBody>
      </p:sp>
      <p:cxnSp>
        <p:nvCxnSpPr>
          <p:cNvPr id="6" name="Conector reto 5"/>
          <p:cNvCxnSpPr/>
          <p:nvPr/>
        </p:nvCxnSpPr>
        <p:spPr>
          <a:xfrm>
            <a:off x="2122305" y="3941139"/>
            <a:ext cx="56166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to 6"/>
          <p:cNvCxnSpPr/>
          <p:nvPr/>
        </p:nvCxnSpPr>
        <p:spPr>
          <a:xfrm>
            <a:off x="4930617" y="3725115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>
            <a:off x="6442785" y="3725115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>
            <a:off x="3418449" y="3725115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3113719" y="3201895"/>
            <a:ext cx="609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Q1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4598679" y="3201895"/>
            <a:ext cx="609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Q2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6138054" y="3201895"/>
            <a:ext cx="609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Q3</a:t>
            </a:r>
          </a:p>
        </p:txBody>
      </p:sp>
      <p:sp>
        <p:nvSpPr>
          <p:cNvPr id="13" name="Chave Direita 6"/>
          <p:cNvSpPr/>
          <p:nvPr/>
        </p:nvSpPr>
        <p:spPr>
          <a:xfrm rot="5400000">
            <a:off x="2698778" y="3769176"/>
            <a:ext cx="126499" cy="1168826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2358711" y="4535303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15" name="Chave Direita 15"/>
          <p:cNvSpPr/>
          <p:nvPr/>
        </p:nvSpPr>
        <p:spPr>
          <a:xfrm rot="5400000">
            <a:off x="4083628" y="3769176"/>
            <a:ext cx="126499" cy="1168826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3743561" y="4535303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17" name="Chave Direita 17"/>
          <p:cNvSpPr/>
          <p:nvPr/>
        </p:nvSpPr>
        <p:spPr>
          <a:xfrm rot="5400000">
            <a:off x="5649574" y="3760163"/>
            <a:ext cx="126499" cy="1168826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309507" y="4526290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19" name="Chave Direita 19"/>
          <p:cNvSpPr/>
          <p:nvPr/>
        </p:nvSpPr>
        <p:spPr>
          <a:xfrm rot="5400000">
            <a:off x="7091266" y="3760163"/>
            <a:ext cx="126499" cy="1168826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6751199" y="4526290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3104901" y="2958496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4617069" y="2954415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50%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6138054" y="2954415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75%</a:t>
            </a:r>
          </a:p>
        </p:txBody>
      </p:sp>
    </p:spTree>
    <p:extLst>
      <p:ext uri="{BB962C8B-B14F-4D97-AF65-F5344CB8AC3E}">
        <p14:creationId xmlns:p14="http://schemas.microsoft.com/office/powerpoint/2010/main" val="1622828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573062" y="927607"/>
            <a:ext cx="9627005" cy="1362185"/>
          </a:xfrm>
        </p:spPr>
        <p:txBody>
          <a:bodyPr rtlCol="0">
            <a:noAutofit/>
          </a:bodyPr>
          <a:lstStyle/>
          <a:p>
            <a:r>
              <a:rPr lang="pt-BR" sz="4000" b="1" dirty="0"/>
              <a:t>Quartis</a:t>
            </a:r>
            <a:br>
              <a:rPr lang="pt-BR" sz="4000" b="1" dirty="0"/>
            </a:br>
            <a:r>
              <a:rPr lang="pt-BR" sz="4000" b="1" dirty="0"/>
              <a:t>   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r>
              <a:rPr lang="pt-BR" sz="4000" dirty="0">
                <a:solidFill>
                  <a:schemeClr val="accent1"/>
                </a:solidFill>
              </a:rPr>
              <a:t/>
            </a:r>
            <a:br>
              <a:rPr lang="pt-BR" sz="4000" dirty="0">
                <a:solidFill>
                  <a:schemeClr val="accent1"/>
                </a:solidFill>
              </a:rPr>
            </a:br>
            <a:endParaRPr lang="en-US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/>
              <p:cNvSpPr txBox="1"/>
              <p:nvPr/>
            </p:nvSpPr>
            <p:spPr>
              <a:xfrm>
                <a:off x="2213475" y="3305446"/>
                <a:ext cx="2461677" cy="80086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i</m:t>
                          </m:r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𝑛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CaixaDeTex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475" y="3305446"/>
                <a:ext cx="2461677" cy="8008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ixaDeTexto 28"/>
              <p:cNvSpPr txBox="1"/>
              <p:nvPr/>
            </p:nvSpPr>
            <p:spPr>
              <a:xfrm>
                <a:off x="3004043" y="3723981"/>
                <a:ext cx="29294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𝑄𝑖</m:t>
                      </m:r>
                    </m:oMath>
                  </m:oMathPara>
                </a14:m>
                <a:endParaRPr kumimoji="0" lang="pt-BR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CaixaDeTex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4043" y="3723981"/>
                <a:ext cx="292949" cy="307777"/>
              </a:xfrm>
              <a:prstGeom prst="rect">
                <a:avLst/>
              </a:prstGeom>
              <a:blipFill>
                <a:blip r:embed="rId7"/>
                <a:stretch>
                  <a:fillRect l="-31250" r="-29167" b="-3200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Agrupar 2"/>
          <p:cNvGrpSpPr/>
          <p:nvPr/>
        </p:nvGrpSpPr>
        <p:grpSpPr>
          <a:xfrm>
            <a:off x="5089151" y="3354649"/>
            <a:ext cx="3577967" cy="1071182"/>
            <a:chOff x="2638028" y="4429536"/>
            <a:chExt cx="3162158" cy="6917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tângulo 14"/>
                <p:cNvSpPr/>
                <p:nvPr/>
              </p:nvSpPr>
              <p:spPr>
                <a:xfrm>
                  <a:off x="2638028" y="4429536"/>
                  <a:ext cx="2714874" cy="6161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𝑖</m:t>
                      </m:r>
                    </m:oMath>
                  </a14:m>
                  <a:r>
                    <a:rPr kumimoji="0" lang="pt-BR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</a:t>
                  </a:r>
                  <a:r>
                    <a:rPr kumimoji="0" lang="pt-BR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FF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lang="pt-BR" sz="2800" dirty="0">
                      <a:solidFill>
                        <a:srgbClr val="000000"/>
                      </a:solidFill>
                    </a:rPr>
                    <a:t>Quartil (1, 2, 3)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pt-BR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Schoolbook" panose="020406040505050203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" name="Retângulo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028" y="4429536"/>
                  <a:ext cx="2714874" cy="616177"/>
                </a:xfrm>
                <a:prstGeom prst="rect">
                  <a:avLst/>
                </a:prstGeom>
                <a:blipFill>
                  <a:blip r:embed="rId8"/>
                  <a:stretch>
                    <a:fillRect l="-198" t="-6369" r="-2778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tângulo 15"/>
                <p:cNvSpPr/>
                <p:nvPr/>
              </p:nvSpPr>
              <p:spPr>
                <a:xfrm>
                  <a:off x="2638028" y="4783418"/>
                  <a:ext cx="3162158" cy="33790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𝑛</m:t>
                      </m:r>
                    </m:oMath>
                  </a14:m>
                  <a:r>
                    <a:rPr kumimoji="0" lang="pt-BR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:</a:t>
                  </a:r>
                  <a:r>
                    <a:rPr kumimoji="0" lang="pt-BR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92D05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 </a:t>
                  </a:r>
                  <a:r>
                    <a:rPr kumimoji="0" lang="pt-BR" sz="2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entury Schoolbook" panose="02040604050505020304"/>
                      <a:ea typeface="+mn-ea"/>
                      <a:cs typeface="+mn-cs"/>
                    </a:rPr>
                    <a:t>Tamanho da série</a:t>
                  </a:r>
                </a:p>
              </p:txBody>
            </p:sp>
          </mc:Choice>
          <mc:Fallback xmlns="">
            <p:sp>
              <p:nvSpPr>
                <p:cNvPr id="16" name="Retângulo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8028" y="4783418"/>
                  <a:ext cx="3162158" cy="33790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11628" r="-2385" b="-31395"/>
                  </a:stretch>
                </a:blipFill>
              </p:spPr>
              <p:txBody>
                <a:bodyPr/>
                <a:lstStyle/>
                <a:p>
                  <a:r>
                    <a:rPr lang="pt-B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Espaço Reservado para Conteúdo 13"/>
          <p:cNvSpPr>
            <a:spLocks noGrp="1"/>
          </p:cNvSpPr>
          <p:nvPr>
            <p:ph idx="1"/>
          </p:nvPr>
        </p:nvSpPr>
        <p:spPr>
          <a:xfrm>
            <a:off x="1117517" y="2199956"/>
            <a:ext cx="9484041" cy="945425"/>
          </a:xfrm>
        </p:spPr>
        <p:txBody>
          <a:bodyPr rtlCol="0">
            <a:normAutofit/>
          </a:bodyPr>
          <a:lstStyle/>
          <a:p>
            <a:pPr marL="0" indent="0" algn="just">
              <a:buNone/>
            </a:pPr>
            <a:r>
              <a:rPr lang="en-US" sz="2800" dirty="0"/>
              <a:t>Para achar a posição do quartil desejado: </a:t>
            </a:r>
          </a:p>
        </p:txBody>
      </p:sp>
      <p:sp>
        <p:nvSpPr>
          <p:cNvPr id="9" name="Espaço Reservado para Conteúdo 13"/>
          <p:cNvSpPr txBox="1">
            <a:spLocks/>
          </p:cNvSpPr>
          <p:nvPr/>
        </p:nvSpPr>
        <p:spPr>
          <a:xfrm>
            <a:off x="716026" y="5065985"/>
            <a:ext cx="9484041" cy="1649677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marR="0" lvl="0" indent="-182880" algn="just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002060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pt-BR" sz="59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Caso o resultado seja inteiro, o quartil é calculado pela média aritmética entre o valor encontrado naquela posição e o valor subsequente.</a:t>
            </a:r>
          </a:p>
          <a:p>
            <a:pPr marL="182880" marR="0" lvl="0" indent="-182880" algn="just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002060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pt-BR" sz="5900" b="0" i="0" u="none" strike="noStrike" kern="1200" cap="none" spc="1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Caso o contrário, aplica-se o teto ao resultado, e o quartil será o valor encontrado naquela posição.</a:t>
            </a:r>
          </a:p>
          <a:p>
            <a:pPr marL="182880" marR="0" lvl="0" indent="-182880" algn="just" defTabSz="914400" rtl="0" eaLnBrk="1" fontAlgn="auto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rgbClr val="6F6F74"/>
              </a:buClr>
              <a:buSzPct val="80000"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1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7570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>
          <a:xfrm>
            <a:off x="486910" y="350236"/>
            <a:ext cx="5519623" cy="1325562"/>
          </a:xfrm>
        </p:spPr>
        <p:txBody>
          <a:bodyPr rtlCol="0">
            <a:normAutofit/>
          </a:bodyPr>
          <a:lstStyle/>
          <a:p>
            <a:r>
              <a:rPr lang="pt-BR" sz="4000" dirty="0"/>
              <a:t>Quartis: Exemplo 1</a:t>
            </a:r>
            <a:br>
              <a:rPr lang="pt-BR" sz="4000" dirty="0"/>
            </a:br>
            <a:r>
              <a:rPr lang="pt-BR" sz="4000" dirty="0"/>
              <a:t>         </a:t>
            </a:r>
            <a:r>
              <a:rPr lang="pt-BR" sz="3200" dirty="0">
                <a:solidFill>
                  <a:schemeClr val="accent1"/>
                </a:solidFill>
              </a:rPr>
              <a:t>Com Dados Brutos</a:t>
            </a:r>
            <a:endParaRPr lang="en-US" sz="3200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>
          <a:xfrm>
            <a:off x="396530" y="2142199"/>
            <a:ext cx="4806535" cy="795069"/>
          </a:xfrm>
        </p:spPr>
        <p:txBody>
          <a:bodyPr rtlCol="0">
            <a:normAutofit fontScale="92500"/>
          </a:bodyPr>
          <a:lstStyle/>
          <a:p>
            <a:pPr algn="just"/>
            <a:r>
              <a:rPr lang="pt-BR" sz="2700" dirty="0"/>
              <a:t>Encontre os quartis da série:</a:t>
            </a:r>
            <a:endParaRPr lang="en-US" sz="2700" dirty="0"/>
          </a:p>
          <a:p>
            <a:pPr algn="just"/>
            <a:endParaRPr lang="en-US" dirty="0"/>
          </a:p>
        </p:txBody>
      </p:sp>
      <p:sp>
        <p:nvSpPr>
          <p:cNvPr id="26" name="Espaço Reservado para Conteúdo 13"/>
          <p:cNvSpPr txBox="1">
            <a:spLocks/>
          </p:cNvSpPr>
          <p:nvPr/>
        </p:nvSpPr>
        <p:spPr>
          <a:xfrm>
            <a:off x="3193064" y="4181769"/>
            <a:ext cx="4059830" cy="670848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6F6F74"/>
              </a:buClr>
              <a:buSzPct val="100000"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{ 5, 6, 6, 9, 10, 13, 15 }</a:t>
            </a:r>
          </a:p>
        </p:txBody>
      </p:sp>
      <p:cxnSp>
        <p:nvCxnSpPr>
          <p:cNvPr id="27" name="Conector reto 26"/>
          <p:cNvCxnSpPr/>
          <p:nvPr/>
        </p:nvCxnSpPr>
        <p:spPr>
          <a:xfrm>
            <a:off x="5559879" y="1576680"/>
            <a:ext cx="56166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/>
          <p:cNvCxnSpPr/>
          <p:nvPr/>
        </p:nvCxnSpPr>
        <p:spPr>
          <a:xfrm>
            <a:off x="8368191" y="1360656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to 28"/>
          <p:cNvCxnSpPr/>
          <p:nvPr/>
        </p:nvCxnSpPr>
        <p:spPr>
          <a:xfrm>
            <a:off x="9880359" y="1360656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/>
          <p:nvPr/>
        </p:nvCxnSpPr>
        <p:spPr>
          <a:xfrm>
            <a:off x="6856023" y="1360656"/>
            <a:ext cx="0" cy="43204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6616892" y="89395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Q1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8101852" y="89395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Q2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9641227" y="89395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Q3</a:t>
            </a:r>
          </a:p>
        </p:txBody>
      </p:sp>
      <p:sp>
        <p:nvSpPr>
          <p:cNvPr id="34" name="Chave Direita 33"/>
          <p:cNvSpPr/>
          <p:nvPr/>
        </p:nvSpPr>
        <p:spPr>
          <a:xfrm rot="5400000">
            <a:off x="6136353" y="1404717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35" name="CaixaDeTexto 34"/>
          <p:cNvSpPr txBox="1"/>
          <p:nvPr/>
        </p:nvSpPr>
        <p:spPr>
          <a:xfrm>
            <a:off x="5882257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36" name="Chave Direita 35"/>
          <p:cNvSpPr/>
          <p:nvPr/>
        </p:nvSpPr>
        <p:spPr>
          <a:xfrm rot="5400000">
            <a:off x="7521203" y="1404717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7250409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38" name="Chave Direita 37"/>
          <p:cNvSpPr/>
          <p:nvPr/>
        </p:nvSpPr>
        <p:spPr>
          <a:xfrm rot="5400000">
            <a:off x="9087149" y="1395704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8834585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40" name="Chave Direita 39"/>
          <p:cNvSpPr/>
          <p:nvPr/>
        </p:nvSpPr>
        <p:spPr>
          <a:xfrm rot="5400000">
            <a:off x="10528841" y="1395704"/>
            <a:ext cx="126499" cy="1168826"/>
          </a:xfrm>
          <a:prstGeom prst="righ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10274745" y="2086148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42" name="CaixaDeTexto 41"/>
          <p:cNvSpPr txBox="1"/>
          <p:nvPr/>
        </p:nvSpPr>
        <p:spPr>
          <a:xfrm>
            <a:off x="6608074" y="650551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25%</a:t>
            </a:r>
          </a:p>
        </p:txBody>
      </p:sp>
      <p:sp>
        <p:nvSpPr>
          <p:cNvPr id="43" name="CaixaDeTexto 42"/>
          <p:cNvSpPr txBox="1"/>
          <p:nvPr/>
        </p:nvSpPr>
        <p:spPr>
          <a:xfrm>
            <a:off x="8120242" y="64647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50%</a:t>
            </a:r>
          </a:p>
        </p:txBody>
      </p:sp>
      <p:sp>
        <p:nvSpPr>
          <p:cNvPr id="44" name="CaixaDeTexto 43"/>
          <p:cNvSpPr txBox="1"/>
          <p:nvPr/>
        </p:nvSpPr>
        <p:spPr>
          <a:xfrm>
            <a:off x="9641227" y="646470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75%</a:t>
            </a:r>
          </a:p>
        </p:txBody>
      </p:sp>
      <p:sp>
        <p:nvSpPr>
          <p:cNvPr id="46" name="Elipse 45"/>
          <p:cNvSpPr/>
          <p:nvPr/>
        </p:nvSpPr>
        <p:spPr>
          <a:xfrm>
            <a:off x="4412029" y="4130146"/>
            <a:ext cx="389357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47" name="CaixaDeTexto 46"/>
          <p:cNvSpPr txBox="1"/>
          <p:nvPr/>
        </p:nvSpPr>
        <p:spPr>
          <a:xfrm>
            <a:off x="523013" y="4098784"/>
            <a:ext cx="1281120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Q2 = 9</a:t>
            </a:r>
          </a:p>
        </p:txBody>
      </p:sp>
      <p:sp>
        <p:nvSpPr>
          <p:cNvPr id="49" name="Elipse 48"/>
          <p:cNvSpPr/>
          <p:nvPr/>
        </p:nvSpPr>
        <p:spPr>
          <a:xfrm>
            <a:off x="3728847" y="3203899"/>
            <a:ext cx="389357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0" name="Elipse 49"/>
          <p:cNvSpPr/>
          <p:nvPr/>
        </p:nvSpPr>
        <p:spPr>
          <a:xfrm>
            <a:off x="5352321" y="5119086"/>
            <a:ext cx="389357" cy="5261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51" name="CaixaDeTexto 50"/>
          <p:cNvSpPr txBox="1"/>
          <p:nvPr/>
        </p:nvSpPr>
        <p:spPr>
          <a:xfrm>
            <a:off x="551305" y="3383449"/>
            <a:ext cx="1281120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Q1 = 6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422288" y="4842937"/>
            <a:ext cx="1481496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Q3 = 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CaixaDeTexto 53"/>
              <p:cNvSpPr txBox="1"/>
              <p:nvPr/>
            </p:nvSpPr>
            <p:spPr>
              <a:xfrm>
                <a:off x="7171882" y="3091610"/>
                <a:ext cx="339811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×7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=1,75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4" name="CaixaDeTexto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882" y="3091610"/>
                <a:ext cx="3398110" cy="8066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CaixaDeTexto 54"/>
              <p:cNvSpPr txBox="1"/>
              <p:nvPr/>
            </p:nvSpPr>
            <p:spPr>
              <a:xfrm>
                <a:off x="7820783" y="3532373"/>
                <a:ext cx="3478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1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5" name="CaixaDeTexto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783" y="3532373"/>
                <a:ext cx="347851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21053" r="-21053" b="-3260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CaixaDeTexto 55"/>
              <p:cNvSpPr txBox="1"/>
              <p:nvPr/>
            </p:nvSpPr>
            <p:spPr>
              <a:xfrm>
                <a:off x="7171883" y="4041891"/>
                <a:ext cx="3199337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×7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=3,5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6" name="CaixaDeTexto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883" y="4041891"/>
                <a:ext cx="3199337" cy="80663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aixaDeTexto 56"/>
              <p:cNvSpPr txBox="1"/>
              <p:nvPr/>
            </p:nvSpPr>
            <p:spPr>
              <a:xfrm>
                <a:off x="7820783" y="4482654"/>
                <a:ext cx="3478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7" name="CaixaDeTexto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783" y="4482654"/>
                <a:ext cx="347851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21053" r="-21053" b="-32609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CaixaDeTexto 58"/>
              <p:cNvSpPr txBox="1"/>
              <p:nvPr/>
            </p:nvSpPr>
            <p:spPr>
              <a:xfrm>
                <a:off x="7191888" y="4952597"/>
                <a:ext cx="3398110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𝑃𝑂𝑆</m:t>
                      </m:r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=</m:t>
                      </m:r>
                      <m:f>
                        <m:fPr>
                          <m:ctrlP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pt-BR" sz="2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3 </m:t>
                          </m:r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×7</m:t>
                          </m:r>
                        </m:num>
                        <m:den>
                          <m:r>
                            <a:rPr kumimoji="0" lang="pt-B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</m:t>
                          </m:r>
                        </m:den>
                      </m:f>
                      <m:r>
                        <a:rPr kumimoji="0" lang="pt-B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=5,25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9" name="CaixaDeTexto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1888" y="4952597"/>
                <a:ext cx="3398110" cy="8066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CaixaDeTexto 59"/>
              <p:cNvSpPr txBox="1"/>
              <p:nvPr/>
            </p:nvSpPr>
            <p:spPr>
              <a:xfrm>
                <a:off x="7840789" y="5393360"/>
                <a:ext cx="3478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pt-B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3</m:t>
                      </m:r>
                    </m:oMath>
                  </m:oMathPara>
                </a14:m>
                <a:endParaRPr kumimoji="0" lang="pt-B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entury Schoolbook" panose="020406040505050203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CaixaDeTexto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0789" y="5393360"/>
                <a:ext cx="347851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21053" r="-21053" b="-3555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Espaço Reservado para Conteúdo 13"/>
          <p:cNvSpPr txBox="1">
            <a:spLocks/>
          </p:cNvSpPr>
          <p:nvPr/>
        </p:nvSpPr>
        <p:spPr>
          <a:xfrm>
            <a:off x="3190579" y="5184837"/>
            <a:ext cx="4059830" cy="670848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6F6F74"/>
              </a:buClr>
              <a:buSzPct val="100000"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{ 5, 6, 6, 9, 10, 13, 15 }</a:t>
            </a:r>
          </a:p>
        </p:txBody>
      </p:sp>
      <p:sp>
        <p:nvSpPr>
          <p:cNvPr id="53" name="Espaço Reservado para Conteúdo 13"/>
          <p:cNvSpPr txBox="1">
            <a:spLocks/>
          </p:cNvSpPr>
          <p:nvPr/>
        </p:nvSpPr>
        <p:spPr>
          <a:xfrm>
            <a:off x="3190579" y="3264865"/>
            <a:ext cx="4059830" cy="670848"/>
          </a:xfrm>
          <a:prstGeom prst="rect">
            <a:avLst/>
          </a:prstGeom>
        </p:spPr>
        <p:txBody>
          <a:bodyPr vert="horz" lIns="121899" tIns="60949" rIns="121899" bIns="60949" rtlCol="0">
            <a:no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6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898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373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48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3227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37973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720" indent="-23160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6F6F74"/>
              </a:buClr>
              <a:buSzPct val="100000"/>
              <a:buFont typeface="Arial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Schoolbook" panose="02040604050505020304"/>
                <a:ea typeface="+mn-ea"/>
                <a:cs typeface="+mn-cs"/>
              </a:rPr>
              <a:t>{ 5, 6, 6, 9, 10, 13, 15 }</a:t>
            </a:r>
          </a:p>
        </p:txBody>
      </p:sp>
    </p:spTree>
    <p:extLst>
      <p:ext uri="{BB962C8B-B14F-4D97-AF65-F5344CB8AC3E}">
        <p14:creationId xmlns:p14="http://schemas.microsoft.com/office/powerpoint/2010/main" val="84559582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TM03457515[[fn=Exibir]]</Template>
  <TotalTime>2446</TotalTime>
  <Words>2478</Words>
  <Application>Microsoft Office PowerPoint</Application>
  <PresentationFormat>Widescreen</PresentationFormat>
  <Paragraphs>410</Paragraphs>
  <Slides>29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6" baseType="lpstr">
      <vt:lpstr>Arial</vt:lpstr>
      <vt:lpstr>Cambria Math</vt:lpstr>
      <vt:lpstr>Century Schoolbook</vt:lpstr>
      <vt:lpstr>Lucida Calligraphy</vt:lpstr>
      <vt:lpstr>Times New Roman</vt:lpstr>
      <vt:lpstr>Wingdings 2</vt:lpstr>
      <vt:lpstr>View</vt:lpstr>
      <vt:lpstr>DEX083 Probabilidade e Estatística Universidade Estadual de Santa Cruz  Medidas de posição (separatrizes)</vt:lpstr>
      <vt:lpstr>Medidas de Posição (Separatrizes)</vt:lpstr>
      <vt:lpstr>Medidas de Posição (Separatrizes) </vt:lpstr>
      <vt:lpstr>Medidas de Posição (Separatrizes) </vt:lpstr>
      <vt:lpstr>Apresentação do PowerPoint</vt:lpstr>
      <vt:lpstr>Quartis</vt:lpstr>
      <vt:lpstr>Quartis </vt:lpstr>
      <vt:lpstr>Quartis       Com Dados Brutos </vt:lpstr>
      <vt:lpstr>Quartis: Exemplo 1          Com Dados Brutos</vt:lpstr>
      <vt:lpstr>Quartis: Exemplo 2          Com Dados Brutos</vt:lpstr>
      <vt:lpstr>Apresentação do PowerPoint</vt:lpstr>
      <vt:lpstr>Quartis: Exemplo         Com Variáveis Contínuas </vt:lpstr>
      <vt:lpstr>Quartis: Exemplo         Com Variáveis Contínuas </vt:lpstr>
      <vt:lpstr>Apresentação do PowerPoint</vt:lpstr>
      <vt:lpstr>Decis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Referências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CET797 Elementos de Estatística Universidade Estadual de Santa Cruz  Medidas Estatísticas</dc:title>
  <dc:creator>Nei</dc:creator>
  <cp:lastModifiedBy>A</cp:lastModifiedBy>
  <cp:revision>120</cp:revision>
  <dcterms:created xsi:type="dcterms:W3CDTF">2019-04-08T22:55:51Z</dcterms:created>
  <dcterms:modified xsi:type="dcterms:W3CDTF">2024-11-19T00:51:40Z</dcterms:modified>
</cp:coreProperties>
</file>