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51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5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5.xml"/>
  <Override ContentType="application/vnd.openxmlformats-officedocument.presentationml.slide+xml" PartName="/ppt/slides/slide5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50.xml"/>
  <Override ContentType="application/vnd.openxmlformats-officedocument.presentationml.slide+xml" PartName="/ppt/slides/slide34.xml"/>
  <Override ContentType="application/vnd.openxmlformats-officedocument.presentationml.slide+xml" PartName="/ppt/slides/slide33.xml"/>
  <Override ContentType="application/vnd.openxmlformats-officedocument.presentationml.slide+xml" PartName="/ppt/slides/slide51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7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36.xml"/>
  <Override ContentType="application/vnd.openxmlformats-officedocument.presentationml.slide+xml" PartName="/ppt/slides/slide23.xml"/>
  <Override ContentType="application/vnd.openxmlformats-officedocument.presentationml.slide+xml" PartName="/ppt/slides/slide49.xml"/>
  <Override ContentType="application/vnd.openxmlformats-officedocument.presentationml.slide+xml" PartName="/ppt/slides/slide10.xml"/>
  <Override ContentType="application/vnd.openxmlformats-officedocument.presentationml.slide+xml" PartName="/ppt/slides/slide6.xml"/>
  <Override ContentType="application/vnd.openxmlformats-officedocument.presentationml.slide+xml" PartName="/ppt/slides/slide40.xml"/>
  <Override ContentType="application/vnd.openxmlformats-officedocument.presentationml.slide+xml" PartName="/ppt/slides/slide4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9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12.xml"/>
  <Override ContentType="application/vnd.openxmlformats-officedocument.presentationml.slide+xml" PartName="/ppt/slides/slide4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7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2" r:id="rId4"/>
    <p:sldMasterId id="2147483673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</p:sldIdLst>
  <p:sldSz cy="6858000" cx="12192000"/>
  <p:notesSz cx="6858000" cy="9144000"/>
  <p:embeddedFontLst>
    <p:embeddedFont>
      <p:font typeface="Ubuntu"/>
      <p:regular r:id="rId59"/>
      <p:bold r:id="rId60"/>
      <p:italic r:id="rId61"/>
      <p:boldItalic r:id="rId62"/>
    </p:embeddedFont>
    <p:embeddedFont>
      <p:font typeface="Corbel"/>
      <p:regular r:id="rId63"/>
      <p:bold r:id="rId64"/>
      <p:italic r:id="rId65"/>
      <p:boldItalic r:id="rId66"/>
    </p:embeddedFont>
    <p:embeddedFont>
      <p:font typeface="Bodoni"/>
      <p:regular r:id="rId67"/>
      <p:bold r:id="rId68"/>
      <p:italic r:id="rId69"/>
      <p:boldItalic r:id="rId70"/>
    </p:embeddedFont>
    <p:embeddedFont>
      <p:font typeface="Century Gothic"/>
      <p:regular r:id="rId71"/>
      <p:bold r:id="rId72"/>
      <p:italic r:id="rId73"/>
      <p:boldItalic r:id="rId7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6D2378EC-880A-4308-B668-35CDD9D4EFE9}">
  <a:tblStyle styleId="{6D2378EC-880A-4308-B668-35CDD9D4EFE9}" styleName="Table_0">
    <a:wholeTbl>
      <a:tcTxStyle b="off" i="off">
        <a:font>
          <a:latin typeface="Arial"/>
          <a:ea typeface="Arial"/>
          <a:cs typeface="Arial"/>
        </a:font>
        <a:srgbClr val="000000"/>
      </a:tcTxStyle>
    </a:wholeTbl>
    <a:band1H>
      <a:tcTxStyle b="off" i="off"/>
    </a:band1H>
    <a:band2H>
      <a:tcTxStyle b="off" i="off"/>
    </a:band2H>
    <a:band1V>
      <a:tcTxStyle b="off" i="off"/>
    </a:band1V>
    <a:band2V>
      <a:tcTxStyle b="off" i="off"/>
    </a:band2V>
    <a:lastCol>
      <a:tcTxStyle b="off" i="off"/>
    </a:lastCol>
    <a:firstCol>
      <a:tcTxStyle b="off" i="off"/>
    </a:firstCol>
    <a:lastRow>
      <a:tcTxStyle b="off" i="off"/>
    </a:lastRow>
    <a:seCell>
      <a:tcTxStyle b="off" i="off"/>
    </a:seCell>
    <a:swCell>
      <a:tcTxStyle b="off" i="off"/>
    </a:swCell>
    <a:firstRow>
      <a:tcTxStyle b="off" i="off"/>
    </a:firstRow>
    <a:neCell>
      <a:tcTxStyle b="off" i="off"/>
    </a:neCell>
    <a:nwCell>
      <a:tcTxStyle b="off" i="off"/>
    </a:nwCell>
  </a:tblStyle>
</a:tblStyleLst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4.xml"/><Relationship Id="rId42" Type="http://schemas.openxmlformats.org/officeDocument/2006/relationships/slide" Target="slides/slide36.xml"/><Relationship Id="rId41" Type="http://schemas.openxmlformats.org/officeDocument/2006/relationships/slide" Target="slides/slide35.xml"/><Relationship Id="rId44" Type="http://schemas.openxmlformats.org/officeDocument/2006/relationships/slide" Target="slides/slide38.xml"/><Relationship Id="rId43" Type="http://schemas.openxmlformats.org/officeDocument/2006/relationships/slide" Target="slides/slide37.xml"/><Relationship Id="rId46" Type="http://schemas.openxmlformats.org/officeDocument/2006/relationships/slide" Target="slides/slide40.xml"/><Relationship Id="rId45" Type="http://schemas.openxmlformats.org/officeDocument/2006/relationships/slide" Target="slides/slide39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48" Type="http://schemas.openxmlformats.org/officeDocument/2006/relationships/slide" Target="slides/slide42.xml"/><Relationship Id="rId47" Type="http://schemas.openxmlformats.org/officeDocument/2006/relationships/slide" Target="slides/slide41.xml"/><Relationship Id="rId49" Type="http://schemas.openxmlformats.org/officeDocument/2006/relationships/slide" Target="slides/slide43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73" Type="http://schemas.openxmlformats.org/officeDocument/2006/relationships/font" Target="fonts/CenturyGothic-italic.fntdata"/><Relationship Id="rId72" Type="http://schemas.openxmlformats.org/officeDocument/2006/relationships/font" Target="fonts/CenturyGothic-bold.fntdata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74" Type="http://schemas.openxmlformats.org/officeDocument/2006/relationships/font" Target="fonts/CenturyGothic-boldItalic.fntdata"/><Relationship Id="rId33" Type="http://schemas.openxmlformats.org/officeDocument/2006/relationships/slide" Target="slides/slide27.xml"/><Relationship Id="rId32" Type="http://schemas.openxmlformats.org/officeDocument/2006/relationships/slide" Target="slides/slide26.xml"/><Relationship Id="rId35" Type="http://schemas.openxmlformats.org/officeDocument/2006/relationships/slide" Target="slides/slide29.xml"/><Relationship Id="rId34" Type="http://schemas.openxmlformats.org/officeDocument/2006/relationships/slide" Target="slides/slide28.xml"/><Relationship Id="rId71" Type="http://schemas.openxmlformats.org/officeDocument/2006/relationships/font" Target="fonts/CenturyGothic-regular.fntdata"/><Relationship Id="rId70" Type="http://schemas.openxmlformats.org/officeDocument/2006/relationships/font" Target="fonts/Bodoni-boldItalic.fntdata"/><Relationship Id="rId37" Type="http://schemas.openxmlformats.org/officeDocument/2006/relationships/slide" Target="slides/slide31.xml"/><Relationship Id="rId36" Type="http://schemas.openxmlformats.org/officeDocument/2006/relationships/slide" Target="slides/slide30.xml"/><Relationship Id="rId39" Type="http://schemas.openxmlformats.org/officeDocument/2006/relationships/slide" Target="slides/slide33.xml"/><Relationship Id="rId38" Type="http://schemas.openxmlformats.org/officeDocument/2006/relationships/slide" Target="slides/slide32.xml"/><Relationship Id="rId62" Type="http://schemas.openxmlformats.org/officeDocument/2006/relationships/font" Target="fonts/Ubuntu-boldItalic.fntdata"/><Relationship Id="rId61" Type="http://schemas.openxmlformats.org/officeDocument/2006/relationships/font" Target="fonts/Ubuntu-italic.fntdata"/><Relationship Id="rId20" Type="http://schemas.openxmlformats.org/officeDocument/2006/relationships/slide" Target="slides/slide14.xml"/><Relationship Id="rId64" Type="http://schemas.openxmlformats.org/officeDocument/2006/relationships/font" Target="fonts/Corbel-bold.fntdata"/><Relationship Id="rId63" Type="http://schemas.openxmlformats.org/officeDocument/2006/relationships/font" Target="fonts/Corbel-regular.fntdata"/><Relationship Id="rId22" Type="http://schemas.openxmlformats.org/officeDocument/2006/relationships/slide" Target="slides/slide16.xml"/><Relationship Id="rId66" Type="http://schemas.openxmlformats.org/officeDocument/2006/relationships/font" Target="fonts/Corbel-boldItalic.fntdata"/><Relationship Id="rId21" Type="http://schemas.openxmlformats.org/officeDocument/2006/relationships/slide" Target="slides/slide15.xml"/><Relationship Id="rId65" Type="http://schemas.openxmlformats.org/officeDocument/2006/relationships/font" Target="fonts/Corbel-italic.fntdata"/><Relationship Id="rId24" Type="http://schemas.openxmlformats.org/officeDocument/2006/relationships/slide" Target="slides/slide18.xml"/><Relationship Id="rId68" Type="http://schemas.openxmlformats.org/officeDocument/2006/relationships/font" Target="fonts/Bodoni-bold.fntdata"/><Relationship Id="rId23" Type="http://schemas.openxmlformats.org/officeDocument/2006/relationships/slide" Target="slides/slide17.xml"/><Relationship Id="rId67" Type="http://schemas.openxmlformats.org/officeDocument/2006/relationships/font" Target="fonts/Bodoni-regular.fntdata"/><Relationship Id="rId60" Type="http://schemas.openxmlformats.org/officeDocument/2006/relationships/font" Target="fonts/Ubuntu-bold.fntdata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69" Type="http://schemas.openxmlformats.org/officeDocument/2006/relationships/font" Target="fonts/Bodoni-italic.fntdata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29" Type="http://schemas.openxmlformats.org/officeDocument/2006/relationships/slide" Target="slides/slide23.xml"/><Relationship Id="rId51" Type="http://schemas.openxmlformats.org/officeDocument/2006/relationships/slide" Target="slides/slide45.xml"/><Relationship Id="rId50" Type="http://schemas.openxmlformats.org/officeDocument/2006/relationships/slide" Target="slides/slide44.xml"/><Relationship Id="rId53" Type="http://schemas.openxmlformats.org/officeDocument/2006/relationships/slide" Target="slides/slide47.xml"/><Relationship Id="rId52" Type="http://schemas.openxmlformats.org/officeDocument/2006/relationships/slide" Target="slides/slide46.xml"/><Relationship Id="rId11" Type="http://schemas.openxmlformats.org/officeDocument/2006/relationships/slide" Target="slides/slide5.xml"/><Relationship Id="rId55" Type="http://schemas.openxmlformats.org/officeDocument/2006/relationships/slide" Target="slides/slide49.xml"/><Relationship Id="rId10" Type="http://schemas.openxmlformats.org/officeDocument/2006/relationships/slide" Target="slides/slide4.xml"/><Relationship Id="rId54" Type="http://schemas.openxmlformats.org/officeDocument/2006/relationships/slide" Target="slides/slide48.xml"/><Relationship Id="rId13" Type="http://schemas.openxmlformats.org/officeDocument/2006/relationships/slide" Target="slides/slide7.xml"/><Relationship Id="rId57" Type="http://schemas.openxmlformats.org/officeDocument/2006/relationships/slide" Target="slides/slide51.xml"/><Relationship Id="rId12" Type="http://schemas.openxmlformats.org/officeDocument/2006/relationships/slide" Target="slides/slide6.xml"/><Relationship Id="rId56" Type="http://schemas.openxmlformats.org/officeDocument/2006/relationships/slide" Target="slides/slide50.xml"/><Relationship Id="rId15" Type="http://schemas.openxmlformats.org/officeDocument/2006/relationships/slide" Target="slides/slide9.xml"/><Relationship Id="rId59" Type="http://schemas.openxmlformats.org/officeDocument/2006/relationships/font" Target="fonts/Ubuntu-regular.fntdata"/><Relationship Id="rId14" Type="http://schemas.openxmlformats.org/officeDocument/2006/relationships/slide" Target="slides/slide8.xml"/><Relationship Id="rId58" Type="http://schemas.openxmlformats.org/officeDocument/2006/relationships/slide" Target="slides/slide52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6000" y="812520"/>
            <a:ext cx="7127280" cy="400896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 txBox="1"/>
          <p:nvPr>
            <p:ph idx="3"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" name="Google Shape;6;n"/>
          <p:cNvSpPr txBox="1"/>
          <p:nvPr>
            <p:ph idx="10"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b="0" i="0" lang="en-US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:notes"/>
          <p:cNvSpPr txBox="1"/>
          <p:nvPr>
            <p:ph idx="1"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13" name="Google Shape;113;p1:notes"/>
          <p:cNvSpPr/>
          <p:nvPr>
            <p:ph idx="2" type="sldImg"/>
          </p:nvPr>
        </p:nvSpPr>
        <p:spPr>
          <a:xfrm>
            <a:off x="216000" y="812520"/>
            <a:ext cx="7127280" cy="400896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10:notes"/>
          <p:cNvSpPr txBox="1"/>
          <p:nvPr>
            <p:ph idx="1"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4" name="Google Shape;174;p10:notes"/>
          <p:cNvSpPr/>
          <p:nvPr>
            <p:ph idx="2" type="sldImg"/>
          </p:nvPr>
        </p:nvSpPr>
        <p:spPr>
          <a:xfrm>
            <a:off x="216000" y="812520"/>
            <a:ext cx="7127280" cy="400896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11:notes"/>
          <p:cNvSpPr txBox="1"/>
          <p:nvPr>
            <p:ph idx="1"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3" name="Google Shape;183;p11:notes"/>
          <p:cNvSpPr/>
          <p:nvPr>
            <p:ph idx="2" type="sldImg"/>
          </p:nvPr>
        </p:nvSpPr>
        <p:spPr>
          <a:xfrm>
            <a:off x="216000" y="812520"/>
            <a:ext cx="7127280" cy="400896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12:notes"/>
          <p:cNvSpPr txBox="1"/>
          <p:nvPr>
            <p:ph idx="1"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91" name="Google Shape;191;p12:notes"/>
          <p:cNvSpPr/>
          <p:nvPr>
            <p:ph idx="2" type="sldImg"/>
          </p:nvPr>
        </p:nvSpPr>
        <p:spPr>
          <a:xfrm>
            <a:off x="216000" y="812520"/>
            <a:ext cx="7127280" cy="400896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13:notes"/>
          <p:cNvSpPr txBox="1"/>
          <p:nvPr>
            <p:ph idx="1"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99" name="Google Shape;199;p13:notes"/>
          <p:cNvSpPr/>
          <p:nvPr>
            <p:ph idx="2" type="sldImg"/>
          </p:nvPr>
        </p:nvSpPr>
        <p:spPr>
          <a:xfrm>
            <a:off x="216000" y="812520"/>
            <a:ext cx="7127280" cy="400896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14:notes"/>
          <p:cNvSpPr txBox="1"/>
          <p:nvPr>
            <p:ph idx="1"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05" name="Google Shape;205;p14:notes"/>
          <p:cNvSpPr/>
          <p:nvPr>
            <p:ph idx="2" type="sldImg"/>
          </p:nvPr>
        </p:nvSpPr>
        <p:spPr>
          <a:xfrm>
            <a:off x="216000" y="812520"/>
            <a:ext cx="7127280" cy="400896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15:notes"/>
          <p:cNvSpPr txBox="1"/>
          <p:nvPr>
            <p:ph idx="1"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13" name="Google Shape;213;p15:notes"/>
          <p:cNvSpPr/>
          <p:nvPr>
            <p:ph idx="2" type="sldImg"/>
          </p:nvPr>
        </p:nvSpPr>
        <p:spPr>
          <a:xfrm>
            <a:off x="216000" y="812520"/>
            <a:ext cx="7127280" cy="400896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16:notes"/>
          <p:cNvSpPr txBox="1"/>
          <p:nvPr>
            <p:ph idx="1"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19" name="Google Shape;219;p16:notes"/>
          <p:cNvSpPr/>
          <p:nvPr>
            <p:ph idx="2" type="sldImg"/>
          </p:nvPr>
        </p:nvSpPr>
        <p:spPr>
          <a:xfrm>
            <a:off x="216000" y="812520"/>
            <a:ext cx="7127280" cy="400896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17:notes"/>
          <p:cNvSpPr txBox="1"/>
          <p:nvPr>
            <p:ph idx="1"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27" name="Google Shape;227;p17:notes"/>
          <p:cNvSpPr/>
          <p:nvPr>
            <p:ph idx="2" type="sldImg"/>
          </p:nvPr>
        </p:nvSpPr>
        <p:spPr>
          <a:xfrm>
            <a:off x="216000" y="812520"/>
            <a:ext cx="7127280" cy="400896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18:notes"/>
          <p:cNvSpPr txBox="1"/>
          <p:nvPr>
            <p:ph idx="1"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34" name="Google Shape;234;p18:notes"/>
          <p:cNvSpPr/>
          <p:nvPr>
            <p:ph idx="2" type="sldImg"/>
          </p:nvPr>
        </p:nvSpPr>
        <p:spPr>
          <a:xfrm>
            <a:off x="216000" y="812520"/>
            <a:ext cx="7127280" cy="400896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19:notes"/>
          <p:cNvSpPr txBox="1"/>
          <p:nvPr>
            <p:ph idx="1"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43" name="Google Shape;243;p19:notes"/>
          <p:cNvSpPr/>
          <p:nvPr>
            <p:ph idx="2" type="sldImg"/>
          </p:nvPr>
        </p:nvSpPr>
        <p:spPr>
          <a:xfrm>
            <a:off x="216000" y="812520"/>
            <a:ext cx="7127280" cy="400896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:notes"/>
          <p:cNvSpPr txBox="1"/>
          <p:nvPr>
            <p:ph idx="1"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20" name="Google Shape;120;p2:notes"/>
          <p:cNvSpPr/>
          <p:nvPr>
            <p:ph idx="2" type="sldImg"/>
          </p:nvPr>
        </p:nvSpPr>
        <p:spPr>
          <a:xfrm>
            <a:off x="216000" y="812520"/>
            <a:ext cx="7127280" cy="400896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20:notes"/>
          <p:cNvSpPr txBox="1"/>
          <p:nvPr>
            <p:ph idx="1"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50" name="Google Shape;250;p20:notes"/>
          <p:cNvSpPr/>
          <p:nvPr>
            <p:ph idx="2" type="sldImg"/>
          </p:nvPr>
        </p:nvSpPr>
        <p:spPr>
          <a:xfrm>
            <a:off x="216000" y="812520"/>
            <a:ext cx="7127280" cy="400896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21:notes"/>
          <p:cNvSpPr txBox="1"/>
          <p:nvPr>
            <p:ph idx="1"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56" name="Google Shape;256;p21:notes"/>
          <p:cNvSpPr/>
          <p:nvPr>
            <p:ph idx="2" type="sldImg"/>
          </p:nvPr>
        </p:nvSpPr>
        <p:spPr>
          <a:xfrm>
            <a:off x="216000" y="812520"/>
            <a:ext cx="7127280" cy="400896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22:notes"/>
          <p:cNvSpPr txBox="1"/>
          <p:nvPr>
            <p:ph idx="1"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62" name="Google Shape;262;p22:notes"/>
          <p:cNvSpPr/>
          <p:nvPr>
            <p:ph idx="2" type="sldImg"/>
          </p:nvPr>
        </p:nvSpPr>
        <p:spPr>
          <a:xfrm>
            <a:off x="216000" y="812520"/>
            <a:ext cx="7127280" cy="400896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23:notes"/>
          <p:cNvSpPr txBox="1"/>
          <p:nvPr>
            <p:ph idx="1"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71" name="Google Shape;271;p23:notes"/>
          <p:cNvSpPr/>
          <p:nvPr>
            <p:ph idx="2" type="sldImg"/>
          </p:nvPr>
        </p:nvSpPr>
        <p:spPr>
          <a:xfrm>
            <a:off x="216000" y="812520"/>
            <a:ext cx="7127280" cy="400896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24:notes"/>
          <p:cNvSpPr txBox="1"/>
          <p:nvPr>
            <p:ph idx="1"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78" name="Google Shape;278;p24:notes"/>
          <p:cNvSpPr/>
          <p:nvPr>
            <p:ph idx="2" type="sldImg"/>
          </p:nvPr>
        </p:nvSpPr>
        <p:spPr>
          <a:xfrm>
            <a:off x="216000" y="812520"/>
            <a:ext cx="7127280" cy="400896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25:notes"/>
          <p:cNvSpPr txBox="1"/>
          <p:nvPr>
            <p:ph idx="1"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84" name="Google Shape;284;p25:notes"/>
          <p:cNvSpPr/>
          <p:nvPr>
            <p:ph idx="2" type="sldImg"/>
          </p:nvPr>
        </p:nvSpPr>
        <p:spPr>
          <a:xfrm>
            <a:off x="216000" y="812520"/>
            <a:ext cx="7127280" cy="400896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26:notes"/>
          <p:cNvSpPr txBox="1"/>
          <p:nvPr>
            <p:ph idx="1"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90" name="Google Shape;290;p26:notes"/>
          <p:cNvSpPr/>
          <p:nvPr>
            <p:ph idx="2" type="sldImg"/>
          </p:nvPr>
        </p:nvSpPr>
        <p:spPr>
          <a:xfrm>
            <a:off x="216000" y="812520"/>
            <a:ext cx="7127280" cy="400896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27:notes"/>
          <p:cNvSpPr txBox="1"/>
          <p:nvPr>
            <p:ph idx="1"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99" name="Google Shape;299;p27:notes"/>
          <p:cNvSpPr/>
          <p:nvPr>
            <p:ph idx="2" type="sldImg"/>
          </p:nvPr>
        </p:nvSpPr>
        <p:spPr>
          <a:xfrm>
            <a:off x="216000" y="812520"/>
            <a:ext cx="7127280" cy="400896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28:notes"/>
          <p:cNvSpPr txBox="1"/>
          <p:nvPr>
            <p:ph idx="1"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05" name="Google Shape;305;p28:notes"/>
          <p:cNvSpPr/>
          <p:nvPr>
            <p:ph idx="2" type="sldImg"/>
          </p:nvPr>
        </p:nvSpPr>
        <p:spPr>
          <a:xfrm>
            <a:off x="216000" y="812520"/>
            <a:ext cx="7127280" cy="400896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29:notes"/>
          <p:cNvSpPr txBox="1"/>
          <p:nvPr>
            <p:ph idx="1"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15" name="Google Shape;315;p29:notes"/>
          <p:cNvSpPr/>
          <p:nvPr>
            <p:ph idx="2" type="sldImg"/>
          </p:nvPr>
        </p:nvSpPr>
        <p:spPr>
          <a:xfrm>
            <a:off x="216000" y="812520"/>
            <a:ext cx="7127280" cy="400896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3:notes"/>
          <p:cNvSpPr txBox="1"/>
          <p:nvPr>
            <p:ph idx="1"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26" name="Google Shape;126;p3:notes"/>
          <p:cNvSpPr/>
          <p:nvPr>
            <p:ph idx="2" type="sldImg"/>
          </p:nvPr>
        </p:nvSpPr>
        <p:spPr>
          <a:xfrm>
            <a:off x="216000" y="812520"/>
            <a:ext cx="7127280" cy="400896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30:notes"/>
          <p:cNvSpPr txBox="1"/>
          <p:nvPr>
            <p:ph idx="1"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23" name="Google Shape;323;p30:notes"/>
          <p:cNvSpPr/>
          <p:nvPr>
            <p:ph idx="2" type="sldImg"/>
          </p:nvPr>
        </p:nvSpPr>
        <p:spPr>
          <a:xfrm>
            <a:off x="216000" y="812520"/>
            <a:ext cx="7127280" cy="400896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31:notes"/>
          <p:cNvSpPr txBox="1"/>
          <p:nvPr>
            <p:ph idx="1"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31" name="Google Shape;331;p31:notes"/>
          <p:cNvSpPr/>
          <p:nvPr>
            <p:ph idx="2" type="sldImg"/>
          </p:nvPr>
        </p:nvSpPr>
        <p:spPr>
          <a:xfrm>
            <a:off x="216000" y="812520"/>
            <a:ext cx="7127280" cy="400896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32:notes"/>
          <p:cNvSpPr txBox="1"/>
          <p:nvPr>
            <p:ph idx="1"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39" name="Google Shape;339;p32:notes"/>
          <p:cNvSpPr/>
          <p:nvPr>
            <p:ph idx="2" type="sldImg"/>
          </p:nvPr>
        </p:nvSpPr>
        <p:spPr>
          <a:xfrm>
            <a:off x="216000" y="812520"/>
            <a:ext cx="7127280" cy="400896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33:notes"/>
          <p:cNvSpPr txBox="1"/>
          <p:nvPr>
            <p:ph idx="1"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45" name="Google Shape;345;p33:notes"/>
          <p:cNvSpPr/>
          <p:nvPr>
            <p:ph idx="2" type="sldImg"/>
          </p:nvPr>
        </p:nvSpPr>
        <p:spPr>
          <a:xfrm>
            <a:off x="216000" y="812520"/>
            <a:ext cx="7127280" cy="400896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34:notes"/>
          <p:cNvSpPr txBox="1"/>
          <p:nvPr>
            <p:ph idx="1"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55" name="Google Shape;355;p34:notes"/>
          <p:cNvSpPr/>
          <p:nvPr>
            <p:ph idx="2" type="sldImg"/>
          </p:nvPr>
        </p:nvSpPr>
        <p:spPr>
          <a:xfrm>
            <a:off x="216000" y="812520"/>
            <a:ext cx="7127280" cy="400896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4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35:notes"/>
          <p:cNvSpPr txBox="1"/>
          <p:nvPr>
            <p:ph idx="1"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66" name="Google Shape;366;p35:notes"/>
          <p:cNvSpPr/>
          <p:nvPr>
            <p:ph idx="2" type="sldImg"/>
          </p:nvPr>
        </p:nvSpPr>
        <p:spPr>
          <a:xfrm>
            <a:off x="216000" y="812520"/>
            <a:ext cx="7127280" cy="400896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6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p36:notes"/>
          <p:cNvSpPr txBox="1"/>
          <p:nvPr>
            <p:ph idx="1"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78" name="Google Shape;378;p36:notes"/>
          <p:cNvSpPr/>
          <p:nvPr>
            <p:ph idx="2" type="sldImg"/>
          </p:nvPr>
        </p:nvSpPr>
        <p:spPr>
          <a:xfrm>
            <a:off x="216000" y="812520"/>
            <a:ext cx="7127280" cy="400896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3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p37:notes"/>
          <p:cNvSpPr txBox="1"/>
          <p:nvPr>
            <p:ph idx="1"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85" name="Google Shape;385;p37:notes"/>
          <p:cNvSpPr/>
          <p:nvPr>
            <p:ph idx="2" type="sldImg"/>
          </p:nvPr>
        </p:nvSpPr>
        <p:spPr>
          <a:xfrm>
            <a:off x="216000" y="812520"/>
            <a:ext cx="7127280" cy="400896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9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p38:notes"/>
          <p:cNvSpPr txBox="1"/>
          <p:nvPr>
            <p:ph idx="1"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91" name="Google Shape;391;p38:notes"/>
          <p:cNvSpPr/>
          <p:nvPr>
            <p:ph idx="2" type="sldImg"/>
          </p:nvPr>
        </p:nvSpPr>
        <p:spPr>
          <a:xfrm>
            <a:off x="216000" y="812520"/>
            <a:ext cx="7127280" cy="400896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7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p39:notes"/>
          <p:cNvSpPr txBox="1"/>
          <p:nvPr>
            <p:ph idx="1"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99" name="Google Shape;399;p39:notes"/>
          <p:cNvSpPr/>
          <p:nvPr>
            <p:ph idx="2" type="sldImg"/>
          </p:nvPr>
        </p:nvSpPr>
        <p:spPr>
          <a:xfrm>
            <a:off x="216000" y="812520"/>
            <a:ext cx="7127280" cy="400896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4:notes"/>
          <p:cNvSpPr/>
          <p:nvPr>
            <p:ph idx="2" type="sldImg"/>
          </p:nvPr>
        </p:nvSpPr>
        <p:spPr>
          <a:xfrm>
            <a:off x="685800" y="1143000"/>
            <a:ext cx="5485680" cy="308556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32" name="Google Shape;132;p4:notes"/>
          <p:cNvSpPr txBox="1"/>
          <p:nvPr>
            <p:ph idx="1" type="body"/>
          </p:nvPr>
        </p:nvSpPr>
        <p:spPr>
          <a:xfrm>
            <a:off x="685800" y="4400640"/>
            <a:ext cx="5485320" cy="3599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0" sz="200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" name="Google Shape;133;p4:notes"/>
          <p:cNvSpPr/>
          <p:nvPr/>
        </p:nvSpPr>
        <p:spPr>
          <a:xfrm>
            <a:off x="3884760" y="8685360"/>
            <a:ext cx="2970720" cy="457560"/>
          </a:xfrm>
          <a:prstGeom prst="rect">
            <a:avLst/>
          </a:prstGeom>
          <a:noFill/>
          <a:ln>
            <a:noFill/>
          </a:ln>
        </p:spPr>
        <p:txBody>
          <a:bodyPr anchorCtr="0" anchor="b" bIns="45000" lIns="90000" spcFirstLastPara="1" rIns="90000" wrap="square" tIns="450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5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p40:notes"/>
          <p:cNvSpPr txBox="1"/>
          <p:nvPr>
            <p:ph idx="1"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07" name="Google Shape;407;p40:notes"/>
          <p:cNvSpPr/>
          <p:nvPr>
            <p:ph idx="2" type="sldImg"/>
          </p:nvPr>
        </p:nvSpPr>
        <p:spPr>
          <a:xfrm>
            <a:off x="216000" y="812520"/>
            <a:ext cx="7127280" cy="400896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2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Google Shape;413;p41:notes"/>
          <p:cNvSpPr txBox="1"/>
          <p:nvPr>
            <p:ph idx="1"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14" name="Google Shape;414;p41:notes"/>
          <p:cNvSpPr/>
          <p:nvPr>
            <p:ph idx="2" type="sldImg"/>
          </p:nvPr>
        </p:nvSpPr>
        <p:spPr>
          <a:xfrm>
            <a:off x="216000" y="812520"/>
            <a:ext cx="7127280" cy="400896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2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p42:notes"/>
          <p:cNvSpPr txBox="1"/>
          <p:nvPr>
            <p:ph idx="1"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24" name="Google Shape;424;p42:notes"/>
          <p:cNvSpPr/>
          <p:nvPr>
            <p:ph idx="2" type="sldImg"/>
          </p:nvPr>
        </p:nvSpPr>
        <p:spPr>
          <a:xfrm>
            <a:off x="216000" y="812520"/>
            <a:ext cx="7127280" cy="400896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9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p43:notes"/>
          <p:cNvSpPr txBox="1"/>
          <p:nvPr>
            <p:ph idx="1"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31" name="Google Shape;431;p43:notes"/>
          <p:cNvSpPr/>
          <p:nvPr>
            <p:ph idx="2" type="sldImg"/>
          </p:nvPr>
        </p:nvSpPr>
        <p:spPr>
          <a:xfrm>
            <a:off x="216000" y="812520"/>
            <a:ext cx="7127280" cy="400896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7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p44:notes"/>
          <p:cNvSpPr txBox="1"/>
          <p:nvPr>
            <p:ph idx="1"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39" name="Google Shape;439;p44:notes"/>
          <p:cNvSpPr/>
          <p:nvPr>
            <p:ph idx="2" type="sldImg"/>
          </p:nvPr>
        </p:nvSpPr>
        <p:spPr>
          <a:xfrm>
            <a:off x="216000" y="812520"/>
            <a:ext cx="7127280" cy="400896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4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p45:notes"/>
          <p:cNvSpPr txBox="1"/>
          <p:nvPr>
            <p:ph idx="1"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46" name="Google Shape;446;p45:notes"/>
          <p:cNvSpPr/>
          <p:nvPr>
            <p:ph idx="2" type="sldImg"/>
          </p:nvPr>
        </p:nvSpPr>
        <p:spPr>
          <a:xfrm>
            <a:off x="216000" y="812520"/>
            <a:ext cx="7127280" cy="400896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5" name="Shape 4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Google Shape;456;p46:notes"/>
          <p:cNvSpPr txBox="1"/>
          <p:nvPr>
            <p:ph idx="1"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57" name="Google Shape;457;p46:notes"/>
          <p:cNvSpPr/>
          <p:nvPr>
            <p:ph idx="2" type="sldImg"/>
          </p:nvPr>
        </p:nvSpPr>
        <p:spPr>
          <a:xfrm>
            <a:off x="216000" y="812520"/>
            <a:ext cx="7127280" cy="400896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5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466;p47:notes"/>
          <p:cNvSpPr txBox="1"/>
          <p:nvPr>
            <p:ph idx="1"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67" name="Google Shape;467;p47:notes"/>
          <p:cNvSpPr/>
          <p:nvPr>
            <p:ph idx="2" type="sldImg"/>
          </p:nvPr>
        </p:nvSpPr>
        <p:spPr>
          <a:xfrm>
            <a:off x="216000" y="812520"/>
            <a:ext cx="7127280" cy="400896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Google Shape;472;p48:notes"/>
          <p:cNvSpPr txBox="1"/>
          <p:nvPr>
            <p:ph idx="1"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73" name="Google Shape;473;p48:notes"/>
          <p:cNvSpPr/>
          <p:nvPr>
            <p:ph idx="2" type="sldImg"/>
          </p:nvPr>
        </p:nvSpPr>
        <p:spPr>
          <a:xfrm>
            <a:off x="216000" y="812520"/>
            <a:ext cx="7127280" cy="400896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9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p49:notes"/>
          <p:cNvSpPr txBox="1"/>
          <p:nvPr>
            <p:ph idx="1"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81" name="Google Shape;481;p49:notes"/>
          <p:cNvSpPr/>
          <p:nvPr>
            <p:ph idx="2" type="sldImg"/>
          </p:nvPr>
        </p:nvSpPr>
        <p:spPr>
          <a:xfrm>
            <a:off x="216000" y="812520"/>
            <a:ext cx="7127280" cy="400896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5:notes"/>
          <p:cNvSpPr txBox="1"/>
          <p:nvPr>
            <p:ph idx="1"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41" name="Google Shape;141;p5:notes"/>
          <p:cNvSpPr/>
          <p:nvPr>
            <p:ph idx="2" type="sldImg"/>
          </p:nvPr>
        </p:nvSpPr>
        <p:spPr>
          <a:xfrm>
            <a:off x="216000" y="812520"/>
            <a:ext cx="7127280" cy="400896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8" name="Shape 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Google Shape;489;p50:notes"/>
          <p:cNvSpPr txBox="1"/>
          <p:nvPr>
            <p:ph idx="1"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90" name="Google Shape;490;p50:notes"/>
          <p:cNvSpPr/>
          <p:nvPr>
            <p:ph idx="2" type="sldImg"/>
          </p:nvPr>
        </p:nvSpPr>
        <p:spPr>
          <a:xfrm>
            <a:off x="216000" y="812520"/>
            <a:ext cx="7127280" cy="400896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4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Google Shape;495;p51:notes"/>
          <p:cNvSpPr txBox="1"/>
          <p:nvPr>
            <p:ph idx="1"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96" name="Google Shape;496;p51:notes"/>
          <p:cNvSpPr/>
          <p:nvPr>
            <p:ph idx="2" type="sldImg"/>
          </p:nvPr>
        </p:nvSpPr>
        <p:spPr>
          <a:xfrm>
            <a:off x="216000" y="812520"/>
            <a:ext cx="7127280" cy="400896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0" name="Shape 5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" name="Google Shape;501;p52:notes"/>
          <p:cNvSpPr txBox="1"/>
          <p:nvPr>
            <p:ph idx="1"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02" name="Google Shape;502;p52:notes"/>
          <p:cNvSpPr/>
          <p:nvPr>
            <p:ph idx="2" type="sldImg"/>
          </p:nvPr>
        </p:nvSpPr>
        <p:spPr>
          <a:xfrm>
            <a:off x="216000" y="812520"/>
            <a:ext cx="7127280" cy="400896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6:notes"/>
          <p:cNvSpPr txBox="1"/>
          <p:nvPr>
            <p:ph idx="1"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47" name="Google Shape;147;p6:notes"/>
          <p:cNvSpPr/>
          <p:nvPr>
            <p:ph idx="2" type="sldImg"/>
          </p:nvPr>
        </p:nvSpPr>
        <p:spPr>
          <a:xfrm>
            <a:off x="216000" y="812520"/>
            <a:ext cx="7127280" cy="400896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7:notes"/>
          <p:cNvSpPr txBox="1"/>
          <p:nvPr>
            <p:ph idx="1"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53" name="Google Shape;153;p7:notes"/>
          <p:cNvSpPr/>
          <p:nvPr>
            <p:ph idx="2" type="sldImg"/>
          </p:nvPr>
        </p:nvSpPr>
        <p:spPr>
          <a:xfrm>
            <a:off x="216000" y="812520"/>
            <a:ext cx="7127280" cy="400896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8:notes"/>
          <p:cNvSpPr txBox="1"/>
          <p:nvPr>
            <p:ph idx="1"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1" name="Google Shape;161;p8:notes"/>
          <p:cNvSpPr/>
          <p:nvPr>
            <p:ph idx="2" type="sldImg"/>
          </p:nvPr>
        </p:nvSpPr>
        <p:spPr>
          <a:xfrm>
            <a:off x="216000" y="812520"/>
            <a:ext cx="7127280" cy="400896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9:notes"/>
          <p:cNvSpPr txBox="1"/>
          <p:nvPr>
            <p:ph idx="1"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8" name="Google Shape;168;p9:notes"/>
          <p:cNvSpPr/>
          <p:nvPr>
            <p:ph idx="2" type="sldImg"/>
          </p:nvPr>
        </p:nvSpPr>
        <p:spPr>
          <a:xfrm>
            <a:off x="216000" y="812520"/>
            <a:ext cx="7127280" cy="400896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 type="blank">
  <p:cSld name="BLANK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 over Content" type="objOverTx">
  <p:cSld name="OBJECT_OVER_TEX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1"/>
          <p:cNvSpPr txBox="1"/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1"/>
          <p:cNvSpPr txBox="1"/>
          <p:nvPr>
            <p:ph idx="1"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11"/>
          <p:cNvSpPr txBox="1"/>
          <p:nvPr>
            <p:ph idx="2"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4 Content" type="fourObj">
  <p:cSld name="FOUR_OBJECTS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2"/>
          <p:cNvSpPr txBox="1"/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2"/>
          <p:cNvSpPr txBox="1"/>
          <p:nvPr>
            <p:ph idx="1"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2"/>
          <p:cNvSpPr txBox="1"/>
          <p:nvPr>
            <p:ph idx="2"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2"/>
          <p:cNvSpPr txBox="1"/>
          <p:nvPr>
            <p:ph idx="3"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2"/>
          <p:cNvSpPr txBox="1"/>
          <p:nvPr>
            <p:ph idx="4"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6 Content">
  <p:cSld name="Title, 6 Content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3"/>
          <p:cNvSpPr txBox="1"/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3"/>
          <p:cNvSpPr txBox="1"/>
          <p:nvPr>
            <p:ph idx="1"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3"/>
          <p:cNvSpPr txBox="1"/>
          <p:nvPr>
            <p:ph idx="2"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3"/>
          <p:cNvSpPr txBox="1"/>
          <p:nvPr>
            <p:ph idx="3"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13"/>
          <p:cNvSpPr txBox="1"/>
          <p:nvPr>
            <p:ph idx="4"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13"/>
          <p:cNvSpPr txBox="1"/>
          <p:nvPr>
            <p:ph idx="5"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3"/>
          <p:cNvSpPr txBox="1"/>
          <p:nvPr>
            <p:ph idx="6"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 type="blank">
  <p:cSld name="BLANK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x">
  <p:cSld name="TITLE_AND_BODY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6"/>
          <p:cNvSpPr txBox="1"/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6"/>
          <p:cNvSpPr txBox="1"/>
          <p:nvPr>
            <p:ph idx="1"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" type="obj">
  <p:cSld name="OBJECT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7"/>
          <p:cNvSpPr txBox="1"/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17"/>
          <p:cNvSpPr txBox="1"/>
          <p:nvPr>
            <p:ph idx="1"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" type="twoObj">
  <p:cSld name="TWO_OBJECTS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8"/>
          <p:cNvSpPr txBox="1"/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8"/>
          <p:cNvSpPr txBox="1"/>
          <p:nvPr>
            <p:ph idx="1"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8"/>
          <p:cNvSpPr txBox="1"/>
          <p:nvPr>
            <p:ph idx="2"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9"/>
          <p:cNvSpPr txBox="1"/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entered Text" type="objOnly">
  <p:cSld name="OBJECT_ONLY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20"/>
          <p:cNvSpPr txBox="1"/>
          <p:nvPr>
            <p:ph idx="1"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and Content" type="twoObjAndObj">
  <p:cSld name="TWO_OBJECTS_AND_OBJEC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1"/>
          <p:cNvSpPr txBox="1"/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21"/>
          <p:cNvSpPr txBox="1"/>
          <p:nvPr>
            <p:ph idx="1"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21"/>
          <p:cNvSpPr txBox="1"/>
          <p:nvPr>
            <p:ph idx="2"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21"/>
          <p:cNvSpPr txBox="1"/>
          <p:nvPr>
            <p:ph idx="3"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x">
  <p:cSld name="TITLE_AND_BODY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3"/>
          <p:cNvSpPr txBox="1"/>
          <p:nvPr>
            <p:ph idx="1"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Content and 2 Content" type="objAndTwoObj">
  <p:cSld name="OBJECT_AND_TWO_OBJECTS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2"/>
          <p:cNvSpPr txBox="1"/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22"/>
          <p:cNvSpPr txBox="1"/>
          <p:nvPr>
            <p:ph idx="1"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22"/>
          <p:cNvSpPr txBox="1"/>
          <p:nvPr>
            <p:ph idx="2"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22"/>
          <p:cNvSpPr txBox="1"/>
          <p:nvPr>
            <p:ph idx="3"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over Content" type="twoObjOverTx">
  <p:cSld name="TWO_OBJECTS_OVER_TEXT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3"/>
          <p:cNvSpPr txBox="1"/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23"/>
          <p:cNvSpPr txBox="1"/>
          <p:nvPr>
            <p:ph idx="1"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23"/>
          <p:cNvSpPr txBox="1"/>
          <p:nvPr>
            <p:ph idx="2"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23"/>
          <p:cNvSpPr txBox="1"/>
          <p:nvPr>
            <p:ph idx="3"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 over Content" type="objOverTx">
  <p:cSld name="OBJECT_OVER_TEXT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4"/>
          <p:cNvSpPr txBox="1"/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24"/>
          <p:cNvSpPr txBox="1"/>
          <p:nvPr>
            <p:ph idx="1"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6" name="Google Shape;96;p24"/>
          <p:cNvSpPr txBox="1"/>
          <p:nvPr>
            <p:ph idx="2"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4 Content" type="fourObj">
  <p:cSld name="FOUR_OBJECTS"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5"/>
          <p:cNvSpPr txBox="1"/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25"/>
          <p:cNvSpPr txBox="1"/>
          <p:nvPr>
            <p:ph idx="1"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p25"/>
          <p:cNvSpPr txBox="1"/>
          <p:nvPr>
            <p:ph idx="2"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25"/>
          <p:cNvSpPr txBox="1"/>
          <p:nvPr>
            <p:ph idx="3"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25"/>
          <p:cNvSpPr txBox="1"/>
          <p:nvPr>
            <p:ph idx="4"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6 Content">
  <p:cSld name="Title, 6 Content"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6"/>
          <p:cNvSpPr txBox="1"/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26"/>
          <p:cNvSpPr txBox="1"/>
          <p:nvPr>
            <p:ph idx="1"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p26"/>
          <p:cNvSpPr txBox="1"/>
          <p:nvPr>
            <p:ph idx="2"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7" name="Google Shape;107;p26"/>
          <p:cNvSpPr txBox="1"/>
          <p:nvPr>
            <p:ph idx="3"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26"/>
          <p:cNvSpPr txBox="1"/>
          <p:nvPr>
            <p:ph idx="4"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9" name="Google Shape;109;p26"/>
          <p:cNvSpPr txBox="1"/>
          <p:nvPr>
            <p:ph idx="5"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26"/>
          <p:cNvSpPr txBox="1"/>
          <p:nvPr>
            <p:ph idx="6"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" type="obj">
  <p:cSld name="OBJECT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" type="twoObj">
  <p:cSld name="TWO_OBJECTS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5"/>
          <p:cNvSpPr txBox="1"/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5"/>
          <p:cNvSpPr txBox="1"/>
          <p:nvPr>
            <p:ph idx="1"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2"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6"/>
          <p:cNvSpPr txBox="1"/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entered Text" type="objOnly">
  <p:cSld name="OBJECT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7"/>
          <p:cNvSpPr txBox="1"/>
          <p:nvPr>
            <p:ph idx="1"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and Content" type="twoObjAndObj">
  <p:cSld name="TWO_OBJECTS_AND_OBJECT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8"/>
          <p:cNvSpPr txBox="1"/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8"/>
          <p:cNvSpPr txBox="1"/>
          <p:nvPr>
            <p:ph idx="1"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8"/>
          <p:cNvSpPr txBox="1"/>
          <p:nvPr>
            <p:ph idx="2"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8"/>
          <p:cNvSpPr txBox="1"/>
          <p:nvPr>
            <p:ph idx="3"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Content and 2 Content" type="objAndTwoObj">
  <p:cSld name="OBJECT_AND_TWO_OBJECTS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9"/>
          <p:cNvSpPr txBox="1"/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9"/>
          <p:cNvSpPr txBox="1"/>
          <p:nvPr>
            <p:ph idx="1"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9"/>
          <p:cNvSpPr txBox="1"/>
          <p:nvPr>
            <p:ph idx="2"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9"/>
          <p:cNvSpPr txBox="1"/>
          <p:nvPr>
            <p:ph idx="3"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over Content" type="twoObjOverTx">
  <p:cSld name="TWO_OBJECTS_OVER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0"/>
          <p:cNvSpPr txBox="1"/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0"/>
          <p:cNvSpPr txBox="1"/>
          <p:nvPr>
            <p:ph idx="1"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10"/>
          <p:cNvSpPr txBox="1"/>
          <p:nvPr>
            <p:ph idx="2"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10"/>
          <p:cNvSpPr txBox="1"/>
          <p:nvPr>
            <p:ph idx="3"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9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" Type="http://schemas.openxmlformats.org/officeDocument/2006/relationships/image" Target="../media/image14.png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3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609480" y="1604520"/>
            <a:ext cx="10972080" cy="3976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2" name="Google Shape;62;p14"/>
          <p:cNvSpPr txBox="1"/>
          <p:nvPr>
            <p:ph idx="1"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9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8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5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7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3.png"/><Relationship Id="rId4" Type="http://schemas.openxmlformats.org/officeDocument/2006/relationships/image" Target="../media/image17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3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12.png"/><Relationship Id="rId4" Type="http://schemas.openxmlformats.org/officeDocument/2006/relationships/image" Target="../media/image16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20.png"/><Relationship Id="rId4" Type="http://schemas.openxmlformats.org/officeDocument/2006/relationships/image" Target="../media/image10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21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23.png"/><Relationship Id="rId4" Type="http://schemas.openxmlformats.org/officeDocument/2006/relationships/image" Target="../media/image25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24.png"/><Relationship Id="rId4" Type="http://schemas.openxmlformats.org/officeDocument/2006/relationships/image" Target="../media/image28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22.png"/><Relationship Id="rId4" Type="http://schemas.openxmlformats.org/officeDocument/2006/relationships/image" Target="../media/image26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29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27.png"/><Relationship Id="rId4" Type="http://schemas.openxmlformats.org/officeDocument/2006/relationships/image" Target="../media/image30.pn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38.png"/><Relationship Id="rId4" Type="http://schemas.openxmlformats.org/officeDocument/2006/relationships/image" Target="../media/image3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8.png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37.png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1.xml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32.png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3.xml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35.png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5.xml"/><Relationship Id="rId3" Type="http://schemas.openxmlformats.org/officeDocument/2006/relationships/image" Target="../media/image36.png"/><Relationship Id="rId4" Type="http://schemas.openxmlformats.org/officeDocument/2006/relationships/image" Target="../media/image33.png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6.xml"/><Relationship Id="rId3" Type="http://schemas.openxmlformats.org/officeDocument/2006/relationships/image" Target="../media/image31.png"/><Relationship Id="rId4" Type="http://schemas.openxmlformats.org/officeDocument/2006/relationships/image" Target="../media/image39.png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7.xml"/><Relationship Id="rId3" Type="http://schemas.openxmlformats.org/officeDocument/2006/relationships/image" Target="../media/image40.png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8.xml"/><Relationship Id="rId3" Type="http://schemas.openxmlformats.org/officeDocument/2006/relationships/image" Target="../media/image41.png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9.xml"/><Relationship Id="rId3" Type="http://schemas.openxmlformats.org/officeDocument/2006/relationships/image" Target="../media/image4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/Relationships>
</file>

<file path=ppt/slides/_rels/slide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0.xml"/></Relationships>
</file>

<file path=ppt/slides/_rels/slide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1.xml"/></Relationships>
</file>

<file path=ppt/slides/_rels/slide5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2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7"/>
          <p:cNvSpPr/>
          <p:nvPr/>
        </p:nvSpPr>
        <p:spPr>
          <a:xfrm>
            <a:off x="2530310" y="4634525"/>
            <a:ext cx="9142800" cy="164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600"/>
              <a:buFont typeface="Arial"/>
              <a:buNone/>
            </a:pPr>
            <a:r>
              <a:rPr b="0" i="0" lang="en-US" sz="9600" u="none" cap="none" strike="noStrike">
                <a:solidFill>
                  <a:srgbClr val="E3E3E3"/>
                </a:solidFill>
                <a:latin typeface="Corbel"/>
                <a:ea typeface="Corbel"/>
                <a:cs typeface="Corbel"/>
                <a:sym typeface="Corbel"/>
              </a:rPr>
              <a:t>DISPERSÃO</a:t>
            </a:r>
            <a:endParaRPr b="0" i="0" sz="9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Google Shape;116;p27"/>
          <p:cNvSpPr/>
          <p:nvPr/>
        </p:nvSpPr>
        <p:spPr>
          <a:xfrm>
            <a:off x="3740885" y="2702535"/>
            <a:ext cx="7725900" cy="1563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000" lIns="90000" spcFirstLastPara="1" rIns="90000" wrap="square" tIns="450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rgbClr val="94D7E4"/>
                </a:solidFill>
                <a:latin typeface="Corbel"/>
                <a:ea typeface="Corbel"/>
                <a:cs typeface="Corbel"/>
                <a:sym typeface="Corbel"/>
              </a:rPr>
              <a:t>Universidade Estadual de Santa Cruz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r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rgbClr val="94D7E4"/>
                </a:solidFill>
                <a:latin typeface="Corbel"/>
                <a:ea typeface="Corbel"/>
                <a:cs typeface="Corbel"/>
                <a:sym typeface="Corbel"/>
              </a:rPr>
              <a:t>Ciência da Computação – Probabilidade e Estatística 2019.2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r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rgbClr val="94D7E4"/>
                </a:solidFill>
                <a:latin typeface="Corbel"/>
                <a:ea typeface="Corbel"/>
                <a:cs typeface="Corbel"/>
                <a:sym typeface="Corbel"/>
              </a:rPr>
              <a:t>Alunos: Ariel Narciso e Breno Moreira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r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rgbClr val="94D7E4"/>
                </a:solidFill>
                <a:latin typeface="Corbel"/>
                <a:ea typeface="Corbel"/>
                <a:cs typeface="Corbel"/>
                <a:sym typeface="Corbel"/>
              </a:rPr>
              <a:t>Adaptação: Fabiano Santos</a:t>
            </a:r>
            <a:br>
              <a:rPr b="0" i="0" lang="en-US" sz="2000" u="none" cap="none" strike="noStrike">
                <a:solidFill>
                  <a:srgbClr val="94D7E4"/>
                </a:solidFill>
                <a:latin typeface="Corbel"/>
                <a:ea typeface="Corbel"/>
                <a:cs typeface="Corbel"/>
                <a:sym typeface="Corbel"/>
              </a:rPr>
            </a:br>
            <a:r>
              <a:rPr b="0" i="0" lang="en-US" sz="2000" u="none" cap="none" strike="noStrike">
                <a:solidFill>
                  <a:srgbClr val="94D7E4"/>
                </a:solidFill>
                <a:latin typeface="Corbel"/>
                <a:ea typeface="Corbel"/>
                <a:cs typeface="Corbel"/>
                <a:sym typeface="Corbel"/>
              </a:rPr>
              <a:t>Atualiza</a:t>
            </a:r>
            <a:r>
              <a:rPr lang="en-US" sz="2000">
                <a:solidFill>
                  <a:srgbClr val="94D7E4"/>
                </a:solidFill>
                <a:latin typeface="Corbel"/>
                <a:ea typeface="Corbel"/>
                <a:cs typeface="Corbel"/>
                <a:sym typeface="Corbel"/>
              </a:rPr>
              <a:t>do</a:t>
            </a:r>
            <a:r>
              <a:rPr b="0" i="0" lang="en-US" sz="2000" u="none" cap="none" strike="noStrike">
                <a:solidFill>
                  <a:srgbClr val="94D7E4"/>
                </a:solidFill>
                <a:latin typeface="Corbel"/>
                <a:ea typeface="Corbel"/>
                <a:cs typeface="Corbel"/>
                <a:sym typeface="Corbel"/>
              </a:rPr>
              <a:t>: </a:t>
            </a:r>
            <a:r>
              <a:rPr lang="en-US" sz="2000">
                <a:solidFill>
                  <a:srgbClr val="94D7E4"/>
                </a:solidFill>
                <a:latin typeface="Corbel"/>
                <a:ea typeface="Corbel"/>
                <a:cs typeface="Corbel"/>
                <a:sym typeface="Corbel"/>
              </a:rPr>
              <a:t>Ana Cristina, Daniel Lago e Maria Gabriella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7" name="Google Shape;117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92000" y="3096000"/>
            <a:ext cx="3631680" cy="23263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36"/>
          <p:cNvSpPr/>
          <p:nvPr/>
        </p:nvSpPr>
        <p:spPr>
          <a:xfrm>
            <a:off x="838080" y="365040"/>
            <a:ext cx="10514520" cy="1324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en-US" sz="54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Amplitude Total</a:t>
            </a:r>
            <a:endParaRPr b="0" i="0" sz="5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Google Shape;177;p36"/>
          <p:cNvSpPr/>
          <p:nvPr/>
        </p:nvSpPr>
        <p:spPr>
          <a:xfrm>
            <a:off x="1119960" y="1825560"/>
            <a:ext cx="5393160" cy="435024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-227160" lvl="0" marL="228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EDED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Exemplo 2 - Histograma: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8" name="Google Shape;178;p36"/>
          <p:cNvPicPr preferRelativeResize="0"/>
          <p:nvPr/>
        </p:nvPicPr>
        <p:blipFill rotWithShape="1">
          <a:blip r:embed="rId3">
            <a:alphaModFix/>
          </a:blip>
          <a:srcRect b="23755" l="11848" r="61998" t="49610"/>
          <a:stretch/>
        </p:blipFill>
        <p:spPr>
          <a:xfrm>
            <a:off x="1119960" y="2456280"/>
            <a:ext cx="5393160" cy="3089160"/>
          </a:xfrm>
          <a:prstGeom prst="rect">
            <a:avLst/>
          </a:prstGeom>
          <a:noFill/>
          <a:ln>
            <a:noFill/>
          </a:ln>
        </p:spPr>
      </p:pic>
      <p:sp>
        <p:nvSpPr>
          <p:cNvPr id="179" name="Google Shape;179;p36"/>
          <p:cNvSpPr/>
          <p:nvPr/>
        </p:nvSpPr>
        <p:spPr>
          <a:xfrm>
            <a:off x="6657480" y="2456280"/>
            <a:ext cx="4980960" cy="308916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-227160" lvl="0" marL="2286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EDED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A amplitude total dos dados é AT = 645 - 245 = 400.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EDEDED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Note que esta amplitude foi calculada como a diferença entre os pontos médios da última e da primeira classe.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" name="Google Shape;180;p36"/>
          <p:cNvSpPr/>
          <p:nvPr/>
        </p:nvSpPr>
        <p:spPr>
          <a:xfrm>
            <a:off x="2129040" y="5546160"/>
            <a:ext cx="3374640" cy="40932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0" i="0" lang="en-US" sz="105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Figura 3: Histograma de amplitude total</a:t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0" i="0" lang="en-US" sz="105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http://sisne.org/Disciplinas/Grad/ProbEstat1/aula%206.pdf</a:t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37"/>
          <p:cNvSpPr/>
          <p:nvPr/>
        </p:nvSpPr>
        <p:spPr>
          <a:xfrm>
            <a:off x="838080" y="365040"/>
            <a:ext cx="10514520" cy="1324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en-US" sz="54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Amplitude Total</a:t>
            </a:r>
            <a:endParaRPr b="0" i="0" sz="5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6" name="Google Shape;186;p37"/>
          <p:cNvSpPr/>
          <p:nvPr/>
        </p:nvSpPr>
        <p:spPr>
          <a:xfrm>
            <a:off x="1119960" y="1825560"/>
            <a:ext cx="10232640" cy="47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-227160" lvl="0" marL="2286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EDED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Apesar de sua simplicidade, a amplitude total não dá ideia de como os dados estão agrupados entre os extremos.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EDEDED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No caso acima ambos os grupos têm o mesmo intervalo (4,8), mas no primeiro grupo os dados estão bem dispersos, enquanto no segundo estão próximos do valor mínimo.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7" name="Google Shape;187;p37"/>
          <p:cNvPicPr preferRelativeResize="0"/>
          <p:nvPr/>
        </p:nvPicPr>
        <p:blipFill rotWithShape="1">
          <a:blip r:embed="rId3">
            <a:alphaModFix/>
          </a:blip>
          <a:srcRect b="45965" l="34675" r="31768" t="28360"/>
          <a:stretch/>
        </p:blipFill>
        <p:spPr>
          <a:xfrm>
            <a:off x="3493440" y="2666520"/>
            <a:ext cx="5202720" cy="2067120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p37"/>
          <p:cNvSpPr/>
          <p:nvPr/>
        </p:nvSpPr>
        <p:spPr>
          <a:xfrm>
            <a:off x="4636800" y="4820040"/>
            <a:ext cx="3319920" cy="40932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0" i="0" lang="en-US" sz="105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Figura 4: Distribuição de turmas;</a:t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0" i="0" lang="en-US" sz="105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http://www.inf.ufsc.br/~marcelo.menezes.reis/AED04.pdf</a:t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38"/>
          <p:cNvSpPr/>
          <p:nvPr/>
        </p:nvSpPr>
        <p:spPr>
          <a:xfrm>
            <a:off x="838080" y="365040"/>
            <a:ext cx="10514520" cy="1324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en-US" sz="54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Amplitude Total</a:t>
            </a:r>
            <a:endParaRPr b="0" i="0" sz="5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4" name="Google Shape;194;p38"/>
          <p:cNvSpPr/>
          <p:nvPr/>
        </p:nvSpPr>
        <p:spPr>
          <a:xfrm>
            <a:off x="1119960" y="1825560"/>
            <a:ext cx="5040720" cy="435024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-227160" lvl="0" marL="2286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EDED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Vantagem: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EDEDED"/>
              </a:buClr>
              <a:buSzPts val="2800"/>
              <a:buFont typeface="Noto Sans Symbols"/>
              <a:buChar char="✔"/>
            </a:pP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Cálculo rápido e fácil.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EDEDED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Desvantagens: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EDEDED"/>
              </a:buClr>
              <a:buSzPts val="2800"/>
              <a:buFont typeface="Noto Sans Symbols"/>
              <a:buChar char="✔"/>
            </a:pP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Baseada apenas nos valores extremos;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EDEDED"/>
              </a:buClr>
              <a:buSzPts val="2800"/>
              <a:buFont typeface="Noto Sans Symbols"/>
              <a:buChar char="✔"/>
            </a:pP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Sensível aos valores anômalos;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5" name="Google Shape;195;p3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304680" y="1825560"/>
            <a:ext cx="5376960" cy="3827880"/>
          </a:xfrm>
          <a:prstGeom prst="rect">
            <a:avLst/>
          </a:prstGeom>
          <a:noFill/>
          <a:ln>
            <a:noFill/>
          </a:ln>
        </p:spPr>
      </p:pic>
      <p:sp>
        <p:nvSpPr>
          <p:cNvPr id="196" name="Google Shape;196;p38"/>
          <p:cNvSpPr/>
          <p:nvPr/>
        </p:nvSpPr>
        <p:spPr>
          <a:xfrm>
            <a:off x="7641720" y="5661360"/>
            <a:ext cx="2702520" cy="40932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0" i="0" lang="en-US" sz="105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Figura 5: Reprodução da Estatística</a:t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0" i="0" lang="en-US" sz="105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https://www.estudopratico.com.br/estatistica/</a:t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39"/>
          <p:cNvSpPr/>
          <p:nvPr/>
        </p:nvSpPr>
        <p:spPr>
          <a:xfrm>
            <a:off x="838080" y="365040"/>
            <a:ext cx="10514520" cy="1324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en-US" sz="54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Amplitude Interquartil</a:t>
            </a:r>
            <a:endParaRPr b="0" i="0" sz="5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39"/>
          <p:cNvSpPr/>
          <p:nvPr/>
        </p:nvSpPr>
        <p:spPr>
          <a:xfrm>
            <a:off x="1119960" y="1825560"/>
            <a:ext cx="10232640" cy="435024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-227160" lvl="0" marL="2286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EDED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A amplitude interquartil, também chamada de desvio de quartílico, é uma medida de dispersão dos 50% centrais de um conjunto de dados;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EDEDED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É a distância entre o primeiro quartil e o terceiro quartil, ou seja,    Q 3 – Q 1.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EDEDED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Podemos concluir que 50% dos elementos do meio da amostra, estão contidos num intervalo com aquela amplitude.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EDEDED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Esta medida é não negativa e será tanto maior quanto maior for a variabilidade nos dados.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40"/>
          <p:cNvSpPr/>
          <p:nvPr/>
        </p:nvSpPr>
        <p:spPr>
          <a:xfrm>
            <a:off x="838080" y="365040"/>
            <a:ext cx="9928440" cy="1324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en-US" sz="54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Amplitude Interquartil</a:t>
            </a:r>
            <a:endParaRPr b="0" i="0" sz="5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40"/>
          <p:cNvSpPr/>
          <p:nvPr/>
        </p:nvSpPr>
        <p:spPr>
          <a:xfrm>
            <a:off x="838080" y="1536840"/>
            <a:ext cx="10232640" cy="435024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-227160" lvl="0" marL="2286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EDED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Exemplo: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EDEDED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 Q 1 = (21+31)/2 = 26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EDEDED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Q 3 = (119+119)/2 = 119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EDEDED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 A.I. = (Q 3 - Q 1) = 119 – 26 = 93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" name="Google Shape;209;p40"/>
          <p:cNvSpPr/>
          <p:nvPr/>
        </p:nvSpPr>
        <p:spPr>
          <a:xfrm>
            <a:off x="9398160" y="5518800"/>
            <a:ext cx="2156040" cy="729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0" i="0" lang="en-US" sz="105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Figura 6: Tabela de dados</a:t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0" i="0" lang="en-US" sz="105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Spiegel, Murray R. (2006). Estatística. São Paulo: Pearson. p. 115. 643 páginas</a:t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0" name="Google Shape;210;p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252720" y="508320"/>
            <a:ext cx="3028320" cy="5124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41"/>
          <p:cNvSpPr/>
          <p:nvPr/>
        </p:nvSpPr>
        <p:spPr>
          <a:xfrm>
            <a:off x="838080" y="365040"/>
            <a:ext cx="10514520" cy="1324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en-US" sz="54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Amplitude Semi-Interquartil</a:t>
            </a:r>
            <a:endParaRPr b="0" i="0" sz="5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p41"/>
          <p:cNvSpPr/>
          <p:nvPr/>
        </p:nvSpPr>
        <p:spPr>
          <a:xfrm>
            <a:off x="1119960" y="1825560"/>
            <a:ext cx="10232640" cy="435024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-227160" lvl="0" marL="2286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EDED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A amplitude semi-interquartil, também chamado de desvio quartil, se define como a metade da distância entre o primeiro e terceiro quartis, ou sendo: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EDEDED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É a distância entre o primeiro quartil e o terceiro quartil, dividido por dois, ou seja, (Q3 – Q1)/2.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EDEDED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O desvio quartil mede a amplitude ocupada pela metade central dos dados, ou seja, mede a concentração dos valores em torno da mediana. Tal concentração é inversamente proporcional ao tamanho do desvio quartil. 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42"/>
          <p:cNvSpPr/>
          <p:nvPr/>
        </p:nvSpPr>
        <p:spPr>
          <a:xfrm>
            <a:off x="838080" y="365040"/>
            <a:ext cx="9928440" cy="1324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en-US" sz="54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Amplitude Semi-Interquartil</a:t>
            </a:r>
            <a:endParaRPr b="0" i="0" sz="5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42"/>
          <p:cNvSpPr/>
          <p:nvPr/>
        </p:nvSpPr>
        <p:spPr>
          <a:xfrm>
            <a:off x="838080" y="1536840"/>
            <a:ext cx="10232640" cy="435024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-227160" lvl="0" marL="2286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EDED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Exemplo: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EDEDED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 Q 1 = (21+31)/2 = 26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EDEDED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Q 3 = (119+119)/2 = 119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EDEDED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 D.Q = (Q3 - Q1)/2 = (119 – 26)/2 = (93)/2 = 46,5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3" name="Google Shape;223;p42"/>
          <p:cNvSpPr/>
          <p:nvPr/>
        </p:nvSpPr>
        <p:spPr>
          <a:xfrm>
            <a:off x="9398160" y="5518800"/>
            <a:ext cx="2156040" cy="729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0" i="0" lang="en-US" sz="105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Figura 6: Tabela de dados</a:t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0" i="0" lang="en-US" sz="105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Spiegel, Murray R. (2006). Estatística. São Paulo: Pearson. p. 115. 643 páginas</a:t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4" name="Google Shape;224;p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252720" y="508320"/>
            <a:ext cx="3028320" cy="5124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43"/>
          <p:cNvSpPr/>
          <p:nvPr/>
        </p:nvSpPr>
        <p:spPr>
          <a:xfrm>
            <a:off x="838080" y="365040"/>
            <a:ext cx="10514520" cy="1324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en-US" sz="54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Desvio</a:t>
            </a:r>
            <a:endParaRPr b="0" i="0" sz="5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0" name="Google Shape;230;p43"/>
          <p:cNvSpPr/>
          <p:nvPr/>
        </p:nvSpPr>
        <p:spPr>
          <a:xfrm>
            <a:off x="1119960" y="1825560"/>
            <a:ext cx="10232640" cy="435024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-227160" lvl="0" marL="2286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EDED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Diferença entre o valor e a média. 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41AEBD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41AEBD"/>
                </a:solidFill>
                <a:latin typeface="Corbel"/>
                <a:ea typeface="Corbel"/>
                <a:cs typeface="Corbel"/>
                <a:sym typeface="Corbel"/>
              </a:rPr>
              <a:t>Notação: </a:t>
            </a: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“D” para o parâmetro e “d” para a estimativa.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EDEDED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Seja </a:t>
            </a:r>
            <a:r>
              <a:rPr b="1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Y</a:t>
            </a: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 = (y</a:t>
            </a:r>
            <a:r>
              <a:rPr b="1" i="0" lang="en-US" sz="14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1</a:t>
            </a: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, y</a:t>
            </a:r>
            <a:r>
              <a:rPr b="1" i="0" lang="en-US" sz="14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2</a:t>
            </a: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,..., y</a:t>
            </a:r>
            <a:r>
              <a:rPr b="1" i="0" lang="en-US" sz="14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n</a:t>
            </a: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) e </a:t>
            </a:r>
            <a:r>
              <a:rPr b="1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Ῡ</a:t>
            </a: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 a média aritmética de Y, o desvio </a:t>
            </a:r>
            <a:r>
              <a:rPr b="1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i </a:t>
            </a: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é dado por: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1" name="Google Shape;231;p4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816000" y="4608000"/>
            <a:ext cx="4552560" cy="8182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44"/>
          <p:cNvSpPr/>
          <p:nvPr/>
        </p:nvSpPr>
        <p:spPr>
          <a:xfrm>
            <a:off x="838080" y="365040"/>
            <a:ext cx="10514520" cy="1324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en-US" sz="54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Desvio</a:t>
            </a:r>
            <a:endParaRPr b="0" i="0" sz="5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7" name="Google Shape;237;p44"/>
          <p:cNvSpPr/>
          <p:nvPr/>
        </p:nvSpPr>
        <p:spPr>
          <a:xfrm>
            <a:off x="6299280" y="2084760"/>
            <a:ext cx="5785560" cy="252684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-US" sz="32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Y</a:t>
            </a:r>
            <a:r>
              <a:rPr b="1" i="0" lang="en-US" sz="20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2</a:t>
            </a:r>
            <a:r>
              <a:rPr b="0" i="0" lang="en-US" sz="32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 = {2.5, 3.7, 6.3, 8.8, 9.5}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-US" sz="32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Ῡ</a:t>
            </a:r>
            <a:r>
              <a:rPr b="1" i="0" lang="en-US" sz="20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2</a:t>
            </a:r>
            <a:r>
              <a:rPr b="0" i="0" lang="en-US" sz="32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 = 6.16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-US" sz="32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d</a:t>
            </a:r>
            <a:r>
              <a:rPr b="1" i="0" lang="en-US" sz="1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2</a:t>
            </a:r>
            <a:r>
              <a:rPr b="0" i="0" lang="en-US" sz="32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 = 3.7 – 6.16 = -2.46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8" name="Google Shape;238;p44"/>
          <p:cNvSpPr/>
          <p:nvPr/>
        </p:nvSpPr>
        <p:spPr>
          <a:xfrm>
            <a:off x="1329480" y="2084760"/>
            <a:ext cx="4070880" cy="161316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-US" sz="32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Y</a:t>
            </a:r>
            <a:r>
              <a:rPr b="1" i="0" lang="en-US" sz="20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1</a:t>
            </a:r>
            <a:r>
              <a:rPr b="0" i="0" lang="en-US" sz="32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 = {3, 4, 5, 6, 7}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-US" sz="32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Ῡ</a:t>
            </a:r>
            <a:r>
              <a:rPr b="1" i="0" lang="en-US" sz="20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1</a:t>
            </a:r>
            <a:r>
              <a:rPr b="0" i="0" lang="en-US" sz="32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 = 5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-US" sz="32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d</a:t>
            </a:r>
            <a:r>
              <a:rPr b="1" i="0" lang="en-US" sz="18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4</a:t>
            </a:r>
            <a:r>
              <a:rPr b="0" i="0" lang="en-US" sz="32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 = 6 - 5 = </a:t>
            </a:r>
            <a:r>
              <a:rPr b="0" i="0" lang="en-US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1</a:t>
            </a:r>
            <a:r>
              <a:rPr b="0" i="0" lang="en-US" sz="18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	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9" name="Google Shape;239;p44"/>
          <p:cNvSpPr/>
          <p:nvPr/>
        </p:nvSpPr>
        <p:spPr>
          <a:xfrm>
            <a:off x="2889000" y="3967920"/>
            <a:ext cx="5823360" cy="58356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-227160" lvl="0" marL="2286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Observação: </a:t>
            </a:r>
            <a:r>
              <a:rPr b="0" i="0" lang="en-US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Σ</a:t>
            </a:r>
            <a:r>
              <a:rPr b="0" i="0" lang="en-US" sz="28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D</a:t>
            </a:r>
            <a:r>
              <a:rPr b="0" i="1" lang="en-US" sz="2800" u="none" cap="none" strike="noStrike">
                <a:solidFill>
                  <a:srgbClr val="FFFFFF"/>
                </a:solidFill>
                <a:latin typeface="Bodoni"/>
                <a:ea typeface="Bodoni"/>
                <a:cs typeface="Bodoni"/>
                <a:sym typeface="Bodoni"/>
              </a:rPr>
              <a:t>i</a:t>
            </a:r>
            <a:r>
              <a:rPr b="0" i="0" lang="en-US" sz="28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 = </a:t>
            </a:r>
            <a:r>
              <a:rPr b="0" i="0" lang="en-US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Σ</a:t>
            </a:r>
            <a:r>
              <a:rPr b="0" i="0" lang="en-US" sz="28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d</a:t>
            </a:r>
            <a:r>
              <a:rPr b="0" i="1" lang="en-US" sz="2800" u="none" cap="none" strike="noStrike">
                <a:solidFill>
                  <a:srgbClr val="FFFFFF"/>
                </a:solidFill>
                <a:latin typeface="Bodoni"/>
                <a:ea typeface="Bodoni"/>
                <a:cs typeface="Bodoni"/>
                <a:sym typeface="Bodoni"/>
              </a:rPr>
              <a:t>i</a:t>
            </a:r>
            <a:r>
              <a:rPr b="0" i="0" lang="en-US" sz="28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 = 0 (zero)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0" name="Google Shape;240;p44"/>
          <p:cNvSpPr/>
          <p:nvPr/>
        </p:nvSpPr>
        <p:spPr>
          <a:xfrm>
            <a:off x="1330920" y="4689000"/>
            <a:ext cx="9157320" cy="16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-US" sz="32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Y1</a:t>
            </a:r>
            <a:r>
              <a:rPr b="0" i="0" lang="en-US" sz="32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 = {3, 4, 5, 6, 7}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en-US" sz="32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ΣD</a:t>
            </a:r>
            <a:r>
              <a:rPr b="0" i="1" lang="en-US" sz="3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r>
              <a:rPr b="0" i="0" lang="en-US" sz="32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 = Σd</a:t>
            </a:r>
            <a:r>
              <a:rPr b="0" i="1" lang="en-US" sz="3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i = </a:t>
            </a:r>
            <a:r>
              <a:rPr b="0" i="0" lang="en-US" sz="32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d</a:t>
            </a:r>
            <a:r>
              <a:rPr b="0" baseline="-25000" i="0" lang="en-US" sz="32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1</a:t>
            </a:r>
            <a:r>
              <a:rPr b="0" i="0" lang="en-US" sz="32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 + d</a:t>
            </a:r>
            <a:r>
              <a:rPr b="0" baseline="-25000" i="0" lang="en-US" sz="32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2</a:t>
            </a:r>
            <a:r>
              <a:rPr b="0" i="0" lang="en-US" sz="32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 + d</a:t>
            </a:r>
            <a:r>
              <a:rPr b="0" baseline="-25000" i="0" lang="en-US" sz="32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3</a:t>
            </a:r>
            <a:r>
              <a:rPr b="0" i="0" lang="en-US" sz="32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 + d</a:t>
            </a:r>
            <a:r>
              <a:rPr b="0" baseline="-25000" i="0" lang="en-US" sz="32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4</a:t>
            </a:r>
            <a:r>
              <a:rPr b="0" i="0" lang="en-US" sz="32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 + d</a:t>
            </a:r>
            <a:r>
              <a:rPr b="0" baseline="-25000" i="0" lang="en-US" sz="32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5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en-US" sz="32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ΣD</a:t>
            </a:r>
            <a:r>
              <a:rPr b="0" i="1" lang="en-US" sz="3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r>
              <a:rPr b="0" i="0" lang="en-US" sz="32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 = Σd</a:t>
            </a:r>
            <a:r>
              <a:rPr b="0" i="1" lang="en-US" sz="3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r>
              <a:rPr b="0" i="0" lang="en-US" sz="3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= (-2) + (-1) + (0) + (1) + (2) = -3 + 3 = 0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45"/>
          <p:cNvSpPr/>
          <p:nvPr/>
        </p:nvSpPr>
        <p:spPr>
          <a:xfrm>
            <a:off x="838080" y="365040"/>
            <a:ext cx="10514520" cy="1324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en-US" sz="54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Desvio Médio </a:t>
            </a:r>
            <a:endParaRPr b="0" i="0" sz="5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6" name="Google Shape;246;p45"/>
          <p:cNvSpPr/>
          <p:nvPr/>
        </p:nvSpPr>
        <p:spPr>
          <a:xfrm>
            <a:off x="1119240" y="1253520"/>
            <a:ext cx="10232640" cy="435024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-227160" lvl="0" marL="2286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EDED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Média dos desvios absolutos em relação à média aritmética.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49BBD1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49BBD1"/>
                </a:solidFill>
                <a:latin typeface="Corbel"/>
                <a:ea typeface="Corbel"/>
                <a:cs typeface="Corbel"/>
                <a:sym typeface="Corbel"/>
              </a:rPr>
              <a:t>Notação: </a:t>
            </a: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(DM) para o parâmetro e (dm) para a estimativa.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EDEDED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Quantifica a dispersão dos dados.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EDEDED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Permite distinguir séries de dados em relação à homogeneidade: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EDEDED"/>
              </a:buClr>
              <a:buSzPts val="2800"/>
              <a:buFont typeface="Noto Sans Symbols"/>
              <a:buChar char="✔"/>
            </a:pP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Séries homogêneas: menor valor de desvio médio;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EDEDED"/>
              </a:buClr>
              <a:buSzPts val="2800"/>
              <a:buFont typeface="Noto Sans Symbols"/>
              <a:buChar char="✔"/>
            </a:pP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Séries heterogêneas: maior valor de desvio médio.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7" name="Google Shape;247;p4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600640" y="5241960"/>
            <a:ext cx="6991200" cy="14468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8"/>
          <p:cNvSpPr/>
          <p:nvPr/>
        </p:nvSpPr>
        <p:spPr>
          <a:xfrm>
            <a:off x="838080" y="365040"/>
            <a:ext cx="10514520" cy="1324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en-US" sz="54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Índice</a:t>
            </a:r>
            <a:endParaRPr b="0" i="0" sz="5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23" name="Google Shape;123;p28"/>
          <p:cNvGraphicFramePr/>
          <p:nvPr/>
        </p:nvGraphicFramePr>
        <p:xfrm>
          <a:off x="838440" y="157536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{6D2378EC-880A-4308-B668-35CDD9D4EFE9}</a:tableStyleId>
              </a:tblPr>
              <a:tblGrid>
                <a:gridCol w="5549050"/>
                <a:gridCol w="4683950"/>
              </a:tblGrid>
              <a:tr h="3535925">
                <a:tc>
                  <a:txBody>
                    <a:bodyPr/>
                    <a:lstStyle/>
                    <a:p>
                      <a:pPr indent="-227160" lvl="0" marL="228600" marR="0" rtl="0" algn="just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DEDED"/>
                        </a:buClr>
                        <a:buSzPts val="2800"/>
                        <a:buFont typeface="Arial"/>
                        <a:buChar char="•"/>
                      </a:pPr>
                      <a:r>
                        <a:rPr b="0" lang="en-US" sz="2800" u="none" cap="none" strike="noStrike">
                          <a:solidFill>
                            <a:srgbClr val="EDEDED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Amplitude total;</a:t>
                      </a:r>
                      <a:endParaRPr b="0" sz="2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-227160" lvl="0" marL="228600" marR="0" rtl="0" algn="just">
                        <a:lnSpc>
                          <a:spcPct val="90000"/>
                        </a:lnSpc>
                        <a:spcBef>
                          <a:spcPts val="1001"/>
                        </a:spcBef>
                        <a:spcAft>
                          <a:spcPts val="0"/>
                        </a:spcAft>
                        <a:buClr>
                          <a:srgbClr val="EDEDED"/>
                        </a:buClr>
                        <a:buSzPts val="2800"/>
                        <a:buFont typeface="Arial"/>
                        <a:buChar char="•"/>
                      </a:pPr>
                      <a:r>
                        <a:rPr b="0" lang="en-US" sz="2800" u="none" cap="none" strike="noStrike">
                          <a:solidFill>
                            <a:srgbClr val="EDEDED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Amplitude Interquartil;</a:t>
                      </a:r>
                      <a:endParaRPr b="0" sz="2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-227160" lvl="0" marL="228600" marR="0" rtl="0" algn="l">
                        <a:lnSpc>
                          <a:spcPct val="90000"/>
                        </a:lnSpc>
                        <a:spcBef>
                          <a:spcPts val="1001"/>
                        </a:spcBef>
                        <a:spcAft>
                          <a:spcPts val="0"/>
                        </a:spcAft>
                        <a:buClr>
                          <a:srgbClr val="EDEDED"/>
                        </a:buClr>
                        <a:buSzPts val="2800"/>
                        <a:buFont typeface="Arial"/>
                        <a:buChar char="•"/>
                      </a:pPr>
                      <a:r>
                        <a:rPr b="0" lang="en-US" sz="2800" u="none" cap="none" strike="noStrike">
                          <a:solidFill>
                            <a:srgbClr val="EDEDED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Amplitude Semi-Interquartil; </a:t>
                      </a:r>
                      <a:endParaRPr b="0" sz="2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-227160" lvl="0" marL="228600" marR="0" rtl="0" algn="just">
                        <a:lnSpc>
                          <a:spcPct val="90000"/>
                        </a:lnSpc>
                        <a:spcBef>
                          <a:spcPts val="1001"/>
                        </a:spcBef>
                        <a:spcAft>
                          <a:spcPts val="0"/>
                        </a:spcAft>
                        <a:buClr>
                          <a:srgbClr val="EDEDED"/>
                        </a:buClr>
                        <a:buSzPts val="2800"/>
                        <a:buFont typeface="Arial"/>
                        <a:buChar char="•"/>
                      </a:pPr>
                      <a:r>
                        <a:rPr b="0" lang="en-US" sz="2800" u="none" cap="none" strike="noStrike">
                          <a:solidFill>
                            <a:srgbClr val="EDEDED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Desvios:</a:t>
                      </a:r>
                      <a:endParaRPr b="0" sz="2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0" algn="just">
                        <a:lnSpc>
                          <a:spcPct val="90000"/>
                        </a:lnSpc>
                        <a:spcBef>
                          <a:spcPts val="1001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800"/>
                        <a:buFont typeface="Arial"/>
                        <a:buNone/>
                      </a:pPr>
                      <a:r>
                        <a:rPr b="0" lang="en-US" sz="2800" u="none" cap="none" strike="noStrike">
                          <a:solidFill>
                            <a:srgbClr val="EDEDED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      • Desvio médio;</a:t>
                      </a:r>
                      <a:endParaRPr b="0" sz="2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0" algn="l">
                        <a:lnSpc>
                          <a:spcPct val="90000"/>
                        </a:lnSpc>
                        <a:spcBef>
                          <a:spcPts val="1001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800"/>
                        <a:buFont typeface="Arial"/>
                        <a:buNone/>
                      </a:pPr>
                      <a:r>
                        <a:rPr b="0" lang="en-US" sz="2800" u="none" cap="none" strike="noStrike">
                          <a:solidFill>
                            <a:srgbClr val="EDEDED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      • Desvio quadrático médio;</a:t>
                      </a:r>
                      <a:endParaRPr b="0" sz="2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0" algn="just">
                        <a:lnSpc>
                          <a:spcPct val="90000"/>
                        </a:lnSpc>
                        <a:spcBef>
                          <a:spcPts val="1001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800"/>
                        <a:buFont typeface="Arial"/>
                        <a:buNone/>
                      </a:pPr>
                      <a:r>
                        <a:rPr b="0" lang="en-US" sz="2800" u="none" cap="none" strike="noStrike">
                          <a:solidFill>
                            <a:srgbClr val="EDEDED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      • Desvio padrão;</a:t>
                      </a:r>
                      <a:endParaRPr b="0" sz="2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0" algn="just">
                        <a:lnSpc>
                          <a:spcPct val="90000"/>
                        </a:lnSpc>
                        <a:spcBef>
                          <a:spcPts val="1001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800"/>
                        <a:buFont typeface="Arial"/>
                        <a:buNone/>
                      </a:pPr>
                      <a:r>
                        <a:rPr b="0" lang="en-US" sz="2800" u="none" cap="none" strike="noStrike">
                          <a:solidFill>
                            <a:srgbClr val="EDEDED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      • Desvio padrão relativo;</a:t>
                      </a:r>
                      <a:endParaRPr b="0" sz="2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800"/>
                        <a:buFont typeface="Arial"/>
                        <a:buNone/>
                      </a:pPr>
                      <a:r>
                        <a:rPr b="0" lang="en-US" sz="2800" u="none" cap="none" strike="noStrike">
                          <a:solidFill>
                            <a:srgbClr val="EDEDED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• Variância;</a:t>
                      </a:r>
                      <a:endParaRPr b="0" sz="2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-227160" lvl="0" marL="228600" marR="0" rtl="0" algn="just">
                        <a:lnSpc>
                          <a:spcPct val="90000"/>
                        </a:lnSpc>
                        <a:spcBef>
                          <a:spcPts val="1001"/>
                        </a:spcBef>
                        <a:spcAft>
                          <a:spcPts val="0"/>
                        </a:spcAft>
                        <a:buClr>
                          <a:srgbClr val="EDEDED"/>
                        </a:buClr>
                        <a:buSzPts val="2800"/>
                        <a:buFont typeface="Arial"/>
                        <a:buChar char="•"/>
                      </a:pPr>
                      <a:r>
                        <a:rPr b="0" lang="en-US" sz="2800" u="none" cap="none" strike="noStrike">
                          <a:solidFill>
                            <a:srgbClr val="EDEDED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Coeficiente de variação;</a:t>
                      </a:r>
                      <a:endParaRPr b="0" sz="2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-227160" lvl="0" marL="228600" marR="0" rtl="0" algn="just">
                        <a:lnSpc>
                          <a:spcPct val="90000"/>
                        </a:lnSpc>
                        <a:spcBef>
                          <a:spcPts val="1001"/>
                        </a:spcBef>
                        <a:spcAft>
                          <a:spcPts val="0"/>
                        </a:spcAft>
                        <a:buClr>
                          <a:srgbClr val="EDEDED"/>
                        </a:buClr>
                        <a:buSzPts val="2800"/>
                        <a:buFont typeface="Arial"/>
                        <a:buChar char="•"/>
                      </a:pPr>
                      <a:r>
                        <a:rPr b="0" lang="en-US" sz="2800" u="none" cap="none" strike="noStrike">
                          <a:solidFill>
                            <a:srgbClr val="EDEDED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Erro padrão da média.</a:t>
                      </a:r>
                      <a:endParaRPr b="0" sz="2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46"/>
          <p:cNvSpPr/>
          <p:nvPr/>
        </p:nvSpPr>
        <p:spPr>
          <a:xfrm>
            <a:off x="838080" y="365040"/>
            <a:ext cx="10514520" cy="1324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en-US" sz="54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Desvio Médio</a:t>
            </a:r>
            <a:endParaRPr b="0" i="0" sz="5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" name="Google Shape;253;p46"/>
          <p:cNvSpPr/>
          <p:nvPr/>
        </p:nvSpPr>
        <p:spPr>
          <a:xfrm>
            <a:off x="1119960" y="1690560"/>
            <a:ext cx="10232640" cy="435024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-227160" lvl="0" marL="228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EDED"/>
              </a:buClr>
              <a:buSzPts val="2716"/>
              <a:buFont typeface="Arial"/>
              <a:buChar char="•"/>
            </a:pPr>
            <a:r>
              <a:rPr b="0" i="0" lang="en-US" sz="2716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Exemplo 1: Qual o desvio médio da série ( 3,4,5,6,7) ?</a:t>
            </a:r>
            <a:endParaRPr b="0" i="0" sz="2716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2716"/>
              <a:buFont typeface="Arial"/>
              <a:buNone/>
            </a:pPr>
            <a:r>
              <a:rPr b="1" i="0" lang="en-US" sz="2716" u="none" cap="none" strike="noStrike">
                <a:solidFill>
                  <a:srgbClr val="41AEBD"/>
                </a:solidFill>
                <a:latin typeface="Corbel"/>
                <a:ea typeface="Corbel"/>
                <a:cs typeface="Corbel"/>
                <a:sym typeface="Corbel"/>
              </a:rPr>
              <a:t>________________________________________________________</a:t>
            </a:r>
            <a:endParaRPr b="0" i="0" sz="2716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2716"/>
              <a:buFont typeface="Arial"/>
              <a:buNone/>
            </a:pPr>
            <a:r>
              <a:t/>
            </a:r>
            <a:endParaRPr b="0" i="0" sz="2716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l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EDEDED"/>
              </a:buClr>
              <a:buSzPts val="2716"/>
              <a:buFont typeface="Arial"/>
              <a:buChar char="•"/>
            </a:pPr>
            <a:r>
              <a:rPr b="0" i="0" lang="en-US" sz="2716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Passo 1: Média = (3+4+5+6+7)/5 = 25/5 = 5</a:t>
            </a:r>
            <a:endParaRPr b="0" i="0" sz="2716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l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EDEDED"/>
              </a:buClr>
              <a:buSzPts val="2716"/>
              <a:buFont typeface="Arial"/>
              <a:buChar char="•"/>
            </a:pPr>
            <a:r>
              <a:rPr b="0" i="0" lang="en-US" sz="2716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Passo 2: Cálculo dos desvios em módulo:</a:t>
            </a:r>
            <a:endParaRPr b="0" i="0" sz="2716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2716"/>
              <a:buFont typeface="Arial"/>
              <a:buNone/>
            </a:pPr>
            <a:r>
              <a:rPr b="0" i="0" lang="en-US" sz="2716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	                Di = (yi - </a:t>
            </a:r>
            <a:r>
              <a:rPr b="1" i="0" lang="en-US" sz="2716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Ῡ)</a:t>
            </a:r>
            <a:endParaRPr b="0" i="0" sz="2716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2716"/>
              <a:buFont typeface="Arial"/>
              <a:buNone/>
            </a:pPr>
            <a:r>
              <a:rPr b="0" i="0" lang="en-US" sz="2716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| D1 | = | 3 – 5 | = | -2 |= 2 </a:t>
            </a:r>
            <a:br>
              <a:rPr b="0" i="0" lang="en-US" sz="1745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2716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| D2 | = | 4 – 5 | = | -1 |= 1 </a:t>
            </a:r>
            <a:br>
              <a:rPr b="0" i="0" lang="en-US" sz="1745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2716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| D3 | = | 5 – 5 | = | 0  |= 0 </a:t>
            </a:r>
            <a:br>
              <a:rPr b="0" i="0" lang="en-US" sz="1745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2716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| D4 | = | 6 – 5 | = | 1  |= 1 </a:t>
            </a:r>
            <a:br>
              <a:rPr b="0" i="0" lang="en-US" sz="1745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2716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| D5 | = | 7 – 5 | = | 2  |= 2 </a:t>
            </a:r>
            <a:endParaRPr b="0" i="0" sz="2716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47"/>
          <p:cNvSpPr/>
          <p:nvPr/>
        </p:nvSpPr>
        <p:spPr>
          <a:xfrm>
            <a:off x="838080" y="365040"/>
            <a:ext cx="10514520" cy="1324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en-US" sz="54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Desvio Médio</a:t>
            </a:r>
            <a:endParaRPr b="0" i="0" sz="5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9" name="Google Shape;259;p47"/>
          <p:cNvSpPr/>
          <p:nvPr/>
        </p:nvSpPr>
        <p:spPr>
          <a:xfrm>
            <a:off x="1119960" y="1825560"/>
            <a:ext cx="10232640" cy="435024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-227160" lvl="0" marL="2286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EDED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Exemplo 1: Qual o desvio médio da série ( 3,4,5,6,7) ?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en-US" sz="2800" u="none" cap="none" strike="noStrike">
                <a:solidFill>
                  <a:srgbClr val="41AEBD"/>
                </a:solidFill>
                <a:latin typeface="Corbel"/>
                <a:ea typeface="Corbel"/>
                <a:cs typeface="Corbel"/>
                <a:sym typeface="Corbel"/>
              </a:rPr>
              <a:t>________________________________________________________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EDEDED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Passo 3: Soma dos desvios em módulo: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ctr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EDEDED"/>
              </a:buClr>
              <a:buSzPts val="2800"/>
              <a:buFont typeface="Noto Sans Symbols"/>
              <a:buChar char="✔"/>
            </a:pP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∑ | Di | = 2 + 1 + 0 + 1 + 2 = 6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EDEDED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Passo 4: Dividir o resultado do passo anterior, ou seja, do somatório dos módulos, por N, quantidade de elementos da série: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ctr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EDEDED"/>
              </a:buClr>
              <a:buSzPts val="2800"/>
              <a:buFont typeface="Noto Sans Symbols"/>
              <a:buChar char="✔"/>
            </a:pP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DM = ∑ | Di | / N = 6 / 5 = 1,2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48"/>
          <p:cNvSpPr/>
          <p:nvPr/>
        </p:nvSpPr>
        <p:spPr>
          <a:xfrm>
            <a:off x="838080" y="365040"/>
            <a:ext cx="10514520" cy="1324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en-US" sz="54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Desvio Médio</a:t>
            </a:r>
            <a:endParaRPr b="0" i="0" sz="5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5" name="Google Shape;265;p48"/>
          <p:cNvPicPr preferRelativeResize="0"/>
          <p:nvPr/>
        </p:nvPicPr>
        <p:blipFill rotWithShape="1">
          <a:blip r:embed="rId3">
            <a:alphaModFix/>
          </a:blip>
          <a:srcRect b="4354" l="2223" r="1109" t="4354"/>
          <a:stretch/>
        </p:blipFill>
        <p:spPr>
          <a:xfrm>
            <a:off x="2059920" y="2122200"/>
            <a:ext cx="8071560" cy="2597040"/>
          </a:xfrm>
          <a:prstGeom prst="rect">
            <a:avLst/>
          </a:prstGeom>
          <a:noFill/>
          <a:ln>
            <a:noFill/>
          </a:ln>
        </p:spPr>
      </p:pic>
      <p:sp>
        <p:nvSpPr>
          <p:cNvPr id="266" name="Google Shape;266;p48"/>
          <p:cNvSpPr/>
          <p:nvPr/>
        </p:nvSpPr>
        <p:spPr>
          <a:xfrm>
            <a:off x="3282840" y="4720320"/>
            <a:ext cx="5625360" cy="41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60"/>
              <a:buFont typeface="Arial"/>
              <a:buNone/>
            </a:pPr>
            <a:r>
              <a:rPr b="0" i="0" lang="en-US" sz="106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Figura 8 – Ilustração de uma amostra de plantas de milho</a:t>
            </a:r>
            <a:endParaRPr b="0" i="0" sz="106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60"/>
              <a:buFont typeface="Arial"/>
              <a:buNone/>
            </a:pPr>
            <a:r>
              <a:rPr b="0" i="0" lang="en-US" sz="106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http://nbcgib.uesc.br/lec/download/faria/cet756/apresentacoes/medidas_estatisticas_tcpd.pdf</a:t>
            </a:r>
            <a:endParaRPr b="0" i="0" sz="106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7" name="Google Shape;267;p4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800360" y="5346720"/>
            <a:ext cx="8589960" cy="1109160"/>
          </a:xfrm>
          <a:prstGeom prst="rect">
            <a:avLst/>
          </a:prstGeom>
          <a:noFill/>
          <a:ln>
            <a:noFill/>
          </a:ln>
        </p:spPr>
      </p:pic>
      <p:sp>
        <p:nvSpPr>
          <p:cNvPr id="268" name="Google Shape;268;p48"/>
          <p:cNvSpPr/>
          <p:nvPr/>
        </p:nvSpPr>
        <p:spPr>
          <a:xfrm>
            <a:off x="904320" y="1566720"/>
            <a:ext cx="1527840" cy="36432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Exemplo 2: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49"/>
          <p:cNvSpPr/>
          <p:nvPr/>
        </p:nvSpPr>
        <p:spPr>
          <a:xfrm>
            <a:off x="838080" y="365040"/>
            <a:ext cx="10514520" cy="1324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en-US" sz="54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Desvio Quadrático Médio</a:t>
            </a:r>
            <a:endParaRPr b="0" i="0" sz="5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4" name="Google Shape;274;p49"/>
          <p:cNvSpPr/>
          <p:nvPr/>
        </p:nvSpPr>
        <p:spPr>
          <a:xfrm>
            <a:off x="1119960" y="1825560"/>
            <a:ext cx="10232640" cy="435024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-227160" lvl="0" marL="2286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EDED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Média dos quadrados dos desvios em relação à média aritmética.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49BBD1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49BBD1"/>
                </a:solidFill>
                <a:latin typeface="Corbel"/>
                <a:ea typeface="Corbel"/>
                <a:cs typeface="Corbel"/>
                <a:sym typeface="Corbel"/>
              </a:rPr>
              <a:t>Notação: </a:t>
            </a: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(DQM) para o parâmetro e (dqm) para a estimativa.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75" name="Google Shape;275;p4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09160" y="3248640"/>
            <a:ext cx="8172360" cy="15040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50"/>
          <p:cNvSpPr/>
          <p:nvPr/>
        </p:nvSpPr>
        <p:spPr>
          <a:xfrm>
            <a:off x="838080" y="365040"/>
            <a:ext cx="10514520" cy="1324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en-US" sz="54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Desvio Quadrático Médio</a:t>
            </a:r>
            <a:endParaRPr b="0" i="0" sz="5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1" name="Google Shape;281;p50"/>
          <p:cNvSpPr/>
          <p:nvPr/>
        </p:nvSpPr>
        <p:spPr>
          <a:xfrm>
            <a:off x="1119960" y="1825560"/>
            <a:ext cx="10232640" cy="435024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-227160" lvl="0" marL="228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EDED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Exemplo 1: Qual o desvio quadrático médio da série (3,4,5,6,7) ?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en-US" sz="2800" u="none" cap="none" strike="noStrike">
                <a:solidFill>
                  <a:srgbClr val="41AEBD"/>
                </a:solidFill>
                <a:latin typeface="Corbel"/>
                <a:ea typeface="Corbel"/>
                <a:cs typeface="Corbel"/>
                <a:sym typeface="Corbel"/>
              </a:rPr>
              <a:t>________________________________________________________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l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EDEDED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Passo 1: Média = (3+4+5+6+7)/5 = 5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l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EDEDED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Passo 2: Cálculo dos desvios ao quadrado: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D1² = (3 – 5)² = (-2)² = 4</a:t>
            </a:r>
            <a:b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D2² = (4 – 5)² = (-1)² = 1 </a:t>
            </a:r>
            <a:b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D3² = (5 – 5)² = (0)² = 0 </a:t>
            </a:r>
            <a:b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D4² = (6 - 5)² = (1)² = 1 </a:t>
            </a:r>
            <a:b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D5² = (7 – 5)² = (2)² = 4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51"/>
          <p:cNvSpPr/>
          <p:nvPr/>
        </p:nvSpPr>
        <p:spPr>
          <a:xfrm>
            <a:off x="838080" y="365040"/>
            <a:ext cx="10514520" cy="1324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en-US" sz="54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Desvio Quadrático Médio</a:t>
            </a:r>
            <a:endParaRPr b="0" i="0" sz="5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7" name="Google Shape;287;p51"/>
          <p:cNvSpPr/>
          <p:nvPr/>
        </p:nvSpPr>
        <p:spPr>
          <a:xfrm>
            <a:off x="1119960" y="1825560"/>
            <a:ext cx="10232640" cy="435024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-227160" lvl="0" marL="2286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EDED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Exemplo 1: Qual o desvio quadrático médio da série (3,4,5,6,7) ?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en-US" sz="2800" u="none" cap="none" strike="noStrike">
                <a:solidFill>
                  <a:srgbClr val="41AEBD"/>
                </a:solidFill>
                <a:latin typeface="Corbel"/>
                <a:ea typeface="Corbel"/>
                <a:cs typeface="Corbel"/>
                <a:sym typeface="Corbel"/>
              </a:rPr>
              <a:t>________________________________________________________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EDEDED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Passo 3: Soma dos quadrados dos desvios: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ctr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EDEDED"/>
              </a:buClr>
              <a:buSzPts val="2800"/>
              <a:buFont typeface="Noto Sans Symbols"/>
              <a:buChar char="✔"/>
            </a:pP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∑ (Di)² = 4 + 1 + 0 + 1 + 4 = 10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EDEDED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Passo 4: Dividir o resultado do passo anterior, ou seja, do somatório dos módulos, por N, quantidade de elementos da série: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ctr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EDEDED"/>
              </a:buClr>
              <a:buSzPts val="2800"/>
              <a:buFont typeface="Noto Sans Symbols"/>
              <a:buChar char="✔"/>
            </a:pP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DQM = ∑ (Di)² / N  = 10 / 5 = 2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52"/>
          <p:cNvSpPr/>
          <p:nvPr/>
        </p:nvSpPr>
        <p:spPr>
          <a:xfrm>
            <a:off x="838080" y="365040"/>
            <a:ext cx="10514520" cy="1324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en-US" sz="54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Desvio Quadrático Médio</a:t>
            </a:r>
            <a:endParaRPr b="0" i="0" sz="5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93" name="Google Shape;293;p52"/>
          <p:cNvPicPr preferRelativeResize="0"/>
          <p:nvPr/>
        </p:nvPicPr>
        <p:blipFill rotWithShape="1">
          <a:blip r:embed="rId3">
            <a:alphaModFix/>
          </a:blip>
          <a:srcRect b="4354" l="2223" r="1109" t="4354"/>
          <a:stretch/>
        </p:blipFill>
        <p:spPr>
          <a:xfrm>
            <a:off x="2059920" y="2039760"/>
            <a:ext cx="8071560" cy="2597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4" name="Google Shape;294;p5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558080" y="5519160"/>
            <a:ext cx="8285760" cy="957600"/>
          </a:xfrm>
          <a:prstGeom prst="rect">
            <a:avLst/>
          </a:prstGeom>
          <a:noFill/>
          <a:ln>
            <a:noFill/>
          </a:ln>
        </p:spPr>
      </p:pic>
      <p:sp>
        <p:nvSpPr>
          <p:cNvPr id="295" name="Google Shape;295;p52"/>
          <p:cNvSpPr/>
          <p:nvPr/>
        </p:nvSpPr>
        <p:spPr>
          <a:xfrm>
            <a:off x="838080" y="1571760"/>
            <a:ext cx="1449720" cy="36432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Exemplo 2: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6" name="Google Shape;296;p52"/>
          <p:cNvSpPr/>
          <p:nvPr/>
        </p:nvSpPr>
        <p:spPr>
          <a:xfrm>
            <a:off x="3282840" y="4637880"/>
            <a:ext cx="5625360" cy="41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60"/>
              <a:buFont typeface="Arial"/>
              <a:buNone/>
            </a:pPr>
            <a:r>
              <a:rPr b="0" i="0" lang="en-US" sz="106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Figura 9 – Ilustração de uma amostra de plantas de milho</a:t>
            </a:r>
            <a:endParaRPr b="0" i="0" sz="106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60"/>
              <a:buFont typeface="Arial"/>
              <a:buNone/>
            </a:pPr>
            <a:r>
              <a:rPr b="0" i="0" lang="en-US" sz="106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http://nbcgib.uesc.br/lec/download/faria/cet756/apresentacoes/medidas_estatisticas_tcpd.pdf</a:t>
            </a:r>
            <a:endParaRPr b="0" i="0" sz="106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53"/>
          <p:cNvSpPr/>
          <p:nvPr/>
        </p:nvSpPr>
        <p:spPr>
          <a:xfrm>
            <a:off x="838080" y="365040"/>
            <a:ext cx="10514520" cy="1324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en-US" sz="54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Variância</a:t>
            </a:r>
            <a:endParaRPr b="0" i="0" sz="5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2" name="Google Shape;302;p53"/>
          <p:cNvSpPr/>
          <p:nvPr/>
        </p:nvSpPr>
        <p:spPr>
          <a:xfrm>
            <a:off x="978480" y="2226960"/>
            <a:ext cx="10233000" cy="268164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-227160" lvl="0" marL="2286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EDED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Razão entre o somatório dos quadrados dos desvios pelo número de elementos da série, N para população e n-1 para amostra.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49BBD1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49BBD1"/>
                </a:solidFill>
                <a:latin typeface="Corbel"/>
                <a:ea typeface="Corbel"/>
                <a:cs typeface="Corbel"/>
                <a:sym typeface="Corbel"/>
              </a:rPr>
              <a:t>Notação: </a:t>
            </a: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(σ</a:t>
            </a:r>
            <a:r>
              <a:rPr b="0" i="0" lang="en-US" sz="2800" u="none" cap="none" strike="noStrike">
                <a:solidFill>
                  <a:srgbClr val="EDEDED"/>
                </a:solidFill>
                <a:latin typeface="Ubuntu"/>
                <a:ea typeface="Ubuntu"/>
                <a:cs typeface="Ubuntu"/>
                <a:sym typeface="Ubuntu"/>
              </a:rPr>
              <a:t>²</a:t>
            </a: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) para o parâmetro e (s</a:t>
            </a:r>
            <a:r>
              <a:rPr b="0" i="0" lang="en-US" sz="2800" u="none" cap="none" strike="noStrike">
                <a:solidFill>
                  <a:srgbClr val="EDEDED"/>
                </a:solidFill>
                <a:latin typeface="Ubuntu"/>
                <a:ea typeface="Ubuntu"/>
                <a:cs typeface="Ubuntu"/>
                <a:sym typeface="Ubuntu"/>
              </a:rPr>
              <a:t>²</a:t>
            </a: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) para a estimativa (sigma ao quadrado).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72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54"/>
          <p:cNvSpPr/>
          <p:nvPr/>
        </p:nvSpPr>
        <p:spPr>
          <a:xfrm>
            <a:off x="838080" y="365040"/>
            <a:ext cx="10514520" cy="1324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en-US" sz="54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Variância</a:t>
            </a:r>
            <a:endParaRPr b="0" i="0" sz="5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8" name="Google Shape;308;p54"/>
          <p:cNvSpPr/>
          <p:nvPr/>
        </p:nvSpPr>
        <p:spPr>
          <a:xfrm>
            <a:off x="979200" y="1568880"/>
            <a:ext cx="10232640" cy="435024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-227160" lvl="0" marL="228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EDED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Dados não agrupados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9" name="Google Shape;309;p54"/>
          <p:cNvSpPr/>
          <p:nvPr/>
        </p:nvSpPr>
        <p:spPr>
          <a:xfrm>
            <a:off x="2173680" y="2091240"/>
            <a:ext cx="4037400" cy="4524840"/>
          </a:xfrm>
          <a:prstGeom prst="rect">
            <a:avLst/>
          </a:prstGeom>
          <a:noFill/>
          <a:ln cap="flat" cmpd="sng" w="38150">
            <a:solidFill>
              <a:srgbClr val="41AEB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-227160" lvl="0" marL="2286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ctr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en-US" sz="28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Variância Populacional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ctr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ctr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ctr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sz="2800"/>
          </a:p>
          <a:p>
            <a:pPr indent="0" lvl="0" marL="0" marR="0" rtl="0" algn="l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sz="2800"/>
          </a:p>
          <a:p>
            <a:pPr indent="-227160" lvl="0" marL="228600" marR="0" rtl="0" algn="ctr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Noto Sans Symbols"/>
              <a:buChar char="⮚"/>
            </a:pPr>
            <a:r>
              <a:rPr b="0" i="0" lang="en-US" sz="20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Ῡ é conhecido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ctr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Noto Sans Symbols"/>
              <a:buChar char="⮚"/>
            </a:pPr>
            <a:r>
              <a:rPr b="0" i="0" lang="en-US" sz="20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Caso raro</a:t>
            </a:r>
            <a:r>
              <a:rPr b="0" i="0" lang="en-US" sz="28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 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0" name="Google Shape;310;p54"/>
          <p:cNvSpPr/>
          <p:nvPr/>
        </p:nvSpPr>
        <p:spPr>
          <a:xfrm>
            <a:off x="6364800" y="2091240"/>
            <a:ext cx="4037400" cy="4524840"/>
          </a:xfrm>
          <a:prstGeom prst="rect">
            <a:avLst/>
          </a:prstGeom>
          <a:noFill/>
          <a:ln cap="flat" cmpd="sng" w="38150">
            <a:solidFill>
              <a:srgbClr val="41AEB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-227160" lvl="0" marL="2286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ctr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en-US" sz="28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Variância Amostral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ctr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ctr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ctr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ctr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ctr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ctr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Noto Sans Symbols"/>
              <a:buChar char="⮚"/>
            </a:pPr>
            <a:r>
              <a:rPr b="0" i="0" lang="en-US" sz="20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Ῡ não é conhecido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ctr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Noto Sans Symbols"/>
              <a:buChar char="⮚"/>
            </a:pPr>
            <a:r>
              <a:rPr b="0" i="0" lang="en-US" sz="20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Caso comum 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ctr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11" name="Google Shape;311;p5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711520" y="3168000"/>
            <a:ext cx="2961720" cy="160884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2" name="Google Shape;312;p5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840720" y="3168000"/>
            <a:ext cx="3085560" cy="16851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55"/>
          <p:cNvSpPr/>
          <p:nvPr/>
        </p:nvSpPr>
        <p:spPr>
          <a:xfrm>
            <a:off x="838080" y="365040"/>
            <a:ext cx="10514520" cy="1324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en-US" sz="54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Variância Populacional</a:t>
            </a:r>
            <a:endParaRPr b="0" i="0" sz="5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318" name="Google Shape;318;p55"/>
          <p:cNvGraphicFramePr/>
          <p:nvPr/>
        </p:nvGraphicFramePr>
        <p:xfrm>
          <a:off x="1120680" y="263592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{6D2378EC-880A-4308-B668-35CDD9D4EFE9}</a:tableStyleId>
              </a:tblPr>
              <a:tblGrid>
                <a:gridCol w="3411000"/>
                <a:gridCol w="3411000"/>
                <a:gridCol w="3411000"/>
              </a:tblGrid>
              <a:tr h="3204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en-US" sz="1800" u="none" cap="none" strike="noStrike">
                          <a:solidFill>
                            <a:srgbClr val="FFFFFF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Yi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41AEB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en-US" sz="1800" u="none" cap="none" strike="noStrike">
                          <a:solidFill>
                            <a:srgbClr val="FFFFFF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Desvio (Yi - Ῡ)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41AEB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en-US" sz="1800" u="none" cap="none" strike="noStrike">
                          <a:solidFill>
                            <a:srgbClr val="FFFFFF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Desvio ao quadrado (Yi - Ῡ)²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41AEBD"/>
                    </a:solidFill>
                  </a:tcPr>
                </a:tc>
              </a:tr>
              <a:tr h="3204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000000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0,20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EE3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000000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0,20 – 0,204 = -0,004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EE3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000000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0,000016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EE3E7"/>
                    </a:solidFill>
                  </a:tcPr>
                </a:tc>
              </a:tr>
              <a:tr h="3204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000000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0,21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8F1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000000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0,21 – 0,204 = 0,006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8F1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000000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0,000036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8F1F3"/>
                    </a:solidFill>
                  </a:tcPr>
                </a:tc>
              </a:tr>
              <a:tr h="3204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000000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0,22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EE3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000000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0,22 – 0,204 = 0,016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EE3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000000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0,000256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EE3E7"/>
                    </a:solidFill>
                  </a:tcPr>
                </a:tc>
              </a:tr>
              <a:tr h="3204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000000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0,20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8F1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000000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0,20 – 0,204 = -0,004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8F1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000000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0,000016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8F1F3"/>
                    </a:solidFill>
                  </a:tcPr>
                </a:tc>
              </a:tr>
              <a:tr h="3204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000000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0,19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EE3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000000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0,19 – 0,204 = -0,014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EE3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000000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0,000196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EE3E7"/>
                    </a:solidFill>
                  </a:tcPr>
                </a:tc>
              </a:tr>
              <a:tr h="320400"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000000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Total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8F1F3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000000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0,00052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8F1F3"/>
                    </a:solidFill>
                  </a:tcPr>
                </a:tc>
              </a:tr>
            </a:tbl>
          </a:graphicData>
        </a:graphic>
      </p:graphicFrame>
      <p:sp>
        <p:nvSpPr>
          <p:cNvPr id="319" name="Google Shape;319;p55"/>
          <p:cNvSpPr/>
          <p:nvPr/>
        </p:nvSpPr>
        <p:spPr>
          <a:xfrm>
            <a:off x="1120680" y="1793880"/>
            <a:ext cx="8198640" cy="36396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Média aritmética da população = Ῡ = (0,20+0,21+0,22+0,20+0,19)/5 = 0,204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0" name="Google Shape;320;p55"/>
          <p:cNvSpPr/>
          <p:nvPr/>
        </p:nvSpPr>
        <p:spPr>
          <a:xfrm>
            <a:off x="1120680" y="5536800"/>
            <a:ext cx="10231920" cy="91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σ² = 0,00052/5 =  0,000104 (variância da população que é a dispersão da aplicação com relação a sua média simples)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9"/>
          <p:cNvSpPr/>
          <p:nvPr/>
        </p:nvSpPr>
        <p:spPr>
          <a:xfrm>
            <a:off x="1119960" y="1825560"/>
            <a:ext cx="10232640" cy="435024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-227160" lvl="0" marL="2286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EDED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Refere-se ao efeito que se produz quando vários elementos se separam de sua origem ou do seu núcleo e se expandem no espaço ou no tempo;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EDEDED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Dispersão da população;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EDEDED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Sinônimo: Heterogeneidade;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EDEDED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Antônimo: Concentração / homogeneidade;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EDEDED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Na área da matemática este termo também é utilizado e através dele se determina o distanciamento de quaisquer dados sobre a média destes mesmos dados;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" name="Google Shape;129;p29"/>
          <p:cNvSpPr/>
          <p:nvPr/>
        </p:nvSpPr>
        <p:spPr>
          <a:xfrm>
            <a:off x="838080" y="365040"/>
            <a:ext cx="10514520" cy="1324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en-US" sz="54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Dispersão</a:t>
            </a:r>
            <a:endParaRPr b="0" i="0" sz="5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56"/>
          <p:cNvSpPr/>
          <p:nvPr/>
        </p:nvSpPr>
        <p:spPr>
          <a:xfrm>
            <a:off x="838080" y="365040"/>
            <a:ext cx="10514520" cy="1324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en-US" sz="54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Variância Amostral</a:t>
            </a:r>
            <a:endParaRPr b="0" i="0" sz="5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326" name="Google Shape;326;p56"/>
          <p:cNvGraphicFramePr/>
          <p:nvPr/>
        </p:nvGraphicFramePr>
        <p:xfrm>
          <a:off x="1120680" y="32544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{6D2378EC-880A-4308-B668-35CDD9D4EFE9}</a:tableStyleId>
              </a:tblPr>
              <a:tblGrid>
                <a:gridCol w="3411000"/>
                <a:gridCol w="3411000"/>
                <a:gridCol w="3411000"/>
              </a:tblGrid>
              <a:tr h="3204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en-US" sz="1800" u="none" cap="none" strike="noStrike">
                          <a:solidFill>
                            <a:srgbClr val="FFFFFF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yi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41AEB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en-US" sz="1800" u="none" cap="none" strike="noStrike">
                          <a:solidFill>
                            <a:srgbClr val="FFFFFF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Desvio (yi -  </a:t>
                      </a:r>
                      <a:r>
                        <a:rPr b="1" lang="en-US" sz="1400" u="none" cap="none" strike="noStrike">
                          <a:solidFill>
                            <a:srgbClr val="FFFFFF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Ῡ</a:t>
                      </a:r>
                      <a:r>
                        <a:rPr b="1" lang="en-US" sz="1800" u="none" cap="none" strike="noStrike">
                          <a:solidFill>
                            <a:srgbClr val="FFFFFF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)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41AEB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en-US" sz="1800" u="none" cap="none" strike="noStrike">
                          <a:solidFill>
                            <a:srgbClr val="FFFFFF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Desvio ao quadrado (yi -  </a:t>
                      </a:r>
                      <a:r>
                        <a:rPr b="1" lang="en-US" sz="1400" u="none" cap="none" strike="noStrike">
                          <a:solidFill>
                            <a:srgbClr val="FFFFFF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Ῡ</a:t>
                      </a:r>
                      <a:r>
                        <a:rPr b="1" lang="en-US" sz="1800" u="none" cap="none" strike="noStrike">
                          <a:solidFill>
                            <a:srgbClr val="FFFFFF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)²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41AEBD"/>
                    </a:solidFill>
                  </a:tcPr>
                </a:tc>
              </a:tr>
              <a:tr h="3204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000000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20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EE3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000000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20 – 15,6 = 4,4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EE3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000000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19,36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EE3E7"/>
                    </a:solidFill>
                  </a:tcPr>
                </a:tc>
              </a:tr>
              <a:tr h="3204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000000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18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8F1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000000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18 – 15,6 = 2,4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8F1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000000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5,76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8F1F3"/>
                    </a:solidFill>
                  </a:tcPr>
                </a:tc>
              </a:tr>
              <a:tr h="3204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000000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15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EE3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000000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15 – 15,6 = - 0,6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EE3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000000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0,36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EE3E7"/>
                    </a:solidFill>
                  </a:tcPr>
                </a:tc>
              </a:tr>
              <a:tr h="3204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000000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0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8F1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000000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0 – 15,6 = - 15,6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8F1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000000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243,36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8F1F3"/>
                    </a:solidFill>
                  </a:tcPr>
                </a:tc>
              </a:tr>
              <a:tr h="3204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000000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25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EE3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000000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25 – 15,6 = 9,4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EE3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000000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88,36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EE3E7"/>
                    </a:solidFill>
                  </a:tcPr>
                </a:tc>
              </a:tr>
              <a:tr h="320400"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000000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Total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8F1F3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000000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357,20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8F1F3"/>
                    </a:solidFill>
                  </a:tcPr>
                </a:tc>
              </a:tr>
            </a:tbl>
          </a:graphicData>
        </a:graphic>
      </p:graphicFrame>
      <p:sp>
        <p:nvSpPr>
          <p:cNvPr id="327" name="Google Shape;327;p56"/>
          <p:cNvSpPr/>
          <p:nvPr/>
        </p:nvSpPr>
        <p:spPr>
          <a:xfrm>
            <a:off x="1120680" y="1513800"/>
            <a:ext cx="10231920" cy="200988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Refere-se a parcela de dados retirados de um grande universo da qual desejamos obter informações e/ou conhecimento.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Exemplo: Suponhamos uma amostra aleatória de 5 elementos que são = (20, 18, 15, 0, 25). Imaginemos agora que seja a amostra de uma população, então temos: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Média amostral = </a:t>
            </a:r>
            <a:r>
              <a:rPr b="0" i="0" lang="en-US" sz="14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Ῡ =  </a:t>
            </a:r>
            <a:r>
              <a:rPr b="0" i="0" lang="en-US" sz="18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(20 + 18 + 15 + 0 + 25) / 5 = 15,6</a:t>
            </a:r>
            <a:b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8" name="Google Shape;328;p56"/>
          <p:cNvSpPr/>
          <p:nvPr/>
        </p:nvSpPr>
        <p:spPr>
          <a:xfrm>
            <a:off x="1120680" y="6259320"/>
            <a:ext cx="10231920" cy="36432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 </a:t>
            </a:r>
            <a:r>
              <a:rPr b="0" i="1" lang="en-US" sz="18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s</a:t>
            </a:r>
            <a:r>
              <a:rPr b="0" i="0" lang="en-US" sz="18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² = 357,20/ (5-1) = 357,20/4 = 89,3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57"/>
          <p:cNvSpPr/>
          <p:nvPr/>
        </p:nvSpPr>
        <p:spPr>
          <a:xfrm>
            <a:off x="838080" y="365040"/>
            <a:ext cx="10514520" cy="1324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en-US" sz="54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Variância</a:t>
            </a:r>
            <a:endParaRPr b="0" i="0" sz="5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4" name="Google Shape;334;p57"/>
          <p:cNvSpPr/>
          <p:nvPr/>
        </p:nvSpPr>
        <p:spPr>
          <a:xfrm>
            <a:off x="838080" y="1825560"/>
            <a:ext cx="3916080" cy="435024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-227160" lvl="0" marL="228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EDED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Ilustração da tendenciosidade da estimativa de s</a:t>
            </a:r>
            <a:r>
              <a:rPr b="0" i="0" lang="en-US" sz="2800" u="none" cap="none" strike="noStrike">
                <a:solidFill>
                  <a:srgbClr val="EDEDED"/>
                </a:solidFill>
                <a:latin typeface="Ubuntu"/>
                <a:ea typeface="Ubuntu"/>
                <a:cs typeface="Ubuntu"/>
                <a:sym typeface="Ubuntu"/>
              </a:rPr>
              <a:t>²</a:t>
            </a: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 se o 	   somatório dos desvios em relação à média for dividido 	 	   por n, ao invés de n-1.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35" name="Google Shape;335;p5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235120" y="1027800"/>
            <a:ext cx="6613920" cy="5180040"/>
          </a:xfrm>
          <a:prstGeom prst="rect">
            <a:avLst/>
          </a:prstGeom>
          <a:noFill/>
          <a:ln>
            <a:noFill/>
          </a:ln>
        </p:spPr>
      </p:pic>
      <p:sp>
        <p:nvSpPr>
          <p:cNvPr id="336" name="Google Shape;336;p57"/>
          <p:cNvSpPr/>
          <p:nvPr/>
        </p:nvSpPr>
        <p:spPr>
          <a:xfrm>
            <a:off x="5494680" y="6209280"/>
            <a:ext cx="6094800" cy="24948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0" i="0" lang="en-US" sz="105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Figura 10: Estimativa das variâncias</a:t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58"/>
          <p:cNvSpPr/>
          <p:nvPr/>
        </p:nvSpPr>
        <p:spPr>
          <a:xfrm>
            <a:off x="838080" y="365040"/>
            <a:ext cx="10514520" cy="1324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en-US" sz="54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Variância</a:t>
            </a:r>
            <a:endParaRPr b="0" i="0" sz="5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2" name="Google Shape;342;p58"/>
          <p:cNvSpPr/>
          <p:nvPr/>
        </p:nvSpPr>
        <p:spPr>
          <a:xfrm>
            <a:off x="1120320" y="1825560"/>
            <a:ext cx="10233000" cy="369504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-227160" lvl="0" marL="2286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EDED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Quanto maior for a variância, mais distantes da média estarão os valores;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EDEDED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Quanto menor for a variância, mais próximos os valores estarão da média;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EDEDED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Pode não ser suficiente, pois é muito influenciada por valores que estão muito distantes da média; 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EDEDED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Como é calculada “ao quadrado”, causa uma certa dificuldade na sua interpretação.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p59"/>
          <p:cNvSpPr/>
          <p:nvPr/>
        </p:nvSpPr>
        <p:spPr>
          <a:xfrm>
            <a:off x="838080" y="365040"/>
            <a:ext cx="10514520" cy="1324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en-US" sz="54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Variância</a:t>
            </a:r>
            <a:endParaRPr b="0" i="0" sz="5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8" name="Google Shape;348;p59"/>
          <p:cNvSpPr/>
          <p:nvPr/>
        </p:nvSpPr>
        <p:spPr>
          <a:xfrm>
            <a:off x="979200" y="1569240"/>
            <a:ext cx="4241160" cy="52128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-227160" lvl="0" marL="228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EDED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Dados agrupados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9" name="Google Shape;349;p59"/>
          <p:cNvSpPr/>
          <p:nvPr/>
        </p:nvSpPr>
        <p:spPr>
          <a:xfrm>
            <a:off x="2173680" y="2091240"/>
            <a:ext cx="4037400" cy="4524840"/>
          </a:xfrm>
          <a:prstGeom prst="rect">
            <a:avLst/>
          </a:prstGeom>
          <a:noFill/>
          <a:ln cap="flat" cmpd="sng" w="38150">
            <a:solidFill>
              <a:srgbClr val="41AEB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-227160" lvl="0" marL="2286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ctr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en-US" sz="28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Variância Populacional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ctr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ctr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ctr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ctr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ctr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Noto Sans Symbols"/>
              <a:buChar char="⮚"/>
            </a:pPr>
            <a:r>
              <a:rPr b="0" i="0" lang="en-US" sz="20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Ῡ é conhecido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ctr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Noto Sans Symbols"/>
              <a:buChar char="⮚"/>
            </a:pPr>
            <a:r>
              <a:rPr b="0" i="0" lang="en-US" sz="20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Caso raro</a:t>
            </a:r>
            <a:r>
              <a:rPr b="0" i="0" lang="en-US" sz="28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 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0" name="Google Shape;350;p59"/>
          <p:cNvSpPr/>
          <p:nvPr/>
        </p:nvSpPr>
        <p:spPr>
          <a:xfrm>
            <a:off x="6364800" y="2091240"/>
            <a:ext cx="4037400" cy="4524840"/>
          </a:xfrm>
          <a:prstGeom prst="rect">
            <a:avLst/>
          </a:prstGeom>
          <a:noFill/>
          <a:ln cap="flat" cmpd="sng" w="38150">
            <a:solidFill>
              <a:srgbClr val="41AEB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-227160" lvl="0" marL="2286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ctr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en-US" sz="28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Variância Amostral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ctr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ctr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ctr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ctr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ctr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Noto Sans Symbols"/>
              <a:buChar char="⮚"/>
            </a:pPr>
            <a:r>
              <a:rPr b="0" i="0" lang="en-US" sz="20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Ῡ não é conhecido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ctr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Noto Sans Symbols"/>
              <a:buChar char="⮚"/>
            </a:pPr>
            <a:r>
              <a:rPr b="0" i="0" lang="en-US" sz="20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Caso comum 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ctr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51" name="Google Shape;351;p5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49720" y="3217680"/>
            <a:ext cx="3685680" cy="167544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2" name="Google Shape;352;p5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588360" y="3246480"/>
            <a:ext cx="3590280" cy="1647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60"/>
          <p:cNvSpPr/>
          <p:nvPr/>
        </p:nvSpPr>
        <p:spPr>
          <a:xfrm>
            <a:off x="910080" y="1515240"/>
            <a:ext cx="8109360" cy="94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en-US" sz="2800" u="none" cap="none" strike="noStrike">
                <a:solidFill>
                  <a:srgbClr val="41AEBD"/>
                </a:solidFill>
                <a:latin typeface="Corbel"/>
                <a:ea typeface="Corbel"/>
                <a:cs typeface="Corbel"/>
                <a:sym typeface="Corbel"/>
              </a:rPr>
              <a:t>Exemplo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en-US" sz="2800" u="none" cap="none" strike="noStrike">
                <a:solidFill>
                  <a:srgbClr val="41AEBD"/>
                </a:solidFill>
                <a:latin typeface="Corbel"/>
                <a:ea typeface="Corbel"/>
                <a:cs typeface="Corbel"/>
                <a:sym typeface="Corbel"/>
              </a:rPr>
              <a:t>Dados agrupados sem intervalo de classe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358" name="Google Shape;358;p60"/>
          <p:cNvGraphicFramePr/>
          <p:nvPr/>
        </p:nvGraphicFramePr>
        <p:xfrm>
          <a:off x="1045800" y="279252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{6D2378EC-880A-4308-B668-35CDD9D4EFE9}</a:tableStyleId>
              </a:tblPr>
              <a:tblGrid>
                <a:gridCol w="1404725"/>
                <a:gridCol w="1404725"/>
                <a:gridCol w="1405075"/>
              </a:tblGrid>
              <a:tr h="3661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FFFFFF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Altura (m)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FFFFFF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f</a:t>
                      </a:r>
                      <a:r>
                        <a:rPr b="0" i="1" lang="en-US" sz="1800" u="none" cap="none" strike="noStrike">
                          <a:solidFill>
                            <a:srgbClr val="FFFFFF"/>
                          </a:solidFill>
                          <a:latin typeface="Bodoni"/>
                          <a:ea typeface="Bodoni"/>
                          <a:cs typeface="Bodoni"/>
                          <a:sym typeface="Bodoni"/>
                        </a:rPr>
                        <a:t>i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FFFFFF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y</a:t>
                      </a:r>
                      <a:r>
                        <a:rPr b="0" i="1" lang="en-US" sz="1800" u="none" cap="none" strike="noStrike">
                          <a:solidFill>
                            <a:srgbClr val="FFFFFF"/>
                          </a:solidFill>
                          <a:latin typeface="Bodoni"/>
                          <a:ea typeface="Bodoni"/>
                          <a:cs typeface="Bodoni"/>
                          <a:sym typeface="Bodoni"/>
                        </a:rPr>
                        <a:t>i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61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FFFFFF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1,8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FFFFFF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1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FFFFFF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1,8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</a:tr>
              <a:tr h="3661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FFFFFF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1,7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FFFFFF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4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FFFFFF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6,8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/>
                </a:tc>
              </a:tr>
              <a:tr h="3661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FFFFFF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1,5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FFFFFF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2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FFFFFF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3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61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1425" marB="91425" marR="91425" marL="91425"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FFFFFF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7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FFFFFF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11,6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359" name="Google Shape;359;p60"/>
          <p:cNvSpPr/>
          <p:nvPr/>
        </p:nvSpPr>
        <p:spPr>
          <a:xfrm>
            <a:off x="1045800" y="4810320"/>
            <a:ext cx="6696720" cy="63864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Tabela 1 – Alturas de plantas de milho com suas respectivas frequências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60" name="Google Shape;360;p6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672240" y="3411720"/>
            <a:ext cx="2016360" cy="894240"/>
          </a:xfrm>
          <a:prstGeom prst="rect">
            <a:avLst/>
          </a:prstGeom>
          <a:noFill/>
          <a:ln>
            <a:noFill/>
          </a:ln>
        </p:spPr>
      </p:pic>
      <p:sp>
        <p:nvSpPr>
          <p:cNvPr id="361" name="Google Shape;361;p60"/>
          <p:cNvSpPr/>
          <p:nvPr/>
        </p:nvSpPr>
        <p:spPr>
          <a:xfrm>
            <a:off x="6600600" y="3054240"/>
            <a:ext cx="1141920" cy="36396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Média: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62" name="Google Shape;362;p6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81000" y="5818320"/>
            <a:ext cx="8558280" cy="713160"/>
          </a:xfrm>
          <a:prstGeom prst="rect">
            <a:avLst/>
          </a:prstGeom>
          <a:noFill/>
          <a:ln>
            <a:noFill/>
          </a:ln>
        </p:spPr>
      </p:pic>
      <p:sp>
        <p:nvSpPr>
          <p:cNvPr id="363" name="Google Shape;363;p60"/>
          <p:cNvSpPr/>
          <p:nvPr/>
        </p:nvSpPr>
        <p:spPr>
          <a:xfrm>
            <a:off x="909720" y="627120"/>
            <a:ext cx="10514520" cy="88704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en-US" sz="54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Variância</a:t>
            </a:r>
            <a:endParaRPr b="0" i="0" sz="5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7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p61"/>
          <p:cNvSpPr/>
          <p:nvPr/>
        </p:nvSpPr>
        <p:spPr>
          <a:xfrm>
            <a:off x="910080" y="1475640"/>
            <a:ext cx="8200800" cy="94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en-US" sz="2800" u="none" cap="none" strike="noStrike">
                <a:solidFill>
                  <a:srgbClr val="41AEBD"/>
                </a:solidFill>
                <a:latin typeface="Corbel"/>
                <a:ea typeface="Corbel"/>
                <a:cs typeface="Corbel"/>
                <a:sym typeface="Corbel"/>
              </a:rPr>
              <a:t>Exemplo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en-US" sz="2800" u="none" cap="none" strike="noStrike">
                <a:solidFill>
                  <a:srgbClr val="41AEBD"/>
                </a:solidFill>
                <a:latin typeface="Corbel"/>
                <a:ea typeface="Corbel"/>
                <a:cs typeface="Corbel"/>
                <a:sym typeface="Corbel"/>
              </a:rPr>
              <a:t>Dados agrupados com intervalo de classe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369" name="Google Shape;369;p61"/>
          <p:cNvGraphicFramePr/>
          <p:nvPr/>
        </p:nvGraphicFramePr>
        <p:xfrm>
          <a:off x="909720" y="264528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{6D2378EC-880A-4308-B668-35CDD9D4EFE9}</a:tableStyleId>
              </a:tblPr>
              <a:tblGrid>
                <a:gridCol w="1464125"/>
                <a:gridCol w="1464125"/>
                <a:gridCol w="1464125"/>
                <a:gridCol w="1465200"/>
              </a:tblGrid>
              <a:tr h="3661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FFFFFF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Altura (m)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FFFFFF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f</a:t>
                      </a:r>
                      <a:r>
                        <a:rPr b="0" i="1" lang="en-US" sz="1800" u="none" cap="none" strike="noStrike">
                          <a:solidFill>
                            <a:srgbClr val="FFFFFF"/>
                          </a:solidFill>
                          <a:latin typeface="Bodoni"/>
                          <a:ea typeface="Bodoni"/>
                          <a:cs typeface="Bodoni"/>
                          <a:sym typeface="Bodoni"/>
                        </a:rPr>
                        <a:t>i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FFFFFF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y</a:t>
                      </a:r>
                      <a:r>
                        <a:rPr b="0" i="1" lang="en-US" sz="1800" u="none" cap="none" strike="noStrike">
                          <a:solidFill>
                            <a:srgbClr val="FFFFFF"/>
                          </a:solidFill>
                          <a:latin typeface="Bodoni"/>
                          <a:ea typeface="Bodoni"/>
                          <a:cs typeface="Bodoni"/>
                          <a:sym typeface="Bodoni"/>
                        </a:rPr>
                        <a:t>i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FFFFFF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f</a:t>
                      </a:r>
                      <a:r>
                        <a:rPr b="0" i="1" lang="en-US" sz="1800" u="none" cap="none" strike="noStrike">
                          <a:solidFill>
                            <a:srgbClr val="FFFFFF"/>
                          </a:solidFill>
                          <a:latin typeface="Bodoni"/>
                          <a:ea typeface="Bodoni"/>
                          <a:cs typeface="Bodoni"/>
                          <a:sym typeface="Bodoni"/>
                        </a:rPr>
                        <a:t>i</a:t>
                      </a:r>
                      <a:r>
                        <a:rPr b="0" lang="en-US" sz="1800" u="none" cap="none" strike="noStrike">
                          <a:solidFill>
                            <a:srgbClr val="FFFFFF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y</a:t>
                      </a:r>
                      <a:r>
                        <a:rPr b="0" i="1" lang="en-US" sz="1800" u="none" cap="none" strike="noStrike">
                          <a:solidFill>
                            <a:srgbClr val="FFFFFF"/>
                          </a:solidFill>
                          <a:latin typeface="Bodoni"/>
                          <a:ea typeface="Bodoni"/>
                          <a:cs typeface="Bodoni"/>
                          <a:sym typeface="Bodoni"/>
                        </a:rPr>
                        <a:t>i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61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FFFFFF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155 |-- 165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FFFFFF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3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FFFFFF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160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FFFFFF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480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</a:tr>
              <a:tr h="3661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FFFFFF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165 |-- 175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FFFFFF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8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FFFFFF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170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FFFFFF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1360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/>
                </a:tc>
              </a:tr>
              <a:tr h="3657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FFFFFF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175 |-- 185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FFFFFF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5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FFFFFF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180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FFFFFF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900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61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FFFFFF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185 |-- 195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FFFFFF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9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FFFFFF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190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FFFFFF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1710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61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1425" marB="91425" marR="91425" marL="91425"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FFFFFF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25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1425" marB="91425" marR="91425" marL="91425"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FFFFFF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4450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370" name="Google Shape;370;p61"/>
          <p:cNvSpPr/>
          <p:nvPr/>
        </p:nvSpPr>
        <p:spPr>
          <a:xfrm>
            <a:off x="789120" y="5063400"/>
            <a:ext cx="7642800" cy="36396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Tabela 2 – Alturas de plantas de milho agrupadas em intervalos de classes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1" name="Google Shape;371;p61"/>
          <p:cNvSpPr/>
          <p:nvPr/>
        </p:nvSpPr>
        <p:spPr>
          <a:xfrm>
            <a:off x="7338960" y="2919960"/>
            <a:ext cx="1141920" cy="36396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Média: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72" name="Google Shape;372;p6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236080" y="2702160"/>
            <a:ext cx="1634040" cy="803880"/>
          </a:xfrm>
          <a:prstGeom prst="rect">
            <a:avLst/>
          </a:prstGeom>
          <a:noFill/>
          <a:ln>
            <a:noFill/>
          </a:ln>
        </p:spPr>
      </p:pic>
      <p:sp>
        <p:nvSpPr>
          <p:cNvPr id="373" name="Google Shape;373;p61"/>
          <p:cNvSpPr/>
          <p:nvPr/>
        </p:nvSpPr>
        <p:spPr>
          <a:xfrm>
            <a:off x="7696080" y="3732480"/>
            <a:ext cx="2713680" cy="36396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y</a:t>
            </a:r>
            <a:r>
              <a:rPr b="0" i="1" lang="en-US" sz="1800" u="none" cap="none" strike="noStrike">
                <a:solidFill>
                  <a:srgbClr val="FFFFFF"/>
                </a:solidFill>
                <a:latin typeface="Bodoni"/>
                <a:ea typeface="Bodoni"/>
                <a:cs typeface="Bodoni"/>
                <a:sym typeface="Bodoni"/>
              </a:rPr>
              <a:t>i</a:t>
            </a:r>
            <a:r>
              <a:rPr b="0" i="0" lang="en-US" sz="18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 = ponto médio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74" name="Google Shape;374;p6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09720" y="5639760"/>
            <a:ext cx="7714080" cy="816840"/>
          </a:xfrm>
          <a:prstGeom prst="rect">
            <a:avLst/>
          </a:prstGeom>
          <a:noFill/>
          <a:ln>
            <a:noFill/>
          </a:ln>
        </p:spPr>
      </p:pic>
      <p:sp>
        <p:nvSpPr>
          <p:cNvPr id="375" name="Google Shape;375;p61"/>
          <p:cNvSpPr/>
          <p:nvPr/>
        </p:nvSpPr>
        <p:spPr>
          <a:xfrm>
            <a:off x="909720" y="627120"/>
            <a:ext cx="10514520" cy="88704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en-US" sz="54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Variância</a:t>
            </a:r>
            <a:endParaRPr b="0" i="0" sz="5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9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p62"/>
          <p:cNvSpPr/>
          <p:nvPr/>
        </p:nvSpPr>
        <p:spPr>
          <a:xfrm>
            <a:off x="838080" y="365040"/>
            <a:ext cx="10514520" cy="1324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en-US" sz="54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Desvio Padrão</a:t>
            </a:r>
            <a:endParaRPr b="0" i="0" sz="5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1" name="Google Shape;381;p62"/>
          <p:cNvSpPr/>
          <p:nvPr/>
        </p:nvSpPr>
        <p:spPr>
          <a:xfrm>
            <a:off x="1119960" y="1825560"/>
            <a:ext cx="10232640" cy="435024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-227160" lvl="0" marL="2286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EDED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Raiz quadrada da variância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EDEDED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Quantifica a dispersão dos dados.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EDEDED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Junto a variância, o desvio padrão é uma das medidas mais usadas para quantificar a dispersão dos dados em torno da média</a:t>
            </a:r>
            <a:r>
              <a:rPr b="1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.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EDEDED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Notação: (σ) para o parâmetro e (s) para a estimativa (sigma).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2" name="Google Shape;382;p6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50520" y="4408920"/>
            <a:ext cx="5771880" cy="135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6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p63"/>
          <p:cNvSpPr/>
          <p:nvPr/>
        </p:nvSpPr>
        <p:spPr>
          <a:xfrm>
            <a:off x="838080" y="365040"/>
            <a:ext cx="10514520" cy="1324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en-US" sz="54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Desvio Padrão</a:t>
            </a:r>
            <a:endParaRPr b="0" i="0" sz="5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8" name="Google Shape;388;p63"/>
          <p:cNvSpPr/>
          <p:nvPr/>
        </p:nvSpPr>
        <p:spPr>
          <a:xfrm>
            <a:off x="1119960" y="1825560"/>
            <a:ext cx="10232640" cy="435024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-227160" lvl="0" marL="2286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EDED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É sempre positivo;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EDEDED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Só é nulo se não houver variabilidade;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EDEDED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Tem a mesma unidade dos dados originais;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EDEDED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Um desvio padrão grande significa que os valores estão mais dispersos em relação a média;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EDEDED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Um desvio padrão pequeno indica que os valores estão concentrados próximos da média.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2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p64"/>
          <p:cNvSpPr/>
          <p:nvPr/>
        </p:nvSpPr>
        <p:spPr>
          <a:xfrm>
            <a:off x="838080" y="365040"/>
            <a:ext cx="10514520" cy="1324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en-US" sz="54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Desvio Padrão</a:t>
            </a:r>
            <a:endParaRPr b="0" i="0" sz="5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94" name="Google Shape;394;p6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52640" y="5506920"/>
            <a:ext cx="8285760" cy="1032120"/>
          </a:xfrm>
          <a:prstGeom prst="rect">
            <a:avLst/>
          </a:prstGeom>
          <a:noFill/>
          <a:ln>
            <a:noFill/>
          </a:ln>
        </p:spPr>
      </p:pic>
      <p:pic>
        <p:nvPicPr>
          <p:cNvPr id="395" name="Google Shape;395;p64"/>
          <p:cNvPicPr preferRelativeResize="0"/>
          <p:nvPr/>
        </p:nvPicPr>
        <p:blipFill rotWithShape="1">
          <a:blip r:embed="rId4">
            <a:alphaModFix/>
          </a:blip>
          <a:srcRect b="0" l="4659" r="0" t="0"/>
          <a:stretch/>
        </p:blipFill>
        <p:spPr>
          <a:xfrm>
            <a:off x="2647080" y="1550520"/>
            <a:ext cx="6896880" cy="3522960"/>
          </a:xfrm>
          <a:prstGeom prst="rect">
            <a:avLst/>
          </a:prstGeom>
          <a:noFill/>
          <a:ln>
            <a:noFill/>
          </a:ln>
        </p:spPr>
      </p:pic>
      <p:sp>
        <p:nvSpPr>
          <p:cNvPr id="396" name="Google Shape;396;p64"/>
          <p:cNvSpPr/>
          <p:nvPr/>
        </p:nvSpPr>
        <p:spPr>
          <a:xfrm>
            <a:off x="3282840" y="5074560"/>
            <a:ext cx="5625360" cy="41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60"/>
              <a:buFont typeface="Arial"/>
              <a:buNone/>
            </a:pPr>
            <a:r>
              <a:rPr b="0" i="0" lang="en-US" sz="106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Figura 11 – Ilustração de amostras de plantas de milho</a:t>
            </a:r>
            <a:endParaRPr b="0" i="0" sz="106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60"/>
              <a:buFont typeface="Arial"/>
              <a:buNone/>
            </a:pPr>
            <a:r>
              <a:rPr b="0" i="0" lang="en-US" sz="106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http://nbcgib.uesc.br/lec/download/faria/cet756/apresentacoes/medidas_estatisticas_tcpd.pdf</a:t>
            </a:r>
            <a:endParaRPr b="0" i="0" sz="106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0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p65"/>
          <p:cNvSpPr/>
          <p:nvPr/>
        </p:nvSpPr>
        <p:spPr>
          <a:xfrm>
            <a:off x="838080" y="365040"/>
            <a:ext cx="10514520" cy="1324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en-US" sz="54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Desvio Padrão</a:t>
            </a:r>
            <a:endParaRPr b="0" i="0" sz="5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02" name="Google Shape;402;p65"/>
          <p:cNvPicPr preferRelativeResize="0"/>
          <p:nvPr/>
        </p:nvPicPr>
        <p:blipFill rotWithShape="1">
          <a:blip r:embed="rId3">
            <a:alphaModFix/>
          </a:blip>
          <a:srcRect b="0" l="4659" r="0" t="0"/>
          <a:stretch/>
        </p:blipFill>
        <p:spPr>
          <a:xfrm>
            <a:off x="2692080" y="1542240"/>
            <a:ext cx="6896880" cy="3522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3" name="Google Shape;403;p6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317760" y="5554800"/>
            <a:ext cx="5645880" cy="1144800"/>
          </a:xfrm>
          <a:prstGeom prst="rect">
            <a:avLst/>
          </a:prstGeom>
          <a:noFill/>
          <a:ln>
            <a:noFill/>
          </a:ln>
        </p:spPr>
      </p:pic>
      <p:sp>
        <p:nvSpPr>
          <p:cNvPr id="404" name="Google Shape;404;p65"/>
          <p:cNvSpPr/>
          <p:nvPr/>
        </p:nvSpPr>
        <p:spPr>
          <a:xfrm>
            <a:off x="3337920" y="5066280"/>
            <a:ext cx="5625360" cy="41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60"/>
              <a:buFont typeface="Arial"/>
              <a:buNone/>
            </a:pPr>
            <a:r>
              <a:rPr b="0" i="0" lang="en-US" sz="106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Figura 12 – Ilustração de amostras de plantas de milho</a:t>
            </a:r>
            <a:endParaRPr b="0" i="0" sz="106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60"/>
              <a:buFont typeface="Arial"/>
              <a:buNone/>
            </a:pPr>
            <a:r>
              <a:rPr b="0" i="0" lang="en-US" sz="106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http://nbcgib.uesc.br/lec/download/faria/cet756/apresentacoes/medidas_estatisticas_tcpd.pdf</a:t>
            </a:r>
            <a:endParaRPr b="0" i="0" sz="106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30"/>
          <p:cNvSpPr/>
          <p:nvPr/>
        </p:nvSpPr>
        <p:spPr>
          <a:xfrm>
            <a:off x="838080" y="365040"/>
            <a:ext cx="10514520" cy="1324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en-US" sz="54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Medidas de Dispersão</a:t>
            </a:r>
            <a:endParaRPr b="0" i="0" sz="5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Google Shape;136;p30"/>
          <p:cNvSpPr/>
          <p:nvPr/>
        </p:nvSpPr>
        <p:spPr>
          <a:xfrm>
            <a:off x="1119960" y="1825560"/>
            <a:ext cx="4381920" cy="435024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-227160" lvl="0" marL="228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EDED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O objetivo das medidas de dispersão é medir quão próximos uns dos outros estão os valores de um grupo (e algumas mensuram a dispersão dos dados em torno de uma medida de posição).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" name="Google Shape;137;p30"/>
          <p:cNvSpPr/>
          <p:nvPr/>
        </p:nvSpPr>
        <p:spPr>
          <a:xfrm>
            <a:off x="6392520" y="5384880"/>
            <a:ext cx="4661640" cy="40932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0" i="0" lang="en-US" sz="105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Figura 1: Dispersão;</a:t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0" i="0" lang="en-US" sz="105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Fonte: http://oficinadamente.com/medidas-de-dispersao/ </a:t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8" name="Google Shape;138;p30"/>
          <p:cNvPicPr preferRelativeResize="0"/>
          <p:nvPr/>
        </p:nvPicPr>
        <p:blipFill rotWithShape="1">
          <a:blip r:embed="rId3">
            <a:alphaModFix/>
          </a:blip>
          <a:srcRect b="7499" l="17274" r="13840" t="28947"/>
          <a:stretch/>
        </p:blipFill>
        <p:spPr>
          <a:xfrm>
            <a:off x="6257520" y="1891440"/>
            <a:ext cx="4957920" cy="34304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8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p66"/>
          <p:cNvSpPr/>
          <p:nvPr/>
        </p:nvSpPr>
        <p:spPr>
          <a:xfrm>
            <a:off x="838080" y="365040"/>
            <a:ext cx="10514520" cy="1324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en-US" sz="54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Desvio Padrão</a:t>
            </a:r>
            <a:endParaRPr b="0" i="0" sz="5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10" name="Google Shape;410;p6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18240" y="1440000"/>
            <a:ext cx="6161400" cy="2705400"/>
          </a:xfrm>
          <a:prstGeom prst="rect">
            <a:avLst/>
          </a:prstGeom>
          <a:noFill/>
          <a:ln>
            <a:noFill/>
          </a:ln>
        </p:spPr>
      </p:pic>
      <p:sp>
        <p:nvSpPr>
          <p:cNvPr id="411" name="Google Shape;411;p66"/>
          <p:cNvSpPr/>
          <p:nvPr/>
        </p:nvSpPr>
        <p:spPr>
          <a:xfrm>
            <a:off x="1879725" y="4351050"/>
            <a:ext cx="8999700" cy="213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68,26% das ocorrências se concentrarão na área do gráfico demarcada por um</a:t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desvio padrão à direita e um desvio padrão à esquerda da linha média;</a:t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95,44% das ocorrências estão a dois desvios padrão, para a direita e a esquerda</a:t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da média e, finalmente;</a:t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99,72% das ocorrências ocorrem a três desvios padrão ao redor da média aritmética.</a:t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5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p67"/>
          <p:cNvSpPr/>
          <p:nvPr/>
        </p:nvSpPr>
        <p:spPr>
          <a:xfrm>
            <a:off x="838080" y="365040"/>
            <a:ext cx="10514520" cy="1324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en-US" sz="54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Desvio Padrão</a:t>
            </a:r>
            <a:endParaRPr b="0" i="0" sz="5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7" name="Google Shape;417;p67"/>
          <p:cNvSpPr/>
          <p:nvPr/>
        </p:nvSpPr>
        <p:spPr>
          <a:xfrm>
            <a:off x="2880000" y="1689840"/>
            <a:ext cx="5759640" cy="34596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-US" sz="2300" u="none" cap="none" strike="noStrike">
                <a:solidFill>
                  <a:srgbClr val="EBE5E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TEOREMA DE CHEBYCHEV:</a:t>
            </a:r>
            <a:endParaRPr b="1" i="0" sz="2300" u="none" cap="none" strike="noStrike">
              <a:solidFill>
                <a:srgbClr val="EBE5E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18" name="Google Shape;418;p67"/>
          <p:cNvSpPr txBox="1"/>
          <p:nvPr/>
        </p:nvSpPr>
        <p:spPr>
          <a:xfrm>
            <a:off x="4538700" y="3153450"/>
            <a:ext cx="55557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lang="en-US" sz="2500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rPr>
              <a:t>1</a:t>
            </a:r>
            <a:r>
              <a:rPr b="0" i="0" lang="en-US" sz="2500" u="none" cap="none" strike="noStrike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rPr>
              <a:t>-  </a:t>
            </a:r>
            <a:endParaRPr b="0" i="0" sz="2500" u="none" cap="none" strike="noStrike">
              <a:solidFill>
                <a:schemeClr val="lt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419" name="Google Shape;419;p67"/>
          <p:cNvSpPr txBox="1"/>
          <p:nvPr/>
        </p:nvSpPr>
        <p:spPr>
          <a:xfrm>
            <a:off x="5001400" y="3031613"/>
            <a:ext cx="5555700" cy="8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en-US" sz="2300">
                <a:solidFill>
                  <a:schemeClr val="lt1"/>
                </a:solidFill>
              </a:rPr>
              <a:t>  1</a:t>
            </a:r>
            <a:br>
              <a:rPr lang="en-US" sz="2300">
                <a:solidFill>
                  <a:schemeClr val="lt1"/>
                </a:solidFill>
              </a:rPr>
            </a:br>
            <a:r>
              <a:rPr b="0" i="0" lang="en-US" sz="2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K^2</a:t>
            </a:r>
            <a:endParaRPr b="0" i="0" sz="2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0" name="Google Shape;420;p67"/>
          <p:cNvSpPr txBox="1"/>
          <p:nvPr/>
        </p:nvSpPr>
        <p:spPr>
          <a:xfrm>
            <a:off x="1365300" y="4278275"/>
            <a:ext cx="8671500" cy="184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●"/>
            </a:pPr>
            <a:r>
              <a:rPr b="0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K = 2:  EM QUALQUER CONJUNTO DE DADOS, </a:t>
            </a:r>
            <a:r>
              <a:rPr b="1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PELO MENOS</a:t>
            </a:r>
            <a:r>
              <a:rPr b="0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1 - ¼ = ¾ OU 75% DOS DADOS ESTÃO DENTRO DE DOIS DESVIOS PADRÕES</a:t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●"/>
            </a:pPr>
            <a:r>
              <a:rPr b="0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K = 3: EM QUALQUER CONJUNTO DE DADOS, </a:t>
            </a:r>
            <a:r>
              <a:rPr b="1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PELO MENOS</a:t>
            </a:r>
            <a:r>
              <a:rPr b="0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1 - 1/9 = 8/9 OU 88,9% DOS DADOS ESTÃO DENTRO DE TRÊS DESVIOS PADRÕES</a:t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21" name="Google Shape;421;p67"/>
          <p:cNvCxnSpPr>
            <a:stCxn id="419" idx="1"/>
          </p:cNvCxnSpPr>
          <p:nvPr/>
        </p:nvCxnSpPr>
        <p:spPr>
          <a:xfrm>
            <a:off x="5001400" y="3478013"/>
            <a:ext cx="700200" cy="10800"/>
          </a:xfrm>
          <a:prstGeom prst="straightConnector1">
            <a:avLst/>
          </a:prstGeom>
          <a:noFill/>
          <a:ln cap="flat" cmpd="sng" w="28575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5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p68"/>
          <p:cNvSpPr/>
          <p:nvPr/>
        </p:nvSpPr>
        <p:spPr>
          <a:xfrm>
            <a:off x="838080" y="365040"/>
            <a:ext cx="10514520" cy="1324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en-US" sz="54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Desvio Padrão Relativo</a:t>
            </a:r>
            <a:endParaRPr b="0" i="0" sz="5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7" name="Google Shape;427;p68"/>
          <p:cNvSpPr/>
          <p:nvPr/>
        </p:nvSpPr>
        <p:spPr>
          <a:xfrm>
            <a:off x="1119960" y="1825560"/>
            <a:ext cx="10232640" cy="227772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-227160" lvl="0" marL="2286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EDED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Razão entre o desvio padrão e a média aritmética. 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EDEDED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As unidades de medida das variáveis não exercem influência na magnitude das medidas de dispersão relativas. 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41AEBD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41AEBD"/>
                </a:solidFill>
                <a:latin typeface="Corbel"/>
                <a:ea typeface="Corbel"/>
                <a:cs typeface="Corbel"/>
                <a:sym typeface="Corbel"/>
              </a:rPr>
              <a:t>Notação: </a:t>
            </a: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“DPR” para os parâmetros e “dpr” para as estimativas.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28" name="Google Shape;428;p6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96000" y="4608000"/>
            <a:ext cx="5724360" cy="13136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2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p69"/>
          <p:cNvSpPr/>
          <p:nvPr/>
        </p:nvSpPr>
        <p:spPr>
          <a:xfrm>
            <a:off x="838080" y="365040"/>
            <a:ext cx="10514520" cy="1324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en-US" sz="54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Desvio Padrão Relativo</a:t>
            </a:r>
            <a:endParaRPr b="0" i="0" sz="5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4" name="Google Shape;434;p69"/>
          <p:cNvSpPr/>
          <p:nvPr/>
        </p:nvSpPr>
        <p:spPr>
          <a:xfrm>
            <a:off x="1119960" y="4363560"/>
            <a:ext cx="10232640" cy="1989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-227160" lvl="0" marL="2286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EDED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Ao determinar o DPR, é possível saber de que forma o desvio padrão está para a média.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435" name="Google Shape;435;p69"/>
          <p:cNvGraphicFramePr/>
          <p:nvPr/>
        </p:nvGraphicFramePr>
        <p:xfrm>
          <a:off x="2823480" y="274248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{6D2378EC-880A-4308-B668-35CDD9D4EFE9}</a:tableStyleId>
              </a:tblPr>
              <a:tblGrid>
                <a:gridCol w="1523875"/>
                <a:gridCol w="1523875"/>
                <a:gridCol w="1940750"/>
                <a:gridCol w="1556275"/>
              </a:tblGrid>
              <a:tr h="3708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1425" marB="91425" marR="91425" marL="91425"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Média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Desvio Padrão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DPR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708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Altura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1,143m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0,063m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0,055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</a:tr>
              <a:tr h="3708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Peso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50Kg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6Kg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0,12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sp>
        <p:nvSpPr>
          <p:cNvPr id="436" name="Google Shape;436;p69"/>
          <p:cNvSpPr/>
          <p:nvPr/>
        </p:nvSpPr>
        <p:spPr>
          <a:xfrm>
            <a:off x="838080" y="1800000"/>
            <a:ext cx="10232640" cy="5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-227160" lvl="0" marL="228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EDED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Exemplo: Altura e Peso de Alunos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0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Google Shape;441;p70"/>
          <p:cNvSpPr/>
          <p:nvPr/>
        </p:nvSpPr>
        <p:spPr>
          <a:xfrm>
            <a:off x="838080" y="485280"/>
            <a:ext cx="10514160" cy="617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en-US" sz="54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Coeficiente de Variação</a:t>
            </a:r>
            <a:endParaRPr b="0" i="0" sz="5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2" name="Google Shape;442;p70"/>
          <p:cNvSpPr/>
          <p:nvPr/>
        </p:nvSpPr>
        <p:spPr>
          <a:xfrm>
            <a:off x="673920" y="1359000"/>
            <a:ext cx="10836360" cy="434412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-227160" lvl="0" marL="2286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EDED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O CV é uma medida de dispersão relativa que expressa a razão entre o desvio padrão e a média (Desvio Padrão Relativo) afim de obter sua porcentagem;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41AEBD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41AEBD"/>
                </a:solidFill>
                <a:latin typeface="Corbel"/>
                <a:ea typeface="Corbel"/>
                <a:cs typeface="Corbel"/>
                <a:sym typeface="Corbel"/>
              </a:rPr>
              <a:t>Notação: </a:t>
            </a: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“CV” para os parâmetros e “cv” para as estimativas.  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EDEDED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De uma forma geral, se o CV: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	</a:t>
            </a:r>
            <a:r>
              <a:rPr b="1" i="0" lang="en-US" sz="2800" u="none" cap="none" strike="noStrike">
                <a:solidFill>
                  <a:srgbClr val="41AEBD"/>
                </a:solidFill>
                <a:latin typeface="Corbel"/>
                <a:ea typeface="Corbel"/>
                <a:cs typeface="Corbel"/>
                <a:sym typeface="Corbel"/>
              </a:rPr>
              <a:t>&gt;	</a:t>
            </a: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Menor ou igual a 15% → baixa dispersão, dados homogêneos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	</a:t>
            </a:r>
            <a:r>
              <a:rPr b="1" i="0" lang="en-US" sz="2800" u="none" cap="none" strike="noStrike">
                <a:solidFill>
                  <a:srgbClr val="41AEBD"/>
                </a:solidFill>
                <a:latin typeface="Corbel"/>
                <a:ea typeface="Corbel"/>
                <a:cs typeface="Corbel"/>
                <a:sym typeface="Corbel"/>
              </a:rPr>
              <a:t>&gt;	</a:t>
            </a: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Entre 15 e 30% → média dispersão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	</a:t>
            </a:r>
            <a:r>
              <a:rPr b="1" i="0" lang="en-US" sz="2800" u="none" cap="none" strike="noStrike">
                <a:solidFill>
                  <a:srgbClr val="41AEBD"/>
                </a:solidFill>
                <a:latin typeface="Corbel"/>
                <a:ea typeface="Corbel"/>
                <a:cs typeface="Corbel"/>
                <a:sym typeface="Corbel"/>
              </a:rPr>
              <a:t>&gt;	</a:t>
            </a: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Maior que 30% → alta dispersão, dados heterogêneos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43" name="Google Shape;443;p7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57280" y="5494320"/>
            <a:ext cx="6945120" cy="1175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7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p71"/>
          <p:cNvSpPr/>
          <p:nvPr/>
        </p:nvSpPr>
        <p:spPr>
          <a:xfrm>
            <a:off x="838080" y="365040"/>
            <a:ext cx="10514520" cy="1324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en-US" sz="54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Coeficiente de Variação</a:t>
            </a:r>
            <a:endParaRPr b="0" i="0" sz="5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9" name="Google Shape;449;p71"/>
          <p:cNvSpPr/>
          <p:nvPr/>
        </p:nvSpPr>
        <p:spPr>
          <a:xfrm>
            <a:off x="1119960" y="1825560"/>
            <a:ext cx="10232640" cy="142992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-227160" lvl="0" marL="2286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EDED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Amostras com mesma unidade (mesma variável medida) e médias diferentes.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EDEDED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Exemplo: Altura de plantas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450" name="Google Shape;450;p71"/>
          <p:cNvGraphicFramePr/>
          <p:nvPr/>
        </p:nvGraphicFramePr>
        <p:xfrm>
          <a:off x="2413800" y="339156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{6D2378EC-880A-4308-B668-35CDD9D4EFE9}</a:tableStyleId>
              </a:tblPr>
              <a:tblGrid>
                <a:gridCol w="1832050"/>
                <a:gridCol w="1751050"/>
                <a:gridCol w="2075750"/>
                <a:gridCol w="1705325"/>
              </a:tblGrid>
              <a:tr h="3650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Amostras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Média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Desvio Padrão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cv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708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A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58,3cm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6,9cm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11,84%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</a:tr>
              <a:tr h="3708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B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79,4cm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7,6cm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9,57%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sp>
        <p:nvSpPr>
          <p:cNvPr id="451" name="Google Shape;451;p71"/>
          <p:cNvSpPr/>
          <p:nvPr/>
        </p:nvSpPr>
        <p:spPr>
          <a:xfrm>
            <a:off x="2872080" y="6219360"/>
            <a:ext cx="6729120" cy="36432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A amostra A apresenta maior variabilidade dos dados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2" name="Google Shape;452;p71"/>
          <p:cNvSpPr/>
          <p:nvPr/>
        </p:nvSpPr>
        <p:spPr>
          <a:xfrm>
            <a:off x="2445120" y="4948560"/>
            <a:ext cx="7256880" cy="36864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Uma imagem contendo Interface gráfica do usuário&#10;&#10;Descrição gerada automaticamente" id="453" name="Google Shape;453;p7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31760" y="4721760"/>
            <a:ext cx="5042160" cy="123516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nterface gráfica do usuário&#10;&#10;Descrição gerada automaticamente" id="454" name="Google Shape;454;p7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234840" y="4725000"/>
            <a:ext cx="5028480" cy="1245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8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p72"/>
          <p:cNvSpPr/>
          <p:nvPr/>
        </p:nvSpPr>
        <p:spPr>
          <a:xfrm>
            <a:off x="838080" y="365040"/>
            <a:ext cx="10514520" cy="1324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en-US" sz="54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Coeficiente de Variação</a:t>
            </a:r>
            <a:endParaRPr b="0" i="0" sz="5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0" name="Google Shape;460;p72"/>
          <p:cNvSpPr/>
          <p:nvPr/>
        </p:nvSpPr>
        <p:spPr>
          <a:xfrm>
            <a:off x="1119960" y="1825560"/>
            <a:ext cx="10232640" cy="142992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-227160" lvl="0" marL="2286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EDED"/>
              </a:buClr>
              <a:buSzPts val="2548"/>
              <a:buFont typeface="Arial"/>
              <a:buChar char="•"/>
            </a:pPr>
            <a:r>
              <a:rPr b="0" i="0" lang="en-US" sz="2548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Amostras com unidades diferentes (medição de variáveis diferentes).</a:t>
            </a:r>
            <a:endParaRPr b="0" i="0" sz="2548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EDEDED"/>
              </a:buClr>
              <a:buSzPts val="2548"/>
              <a:buFont typeface="Arial"/>
              <a:buChar char="•"/>
            </a:pPr>
            <a:r>
              <a:rPr b="0" i="0" lang="en-US" sz="2548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Exemplo: Altura de plantas (em cm), amostra A, e produção de frutos (em gramas), amostra B.</a:t>
            </a:r>
            <a:endParaRPr b="0" i="0" sz="2548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461" name="Google Shape;461;p72"/>
          <p:cNvGraphicFramePr/>
          <p:nvPr/>
        </p:nvGraphicFramePr>
        <p:xfrm>
          <a:off x="2823480" y="34452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{6D2378EC-880A-4308-B668-35CDD9D4EFE9}</a:tableStyleId>
              </a:tblPr>
              <a:tblGrid>
                <a:gridCol w="1523875"/>
                <a:gridCol w="1523875"/>
                <a:gridCol w="1940750"/>
                <a:gridCol w="1556275"/>
              </a:tblGrid>
              <a:tr h="3708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Amostras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Média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Desvio Padrão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cv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708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A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52,1cm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5,8cm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11,13%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</a:tr>
              <a:tr h="3708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B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12,1g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1,9g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15,70%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sp>
        <p:nvSpPr>
          <p:cNvPr id="462" name="Google Shape;462;p72"/>
          <p:cNvSpPr/>
          <p:nvPr/>
        </p:nvSpPr>
        <p:spPr>
          <a:xfrm>
            <a:off x="2560680" y="6112080"/>
            <a:ext cx="7351560" cy="63828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A característica Produção de frutos, amostra B, apresenta maior variabilidade que a Altura das plantas, amostra A.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Interface gráfica do usuário&#10;&#10;Descrição gerada automaticamente" id="463" name="Google Shape;463;p7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18520" y="4759920"/>
            <a:ext cx="4797000" cy="117504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nterface gráfica do usuário, Texto&#10;&#10;Descrição gerada automaticamente" id="464" name="Google Shape;464;p7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099480" y="4755240"/>
            <a:ext cx="4782960" cy="11858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8" name="Shape 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Google Shape;469;p73"/>
          <p:cNvSpPr/>
          <p:nvPr/>
        </p:nvSpPr>
        <p:spPr>
          <a:xfrm>
            <a:off x="838080" y="365040"/>
            <a:ext cx="10514520" cy="1324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en-US" sz="54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Erro padrão da média</a:t>
            </a:r>
            <a:endParaRPr b="0" i="0" sz="5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0" name="Google Shape;470;p73"/>
          <p:cNvSpPr/>
          <p:nvPr/>
        </p:nvSpPr>
        <p:spPr>
          <a:xfrm>
            <a:off x="1119960" y="1825560"/>
            <a:ext cx="10232640" cy="435024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-227160" lvl="0" marL="228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000000"/>
                </a:solidFill>
                <a:latin typeface="Corbel"/>
                <a:ea typeface="Corbel"/>
                <a:cs typeface="Corbel"/>
                <a:sym typeface="Corbel"/>
              </a:rPr>
              <a:t> 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4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p74"/>
          <p:cNvSpPr/>
          <p:nvPr/>
        </p:nvSpPr>
        <p:spPr>
          <a:xfrm>
            <a:off x="838080" y="365040"/>
            <a:ext cx="10514520" cy="1324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en-US" sz="54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Erro padrão da média</a:t>
            </a:r>
            <a:endParaRPr b="0" i="0" sz="5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6" name="Google Shape;476;p74"/>
          <p:cNvSpPr/>
          <p:nvPr/>
        </p:nvSpPr>
        <p:spPr>
          <a:xfrm>
            <a:off x="838080" y="1405800"/>
            <a:ext cx="10232640" cy="515772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-227160" lvl="0" marL="228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000000"/>
                </a:solidFill>
                <a:latin typeface="Corbel"/>
                <a:ea typeface="Corbel"/>
                <a:cs typeface="Corbel"/>
                <a:sym typeface="Corbel"/>
              </a:rPr>
              <a:t> 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7" name="Google Shape;477;p74"/>
          <p:cNvSpPr/>
          <p:nvPr/>
        </p:nvSpPr>
        <p:spPr>
          <a:xfrm>
            <a:off x="838080" y="2526840"/>
            <a:ext cx="5421600" cy="82152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População de 150.000 plantas (N)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Altura média das plantas = µ 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8" name="Google Shape;478;p74"/>
          <p:cNvSpPr/>
          <p:nvPr/>
        </p:nvSpPr>
        <p:spPr>
          <a:xfrm>
            <a:off x="6384600" y="2520000"/>
            <a:ext cx="4946760" cy="100512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Amostra de 60 plantas (n):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Altura média das plantas () = 190cm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Desvio padrão (s) = 15cm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2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p75"/>
          <p:cNvSpPr/>
          <p:nvPr/>
        </p:nvSpPr>
        <p:spPr>
          <a:xfrm>
            <a:off x="838080" y="365040"/>
            <a:ext cx="10514520" cy="1324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en-US" sz="54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Erro padrão da média</a:t>
            </a:r>
            <a:endParaRPr b="0" i="0" sz="5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4" name="Google Shape;484;p75"/>
          <p:cNvSpPr/>
          <p:nvPr/>
        </p:nvSpPr>
        <p:spPr>
          <a:xfrm>
            <a:off x="1064160" y="1514880"/>
            <a:ext cx="10232640" cy="345528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72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5" name="Google Shape;485;p75"/>
          <p:cNvSpPr/>
          <p:nvPr/>
        </p:nvSpPr>
        <p:spPr>
          <a:xfrm>
            <a:off x="838080" y="2711520"/>
            <a:ext cx="5379480" cy="82152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População de 150.000 plantas (N)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Altura média das plantas = µ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6" name="Google Shape;486;p75"/>
          <p:cNvSpPr/>
          <p:nvPr/>
        </p:nvSpPr>
        <p:spPr>
          <a:xfrm>
            <a:off x="6447240" y="2603520"/>
            <a:ext cx="4946760" cy="100512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Amostra de 60 plantas (n):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Altura média das plantas () = 190cm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Desvio padrão (s) = 15cm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7" name="Google Shape;487;p75"/>
          <p:cNvSpPr/>
          <p:nvPr/>
        </p:nvSpPr>
        <p:spPr>
          <a:xfrm>
            <a:off x="1303920" y="5419440"/>
            <a:ext cx="10285920" cy="69984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A altura média das plantas foi estimada com um erro padrão de 1,9 cm, ou seja,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com uma precisão de 1,9 cm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31"/>
          <p:cNvSpPr/>
          <p:nvPr/>
        </p:nvSpPr>
        <p:spPr>
          <a:xfrm>
            <a:off x="838080" y="365040"/>
            <a:ext cx="10514520" cy="1324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en-US" sz="54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Medidas de Dispersão</a:t>
            </a:r>
            <a:endParaRPr b="0" i="0" sz="5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Google Shape;144;p31"/>
          <p:cNvSpPr/>
          <p:nvPr/>
        </p:nvSpPr>
        <p:spPr>
          <a:xfrm>
            <a:off x="1119960" y="1825560"/>
            <a:ext cx="10232640" cy="435024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-227160" lvl="0" marL="2286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EDED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É muito incomum ter uma situação em que o salário médio mensal é 1000 euros e todos ganham 1000 euros, ou ter o mesmo salário médio mas em que metade das pessoas ganha 0 (zero) e outra metade ganha 2000 euros;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EDEDED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 Para caracterizar um conjunto de dados é importante não só a média, mas também a dispersão dos valores em torno da média (os valores estão todos próximos da média ou, pelo contrário, há valores muito afastados da média?).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1" name="Shape 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" name="Google Shape;492;p76"/>
          <p:cNvSpPr/>
          <p:nvPr/>
        </p:nvSpPr>
        <p:spPr>
          <a:xfrm>
            <a:off x="838080" y="365040"/>
            <a:ext cx="10514520" cy="1324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en-US" sz="54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Referências</a:t>
            </a:r>
            <a:endParaRPr b="0" i="0" sz="5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3" name="Google Shape;493;p76"/>
          <p:cNvSpPr/>
          <p:nvPr/>
        </p:nvSpPr>
        <p:spPr>
          <a:xfrm>
            <a:off x="1119960" y="1825560"/>
            <a:ext cx="10232640" cy="435024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-227160" lvl="0" marL="2286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EDED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MENEZES, Marcelo. </a:t>
            </a:r>
            <a:r>
              <a:rPr b="1" i="0" lang="en-US" sz="24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Estatística. </a:t>
            </a:r>
            <a:r>
              <a:rPr b="0" i="0" lang="en-US" sz="24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Disponível em: &lt;http://www.inf.ufsc.br/~marcelo.menezes.reis/AED04.pdf&gt;. Acesso em: 01 out. 2018.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EDEDED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JOSÉ NETO,. </a:t>
            </a:r>
            <a:r>
              <a:rPr b="1" i="0" lang="en-US" sz="24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Estatística Descritiva: </a:t>
            </a:r>
            <a:r>
              <a:rPr b="0" i="0" lang="en-US" sz="24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Medidas de dispersão. Disponível em: &lt;http://estatisticax.blogspot.com/2008/02/medidas-de-disperso.html&gt;. Acesso em: 01 out. 2018.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EDEDED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SILVIA. </a:t>
            </a:r>
            <a:r>
              <a:rPr b="1" i="0" lang="en-US" sz="24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O Diagrama de Dispersão. </a:t>
            </a:r>
            <a:r>
              <a:rPr b="0" i="0" lang="en-US" sz="24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Disponível em: &lt;http://leg.ufpr.br/~silvia/CE055/node15.html&gt;. Acesso em: 01 out. 2018.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EDEDED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ROQUE, Antonio. </a:t>
            </a:r>
            <a:r>
              <a:rPr b="1" i="0" lang="en-US" sz="24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Medidas de Dispersão. </a:t>
            </a:r>
            <a:r>
              <a:rPr b="0" i="0" lang="en-US" sz="24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Disponível em: &lt;http://sisne.org/Disciplinas/Grad/ProbEstat1/aula%206.pdf&gt;. Acesso em: 01 out. 2018.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7" name="Shape 4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" name="Google Shape;498;p77"/>
          <p:cNvSpPr/>
          <p:nvPr/>
        </p:nvSpPr>
        <p:spPr>
          <a:xfrm>
            <a:off x="838080" y="365040"/>
            <a:ext cx="10514520" cy="1324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en-US" sz="54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Referências</a:t>
            </a:r>
            <a:endParaRPr b="0" i="0" sz="5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9" name="Google Shape;499;p77"/>
          <p:cNvSpPr/>
          <p:nvPr/>
        </p:nvSpPr>
        <p:spPr>
          <a:xfrm>
            <a:off x="1119960" y="1825560"/>
            <a:ext cx="10232640" cy="435024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-227160" lvl="0" marL="2286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EDED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PEIXOTO, Maurício. </a:t>
            </a:r>
            <a:r>
              <a:rPr b="1" i="0" lang="en-US" sz="24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Medidas de Dispersão. </a:t>
            </a:r>
            <a:r>
              <a:rPr b="0" i="0" lang="en-US" sz="24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Disponível em: &lt;http://oficinadamente.com/medidas-de-dispersao/&gt;. Acesso em: 01 out. 2018.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EDEDED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DAVILA, Victor Hugo Lachos. </a:t>
            </a:r>
            <a:r>
              <a:rPr b="1" i="0" lang="en-US" sz="24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Estatística Descritiva. </a:t>
            </a:r>
            <a:r>
              <a:rPr b="0" i="0" lang="en-US" sz="24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Disponível em: &lt;https://www.ime.unicamp.br/~hlachos/estdescr1.pdf&gt;. Acesso em: 01 out. 2018.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EDEDED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USP. </a:t>
            </a:r>
            <a:r>
              <a:rPr b="1" i="0" lang="en-US" sz="24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Medidas de Dispersão. </a:t>
            </a:r>
            <a:r>
              <a:rPr b="0" i="0" lang="en-US" sz="24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Disponível em: &lt;http://www.esalq.usp.br/departamentos/lce/arquivos/aulas/2011/LCE2112/MatÃ©ria%20-%20MEDIDAS%20DE%20DISPERSÃO.pdf&gt;. Acesso em: 01 out. 2018.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3" name="Shape 5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" name="Google Shape;504;p78"/>
          <p:cNvSpPr/>
          <p:nvPr/>
        </p:nvSpPr>
        <p:spPr>
          <a:xfrm>
            <a:off x="838080" y="365040"/>
            <a:ext cx="10514520" cy="1324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en-US" sz="54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Referências</a:t>
            </a:r>
            <a:endParaRPr b="0" i="0" sz="5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5" name="Google Shape;505;p78"/>
          <p:cNvSpPr/>
          <p:nvPr/>
        </p:nvSpPr>
        <p:spPr>
          <a:xfrm>
            <a:off x="1119960" y="1825560"/>
            <a:ext cx="10232640" cy="435024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-227160" lvl="0" marL="2286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EDED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SERMARINI, Renata Alcarde. </a:t>
            </a:r>
            <a:r>
              <a:rPr b="1" i="0" lang="en-US" sz="24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Medidas de Dispersão. </a:t>
            </a:r>
            <a:r>
              <a:rPr b="0" i="0" lang="en-US" sz="24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2017. Disponível em: &lt;https://edisciplinas.usp.br/pluginfile.php/4094191/mod_resource/content/1/4.%20Medidas%20de%20Dispersão.pdf&gt;. Acesso em: 01 out. 2018.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EDEDED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UNITINS. </a:t>
            </a:r>
            <a:r>
              <a:rPr b="1" i="0" lang="en-US" sz="24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Medidas de Dispersão. </a:t>
            </a:r>
            <a:r>
              <a:rPr b="0" i="0" lang="en-US" sz="24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Disponível em: &lt;https://www.unitins.br/BibliotecaMidia/Files/Documento/AVA_633848868383423750estatistica___aula_7.pdf&gt;. Acesso em: 01 out. 2018.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EDEDED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WIKIPEDIA. </a:t>
            </a:r>
            <a:r>
              <a:rPr b="1" i="0" lang="en-US" sz="24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Amplitude interquartil. </a:t>
            </a:r>
            <a:r>
              <a:rPr b="0" i="0" lang="en-US" sz="24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Disponível em: &lt;https://pt.wikipedia.org/wiki/Amplitude_interquartil&gt;. Acesso em: 01 out. 2018.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32"/>
          <p:cNvSpPr/>
          <p:nvPr/>
        </p:nvSpPr>
        <p:spPr>
          <a:xfrm>
            <a:off x="838080" y="365040"/>
            <a:ext cx="10514520" cy="1324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en-US" sz="54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Medidas de Dispersão</a:t>
            </a:r>
            <a:endParaRPr b="0" i="0" sz="5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Google Shape;150;p32"/>
          <p:cNvSpPr/>
          <p:nvPr/>
        </p:nvSpPr>
        <p:spPr>
          <a:xfrm>
            <a:off x="1119960" y="1825560"/>
            <a:ext cx="10232640" cy="435024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-227160" lvl="0" marL="2286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EDED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Uma medida de dispersão estatística é um número real não-negativo que é zero se todos os dados são os mesmos e aumentam conforme os dados vão ficando mais diversos;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EDEDED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Permitem distinguir séries de dados em relação à homogeneidade: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EDEDED"/>
              </a:buClr>
              <a:buSzPts val="2800"/>
              <a:buFont typeface="Noto Sans Symbols"/>
              <a:buChar char="⮚"/>
            </a:pP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Séries homogêneas: menor valor da medida;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EDEDED"/>
              </a:buClr>
              <a:buSzPts val="2800"/>
              <a:buFont typeface="Noto Sans Symbols"/>
              <a:buChar char="⮚"/>
            </a:pP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Séries heterogêneas: maior valor da medida.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33"/>
          <p:cNvSpPr/>
          <p:nvPr/>
        </p:nvSpPr>
        <p:spPr>
          <a:xfrm>
            <a:off x="838080" y="365040"/>
            <a:ext cx="10514520" cy="1324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en-US" sz="54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Medidas de Dispersão</a:t>
            </a:r>
            <a:endParaRPr b="0" i="0" sz="5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" name="Google Shape;156;p33"/>
          <p:cNvSpPr/>
          <p:nvPr/>
        </p:nvSpPr>
        <p:spPr>
          <a:xfrm>
            <a:off x="1119960" y="1825560"/>
            <a:ext cx="10232640" cy="435024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-227160" lvl="0" marL="2286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EDED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Exemplo: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EDEDED"/>
              </a:buClr>
              <a:buSzPts val="2800"/>
              <a:buFont typeface="Noto Sans Symbols"/>
              <a:buChar char="⮚"/>
            </a:pP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Considere o exemplo de duas linha de produção de uma peça. 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EDEDED"/>
              </a:buClr>
              <a:buSzPts val="2800"/>
              <a:buFont typeface="Noto Sans Symbols"/>
              <a:buChar char="⮚"/>
            </a:pP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As peças produzidas pela primeira linha de produção são mais precisas que a segunda.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7" name="Google Shape;157;p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00960" y="3169440"/>
            <a:ext cx="6190200" cy="1256400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33"/>
          <p:cNvSpPr/>
          <p:nvPr/>
        </p:nvSpPr>
        <p:spPr>
          <a:xfrm flipH="1">
            <a:off x="4017600" y="4496040"/>
            <a:ext cx="4437360" cy="40932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0" i="0" lang="en-US" sz="105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Figura 2: Duas linhas de produção;</a:t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0" i="0" lang="en-US" sz="105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http://www.portalaction.com.br/estatistica-basica/22-medidas-de-dispersao</a:t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34"/>
          <p:cNvSpPr/>
          <p:nvPr/>
        </p:nvSpPr>
        <p:spPr>
          <a:xfrm>
            <a:off x="838080" y="365040"/>
            <a:ext cx="10514520" cy="1324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en-US" sz="54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Amplitude Total</a:t>
            </a:r>
            <a:endParaRPr b="0" i="0" sz="5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" name="Google Shape;164;p34"/>
          <p:cNvSpPr/>
          <p:nvPr/>
        </p:nvSpPr>
        <p:spPr>
          <a:xfrm>
            <a:off x="1119960" y="1825560"/>
            <a:ext cx="10223640" cy="4669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-227160" lvl="0" marL="2286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EDED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A amplitude total dos dados de uma amostra é a diferença entre o maior e o menor valor do conjunto de dados;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49BBD1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49BBD1"/>
                </a:solidFill>
                <a:latin typeface="Corbel"/>
                <a:ea typeface="Corbel"/>
                <a:cs typeface="Corbel"/>
                <a:sym typeface="Corbel"/>
              </a:rPr>
              <a:t>Notação</a:t>
            </a:r>
            <a:r>
              <a:rPr b="0" i="0" lang="en-US" sz="2800" u="none" cap="none" strike="noStrike">
                <a:solidFill>
                  <a:srgbClr val="41AEBD"/>
                </a:solidFill>
                <a:latin typeface="Corbel"/>
                <a:ea typeface="Corbel"/>
                <a:cs typeface="Corbel"/>
                <a:sym typeface="Corbel"/>
              </a:rPr>
              <a:t>: </a:t>
            </a: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“AT” para o parâmetro e “at” para a estimativa.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	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EDEDED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Exemplo básico: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EDEDED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Para o conjunto {2, 3, 4, 6, 6, 7, 7, 9, 9, 10, 12}, a amplitude total é: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en-US" sz="28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AT = 12 - 2= 10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5" name="Google Shape;165;p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42880" y="3326400"/>
            <a:ext cx="5705280" cy="8373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35"/>
          <p:cNvSpPr/>
          <p:nvPr/>
        </p:nvSpPr>
        <p:spPr>
          <a:xfrm>
            <a:off x="838080" y="365040"/>
            <a:ext cx="10514520" cy="1324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en-US" sz="54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Amplitude Total</a:t>
            </a:r>
            <a:endParaRPr b="0" i="0" sz="5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1" name="Google Shape;171;p35"/>
          <p:cNvSpPr/>
          <p:nvPr/>
        </p:nvSpPr>
        <p:spPr>
          <a:xfrm>
            <a:off x="1119960" y="1825560"/>
            <a:ext cx="10148400" cy="435024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80"/>
              <a:buFont typeface="Arial"/>
              <a:buNone/>
            </a:pPr>
            <a:r>
              <a:rPr b="0" i="0" lang="en-US" sz="238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Exemplo 1:</a:t>
            </a:r>
            <a:endParaRPr b="0" i="0" sz="238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EDEDED"/>
              </a:buClr>
              <a:buSzPts val="1700"/>
              <a:buFont typeface="Arial"/>
              <a:buChar char="•"/>
            </a:pPr>
            <a:r>
              <a:rPr b="0" i="0" lang="en-US" sz="17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O setor de controle de qualidade de uma empresa seleciona ao acaso peças de um lote. Quando a amplitude das medidas dos diâmetros das peças ultrapassa 0,8 cm o lote é rejeitado.</a:t>
            </a:r>
            <a:endParaRPr b="0" i="0" sz="1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EDEDED"/>
              </a:buClr>
              <a:buSzPts val="1785"/>
              <a:buFont typeface="Arial"/>
              <a:buChar char="•"/>
            </a:pPr>
            <a:r>
              <a:rPr b="0" i="0" lang="en-US" sz="1785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Considerando que em um lote foram encontrados os seguintes valores:</a:t>
            </a:r>
            <a:endParaRPr b="0" i="0" sz="1785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1615"/>
              <a:buFont typeface="Arial"/>
              <a:buNone/>
            </a:pPr>
            <a:r>
              <a:rPr b="1" i="0" lang="en-US" sz="1615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2,1 cm; 2,0 cm; 2,2 cm; 2,9 cm; 2,4 cm,</a:t>
            </a:r>
            <a:endParaRPr b="0" i="0" sz="1615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EDEDED"/>
              </a:buClr>
              <a:buSzPts val="1785"/>
              <a:buFont typeface="Arial"/>
              <a:buChar char="•"/>
            </a:pPr>
            <a:r>
              <a:rPr b="0" i="0" lang="en-US" sz="1785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esse lote foi aprovado ou rejeitado?</a:t>
            </a:r>
            <a:endParaRPr b="0" i="0" sz="1785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EDEDED"/>
              </a:buClr>
              <a:buSzPts val="1785"/>
              <a:buFont typeface="Arial"/>
              <a:buChar char="•"/>
            </a:pPr>
            <a:r>
              <a:rPr b="0" i="0" lang="en-US" sz="1785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Solução:</a:t>
            </a:r>
            <a:endParaRPr b="0" i="0" sz="1785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EDEDED"/>
              </a:buClr>
              <a:buSzPts val="1785"/>
              <a:buFont typeface="Arial"/>
              <a:buChar char="•"/>
            </a:pPr>
            <a:r>
              <a:rPr b="0" i="0" lang="en-US" sz="1785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Para calcular a amplitude, basta identificar o menor e o maior valor, que neste caso são 2,0 cm e 2,9 cm. Calculando a amplitude, temos:</a:t>
            </a:r>
            <a:endParaRPr b="0" i="0" sz="1785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1785"/>
              <a:buFont typeface="Arial"/>
              <a:buNone/>
            </a:pPr>
            <a:r>
              <a:t/>
            </a:r>
            <a:endParaRPr b="0" i="0" sz="1785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1785"/>
              <a:buFont typeface="Arial"/>
              <a:buNone/>
            </a:pPr>
            <a:r>
              <a:rPr b="0" i="0" lang="en-US" sz="1785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A = 2,9 - 2 = 0,9 cm</a:t>
            </a:r>
            <a:endParaRPr b="0" i="0" sz="1785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1785"/>
              <a:buFont typeface="Arial"/>
              <a:buNone/>
            </a:pPr>
            <a:r>
              <a:t/>
            </a:r>
            <a:endParaRPr b="0" i="0" sz="1785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60" lvl="0" marL="22860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EDEDED"/>
              </a:buClr>
              <a:buSzPts val="1785"/>
              <a:buFont typeface="Arial"/>
              <a:buChar char="•"/>
            </a:pPr>
            <a:r>
              <a:rPr b="0" i="0" lang="en-US" sz="1785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rPr>
              <a:t>Nesta situação o lote foi rejeitado, pois a amplitude ultrapassou o valor limite.</a:t>
            </a:r>
            <a:endParaRPr b="0" i="0" sz="1785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