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318" r:id="rId40"/>
    <p:sldId id="317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</p:sldIdLst>
  <p:sldSz cx="9144000" cy="5143500" type="screen16x9"/>
  <p:notesSz cx="9144000" cy="51435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8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ED648B-3F3D-48C7-8F43-4B8EB33645E1}" v="65" dt="2024-11-19T18:50:18.075"/>
    <p1510:client id="{5C7BC219-013F-5F88-F739-E8622135B24C}" v="366" dt="2024-11-19T19:38:56.448"/>
    <p1510:client id="{9FB3F917-7EA6-9156-1912-F93F5B394881}" v="312" dt="2024-11-19T18:31:32.027"/>
    <p1510:client id="{A76F63EF-C6C4-2AC8-1057-6B895522E6DE}" v="260" dt="2024-11-19T18:38:07.49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775F5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775F5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88889" y="1791010"/>
            <a:ext cx="3239770" cy="2755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775F5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917550"/>
            <a:ext cx="9143999" cy="31581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925829"/>
            <a:ext cx="9143365" cy="240029"/>
          </a:xfrm>
          <a:custGeom>
            <a:avLst/>
            <a:gdLst/>
            <a:ahLst/>
            <a:cxnLst/>
            <a:rect l="l" t="t" r="r" b="b"/>
            <a:pathLst>
              <a:path w="9143365" h="240030">
                <a:moveTo>
                  <a:pt x="9143279" y="239489"/>
                </a:moveTo>
                <a:lnTo>
                  <a:pt x="0" y="239489"/>
                </a:lnTo>
                <a:lnTo>
                  <a:pt x="0" y="0"/>
                </a:lnTo>
                <a:lnTo>
                  <a:pt x="9143279" y="0"/>
                </a:lnTo>
                <a:lnTo>
                  <a:pt x="9143279" y="2394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951840"/>
            <a:ext cx="570960" cy="247230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960119"/>
            <a:ext cx="533400" cy="171450"/>
          </a:xfrm>
          <a:custGeom>
            <a:avLst/>
            <a:gdLst/>
            <a:ahLst/>
            <a:cxnLst/>
            <a:rect l="l" t="t" r="r" b="b"/>
            <a:pathLst>
              <a:path w="533400" h="171450">
                <a:moveTo>
                  <a:pt x="532799" y="170909"/>
                </a:moveTo>
                <a:lnTo>
                  <a:pt x="0" y="170909"/>
                </a:lnTo>
                <a:lnTo>
                  <a:pt x="0" y="0"/>
                </a:lnTo>
                <a:lnTo>
                  <a:pt x="532799" y="0"/>
                </a:lnTo>
                <a:lnTo>
                  <a:pt x="532799" y="170909"/>
                </a:lnTo>
                <a:close/>
              </a:path>
            </a:pathLst>
          </a:custGeom>
          <a:solidFill>
            <a:srgbClr val="DD80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52240" y="951840"/>
            <a:ext cx="8591759" cy="247230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590400" y="960119"/>
            <a:ext cx="8553450" cy="171450"/>
          </a:xfrm>
          <a:custGeom>
            <a:avLst/>
            <a:gdLst/>
            <a:ahLst/>
            <a:cxnLst/>
            <a:rect l="l" t="t" r="r" b="b"/>
            <a:pathLst>
              <a:path w="8553450" h="171450">
                <a:moveTo>
                  <a:pt x="8552879" y="170909"/>
                </a:moveTo>
                <a:lnTo>
                  <a:pt x="0" y="170909"/>
                </a:lnTo>
                <a:lnTo>
                  <a:pt x="0" y="0"/>
                </a:lnTo>
                <a:lnTo>
                  <a:pt x="8552879" y="0"/>
                </a:lnTo>
                <a:lnTo>
                  <a:pt x="8552879" y="170909"/>
                </a:lnTo>
                <a:close/>
              </a:path>
            </a:pathLst>
          </a:custGeom>
          <a:solidFill>
            <a:srgbClr val="94B6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775F5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0209" y="1110795"/>
            <a:ext cx="3921125" cy="32721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23.jp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http://tics.ifsul.edu.br/matriz/conteudo/disciplinas/est/uc/1/5.html#:~:text=Distribui%C3%A7%C3%A3o%20de%20frequ%C3%AAncia%20sem%20intervalos,representados%20por%20faixas%20de%20magnitude.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775F5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4469939"/>
            <a:ext cx="9144000" cy="673735"/>
            <a:chOff x="0" y="4469939"/>
            <a:chExt cx="9144000" cy="67373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4469939"/>
              <a:ext cx="9143999" cy="67355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4478219"/>
              <a:ext cx="9143365" cy="664845"/>
            </a:xfrm>
            <a:custGeom>
              <a:avLst/>
              <a:gdLst/>
              <a:ahLst/>
              <a:cxnLst/>
              <a:rect l="l" t="t" r="r" b="b"/>
              <a:pathLst>
                <a:path w="9143365" h="664845">
                  <a:moveTo>
                    <a:pt x="9143279" y="664739"/>
                  </a:moveTo>
                  <a:lnTo>
                    <a:pt x="0" y="664739"/>
                  </a:lnTo>
                  <a:lnTo>
                    <a:pt x="0" y="0"/>
                  </a:lnTo>
                  <a:lnTo>
                    <a:pt x="9143279" y="0"/>
                  </a:lnTo>
                  <a:lnTo>
                    <a:pt x="9143279" y="66473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4531769"/>
              <a:ext cx="2277720" cy="61065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4540049"/>
              <a:ext cx="2239645" cy="534670"/>
            </a:xfrm>
            <a:custGeom>
              <a:avLst/>
              <a:gdLst/>
              <a:ahLst/>
              <a:cxnLst/>
              <a:rect l="l" t="t" r="r" b="b"/>
              <a:pathLst>
                <a:path w="2239645" h="534670">
                  <a:moveTo>
                    <a:pt x="2239559" y="534329"/>
                  </a:moveTo>
                  <a:lnTo>
                    <a:pt x="0" y="534329"/>
                  </a:lnTo>
                  <a:lnTo>
                    <a:pt x="0" y="0"/>
                  </a:lnTo>
                  <a:lnTo>
                    <a:pt x="2239559" y="0"/>
                  </a:lnTo>
                  <a:lnTo>
                    <a:pt x="2239559" y="534329"/>
                  </a:lnTo>
                  <a:close/>
                </a:path>
              </a:pathLst>
            </a:custGeom>
            <a:solidFill>
              <a:srgbClr val="DD80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20920" y="4524749"/>
              <a:ext cx="6823079" cy="61065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359080" y="4533029"/>
              <a:ext cx="6784340" cy="534670"/>
            </a:xfrm>
            <a:custGeom>
              <a:avLst/>
              <a:gdLst/>
              <a:ahLst/>
              <a:cxnLst/>
              <a:rect l="l" t="t" r="r" b="b"/>
              <a:pathLst>
                <a:path w="6784340" h="534670">
                  <a:moveTo>
                    <a:pt x="6784199" y="534329"/>
                  </a:moveTo>
                  <a:lnTo>
                    <a:pt x="0" y="534329"/>
                  </a:lnTo>
                  <a:lnTo>
                    <a:pt x="0" y="0"/>
                  </a:lnTo>
                  <a:lnTo>
                    <a:pt x="6784199" y="0"/>
                  </a:lnTo>
                  <a:lnTo>
                    <a:pt x="6784199" y="534329"/>
                  </a:lnTo>
                  <a:close/>
                </a:path>
              </a:pathLst>
            </a:custGeom>
            <a:solidFill>
              <a:srgbClr val="94B6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12665" y="585078"/>
            <a:ext cx="7538720" cy="136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35">
                <a:solidFill>
                  <a:srgbClr val="EBDDC3"/>
                </a:solidFill>
              </a:rPr>
              <a:t>APRESENTAÇÕES </a:t>
            </a:r>
            <a:r>
              <a:rPr spc="-5">
                <a:solidFill>
                  <a:srgbClr val="EBDDC3"/>
                </a:solidFill>
              </a:rPr>
              <a:t>GRÁFICAS </a:t>
            </a:r>
            <a:r>
              <a:rPr spc="-1085">
                <a:solidFill>
                  <a:srgbClr val="EBDDC3"/>
                </a:solidFill>
              </a:rPr>
              <a:t> </a:t>
            </a:r>
            <a:r>
              <a:rPr>
                <a:solidFill>
                  <a:srgbClr val="EBDDC3"/>
                </a:solidFill>
              </a:rPr>
              <a:t>E</a:t>
            </a:r>
            <a:r>
              <a:rPr spc="-95">
                <a:solidFill>
                  <a:srgbClr val="EBDDC3"/>
                </a:solidFill>
              </a:rPr>
              <a:t> </a:t>
            </a:r>
            <a:r>
              <a:rPr spc="-45">
                <a:solidFill>
                  <a:srgbClr val="EBDDC3"/>
                </a:solidFill>
              </a:rPr>
              <a:t>TABULARES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260665" y="1785018"/>
            <a:ext cx="6021138" cy="271125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3215640">
              <a:lnSpc>
                <a:spcPct val="141700"/>
              </a:lnSpc>
              <a:spcBef>
                <a:spcPts val="100"/>
              </a:spcBef>
            </a:pPr>
            <a:r>
              <a:rPr sz="1400" spc="-125" err="1">
                <a:solidFill>
                  <a:srgbClr val="FFFFFF"/>
                </a:solidFill>
                <a:latin typeface="Microsoft Sans Serif"/>
                <a:cs typeface="Microsoft Sans Serif"/>
              </a:rPr>
              <a:t>Cleisson</a:t>
            </a:r>
            <a:r>
              <a:rPr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80">
                <a:solidFill>
                  <a:srgbClr val="FFFFFF"/>
                </a:solidFill>
                <a:latin typeface="Microsoft Sans Serif"/>
                <a:cs typeface="Microsoft Sans Serif"/>
              </a:rPr>
              <a:t>Gonçal</a:t>
            </a:r>
            <a:r>
              <a:rPr sz="1400" spc="-105">
                <a:solidFill>
                  <a:srgbClr val="FFFFFF"/>
                </a:solidFill>
                <a:latin typeface="Microsoft Sans Serif"/>
                <a:cs typeface="Microsoft Sans Serif"/>
              </a:rPr>
              <a:t>v</a:t>
            </a:r>
            <a:r>
              <a:rPr sz="1400" spc="-120">
                <a:solidFill>
                  <a:srgbClr val="FFFFFF"/>
                </a:solidFill>
                <a:latin typeface="Microsoft Sans Serif"/>
                <a:cs typeface="Microsoft Sans Serif"/>
              </a:rPr>
              <a:t>es  </a:t>
            </a:r>
            <a:r>
              <a:rPr sz="1400" spc="-80" err="1">
                <a:solidFill>
                  <a:srgbClr val="FFFFFF"/>
                </a:solidFill>
                <a:latin typeface="Microsoft Sans Serif"/>
                <a:cs typeface="Microsoft Sans Serif"/>
              </a:rPr>
              <a:t>Jadice</a:t>
            </a:r>
            <a:r>
              <a:rPr sz="14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80">
                <a:solidFill>
                  <a:srgbClr val="FFFFFF"/>
                </a:solidFill>
                <a:latin typeface="Microsoft Sans Serif"/>
                <a:cs typeface="Microsoft Sans Serif"/>
              </a:rPr>
              <a:t>Silva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1400" spc="-90">
                <a:solidFill>
                  <a:srgbClr val="FFFFFF"/>
                </a:solidFill>
                <a:latin typeface="Microsoft Sans Serif"/>
                <a:cs typeface="Microsoft Sans Serif"/>
              </a:rPr>
              <a:t>Ciência</a:t>
            </a:r>
            <a:r>
              <a:rPr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da</a:t>
            </a:r>
            <a:r>
              <a:rPr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95" err="1">
                <a:solidFill>
                  <a:srgbClr val="FFFFFF"/>
                </a:solidFill>
                <a:latin typeface="Microsoft Sans Serif"/>
                <a:cs typeface="Microsoft Sans Serif"/>
              </a:rPr>
              <a:t>Computação</a:t>
            </a:r>
            <a:r>
              <a:rPr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>
                <a:solidFill>
                  <a:srgbClr val="FFFFFF"/>
                </a:solidFill>
                <a:latin typeface="Microsoft Sans Serif"/>
                <a:cs typeface="Microsoft Sans Serif"/>
              </a:rPr>
              <a:t>-</a:t>
            </a:r>
            <a:r>
              <a:rPr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2019.2</a:t>
            </a:r>
            <a:endParaRPr sz="1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15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400" spc="-30" err="1">
                <a:solidFill>
                  <a:srgbClr val="FFFFFF"/>
                </a:solidFill>
                <a:latin typeface="Microsoft Sans Serif"/>
                <a:cs typeface="Microsoft Sans Serif"/>
              </a:rPr>
              <a:t>Adaptado</a:t>
            </a:r>
            <a:r>
              <a:rPr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50" err="1">
                <a:solidFill>
                  <a:srgbClr val="FFFFFF"/>
                </a:solidFill>
                <a:latin typeface="Microsoft Sans Serif"/>
                <a:cs typeface="Microsoft Sans Serif"/>
              </a:rPr>
              <a:t>por</a:t>
            </a:r>
            <a:r>
              <a:rPr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:</a:t>
            </a:r>
            <a:endParaRPr sz="1400">
              <a:latin typeface="Microsoft Sans Serif"/>
              <a:cs typeface="Microsoft Sans Serif"/>
            </a:endParaRPr>
          </a:p>
          <a:p>
            <a:pPr marL="12700" marR="2684145">
              <a:lnSpc>
                <a:spcPct val="141700"/>
              </a:lnSpc>
            </a:pPr>
            <a:r>
              <a:rPr sz="1400" spc="-85">
                <a:solidFill>
                  <a:srgbClr val="FFFFFF"/>
                </a:solidFill>
                <a:latin typeface="Microsoft Sans Serif"/>
                <a:cs typeface="Microsoft Sans Serif"/>
              </a:rPr>
              <a:t>Henrique</a:t>
            </a:r>
            <a:r>
              <a:rPr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60">
                <a:solidFill>
                  <a:srgbClr val="FFFFFF"/>
                </a:solidFill>
                <a:latin typeface="Microsoft Sans Serif"/>
                <a:cs typeface="Microsoft Sans Serif"/>
              </a:rPr>
              <a:t>Barreto</a:t>
            </a:r>
            <a:r>
              <a:rPr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75">
                <a:solidFill>
                  <a:srgbClr val="FFFFFF"/>
                </a:solidFill>
                <a:latin typeface="Microsoft Sans Serif"/>
                <a:cs typeface="Microsoft Sans Serif"/>
              </a:rPr>
              <a:t>Pereira </a:t>
            </a:r>
            <a:r>
              <a:rPr sz="1400" spc="-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endParaRPr lang="pt-BR" sz="1400">
              <a:solidFill>
                <a:srgbClr val="000000"/>
              </a:solidFill>
              <a:latin typeface="Microsoft Sans Serif"/>
              <a:cs typeface="Microsoft Sans Serif"/>
            </a:endParaRPr>
          </a:p>
          <a:p>
            <a:pPr marL="12700" marR="2684145">
              <a:lnSpc>
                <a:spcPct val="141700"/>
              </a:lnSpc>
            </a:pPr>
            <a:r>
              <a:rPr sz="1400" spc="-85" err="1">
                <a:solidFill>
                  <a:srgbClr val="FFFFFF"/>
                </a:solidFill>
                <a:latin typeface="Microsoft Sans Serif"/>
                <a:cs typeface="Microsoft Sans Serif"/>
              </a:rPr>
              <a:t>Yl</a:t>
            </a:r>
            <a:r>
              <a:rPr sz="1400" spc="-100" err="1">
                <a:solidFill>
                  <a:srgbClr val="FFFFFF"/>
                </a:solidFill>
                <a:latin typeface="Microsoft Sans Serif"/>
                <a:cs typeface="Microsoft Sans Serif"/>
              </a:rPr>
              <a:t>o</a:t>
            </a:r>
            <a:r>
              <a:rPr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80">
                <a:solidFill>
                  <a:srgbClr val="FFFFFF"/>
                </a:solidFill>
                <a:latin typeface="Microsoft Sans Serif"/>
                <a:cs typeface="Microsoft Sans Serif"/>
              </a:rPr>
              <a:t>Sil</a:t>
            </a:r>
            <a:r>
              <a:rPr sz="1400" spc="-140">
                <a:solidFill>
                  <a:srgbClr val="FFFFFF"/>
                </a:solidFill>
                <a:latin typeface="Microsoft Sans Serif"/>
                <a:cs typeface="Microsoft Sans Serif"/>
              </a:rPr>
              <a:t>v</a:t>
            </a:r>
            <a:r>
              <a:rPr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a</a:t>
            </a:r>
            <a:r>
              <a:rPr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50">
                <a:solidFill>
                  <a:srgbClr val="FFFFFF"/>
                </a:solidFill>
                <a:latin typeface="Microsoft Sans Serif"/>
                <a:cs typeface="Microsoft Sans Serif"/>
              </a:rPr>
              <a:t>d</a:t>
            </a:r>
            <a:r>
              <a:rPr sz="1400" spc="-45">
                <a:solidFill>
                  <a:srgbClr val="FFFFFF"/>
                </a:solidFill>
                <a:latin typeface="Microsoft Sans Serif"/>
                <a:cs typeface="Microsoft Sans Serif"/>
              </a:rPr>
              <a:t>e</a:t>
            </a:r>
            <a:r>
              <a:rPr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20">
                <a:solidFill>
                  <a:srgbClr val="FFFFFF"/>
                </a:solidFill>
                <a:latin typeface="Microsoft Sans Serif"/>
                <a:cs typeface="Microsoft Sans Serif"/>
              </a:rPr>
              <a:t>Sá</a:t>
            </a:r>
            <a:r>
              <a:rPr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95">
                <a:solidFill>
                  <a:srgbClr val="FFFFFF"/>
                </a:solidFill>
                <a:latin typeface="Microsoft Sans Serif"/>
                <a:cs typeface="Microsoft Sans Serif"/>
              </a:rPr>
              <a:t>Bittencou</a:t>
            </a:r>
            <a:r>
              <a:rPr sz="1400" spc="-45">
                <a:solidFill>
                  <a:srgbClr val="FFFFFF"/>
                </a:solidFill>
                <a:latin typeface="Microsoft Sans Serif"/>
                <a:cs typeface="Microsoft Sans Serif"/>
              </a:rPr>
              <a:t>r</a:t>
            </a:r>
            <a:r>
              <a:rPr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t</a:t>
            </a:r>
            <a:r>
              <a:rPr lang="pt-BR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endParaRPr lang="pt-BR" sz="140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12700" marR="2684145">
              <a:lnSpc>
                <a:spcPct val="141700"/>
              </a:lnSpc>
            </a:pPr>
            <a:r>
              <a:rPr lang="pt-BR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Uriel </a:t>
            </a:r>
            <a:r>
              <a:rPr lang="pt-BR" sz="1400" spc="-10" err="1">
                <a:solidFill>
                  <a:srgbClr val="FFFFFF"/>
                </a:solidFill>
                <a:latin typeface="Microsoft Sans Serif"/>
                <a:cs typeface="Microsoft Sans Serif"/>
              </a:rPr>
              <a:t>Hapuque</a:t>
            </a:r>
            <a:r>
              <a:rPr lang="pt-BR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Barboza Santos</a:t>
            </a:r>
            <a:endParaRPr sz="1400" err="1">
              <a:latin typeface="Microsoft Sans Serif"/>
              <a:ea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400" spc="-40" err="1">
                <a:solidFill>
                  <a:srgbClr val="FFFFFF"/>
                </a:solidFill>
                <a:latin typeface="Microsoft Sans Serif"/>
                <a:cs typeface="Microsoft Sans Serif"/>
              </a:rPr>
              <a:t>Probabilidade</a:t>
            </a:r>
            <a:r>
              <a:rPr sz="14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80">
                <a:solidFill>
                  <a:srgbClr val="FFFFFF"/>
                </a:solidFill>
                <a:latin typeface="Microsoft Sans Serif"/>
                <a:cs typeface="Microsoft Sans Serif"/>
              </a:rPr>
              <a:t>e</a:t>
            </a:r>
            <a:r>
              <a:rPr sz="14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00" err="1">
                <a:solidFill>
                  <a:srgbClr val="FFFFFF"/>
                </a:solidFill>
                <a:latin typeface="Microsoft Sans Serif"/>
                <a:cs typeface="Microsoft Sans Serif"/>
              </a:rPr>
              <a:t>Estatística</a:t>
            </a:r>
            <a:r>
              <a:rPr sz="14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285">
                <a:solidFill>
                  <a:srgbClr val="FFFFFF"/>
                </a:solidFill>
                <a:latin typeface="Microsoft Sans Serif"/>
                <a:cs typeface="Microsoft Sans Serif"/>
              </a:rPr>
              <a:t>–</a:t>
            </a:r>
            <a:r>
              <a:rPr sz="14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90">
                <a:solidFill>
                  <a:srgbClr val="FFFFFF"/>
                </a:solidFill>
                <a:latin typeface="Microsoft Sans Serif"/>
                <a:cs typeface="Microsoft Sans Serif"/>
              </a:rPr>
              <a:t>Ciência</a:t>
            </a:r>
            <a:r>
              <a:rPr sz="14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da</a:t>
            </a:r>
            <a:r>
              <a:rPr sz="14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95" err="1">
                <a:solidFill>
                  <a:srgbClr val="FFFFFF"/>
                </a:solidFill>
                <a:latin typeface="Microsoft Sans Serif"/>
                <a:cs typeface="Microsoft Sans Serif"/>
              </a:rPr>
              <a:t>Computação</a:t>
            </a:r>
            <a:r>
              <a:rPr sz="1400" spc="4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285">
                <a:solidFill>
                  <a:srgbClr val="FFFFFF"/>
                </a:solidFill>
                <a:latin typeface="Microsoft Sans Serif"/>
                <a:cs typeface="Microsoft Sans Serif"/>
              </a:rPr>
              <a:t>–</a:t>
            </a:r>
            <a:r>
              <a:rPr sz="14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2024.1</a:t>
            </a:r>
            <a:endParaRPr sz="1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290906"/>
            <a:ext cx="7995283" cy="115745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 anchor="t">
            <a:spAutoFit/>
          </a:bodyPr>
          <a:lstStyle/>
          <a:p>
            <a:pPr marL="354965" marR="5080" indent="-342900">
              <a:spcBef>
                <a:spcPts val="10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347980" algn="l"/>
                <a:tab pos="1717039" algn="l"/>
                <a:tab pos="2475865" algn="l"/>
                <a:tab pos="3484879" algn="l"/>
                <a:tab pos="3959225" algn="l"/>
                <a:tab pos="5316220" algn="l"/>
                <a:tab pos="5888355" algn="l"/>
                <a:tab pos="7092950" algn="l"/>
              </a:tabLst>
            </a:pPr>
            <a:r>
              <a:rPr sz="2400" b="1" spc="-155" err="1">
                <a:latin typeface="Arial"/>
                <a:cs typeface="Arial"/>
              </a:rPr>
              <a:t>Cabeçalho</a:t>
            </a:r>
            <a:r>
              <a:rPr sz="2400" b="1" spc="-155">
                <a:latin typeface="Arial"/>
                <a:cs typeface="Arial"/>
              </a:rPr>
              <a:t>:</a:t>
            </a:r>
            <a:r>
              <a:rPr lang="pt-BR" sz="2400" b="1" spc="-155">
                <a:latin typeface="Arial"/>
                <a:cs typeface="Arial"/>
              </a:rPr>
              <a:t> </a:t>
            </a:r>
            <a:r>
              <a:rPr sz="2400" spc="-15">
                <a:latin typeface="Microsoft Sans Serif"/>
                <a:cs typeface="Microsoft Sans Serif"/>
              </a:rPr>
              <a:t>pa</a:t>
            </a:r>
            <a:r>
              <a:rPr sz="2400" spc="30">
                <a:latin typeface="Microsoft Sans Serif"/>
                <a:cs typeface="Microsoft Sans Serif"/>
              </a:rPr>
              <a:t>r</a:t>
            </a:r>
            <a:r>
              <a:rPr sz="2400" spc="-50">
                <a:latin typeface="Microsoft Sans Serif"/>
                <a:cs typeface="Microsoft Sans Serif"/>
              </a:rPr>
              <a:t>t</a:t>
            </a:r>
            <a:r>
              <a:rPr sz="2400" spc="-85">
                <a:latin typeface="Microsoft Sans Serif"/>
                <a:cs typeface="Microsoft Sans Serif"/>
              </a:rPr>
              <a:t>e</a:t>
            </a:r>
            <a:r>
              <a:rPr lang="pt-BR" sz="2400" spc="-85">
                <a:latin typeface="Microsoft Sans Serif"/>
                <a:cs typeface="Microsoft Sans Serif"/>
              </a:rPr>
              <a:t> </a:t>
            </a:r>
            <a:r>
              <a:rPr lang="pt-BR" sz="2400" spc="-105">
                <a:latin typeface="Microsoft Sans Serif"/>
                <a:cs typeface="Microsoft Sans Serif"/>
              </a:rPr>
              <a:t>superior </a:t>
            </a:r>
            <a:r>
              <a:rPr lang="pt-BR" sz="2400" spc="-15">
                <a:latin typeface="Microsoft Sans Serif"/>
                <a:cs typeface="Microsoft Sans Serif"/>
              </a:rPr>
              <a:t>d</a:t>
            </a:r>
            <a:r>
              <a:rPr lang="pt-BR" sz="2400" spc="-10">
                <a:latin typeface="Microsoft Sans Serif"/>
                <a:cs typeface="Microsoft Sans Serif"/>
              </a:rPr>
              <a:t>a </a:t>
            </a:r>
            <a:r>
              <a:rPr lang="pt-BR" sz="2400" spc="-155">
                <a:latin typeface="Microsoft Sans Serif"/>
                <a:cs typeface="Microsoft Sans Serif"/>
              </a:rPr>
              <a:t>composiçã</a:t>
            </a:r>
            <a:r>
              <a:rPr lang="pt-BR" sz="2400" spc="-160">
                <a:latin typeface="Microsoft Sans Serif"/>
                <a:cs typeface="Microsoft Sans Serif"/>
              </a:rPr>
              <a:t>o </a:t>
            </a:r>
            <a:r>
              <a:rPr lang="pt-BR" sz="2400" spc="-125">
                <a:latin typeface="Microsoft Sans Serif"/>
                <a:cs typeface="Microsoft Sans Serif"/>
              </a:rPr>
              <a:t>qu</a:t>
            </a:r>
            <a:r>
              <a:rPr lang="pt-BR" sz="2400" spc="-120">
                <a:latin typeface="Microsoft Sans Serif"/>
                <a:cs typeface="Microsoft Sans Serif"/>
              </a:rPr>
              <a:t>e </a:t>
            </a:r>
            <a:r>
              <a:rPr lang="pt-BR" sz="2400" spc="-100">
                <a:latin typeface="Microsoft Sans Serif"/>
                <a:cs typeface="Microsoft Sans Serif"/>
              </a:rPr>
              <a:t>especifica </a:t>
            </a:r>
            <a:r>
              <a:rPr sz="2400" spc="-75">
                <a:latin typeface="Microsoft Sans Serif"/>
                <a:cs typeface="Microsoft Sans Serif"/>
              </a:rPr>
              <a:t>o </a:t>
            </a:r>
            <a:r>
              <a:rPr lang="pt-BR" sz="2400" spc="-140">
                <a:latin typeface="Microsoft Sans Serif"/>
                <a:cs typeface="Microsoft Sans Serif"/>
              </a:rPr>
              <a:t>     </a:t>
            </a:r>
            <a:r>
              <a:rPr sz="2400" spc="-140" err="1">
                <a:latin typeface="Microsoft Sans Serif"/>
                <a:cs typeface="Microsoft Sans Serif"/>
              </a:rPr>
              <a:t>conteúdo</a:t>
            </a:r>
            <a:r>
              <a:rPr sz="2400" spc="-140">
                <a:latin typeface="Microsoft Sans Serif"/>
                <a:cs typeface="Microsoft Sans Serif"/>
              </a:rPr>
              <a:t> </a:t>
            </a:r>
            <a:r>
              <a:rPr sz="2400" spc="-125">
                <a:latin typeface="Microsoft Sans Serif"/>
                <a:cs typeface="Microsoft Sans Serif"/>
              </a:rPr>
              <a:t>das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175" err="1">
                <a:latin typeface="Microsoft Sans Serif"/>
                <a:cs typeface="Microsoft Sans Serif"/>
              </a:rPr>
              <a:t>colunas</a:t>
            </a:r>
            <a:r>
              <a:rPr sz="2400" spc="-175">
                <a:latin typeface="Microsoft Sans Serif"/>
                <a:cs typeface="Microsoft Sans Serif"/>
              </a:rPr>
              <a:t>,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90" err="1">
                <a:latin typeface="Microsoft Sans Serif"/>
                <a:cs typeface="Microsoft Sans Serif"/>
              </a:rPr>
              <a:t>podendo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150" err="1">
                <a:latin typeface="Microsoft Sans Serif"/>
                <a:cs typeface="Microsoft Sans Serif"/>
              </a:rPr>
              <a:t>ser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130" err="1">
                <a:latin typeface="Microsoft Sans Serif"/>
                <a:cs typeface="Microsoft Sans Serif"/>
              </a:rPr>
              <a:t>constituído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65">
                <a:latin typeface="Microsoft Sans Serif"/>
                <a:cs typeface="Microsoft Sans Serif"/>
              </a:rPr>
              <a:t>de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290">
                <a:latin typeface="Microsoft Sans Serif"/>
                <a:cs typeface="Microsoft Sans Serif"/>
              </a:rPr>
              <a:t>um</a:t>
            </a:r>
            <a:r>
              <a:rPr sz="2400" spc="-220">
                <a:latin typeface="Microsoft Sans Serif"/>
                <a:cs typeface="Microsoft Sans Serif"/>
              </a:rPr>
              <a:t> </a:t>
            </a:r>
            <a:r>
              <a:rPr sz="2400" spc="-175" err="1">
                <a:latin typeface="Microsoft Sans Serif"/>
                <a:cs typeface="Microsoft Sans Serif"/>
              </a:rPr>
              <a:t>ou</a:t>
            </a:r>
            <a:r>
              <a:rPr sz="2400" spc="-175">
                <a:latin typeface="Microsoft Sans Serif"/>
                <a:cs typeface="Microsoft Sans Serif"/>
              </a:rPr>
              <a:t> </a:t>
            </a:r>
            <a:r>
              <a:rPr lang="pt-BR" sz="2400" spc="-180">
                <a:latin typeface="Microsoft Sans Serif"/>
                <a:cs typeface="Microsoft Sans Serif"/>
              </a:rPr>
              <a:t>  </a:t>
            </a:r>
            <a:r>
              <a:rPr sz="2400" spc="-180" err="1">
                <a:latin typeface="Microsoft Sans Serif"/>
                <a:cs typeface="Microsoft Sans Serif"/>
              </a:rPr>
              <a:t>mais</a:t>
            </a:r>
            <a:r>
              <a:rPr sz="2400" spc="15">
                <a:latin typeface="Microsoft Sans Serif"/>
                <a:cs typeface="Microsoft Sans Serif"/>
              </a:rPr>
              <a:t> </a:t>
            </a:r>
            <a:r>
              <a:rPr sz="2400" spc="-150" err="1">
                <a:latin typeface="Microsoft Sans Serif"/>
                <a:cs typeface="Microsoft Sans Serif"/>
              </a:rPr>
              <a:t>níveis</a:t>
            </a:r>
            <a:r>
              <a:rPr lang="pt-BR" sz="2400" spc="-150">
                <a:latin typeface="Microsoft Sans Serif"/>
                <a:cs typeface="Microsoft Sans Serif"/>
              </a:rPr>
              <a:t>:</a:t>
            </a:r>
            <a:endParaRPr lang="pt-BR" sz="2400" spc="-15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6378" y="2870940"/>
            <a:ext cx="5554015" cy="163373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4" y="1402809"/>
            <a:ext cx="7446873" cy="382156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355600" indent="-342900">
              <a:spcBef>
                <a:spcPts val="10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347980" algn="l"/>
              </a:tabLst>
            </a:pPr>
            <a:r>
              <a:rPr sz="2400" b="1" spc="-145" err="1">
                <a:latin typeface="Arial"/>
                <a:cs typeface="Arial"/>
              </a:rPr>
              <a:t>Coluna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135" err="1">
                <a:latin typeface="Arial"/>
                <a:cs typeface="Arial"/>
              </a:rPr>
              <a:t>indicadora</a:t>
            </a:r>
            <a:r>
              <a:rPr sz="2400" b="1" spc="-135">
                <a:latin typeface="Arial"/>
                <a:cs typeface="Arial"/>
              </a:rPr>
              <a:t>:</a:t>
            </a:r>
            <a:r>
              <a:rPr sz="2000" b="1" spc="10">
                <a:latin typeface="Arial"/>
                <a:cs typeface="Arial"/>
              </a:rPr>
              <a:t> </a:t>
            </a:r>
            <a:r>
              <a:rPr sz="2400" spc="-100" err="1">
                <a:latin typeface="Microsoft Sans Serif"/>
                <a:cs typeface="Microsoft Sans Serif"/>
              </a:rPr>
              <a:t>especifica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114">
                <a:latin typeface="Microsoft Sans Serif"/>
                <a:cs typeface="Microsoft Sans Serif"/>
              </a:rPr>
              <a:t>o</a:t>
            </a:r>
            <a:r>
              <a:rPr sz="2400" spc="15">
                <a:latin typeface="Microsoft Sans Serif"/>
                <a:cs typeface="Microsoft Sans Serif"/>
              </a:rPr>
              <a:t> </a:t>
            </a:r>
            <a:r>
              <a:rPr sz="2400" spc="-140" err="1">
                <a:latin typeface="Microsoft Sans Serif"/>
                <a:cs typeface="Microsoft Sans Serif"/>
              </a:rPr>
              <a:t>conteúdo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lang="pt-BR" sz="2400" spc="-125">
                <a:latin typeface="Microsoft Sans Serif"/>
                <a:cs typeface="Microsoft Sans Serif"/>
              </a:rPr>
              <a:t>das </a:t>
            </a:r>
            <a:r>
              <a:rPr lang="pt-BR" sz="2400" spc="-145">
                <a:latin typeface="Microsoft Sans Serif"/>
                <a:cs typeface="Microsoft Sans Serif"/>
              </a:rPr>
              <a:t>linhas</a:t>
            </a:r>
            <a:r>
              <a:rPr sz="2400" spc="-145">
                <a:latin typeface="Microsoft Sans Serif"/>
                <a:cs typeface="Microsoft Sans Serif"/>
              </a:rPr>
              <a:t>.</a:t>
            </a:r>
            <a:endParaRPr lang="pt-BR" sz="2400">
              <a:latin typeface="Microsoft Sans Serif"/>
              <a:ea typeface="Microsoft Sans Serif"/>
              <a:cs typeface="Microsoft Sans Serif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4666" y="2319446"/>
            <a:ext cx="5749027" cy="158111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394091"/>
            <a:ext cx="7529195" cy="1120820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Arial" panose="020B0604020202020204" pitchFamily="34" charset="0"/>
              <a:buChar char="•"/>
            </a:pPr>
            <a:r>
              <a:rPr sz="2400" b="1" spc="-165" err="1">
                <a:latin typeface="Arial"/>
                <a:cs typeface="Arial"/>
              </a:rPr>
              <a:t>Linha</a:t>
            </a:r>
            <a:r>
              <a:rPr sz="2400" b="1" spc="-160">
                <a:latin typeface="Arial"/>
                <a:cs typeface="Arial"/>
              </a:rPr>
              <a:t> </a:t>
            </a:r>
            <a:r>
              <a:rPr sz="2400" b="1" spc="-165">
                <a:latin typeface="Arial"/>
                <a:cs typeface="Arial"/>
              </a:rPr>
              <a:t>do</a:t>
            </a:r>
            <a:r>
              <a:rPr sz="2400" b="1" spc="-160">
                <a:latin typeface="Arial"/>
                <a:cs typeface="Arial"/>
              </a:rPr>
              <a:t> </a:t>
            </a:r>
            <a:r>
              <a:rPr sz="2400" b="1" spc="-185" err="1">
                <a:latin typeface="Arial"/>
                <a:cs typeface="Arial"/>
              </a:rPr>
              <a:t>corpo</a:t>
            </a:r>
            <a:r>
              <a:rPr sz="2400" b="1" spc="-185">
                <a:latin typeface="Arial"/>
                <a:cs typeface="Arial"/>
              </a:rPr>
              <a:t>:</a:t>
            </a:r>
            <a:r>
              <a:rPr sz="2400" b="1" spc="-180">
                <a:latin typeface="Arial"/>
                <a:cs typeface="Arial"/>
              </a:rPr>
              <a:t> </a:t>
            </a:r>
            <a:r>
              <a:rPr sz="2400" spc="-155" err="1">
                <a:latin typeface="Microsoft Sans Serif"/>
                <a:cs typeface="Microsoft Sans Serif"/>
              </a:rPr>
              <a:t>conjunto</a:t>
            </a:r>
            <a:r>
              <a:rPr sz="2400" spc="220">
                <a:latin typeface="Microsoft Sans Serif"/>
                <a:cs typeface="Microsoft Sans Serif"/>
              </a:rPr>
              <a:t> </a:t>
            </a:r>
            <a:r>
              <a:rPr sz="2400" spc="-65">
                <a:latin typeface="Microsoft Sans Serif"/>
                <a:cs typeface="Microsoft Sans Serif"/>
              </a:rPr>
              <a:t>de </a:t>
            </a:r>
            <a:r>
              <a:rPr sz="2400" spc="-155" err="1">
                <a:latin typeface="Microsoft Sans Serif"/>
                <a:cs typeface="Microsoft Sans Serif"/>
              </a:rPr>
              <a:t>elementos</a:t>
            </a:r>
            <a:r>
              <a:rPr sz="2400" spc="220">
                <a:latin typeface="Microsoft Sans Serif"/>
                <a:cs typeface="Microsoft Sans Serif"/>
              </a:rPr>
              <a:t> </a:t>
            </a:r>
            <a:r>
              <a:rPr sz="2400" spc="-150" err="1">
                <a:latin typeface="Microsoft Sans Serif"/>
                <a:cs typeface="Microsoft Sans Serif"/>
              </a:rPr>
              <a:t>dispostos</a:t>
            </a:r>
            <a:r>
              <a:rPr sz="2400" spc="229">
                <a:latin typeface="Microsoft Sans Serif"/>
                <a:cs typeface="Microsoft Sans Serif"/>
              </a:rPr>
              <a:t> </a:t>
            </a:r>
            <a:r>
              <a:rPr sz="2400" spc="-120" err="1">
                <a:latin typeface="Microsoft Sans Serif"/>
                <a:cs typeface="Microsoft Sans Serif"/>
              </a:rPr>
              <a:t>horizontalmente</a:t>
            </a:r>
            <a:r>
              <a:rPr sz="2400" spc="295">
                <a:latin typeface="Microsoft Sans Serif"/>
                <a:cs typeface="Microsoft Sans Serif"/>
              </a:rPr>
              <a:t> </a:t>
            </a:r>
            <a:r>
              <a:rPr sz="2400" spc="-180">
                <a:latin typeface="Microsoft Sans Serif"/>
                <a:cs typeface="Microsoft Sans Serif"/>
              </a:rPr>
              <a:t>no </a:t>
            </a:r>
            <a:r>
              <a:rPr sz="2400" spc="-175">
                <a:latin typeface="Microsoft Sans Serif"/>
                <a:cs typeface="Microsoft Sans Serif"/>
              </a:rPr>
              <a:t> </a:t>
            </a:r>
            <a:r>
              <a:rPr sz="2400" spc="-100" err="1">
                <a:latin typeface="Microsoft Sans Serif"/>
                <a:cs typeface="Microsoft Sans Serif"/>
              </a:rPr>
              <a:t>corpo</a:t>
            </a:r>
            <a:r>
              <a:rPr sz="2400" spc="-95">
                <a:latin typeface="Microsoft Sans Serif"/>
                <a:cs typeface="Microsoft Sans Serif"/>
              </a:rPr>
              <a:t> </a:t>
            </a:r>
            <a:r>
              <a:rPr sz="2400" spc="-15">
                <a:latin typeface="Microsoft Sans Serif"/>
                <a:cs typeface="Microsoft Sans Serif"/>
              </a:rPr>
              <a:t>da</a:t>
            </a:r>
            <a:r>
              <a:rPr sz="2400" spc="-10">
                <a:latin typeface="Microsoft Sans Serif"/>
                <a:cs typeface="Microsoft Sans Serif"/>
              </a:rPr>
              <a:t> </a:t>
            </a:r>
            <a:r>
              <a:rPr sz="2400" spc="-155" err="1">
                <a:latin typeface="Microsoft Sans Serif"/>
                <a:cs typeface="Microsoft Sans Serif"/>
              </a:rPr>
              <a:t>composição</a:t>
            </a:r>
            <a:r>
              <a:rPr sz="2400" spc="-150">
                <a:latin typeface="Microsoft Sans Serif"/>
                <a:cs typeface="Microsoft Sans Serif"/>
              </a:rPr>
              <a:t> </a:t>
            </a:r>
            <a:r>
              <a:rPr sz="2400" spc="-120" err="1">
                <a:latin typeface="Microsoft Sans Serif"/>
                <a:cs typeface="Microsoft Sans Serif"/>
              </a:rPr>
              <a:t>onde</a:t>
            </a:r>
            <a:r>
              <a:rPr sz="2400" spc="-114">
                <a:latin typeface="Microsoft Sans Serif"/>
                <a:cs typeface="Microsoft Sans Serif"/>
              </a:rPr>
              <a:t> </a:t>
            </a:r>
            <a:r>
              <a:rPr sz="2400" spc="-155" err="1">
                <a:latin typeface="Microsoft Sans Serif"/>
                <a:cs typeface="Microsoft Sans Serif"/>
              </a:rPr>
              <a:t>são</a:t>
            </a:r>
            <a:r>
              <a:rPr sz="2400" spc="-150">
                <a:latin typeface="Microsoft Sans Serif"/>
                <a:cs typeface="Microsoft Sans Serif"/>
              </a:rPr>
              <a:t> </a:t>
            </a:r>
            <a:r>
              <a:rPr sz="2400" spc="-90" err="1">
                <a:latin typeface="Microsoft Sans Serif"/>
                <a:cs typeface="Microsoft Sans Serif"/>
              </a:rPr>
              <a:t>registrados</a:t>
            </a:r>
            <a:r>
              <a:rPr sz="2400" spc="-85">
                <a:latin typeface="Microsoft Sans Serif"/>
                <a:cs typeface="Microsoft Sans Serif"/>
              </a:rPr>
              <a:t> </a:t>
            </a:r>
            <a:r>
              <a:rPr sz="2400" spc="-225" err="1">
                <a:latin typeface="Microsoft Sans Serif"/>
                <a:cs typeface="Microsoft Sans Serif"/>
              </a:rPr>
              <a:t>os</a:t>
            </a:r>
            <a:r>
              <a:rPr sz="2400" spc="-220">
                <a:latin typeface="Microsoft Sans Serif"/>
                <a:cs typeface="Microsoft Sans Serif"/>
              </a:rPr>
              <a:t> </a:t>
            </a:r>
            <a:r>
              <a:rPr sz="2400" spc="-100">
                <a:latin typeface="Microsoft Sans Serif"/>
                <a:cs typeface="Microsoft Sans Serif"/>
              </a:rPr>
              <a:t>dados</a:t>
            </a:r>
            <a:r>
              <a:rPr sz="2400" spc="-95">
                <a:latin typeface="Microsoft Sans Serif"/>
                <a:cs typeface="Microsoft Sans Serif"/>
              </a:rPr>
              <a:t> </a:t>
            </a:r>
            <a:r>
              <a:rPr sz="2400" spc="-185" err="1">
                <a:latin typeface="Microsoft Sans Serif"/>
                <a:cs typeface="Microsoft Sans Serif"/>
              </a:rPr>
              <a:t>numéricos</a:t>
            </a:r>
            <a:r>
              <a:rPr sz="2400" spc="-180">
                <a:latin typeface="Microsoft Sans Serif"/>
                <a:cs typeface="Microsoft Sans Serif"/>
              </a:rPr>
              <a:t> </a:t>
            </a:r>
            <a:r>
              <a:rPr sz="2400" spc="-114">
                <a:latin typeface="Microsoft Sans Serif"/>
                <a:cs typeface="Microsoft Sans Serif"/>
              </a:rPr>
              <a:t>e </a:t>
            </a:r>
            <a:r>
              <a:rPr sz="2400" spc="-110">
                <a:latin typeface="Microsoft Sans Serif"/>
                <a:cs typeface="Microsoft Sans Serif"/>
              </a:rPr>
              <a:t> </a:t>
            </a:r>
            <a:r>
              <a:rPr sz="2400" spc="-135" err="1">
                <a:latin typeface="Microsoft Sans Serif"/>
                <a:cs typeface="Microsoft Sans Serif"/>
              </a:rPr>
              <a:t>informações</a:t>
            </a:r>
            <a:r>
              <a:rPr sz="2400" spc="-135">
                <a:latin typeface="Microsoft Sans Serif"/>
                <a:cs typeface="Microsoft Sans Serif"/>
              </a:rPr>
              <a:t>.</a:t>
            </a:r>
            <a:endParaRPr sz="2400">
              <a:latin typeface="Microsoft Sans Serif"/>
              <a:cs typeface="Microsoft Sans Serif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3292" y="3040674"/>
            <a:ext cx="4934100" cy="148555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347820"/>
            <a:ext cx="7420986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Arial" panose="020B0604020202020204" pitchFamily="34" charset="0"/>
              <a:buChar char="•"/>
            </a:pPr>
            <a:r>
              <a:rPr sz="2400" b="1" spc="-145" err="1">
                <a:latin typeface="Arial"/>
                <a:cs typeface="Arial"/>
              </a:rPr>
              <a:t>Coluna</a:t>
            </a:r>
            <a:r>
              <a:rPr sz="2400" b="1" spc="-140">
                <a:latin typeface="Arial"/>
                <a:cs typeface="Arial"/>
              </a:rPr>
              <a:t> </a:t>
            </a:r>
            <a:r>
              <a:rPr sz="2400" b="1" spc="-160">
                <a:latin typeface="Arial"/>
                <a:cs typeface="Arial"/>
              </a:rPr>
              <a:t>de</a:t>
            </a:r>
            <a:r>
              <a:rPr sz="2400" b="1" spc="-155">
                <a:latin typeface="Arial"/>
                <a:cs typeface="Arial"/>
              </a:rPr>
              <a:t> </a:t>
            </a:r>
            <a:r>
              <a:rPr sz="2400" b="1" spc="-185" err="1">
                <a:latin typeface="Arial"/>
                <a:cs typeface="Arial"/>
              </a:rPr>
              <a:t>corpo</a:t>
            </a:r>
            <a:r>
              <a:rPr sz="2400" b="1" spc="-185">
                <a:latin typeface="Arial"/>
                <a:cs typeface="Arial"/>
              </a:rPr>
              <a:t>:</a:t>
            </a:r>
            <a:r>
              <a:rPr sz="2400" b="1" spc="-180">
                <a:latin typeface="Arial"/>
                <a:cs typeface="Arial"/>
              </a:rPr>
              <a:t> </a:t>
            </a:r>
            <a:r>
              <a:rPr sz="2400" spc="-155" err="1">
                <a:latin typeface="Microsoft Sans Serif"/>
                <a:cs typeface="Microsoft Sans Serif"/>
              </a:rPr>
              <a:t>conjunto</a:t>
            </a:r>
            <a:r>
              <a:rPr sz="2400" spc="220">
                <a:latin typeface="Microsoft Sans Serif"/>
                <a:cs typeface="Microsoft Sans Serif"/>
              </a:rPr>
              <a:t> </a:t>
            </a:r>
            <a:r>
              <a:rPr sz="2400" spc="-65">
                <a:latin typeface="Microsoft Sans Serif"/>
                <a:cs typeface="Microsoft Sans Serif"/>
              </a:rPr>
              <a:t>de</a:t>
            </a:r>
            <a:r>
              <a:rPr sz="2400" spc="400">
                <a:latin typeface="Microsoft Sans Serif"/>
                <a:cs typeface="Microsoft Sans Serif"/>
              </a:rPr>
              <a:t> </a:t>
            </a:r>
            <a:r>
              <a:rPr sz="2400" spc="-155" err="1">
                <a:latin typeface="Microsoft Sans Serif"/>
                <a:cs typeface="Microsoft Sans Serif"/>
              </a:rPr>
              <a:t>elementos</a:t>
            </a:r>
            <a:r>
              <a:rPr sz="2400" spc="220">
                <a:latin typeface="Microsoft Sans Serif"/>
                <a:cs typeface="Microsoft Sans Serif"/>
              </a:rPr>
              <a:t> </a:t>
            </a:r>
            <a:r>
              <a:rPr sz="2400" spc="-150" err="1">
                <a:latin typeface="Microsoft Sans Serif"/>
                <a:cs typeface="Microsoft Sans Serif"/>
              </a:rPr>
              <a:t>dispostos</a:t>
            </a:r>
            <a:r>
              <a:rPr sz="2400" spc="235">
                <a:latin typeface="Microsoft Sans Serif"/>
                <a:cs typeface="Microsoft Sans Serif"/>
              </a:rPr>
              <a:t> </a:t>
            </a:r>
            <a:r>
              <a:rPr sz="2400" spc="-110" err="1">
                <a:latin typeface="Microsoft Sans Serif"/>
                <a:cs typeface="Microsoft Sans Serif"/>
              </a:rPr>
              <a:t>verticalmente</a:t>
            </a:r>
            <a:r>
              <a:rPr sz="2400" spc="310">
                <a:latin typeface="Microsoft Sans Serif"/>
                <a:cs typeface="Microsoft Sans Serif"/>
              </a:rPr>
              <a:t> </a:t>
            </a:r>
            <a:r>
              <a:rPr sz="2400" spc="-180">
                <a:latin typeface="Microsoft Sans Serif"/>
                <a:cs typeface="Microsoft Sans Serif"/>
              </a:rPr>
              <a:t>no </a:t>
            </a:r>
            <a:r>
              <a:rPr sz="2400" spc="-100" err="1">
                <a:latin typeface="Microsoft Sans Serif"/>
                <a:cs typeface="Microsoft Sans Serif"/>
              </a:rPr>
              <a:t>corpo</a:t>
            </a:r>
            <a:r>
              <a:rPr lang="pt-BR" sz="2400" spc="-95">
                <a:latin typeface="Microsoft Sans Serif"/>
                <a:cs typeface="Microsoft Sans Serif"/>
              </a:rPr>
              <a:t> </a:t>
            </a:r>
            <a:r>
              <a:rPr sz="2400" spc="-15">
                <a:latin typeface="Microsoft Sans Serif"/>
                <a:cs typeface="Microsoft Sans Serif"/>
              </a:rPr>
              <a:t>da</a:t>
            </a:r>
            <a:r>
              <a:rPr sz="2400" spc="-10">
                <a:latin typeface="Microsoft Sans Serif"/>
                <a:cs typeface="Microsoft Sans Serif"/>
              </a:rPr>
              <a:t> </a:t>
            </a:r>
            <a:r>
              <a:rPr sz="2400" spc="-155" err="1">
                <a:latin typeface="Microsoft Sans Serif"/>
                <a:cs typeface="Microsoft Sans Serif"/>
              </a:rPr>
              <a:t>composição</a:t>
            </a:r>
            <a:r>
              <a:rPr sz="2400" spc="-150">
                <a:latin typeface="Microsoft Sans Serif"/>
                <a:cs typeface="Microsoft Sans Serif"/>
              </a:rPr>
              <a:t> </a:t>
            </a:r>
            <a:r>
              <a:rPr sz="2400" spc="-120" err="1">
                <a:latin typeface="Microsoft Sans Serif"/>
                <a:cs typeface="Microsoft Sans Serif"/>
              </a:rPr>
              <a:t>onde</a:t>
            </a:r>
            <a:r>
              <a:rPr sz="2400" spc="-114">
                <a:latin typeface="Microsoft Sans Serif"/>
                <a:cs typeface="Microsoft Sans Serif"/>
              </a:rPr>
              <a:t> </a:t>
            </a:r>
            <a:r>
              <a:rPr sz="2400" spc="-155" err="1">
                <a:latin typeface="Microsoft Sans Serif"/>
                <a:cs typeface="Microsoft Sans Serif"/>
              </a:rPr>
              <a:t>são</a:t>
            </a:r>
            <a:r>
              <a:rPr sz="2400" spc="-150">
                <a:latin typeface="Microsoft Sans Serif"/>
                <a:cs typeface="Microsoft Sans Serif"/>
              </a:rPr>
              <a:t> </a:t>
            </a:r>
            <a:r>
              <a:rPr sz="2400" spc="-90" err="1">
                <a:latin typeface="Microsoft Sans Serif"/>
                <a:cs typeface="Microsoft Sans Serif"/>
              </a:rPr>
              <a:t>registrados</a:t>
            </a:r>
            <a:r>
              <a:rPr sz="2400" spc="-85">
                <a:latin typeface="Microsoft Sans Serif"/>
                <a:cs typeface="Microsoft Sans Serif"/>
              </a:rPr>
              <a:t> </a:t>
            </a:r>
            <a:r>
              <a:rPr sz="2400" spc="-225" err="1">
                <a:latin typeface="Microsoft Sans Serif"/>
                <a:cs typeface="Microsoft Sans Serif"/>
              </a:rPr>
              <a:t>os</a:t>
            </a:r>
            <a:r>
              <a:rPr sz="2400" spc="-220">
                <a:latin typeface="Microsoft Sans Serif"/>
                <a:cs typeface="Microsoft Sans Serif"/>
              </a:rPr>
              <a:t> </a:t>
            </a:r>
            <a:r>
              <a:rPr sz="2400" spc="-100">
                <a:latin typeface="Microsoft Sans Serif"/>
                <a:cs typeface="Microsoft Sans Serif"/>
              </a:rPr>
              <a:t>dados</a:t>
            </a:r>
            <a:r>
              <a:rPr sz="2400" spc="-95">
                <a:latin typeface="Microsoft Sans Serif"/>
                <a:cs typeface="Microsoft Sans Serif"/>
              </a:rPr>
              <a:t> </a:t>
            </a:r>
            <a:r>
              <a:rPr sz="2400" spc="-185" err="1">
                <a:latin typeface="Microsoft Sans Serif"/>
                <a:cs typeface="Microsoft Sans Serif"/>
              </a:rPr>
              <a:t>numéricos</a:t>
            </a:r>
            <a:r>
              <a:rPr sz="2400" spc="-180">
                <a:latin typeface="Microsoft Sans Serif"/>
                <a:cs typeface="Microsoft Sans Serif"/>
              </a:rPr>
              <a:t> </a:t>
            </a:r>
            <a:r>
              <a:rPr sz="2400" spc="-114">
                <a:latin typeface="Microsoft Sans Serif"/>
                <a:cs typeface="Microsoft Sans Serif"/>
              </a:rPr>
              <a:t>e </a:t>
            </a:r>
            <a:r>
              <a:rPr sz="2400" spc="-110">
                <a:latin typeface="Microsoft Sans Serif"/>
                <a:cs typeface="Microsoft Sans Serif"/>
              </a:rPr>
              <a:t> </a:t>
            </a:r>
            <a:r>
              <a:rPr sz="2400" spc="-135" err="1">
                <a:latin typeface="Microsoft Sans Serif"/>
                <a:cs typeface="Microsoft Sans Serif"/>
              </a:rPr>
              <a:t>informações</a:t>
            </a:r>
            <a:r>
              <a:rPr sz="2400" spc="-135">
                <a:latin typeface="Microsoft Sans Serif"/>
                <a:cs typeface="Microsoft Sans Serif"/>
              </a:rPr>
              <a:t>.</a:t>
            </a:r>
            <a:endParaRPr sz="2400">
              <a:latin typeface="Microsoft Sans Serif"/>
              <a:cs typeface="Microsoft Sans Serif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79609" y="2763466"/>
            <a:ext cx="4833258" cy="166697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506990"/>
            <a:ext cx="714755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9095" marR="5080" indent="-367030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379095" algn="l"/>
              </a:tabLst>
            </a:pPr>
            <a:r>
              <a:rPr sz="2000" b="1" spc="-190" err="1">
                <a:latin typeface="Arial"/>
                <a:cs typeface="Arial"/>
              </a:rPr>
              <a:t>Traço</a:t>
            </a:r>
            <a:r>
              <a:rPr sz="2000" b="1" spc="-190">
                <a:latin typeface="Arial"/>
                <a:cs typeface="Arial"/>
              </a:rPr>
              <a:t>:</a:t>
            </a:r>
            <a:r>
              <a:rPr sz="2000" b="1" spc="-10">
                <a:latin typeface="Arial"/>
                <a:cs typeface="Arial"/>
              </a:rPr>
              <a:t> </a:t>
            </a:r>
            <a:r>
              <a:rPr sz="2000" spc="-100" err="1">
                <a:latin typeface="Microsoft Sans Serif"/>
                <a:cs typeface="Microsoft Sans Serif"/>
              </a:rPr>
              <a:t>delimitam</a:t>
            </a:r>
            <a:r>
              <a:rPr sz="2000" spc="25">
                <a:latin typeface="Microsoft Sans Serif"/>
                <a:cs typeface="Microsoft Sans Serif"/>
              </a:rPr>
              <a:t> </a:t>
            </a:r>
            <a:r>
              <a:rPr sz="2000" spc="-80" err="1">
                <a:latin typeface="Microsoft Sans Serif"/>
                <a:cs typeface="Microsoft Sans Serif"/>
              </a:rPr>
              <a:t>obrigatoriamente</a:t>
            </a:r>
            <a:r>
              <a:rPr sz="2000" spc="25">
                <a:latin typeface="Microsoft Sans Serif"/>
                <a:cs typeface="Microsoft Sans Serif"/>
              </a:rPr>
              <a:t> </a:t>
            </a:r>
            <a:r>
              <a:rPr sz="2000" spc="-114">
                <a:latin typeface="Microsoft Sans Serif"/>
                <a:cs typeface="Microsoft Sans Serif"/>
              </a:rPr>
              <a:t>o</a:t>
            </a:r>
            <a:r>
              <a:rPr sz="2000" spc="25">
                <a:latin typeface="Microsoft Sans Serif"/>
                <a:cs typeface="Microsoft Sans Serif"/>
              </a:rPr>
              <a:t> </a:t>
            </a:r>
            <a:r>
              <a:rPr sz="2000" spc="-114" err="1">
                <a:latin typeface="Microsoft Sans Serif"/>
                <a:cs typeface="Microsoft Sans Serif"/>
              </a:rPr>
              <a:t>cabeçalho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114">
                <a:latin typeface="Microsoft Sans Serif"/>
                <a:cs typeface="Microsoft Sans Serif"/>
              </a:rPr>
              <a:t>e</a:t>
            </a:r>
            <a:r>
              <a:rPr sz="2000" spc="25">
                <a:latin typeface="Microsoft Sans Serif"/>
                <a:cs typeface="Microsoft Sans Serif"/>
              </a:rPr>
              <a:t> </a:t>
            </a:r>
            <a:r>
              <a:rPr sz="2000" spc="-10">
                <a:latin typeface="Microsoft Sans Serif"/>
                <a:cs typeface="Microsoft Sans Serif"/>
              </a:rPr>
              <a:t>a</a:t>
            </a:r>
            <a:r>
              <a:rPr sz="2000" spc="25">
                <a:latin typeface="Microsoft Sans Serif"/>
                <a:cs typeface="Microsoft Sans Serif"/>
              </a:rPr>
              <a:t> </a:t>
            </a:r>
            <a:r>
              <a:rPr sz="2000" spc="-65" err="1">
                <a:latin typeface="Microsoft Sans Serif"/>
                <a:cs typeface="Microsoft Sans Serif"/>
              </a:rPr>
              <a:t>finalização</a:t>
            </a:r>
            <a:r>
              <a:rPr sz="2000" spc="25">
                <a:latin typeface="Microsoft Sans Serif"/>
                <a:cs typeface="Microsoft Sans Serif"/>
              </a:rPr>
              <a:t> </a:t>
            </a:r>
            <a:r>
              <a:rPr sz="2000" spc="-15">
                <a:latin typeface="Microsoft Sans Serif"/>
                <a:cs typeface="Microsoft Sans Serif"/>
              </a:rPr>
              <a:t>da</a:t>
            </a:r>
            <a:r>
              <a:rPr lang="pt-BR" sz="2000" spc="-15">
                <a:latin typeface="Microsoft Sans Serif"/>
                <a:cs typeface="Microsoft Sans Serif"/>
              </a:rPr>
              <a:t> </a:t>
            </a:r>
            <a:r>
              <a:rPr sz="2000" spc="-160" err="1">
                <a:latin typeface="Microsoft Sans Serif"/>
                <a:cs typeface="Microsoft Sans Serif"/>
              </a:rPr>
              <a:t>composição</a:t>
            </a:r>
            <a:r>
              <a:rPr sz="2000" spc="-160">
                <a:latin typeface="Microsoft Sans Serif"/>
                <a:cs typeface="Microsoft Sans Serif"/>
              </a:rPr>
              <a:t>.</a:t>
            </a:r>
            <a:endParaRPr sz="2000">
              <a:latin typeface="Microsoft Sans Serif"/>
              <a:cs typeface="Microsoft Sans Serif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4904" y="2422587"/>
            <a:ext cx="5709240" cy="241511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4814" y="1354709"/>
            <a:ext cx="7553959" cy="339580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354965" marR="5080" indent="-342900" algn="just">
              <a:spcBef>
                <a:spcPts val="1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48615" algn="l"/>
              </a:tabLst>
            </a:pPr>
            <a:r>
              <a:rPr sz="2000" b="1" spc="-190">
                <a:latin typeface="Arial"/>
                <a:cs typeface="Arial"/>
              </a:rPr>
              <a:t>Fonte:</a:t>
            </a:r>
            <a:r>
              <a:rPr sz="2000" b="1" spc="-185">
                <a:latin typeface="Arial"/>
                <a:cs typeface="Arial"/>
              </a:rPr>
              <a:t> </a:t>
            </a:r>
            <a:r>
              <a:rPr sz="1600" spc="-165">
                <a:latin typeface="Microsoft Sans Serif"/>
                <a:cs typeface="Microsoft Sans Serif"/>
              </a:rPr>
              <a:t>Toda</a:t>
            </a:r>
            <a:r>
              <a:rPr sz="1600" spc="200">
                <a:latin typeface="Microsoft Sans Serif"/>
                <a:cs typeface="Microsoft Sans Serif"/>
              </a:rPr>
              <a:t> </a:t>
            </a:r>
            <a:r>
              <a:rPr sz="1600" spc="-35" err="1">
                <a:latin typeface="Microsoft Sans Serif"/>
                <a:cs typeface="Microsoft Sans Serif"/>
              </a:rPr>
              <a:t>tabela</a:t>
            </a:r>
            <a:r>
              <a:rPr sz="1600" spc="-35">
                <a:latin typeface="Microsoft Sans Serif"/>
                <a:cs typeface="Microsoft Sans Serif"/>
              </a:rPr>
              <a:t> </a:t>
            </a:r>
            <a:r>
              <a:rPr sz="1600" spc="-105" err="1">
                <a:latin typeface="Microsoft Sans Serif"/>
                <a:cs typeface="Microsoft Sans Serif"/>
              </a:rPr>
              <a:t>deve</a:t>
            </a:r>
            <a:r>
              <a:rPr sz="1600" spc="320">
                <a:latin typeface="Microsoft Sans Serif"/>
                <a:cs typeface="Microsoft Sans Serif"/>
              </a:rPr>
              <a:t> </a:t>
            </a:r>
            <a:r>
              <a:rPr sz="1600" spc="-50" err="1">
                <a:latin typeface="Microsoft Sans Serif"/>
                <a:cs typeface="Microsoft Sans Serif"/>
              </a:rPr>
              <a:t>ter</a:t>
            </a:r>
            <a:r>
              <a:rPr sz="1600" spc="-50">
                <a:latin typeface="Microsoft Sans Serif"/>
                <a:cs typeface="Microsoft Sans Serif"/>
              </a:rPr>
              <a:t> </a:t>
            </a:r>
            <a:r>
              <a:rPr sz="1600" spc="-105" err="1">
                <a:latin typeface="Microsoft Sans Serif"/>
                <a:cs typeface="Microsoft Sans Serif"/>
              </a:rPr>
              <a:t>fonte</a:t>
            </a:r>
            <a:r>
              <a:rPr sz="1600" spc="-105">
                <a:latin typeface="Microsoft Sans Serif"/>
                <a:cs typeface="Microsoft Sans Serif"/>
              </a:rPr>
              <a:t>,</a:t>
            </a:r>
            <a:r>
              <a:rPr sz="1600" spc="320">
                <a:latin typeface="Microsoft Sans Serif"/>
                <a:cs typeface="Microsoft Sans Serif"/>
              </a:rPr>
              <a:t> </a:t>
            </a:r>
            <a:r>
              <a:rPr sz="1600" spc="-114" err="1">
                <a:latin typeface="Microsoft Sans Serif"/>
                <a:cs typeface="Microsoft Sans Serif"/>
              </a:rPr>
              <a:t>inscrita</a:t>
            </a:r>
            <a:r>
              <a:rPr sz="1600" spc="305">
                <a:latin typeface="Microsoft Sans Serif"/>
                <a:cs typeface="Microsoft Sans Serif"/>
              </a:rPr>
              <a:t> </a:t>
            </a:r>
            <a:r>
              <a:rPr sz="1600" spc="-10">
                <a:latin typeface="Microsoft Sans Serif"/>
                <a:cs typeface="Microsoft Sans Serif"/>
              </a:rPr>
              <a:t>a </a:t>
            </a:r>
            <a:r>
              <a:rPr sz="1600" spc="-10" err="1">
                <a:latin typeface="Microsoft Sans Serif"/>
                <a:cs typeface="Microsoft Sans Serif"/>
              </a:rPr>
              <a:t>partir</a:t>
            </a:r>
            <a:r>
              <a:rPr sz="1600" spc="-10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da </a:t>
            </a:r>
            <a:r>
              <a:rPr sz="1600" spc="-70" err="1">
                <a:latin typeface="Microsoft Sans Serif"/>
                <a:cs typeface="Microsoft Sans Serif"/>
              </a:rPr>
              <a:t>primeira</a:t>
            </a:r>
            <a:r>
              <a:rPr sz="1600" spc="-70">
                <a:latin typeface="Microsoft Sans Serif"/>
                <a:cs typeface="Microsoft Sans Serif"/>
              </a:rPr>
              <a:t> </a:t>
            </a:r>
            <a:r>
              <a:rPr lang="pt-BR" sz="1600" spc="-110">
                <a:latin typeface="Microsoft Sans Serif"/>
                <a:cs typeface="Microsoft Sans Serif"/>
              </a:rPr>
              <a:t>linha </a:t>
            </a:r>
            <a:r>
              <a:rPr lang="pt-BR" sz="1600" spc="-65">
                <a:latin typeface="Microsoft Sans Serif"/>
                <a:cs typeface="Microsoft Sans Serif"/>
              </a:rPr>
              <a:t>do </a:t>
            </a:r>
            <a:r>
              <a:rPr sz="1600" spc="-229" err="1">
                <a:latin typeface="Microsoft Sans Serif"/>
                <a:cs typeface="Microsoft Sans Serif"/>
              </a:rPr>
              <a:t>seu</a:t>
            </a:r>
            <a:r>
              <a:rPr sz="1600" spc="-225">
                <a:latin typeface="Microsoft Sans Serif"/>
                <a:cs typeface="Microsoft Sans Serif"/>
              </a:rPr>
              <a:t> </a:t>
            </a:r>
            <a:r>
              <a:rPr sz="1600" spc="-60" err="1">
                <a:latin typeface="Microsoft Sans Serif"/>
                <a:cs typeface="Microsoft Sans Serif"/>
              </a:rPr>
              <a:t>rodapé</a:t>
            </a:r>
            <a:r>
              <a:rPr sz="1600" spc="-60">
                <a:latin typeface="Microsoft Sans Serif"/>
                <a:cs typeface="Microsoft Sans Serif"/>
              </a:rPr>
              <a:t>,</a:t>
            </a:r>
            <a:r>
              <a:rPr sz="1600" spc="-55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para</a:t>
            </a:r>
            <a:r>
              <a:rPr sz="1600" spc="-10">
                <a:latin typeface="Microsoft Sans Serif"/>
                <a:cs typeface="Microsoft Sans Serif"/>
              </a:rPr>
              <a:t> </a:t>
            </a:r>
            <a:r>
              <a:rPr sz="1600" spc="-55" err="1">
                <a:latin typeface="Microsoft Sans Serif"/>
                <a:cs typeface="Microsoft Sans Serif"/>
              </a:rPr>
              <a:t>identificar</a:t>
            </a:r>
            <a:r>
              <a:rPr sz="1600" spc="-50">
                <a:latin typeface="Microsoft Sans Serif"/>
                <a:cs typeface="Microsoft Sans Serif"/>
              </a:rPr>
              <a:t> </a:t>
            </a:r>
            <a:r>
              <a:rPr sz="1600" spc="-114">
                <a:latin typeface="Microsoft Sans Serif"/>
                <a:cs typeface="Microsoft Sans Serif"/>
              </a:rPr>
              <a:t>o </a:t>
            </a:r>
            <a:r>
              <a:rPr sz="1600" spc="-135" err="1">
                <a:latin typeface="Microsoft Sans Serif"/>
                <a:cs typeface="Microsoft Sans Serif"/>
              </a:rPr>
              <a:t>responsável</a:t>
            </a:r>
            <a:r>
              <a:rPr sz="1600" spc="265">
                <a:latin typeface="Microsoft Sans Serif"/>
                <a:cs typeface="Microsoft Sans Serif"/>
              </a:rPr>
              <a:t> </a:t>
            </a:r>
            <a:r>
              <a:rPr sz="1600" spc="-155">
                <a:latin typeface="Microsoft Sans Serif"/>
                <a:cs typeface="Microsoft Sans Serif"/>
              </a:rPr>
              <a:t>(</a:t>
            </a:r>
            <a:r>
              <a:rPr lang="pt-BR" sz="1600" spc="-155">
                <a:latin typeface="Microsoft Sans Serif"/>
                <a:cs typeface="Microsoft Sans Serif"/>
              </a:rPr>
              <a:t>pessoa </a:t>
            </a:r>
            <a:r>
              <a:rPr lang="pt-BR" sz="1600" spc="-85">
                <a:latin typeface="Microsoft Sans Serif"/>
                <a:cs typeface="Microsoft Sans Serif"/>
              </a:rPr>
              <a:t>física </a:t>
            </a:r>
            <a:r>
              <a:rPr lang="pt-BR" sz="1600" spc="-175">
                <a:latin typeface="Microsoft Sans Serif"/>
                <a:cs typeface="Microsoft Sans Serif"/>
              </a:rPr>
              <a:t>ou </a:t>
            </a:r>
            <a:r>
              <a:rPr lang="pt-BR" sz="1600" spc="-80">
                <a:latin typeface="Microsoft Sans Serif"/>
                <a:cs typeface="Microsoft Sans Serif"/>
              </a:rPr>
              <a:t>jurídica</a:t>
            </a:r>
            <a:r>
              <a:rPr sz="1600" spc="-65">
                <a:latin typeface="Microsoft Sans Serif"/>
                <a:cs typeface="Microsoft Sans Serif"/>
              </a:rPr>
              <a:t>)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75" err="1">
                <a:latin typeface="Microsoft Sans Serif"/>
                <a:cs typeface="Microsoft Sans Serif"/>
              </a:rPr>
              <a:t>ou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45" err="1">
                <a:latin typeface="Microsoft Sans Serif"/>
                <a:cs typeface="Microsoft Sans Serif"/>
              </a:rPr>
              <a:t>responsá</a:t>
            </a:r>
            <a:r>
              <a:rPr sz="1600" spc="-180" err="1">
                <a:latin typeface="Microsoft Sans Serif"/>
                <a:cs typeface="Microsoft Sans Serif"/>
              </a:rPr>
              <a:t>v</a:t>
            </a:r>
            <a:r>
              <a:rPr sz="1600" spc="-155" err="1">
                <a:latin typeface="Microsoft Sans Serif"/>
                <a:cs typeface="Microsoft Sans Serif"/>
              </a:rPr>
              <a:t>eis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25" err="1">
                <a:latin typeface="Microsoft Sans Serif"/>
                <a:cs typeface="Microsoft Sans Serif"/>
              </a:rPr>
              <a:t>pelos</a:t>
            </a:r>
            <a:r>
              <a:rPr sz="1600" spc="-125">
                <a:latin typeface="Microsoft Sans Serif"/>
                <a:cs typeface="Microsoft Sans Serif"/>
              </a:rPr>
              <a:t> </a:t>
            </a:r>
            <a:r>
              <a:rPr sz="1600" spc="-105">
                <a:latin typeface="Microsoft Sans Serif"/>
                <a:cs typeface="Microsoft Sans Serif"/>
              </a:rPr>
              <a:t>dado</a:t>
            </a:r>
            <a:r>
              <a:rPr sz="1600" spc="-90">
                <a:latin typeface="Microsoft Sans Serif"/>
                <a:cs typeface="Microsoft Sans Serif"/>
              </a:rPr>
              <a:t>s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85" err="1">
                <a:latin typeface="Microsoft Sans Serif"/>
                <a:cs typeface="Microsoft Sans Serif"/>
              </a:rPr>
              <a:t>numérico</a:t>
            </a:r>
            <a:r>
              <a:rPr sz="1600" spc="-195" err="1">
                <a:latin typeface="Microsoft Sans Serif"/>
                <a:cs typeface="Microsoft Sans Serif"/>
              </a:rPr>
              <a:t>s</a:t>
            </a:r>
            <a:r>
              <a:rPr sz="1600" spc="-120">
                <a:latin typeface="Microsoft Sans Serif"/>
                <a:cs typeface="Microsoft Sans Serif"/>
              </a:rPr>
              <a:t>.</a:t>
            </a:r>
            <a:endParaRPr sz="1600">
              <a:latin typeface="Microsoft Sans Serif"/>
              <a:cs typeface="Microsoft Sans Serif"/>
            </a:endParaRPr>
          </a:p>
          <a:p>
            <a:pPr marL="419100" marR="7620" lvl="1" indent="-285750">
              <a:lnSpc>
                <a:spcPct val="100000"/>
              </a:lnSpc>
              <a:spcBef>
                <a:spcPts val="15"/>
              </a:spcBef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485140" algn="l"/>
                <a:tab pos="485775" algn="l"/>
              </a:tabLst>
            </a:pPr>
            <a:r>
              <a:rPr sz="1600" spc="-105">
                <a:latin typeface="Microsoft Sans Serif"/>
                <a:cs typeface="Microsoft Sans Serif"/>
              </a:rPr>
              <a:t>A</a:t>
            </a:r>
            <a:r>
              <a:rPr sz="1600" spc="-100">
                <a:latin typeface="Microsoft Sans Serif"/>
                <a:cs typeface="Microsoft Sans Serif"/>
              </a:rPr>
              <a:t> </a:t>
            </a:r>
            <a:r>
              <a:rPr sz="1600" spc="-65" err="1">
                <a:latin typeface="Microsoft Sans Serif"/>
                <a:cs typeface="Microsoft Sans Serif"/>
              </a:rPr>
              <a:t>identificação</a:t>
            </a:r>
            <a:r>
              <a:rPr sz="1600" spc="-65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do </a:t>
            </a:r>
            <a:r>
              <a:rPr sz="1600" spc="-105" err="1">
                <a:latin typeface="Microsoft Sans Serif"/>
                <a:cs typeface="Microsoft Sans Serif"/>
              </a:rPr>
              <a:t>responsável</a:t>
            </a:r>
            <a:r>
              <a:rPr sz="1600" spc="-100">
                <a:latin typeface="Microsoft Sans Serif"/>
                <a:cs typeface="Microsoft Sans Serif"/>
              </a:rPr>
              <a:t> </a:t>
            </a:r>
            <a:r>
              <a:rPr sz="1600" spc="-140" err="1">
                <a:latin typeface="Microsoft Sans Serif"/>
                <a:cs typeface="Microsoft Sans Serif"/>
              </a:rPr>
              <a:t>ou</a:t>
            </a:r>
            <a:r>
              <a:rPr sz="1600" spc="-135">
                <a:latin typeface="Microsoft Sans Serif"/>
                <a:cs typeface="Microsoft Sans Serif"/>
              </a:rPr>
              <a:t> </a:t>
            </a:r>
            <a:r>
              <a:rPr sz="1600" spc="-120" err="1">
                <a:latin typeface="Microsoft Sans Serif"/>
                <a:cs typeface="Microsoft Sans Serif"/>
              </a:rPr>
              <a:t>responsáveis</a:t>
            </a:r>
            <a:r>
              <a:rPr sz="1600" spc="-114">
                <a:latin typeface="Microsoft Sans Serif"/>
                <a:cs typeface="Microsoft Sans Serif"/>
              </a:rPr>
              <a:t> </a:t>
            </a:r>
            <a:r>
              <a:rPr sz="1600" spc="-100" err="1">
                <a:latin typeface="Microsoft Sans Serif"/>
                <a:cs typeface="Microsoft Sans Serif"/>
              </a:rPr>
              <a:t>pelos</a:t>
            </a:r>
            <a:r>
              <a:rPr sz="1600" spc="-95">
                <a:latin typeface="Microsoft Sans Serif"/>
                <a:cs typeface="Microsoft Sans Serif"/>
              </a:rPr>
              <a:t> </a:t>
            </a:r>
            <a:r>
              <a:rPr sz="1600" spc="-80">
                <a:latin typeface="Microsoft Sans Serif"/>
                <a:cs typeface="Microsoft Sans Serif"/>
              </a:rPr>
              <a:t>dados</a:t>
            </a:r>
            <a:r>
              <a:rPr sz="1600" spc="-75">
                <a:latin typeface="Microsoft Sans Serif"/>
                <a:cs typeface="Microsoft Sans Serif"/>
              </a:rPr>
              <a:t> </a:t>
            </a:r>
            <a:r>
              <a:rPr sz="1600" spc="-150" err="1">
                <a:latin typeface="Microsoft Sans Serif"/>
                <a:cs typeface="Microsoft Sans Serif"/>
              </a:rPr>
              <a:t>numéricos</a:t>
            </a:r>
            <a:r>
              <a:rPr sz="1600" spc="-145">
                <a:latin typeface="Microsoft Sans Serif"/>
                <a:cs typeface="Microsoft Sans Serif"/>
              </a:rPr>
              <a:t> </a:t>
            </a:r>
            <a:r>
              <a:rPr sz="1600" spc="-85" err="1">
                <a:latin typeface="Microsoft Sans Serif"/>
                <a:cs typeface="Microsoft Sans Serif"/>
              </a:rPr>
              <a:t>deve</a:t>
            </a:r>
            <a:r>
              <a:rPr sz="1600" spc="254">
                <a:latin typeface="Microsoft Sans Serif"/>
                <a:cs typeface="Microsoft Sans Serif"/>
              </a:rPr>
              <a:t> </a:t>
            </a:r>
            <a:r>
              <a:rPr sz="1600" spc="-120">
                <a:latin typeface="Microsoft Sans Serif"/>
                <a:cs typeface="Microsoft Sans Serif"/>
              </a:rPr>
              <a:t>ser</a:t>
            </a:r>
            <a:r>
              <a:rPr sz="1600" spc="185">
                <a:latin typeface="Microsoft Sans Serif"/>
                <a:cs typeface="Microsoft Sans Serif"/>
              </a:rPr>
              <a:t> </a:t>
            </a:r>
            <a:r>
              <a:rPr sz="1600" spc="-10" err="1">
                <a:latin typeface="Microsoft Sans Serif"/>
                <a:cs typeface="Microsoft Sans Serif"/>
              </a:rPr>
              <a:t>feita</a:t>
            </a:r>
            <a:r>
              <a:rPr sz="1600" spc="-10">
                <a:latin typeface="Microsoft Sans Serif"/>
                <a:cs typeface="Microsoft Sans Serif"/>
              </a:rPr>
              <a:t> </a:t>
            </a:r>
            <a:r>
              <a:rPr sz="1600" spc="-409">
                <a:latin typeface="Microsoft Sans Serif"/>
                <a:cs typeface="Microsoft Sans Serif"/>
              </a:rPr>
              <a:t> </a:t>
            </a:r>
            <a:r>
              <a:rPr sz="1600" spc="-185">
                <a:latin typeface="Microsoft Sans Serif"/>
                <a:cs typeface="Microsoft Sans Serif"/>
              </a:rPr>
              <a:t>com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60" err="1">
                <a:latin typeface="Microsoft Sans Serif"/>
                <a:cs typeface="Microsoft Sans Serif"/>
              </a:rPr>
              <a:t>palavras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75" err="1">
                <a:latin typeface="Microsoft Sans Serif"/>
                <a:cs typeface="Microsoft Sans Serif"/>
              </a:rPr>
              <a:t>precedidas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0">
                <a:latin typeface="Microsoft Sans Serif"/>
                <a:cs typeface="Microsoft Sans Serif"/>
              </a:rPr>
              <a:t>da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30" err="1">
                <a:latin typeface="Microsoft Sans Serif"/>
                <a:cs typeface="Microsoft Sans Serif"/>
              </a:rPr>
              <a:t>palavra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40">
                <a:latin typeface="Microsoft Sans Serif"/>
                <a:cs typeface="Microsoft Sans Serif"/>
              </a:rPr>
              <a:t>Fonte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40" err="1">
                <a:latin typeface="Microsoft Sans Serif"/>
                <a:cs typeface="Microsoft Sans Serif"/>
              </a:rPr>
              <a:t>ou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155">
                <a:latin typeface="Microsoft Sans Serif"/>
                <a:cs typeface="Microsoft Sans Serif"/>
              </a:rPr>
              <a:t>Fontes.</a:t>
            </a:r>
            <a:endParaRPr sz="1600">
              <a:latin typeface="Microsoft Sans Serif"/>
              <a:cs typeface="Microsoft Sans Serif"/>
            </a:endParaRPr>
          </a:p>
          <a:p>
            <a:pPr marL="419100" lvl="1" indent="-285750"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485140" algn="l"/>
                <a:tab pos="485775" algn="l"/>
              </a:tabLst>
            </a:pPr>
            <a:r>
              <a:rPr sz="1600" spc="-95">
                <a:latin typeface="Microsoft Sans Serif"/>
                <a:cs typeface="Microsoft Sans Serif"/>
              </a:rPr>
              <a:t>No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45" err="1">
                <a:latin typeface="Microsoft Sans Serif"/>
                <a:cs typeface="Microsoft Sans Serif"/>
              </a:rPr>
              <a:t>caso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de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70" err="1">
                <a:latin typeface="Microsoft Sans Serif"/>
                <a:cs typeface="Microsoft Sans Serif"/>
              </a:rPr>
              <a:t>várias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00" err="1">
                <a:latin typeface="Microsoft Sans Serif"/>
                <a:cs typeface="Microsoft Sans Serif"/>
              </a:rPr>
              <a:t>fontes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95" err="1">
                <a:latin typeface="Microsoft Sans Serif"/>
                <a:cs typeface="Microsoft Sans Serif"/>
              </a:rPr>
              <a:t>elas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20" err="1">
                <a:latin typeface="Microsoft Sans Serif"/>
                <a:cs typeface="Microsoft Sans Serif"/>
              </a:rPr>
              <a:t>devem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lang="pt-BR" sz="1600" spc="-45">
                <a:latin typeface="Microsoft Sans Serif"/>
                <a:cs typeface="Microsoft Sans Serif"/>
              </a:rPr>
              <a:t>vir </a:t>
            </a:r>
            <a:r>
              <a:rPr lang="pt-BR" sz="1600" spc="-80">
                <a:latin typeface="Microsoft Sans Serif"/>
                <a:cs typeface="Microsoft Sans Serif"/>
              </a:rPr>
              <a:t>separadas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40" err="1">
                <a:latin typeface="Microsoft Sans Serif"/>
                <a:cs typeface="Microsoft Sans Serif"/>
              </a:rPr>
              <a:t>por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60" err="1">
                <a:latin typeface="Microsoft Sans Serif"/>
                <a:cs typeface="Microsoft Sans Serif"/>
              </a:rPr>
              <a:t>vírgula</a:t>
            </a:r>
            <a:r>
              <a:rPr sz="1600" spc="-60">
                <a:latin typeface="Microsoft Sans Serif"/>
                <a:cs typeface="Microsoft Sans Serif"/>
              </a:rPr>
              <a:t>.</a:t>
            </a:r>
            <a:endParaRPr sz="1600">
              <a:latin typeface="Microsoft Sans Serif"/>
              <a:cs typeface="Microsoft Sans Serif"/>
            </a:endParaRPr>
          </a:p>
          <a:p>
            <a:pPr marL="419100" marR="7620" lvl="1" indent="-285750"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485140" algn="l"/>
                <a:tab pos="485775" algn="l"/>
                <a:tab pos="1017269" algn="l"/>
                <a:tab pos="1315085" algn="l"/>
                <a:tab pos="1946910" algn="l"/>
                <a:tab pos="2536190" algn="l"/>
                <a:tab pos="3418840" algn="l"/>
                <a:tab pos="3760470" algn="l"/>
                <a:tab pos="4868545" algn="l"/>
                <a:tab pos="5633085" algn="l"/>
                <a:tab pos="6308725" algn="l"/>
                <a:tab pos="6705600" algn="l"/>
              </a:tabLst>
            </a:pPr>
            <a:r>
              <a:rPr lang="pt-BR" sz="1600" spc="-140">
                <a:latin typeface="Microsoft Sans Serif"/>
                <a:ea typeface="Microsoft Sans Serif"/>
                <a:cs typeface="Microsoft Sans Serif"/>
              </a:rPr>
              <a:t>Caso os dados sejam extraídos de publicações, deve-se indicar sua referência completa.</a:t>
            </a:r>
          </a:p>
          <a:p>
            <a:pPr lvl="1">
              <a:lnSpc>
                <a:spcPct val="100000"/>
              </a:lnSpc>
              <a:buClr>
                <a:srgbClr val="DD8047"/>
              </a:buClr>
              <a:buFont typeface="Arial MT"/>
              <a:buChar char="●"/>
            </a:pPr>
            <a:endParaRPr sz="1700">
              <a:latin typeface="Microsoft Sans Serif"/>
              <a:cs typeface="Microsoft Sans Serif"/>
            </a:endParaRPr>
          </a:p>
          <a:p>
            <a:pPr marL="27940">
              <a:lnSpc>
                <a:spcPct val="100000"/>
              </a:lnSpc>
              <a:spcBef>
                <a:spcPts val="965"/>
              </a:spcBef>
            </a:pPr>
            <a:r>
              <a:rPr sz="1800" spc="-155" err="1">
                <a:latin typeface="Microsoft Sans Serif"/>
                <a:cs typeface="Microsoft Sans Serif"/>
              </a:rPr>
              <a:t>Exemplos</a:t>
            </a:r>
            <a:r>
              <a:rPr sz="1800" spc="-155">
                <a:latin typeface="Microsoft Sans Serif"/>
                <a:cs typeface="Microsoft Sans Serif"/>
              </a:rPr>
              <a:t>:</a:t>
            </a:r>
            <a:endParaRPr sz="1800">
              <a:latin typeface="Microsoft Sans Serif"/>
              <a:cs typeface="Microsoft Sans Serif"/>
            </a:endParaRPr>
          </a:p>
          <a:p>
            <a:pPr marL="942340" lvl="2" indent="-244475">
              <a:lnSpc>
                <a:spcPct val="100000"/>
              </a:lnSpc>
              <a:spcBef>
                <a:spcPts val="509"/>
              </a:spcBef>
              <a:buClr>
                <a:srgbClr val="DD8047"/>
              </a:buClr>
              <a:buSzPct val="75000"/>
              <a:buFont typeface="Arial MT"/>
              <a:buChar char="■"/>
              <a:tabLst>
                <a:tab pos="942340" algn="l"/>
                <a:tab pos="942975" algn="l"/>
              </a:tabLst>
            </a:pPr>
            <a:r>
              <a:rPr sz="1600" spc="-300">
                <a:latin typeface="Microsoft Sans Serif"/>
                <a:cs typeface="Microsoft Sans Serif"/>
              </a:rPr>
              <a:t>F</a:t>
            </a:r>
            <a:r>
              <a:rPr sz="1600" spc="-95">
                <a:latin typeface="Microsoft Sans Serif"/>
                <a:cs typeface="Microsoft Sans Serif"/>
              </a:rPr>
              <a:t>onte: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90">
                <a:latin typeface="Microsoft Sans Serif"/>
                <a:cs typeface="Microsoft Sans Serif"/>
              </a:rPr>
              <a:t>IBGE</a:t>
            </a:r>
            <a:endParaRPr sz="1600">
              <a:latin typeface="Microsoft Sans Serif"/>
              <a:cs typeface="Microsoft Sans Serif"/>
            </a:endParaRPr>
          </a:p>
          <a:p>
            <a:pPr marL="942340" lvl="2" indent="-244475">
              <a:lnSpc>
                <a:spcPct val="100000"/>
              </a:lnSpc>
              <a:spcBef>
                <a:spcPts val="500"/>
              </a:spcBef>
              <a:buClr>
                <a:srgbClr val="DD8047"/>
              </a:buClr>
              <a:buSzPct val="75000"/>
              <a:buFont typeface="Arial MT"/>
              <a:buChar char="■"/>
              <a:tabLst>
                <a:tab pos="942340" algn="l"/>
                <a:tab pos="942975" algn="l"/>
              </a:tabLst>
            </a:pPr>
            <a:r>
              <a:rPr sz="1600" spc="-300">
                <a:latin typeface="Microsoft Sans Serif"/>
                <a:cs typeface="Microsoft Sans Serif"/>
              </a:rPr>
              <a:t>F</a:t>
            </a:r>
            <a:r>
              <a:rPr sz="1600" spc="-125">
                <a:latin typeface="Microsoft Sans Serif"/>
                <a:cs typeface="Microsoft Sans Serif"/>
              </a:rPr>
              <a:t>ontes: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215">
                <a:latin typeface="Microsoft Sans Serif"/>
                <a:cs typeface="Microsoft Sans Serif"/>
              </a:rPr>
              <a:t>SEGRA</a:t>
            </a:r>
            <a:r>
              <a:rPr sz="1600" spc="-325">
                <a:latin typeface="Microsoft Sans Serif"/>
                <a:cs typeface="Microsoft Sans Serif"/>
              </a:rPr>
              <a:t>D</a:t>
            </a:r>
            <a:r>
              <a:rPr sz="1600" spc="-95">
                <a:latin typeface="Microsoft Sans Serif"/>
                <a:cs typeface="Microsoft Sans Serif"/>
              </a:rPr>
              <a:t>,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235">
                <a:latin typeface="Microsoft Sans Serif"/>
                <a:cs typeface="Microsoft Sans Serif"/>
              </a:rPr>
              <a:t>PROPP</a:t>
            </a:r>
            <a:endParaRPr sz="1600">
              <a:latin typeface="Microsoft Sans Serif"/>
              <a:cs typeface="Microsoft Sans Serif"/>
            </a:endParaRPr>
          </a:p>
          <a:p>
            <a:pPr marL="942340" lvl="2" indent="-244475">
              <a:lnSpc>
                <a:spcPct val="100000"/>
              </a:lnSpc>
              <a:spcBef>
                <a:spcPts val="495"/>
              </a:spcBef>
              <a:buClr>
                <a:srgbClr val="DD8047"/>
              </a:buClr>
              <a:buSzPct val="75000"/>
              <a:buFont typeface="Arial MT"/>
              <a:buChar char="■"/>
              <a:tabLst>
                <a:tab pos="942340" algn="l"/>
                <a:tab pos="942975" algn="l"/>
              </a:tabLst>
            </a:pPr>
            <a:r>
              <a:rPr sz="1600" spc="-130">
                <a:latin typeface="Microsoft Sans Serif"/>
                <a:cs typeface="Microsoft Sans Serif"/>
              </a:rPr>
              <a:t>Fonte: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240">
                <a:latin typeface="Microsoft Sans Serif"/>
                <a:cs typeface="Microsoft Sans Serif"/>
              </a:rPr>
              <a:t>IPARDES.</a:t>
            </a:r>
            <a:r>
              <a:rPr sz="1600" spc="-160">
                <a:latin typeface="Microsoft Sans Serif"/>
                <a:cs typeface="Microsoft Sans Serif"/>
              </a:rPr>
              <a:t> </a:t>
            </a:r>
            <a:r>
              <a:rPr sz="1600" spc="-95" err="1">
                <a:latin typeface="Microsoft Sans Serif"/>
                <a:cs typeface="Microsoft Sans Serif"/>
              </a:rPr>
              <a:t>Indicadores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90" err="1">
                <a:latin typeface="Microsoft Sans Serif"/>
                <a:cs typeface="Microsoft Sans Serif"/>
              </a:rPr>
              <a:t>analíticos</a:t>
            </a:r>
            <a:r>
              <a:rPr sz="1600" spc="-90">
                <a:latin typeface="Microsoft Sans Serif"/>
                <a:cs typeface="Microsoft Sans Serif"/>
              </a:rPr>
              <a:t>: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05">
                <a:latin typeface="Microsoft Sans Serif"/>
                <a:cs typeface="Microsoft Sans Serif"/>
              </a:rPr>
              <a:t>Paraná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e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60">
                <a:latin typeface="Microsoft Sans Serif"/>
                <a:cs typeface="Microsoft Sans Serif"/>
              </a:rPr>
              <a:t>Curitiba,</a:t>
            </a:r>
            <a:r>
              <a:rPr sz="1600" spc="25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1994</a:t>
            </a:r>
            <a:endParaRPr sz="16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224" y="4116885"/>
            <a:ext cx="6976745" cy="75148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600" b="1" spc="-140" err="1">
                <a:latin typeface="Arial"/>
                <a:cs typeface="Arial"/>
              </a:rPr>
              <a:t>Obs</a:t>
            </a:r>
            <a:r>
              <a:rPr sz="1600" b="1" spc="-140">
                <a:latin typeface="Arial"/>
                <a:cs typeface="Arial"/>
              </a:rPr>
              <a:t>:</a:t>
            </a:r>
            <a:r>
              <a:rPr sz="1600" b="1" spc="-135">
                <a:latin typeface="Arial"/>
                <a:cs typeface="Arial"/>
              </a:rPr>
              <a:t> </a:t>
            </a:r>
            <a:r>
              <a:rPr sz="1600" spc="-100">
                <a:latin typeface="Microsoft Sans Serif"/>
                <a:cs typeface="Microsoft Sans Serif"/>
              </a:rPr>
              <a:t>No</a:t>
            </a:r>
            <a:r>
              <a:rPr sz="1600" spc="-95">
                <a:latin typeface="Microsoft Sans Serif"/>
                <a:cs typeface="Microsoft Sans Serif"/>
              </a:rPr>
              <a:t> </a:t>
            </a:r>
            <a:r>
              <a:rPr sz="1600" spc="-150" err="1">
                <a:latin typeface="Microsoft Sans Serif"/>
                <a:cs typeface="Microsoft Sans Serif"/>
              </a:rPr>
              <a:t>caso</a:t>
            </a:r>
            <a:r>
              <a:rPr sz="1600" spc="-145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de</a:t>
            </a:r>
            <a:r>
              <a:rPr sz="1600" spc="-50">
                <a:latin typeface="Microsoft Sans Serif"/>
                <a:cs typeface="Microsoft Sans Serif"/>
              </a:rPr>
              <a:t> </a:t>
            </a:r>
            <a:r>
              <a:rPr sz="1600" spc="-80" err="1">
                <a:latin typeface="Microsoft Sans Serif"/>
                <a:cs typeface="Microsoft Sans Serif"/>
              </a:rPr>
              <a:t>publicação</a:t>
            </a:r>
            <a:r>
              <a:rPr sz="1600" spc="-75">
                <a:latin typeface="Microsoft Sans Serif"/>
                <a:cs typeface="Microsoft Sans Serif"/>
              </a:rPr>
              <a:t> </a:t>
            </a:r>
            <a:r>
              <a:rPr sz="1600" spc="-105">
                <a:latin typeface="Microsoft Sans Serif"/>
                <a:cs typeface="Microsoft Sans Serif"/>
              </a:rPr>
              <a:t>que</a:t>
            </a:r>
            <a:r>
              <a:rPr sz="1600" spc="-100">
                <a:latin typeface="Microsoft Sans Serif"/>
                <a:cs typeface="Microsoft Sans Serif"/>
              </a:rPr>
              <a:t> </a:t>
            </a:r>
            <a:r>
              <a:rPr sz="1600" spc="-135" err="1">
                <a:latin typeface="Microsoft Sans Serif"/>
                <a:cs typeface="Microsoft Sans Serif"/>
              </a:rPr>
              <a:t>contenha</a:t>
            </a:r>
            <a:r>
              <a:rPr sz="1600" spc="-130">
                <a:latin typeface="Microsoft Sans Serif"/>
                <a:cs typeface="Microsoft Sans Serif"/>
              </a:rPr>
              <a:t> </a:t>
            </a:r>
            <a:r>
              <a:rPr sz="1600" spc="-70" err="1">
                <a:latin typeface="Microsoft Sans Serif"/>
                <a:cs typeface="Microsoft Sans Serif"/>
              </a:rPr>
              <a:t>tabelas</a:t>
            </a:r>
            <a:r>
              <a:rPr sz="1600" spc="-70">
                <a:latin typeface="Microsoft Sans Serif"/>
                <a:cs typeface="Microsoft Sans Serif"/>
              </a:rPr>
              <a:t> </a:t>
            </a:r>
            <a:r>
              <a:rPr sz="1600" spc="-195">
                <a:latin typeface="Microsoft Sans Serif"/>
                <a:cs typeface="Microsoft Sans Serif"/>
              </a:rPr>
              <a:t>com</a:t>
            </a:r>
            <a:r>
              <a:rPr sz="1600" spc="-190">
                <a:latin typeface="Microsoft Sans Serif"/>
                <a:cs typeface="Microsoft Sans Serif"/>
              </a:rPr>
              <a:t> </a:t>
            </a:r>
            <a:r>
              <a:rPr sz="1600" spc="-85">
                <a:latin typeface="Microsoft Sans Serif"/>
                <a:cs typeface="Microsoft Sans Serif"/>
              </a:rPr>
              <a:t>dados</a:t>
            </a:r>
            <a:r>
              <a:rPr sz="1600" spc="-80">
                <a:latin typeface="Microsoft Sans Serif"/>
                <a:cs typeface="Microsoft Sans Serif"/>
              </a:rPr>
              <a:t> </a:t>
            </a:r>
            <a:r>
              <a:rPr sz="1600" spc="-160" err="1">
                <a:latin typeface="Microsoft Sans Serif"/>
                <a:cs typeface="Microsoft Sans Serif"/>
              </a:rPr>
              <a:t>numéricos</a:t>
            </a:r>
            <a:r>
              <a:rPr sz="1600" spc="-160">
                <a:latin typeface="Microsoft Sans Serif"/>
                <a:cs typeface="Microsoft Sans Serif"/>
              </a:rPr>
              <a:t> </a:t>
            </a:r>
            <a:r>
              <a:rPr sz="1600" spc="-155">
                <a:latin typeface="Microsoft Sans Serif"/>
                <a:cs typeface="Microsoft Sans Serif"/>
              </a:rPr>
              <a:t> </a:t>
            </a:r>
            <a:r>
              <a:rPr sz="1600" spc="-110" err="1">
                <a:latin typeface="Microsoft Sans Serif"/>
                <a:cs typeface="Microsoft Sans Serif"/>
              </a:rPr>
              <a:t>resultantes</a:t>
            </a:r>
            <a:r>
              <a:rPr sz="1600" spc="-105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de</a:t>
            </a:r>
            <a:r>
              <a:rPr sz="1600" spc="-50">
                <a:latin typeface="Microsoft Sans Serif"/>
                <a:cs typeface="Microsoft Sans Serif"/>
              </a:rPr>
              <a:t> </a:t>
            </a:r>
            <a:r>
              <a:rPr sz="1600" spc="-170" err="1">
                <a:latin typeface="Microsoft Sans Serif"/>
                <a:cs typeface="Microsoft Sans Serif"/>
              </a:rPr>
              <a:t>uma</a:t>
            </a:r>
            <a:r>
              <a:rPr sz="1600" spc="114">
                <a:latin typeface="Microsoft Sans Serif"/>
                <a:cs typeface="Microsoft Sans Serif"/>
              </a:rPr>
              <a:t> </a:t>
            </a:r>
            <a:r>
              <a:rPr sz="1600" spc="-130" err="1">
                <a:latin typeface="Microsoft Sans Serif"/>
                <a:cs typeface="Microsoft Sans Serif"/>
              </a:rPr>
              <a:t>única</a:t>
            </a:r>
            <a:r>
              <a:rPr sz="1600" spc="-125">
                <a:latin typeface="Microsoft Sans Serif"/>
                <a:cs typeface="Microsoft Sans Serif"/>
              </a:rPr>
              <a:t> </a:t>
            </a:r>
            <a:r>
              <a:rPr sz="1600" spc="-90" err="1">
                <a:latin typeface="Microsoft Sans Serif"/>
                <a:cs typeface="Microsoft Sans Serif"/>
              </a:rPr>
              <a:t>fonte</a:t>
            </a:r>
            <a:r>
              <a:rPr sz="1600" spc="-90">
                <a:latin typeface="Microsoft Sans Serif"/>
                <a:cs typeface="Microsoft Sans Serif"/>
              </a:rPr>
              <a:t>,</a:t>
            </a:r>
            <a:r>
              <a:rPr sz="1600" spc="-85">
                <a:latin typeface="Microsoft Sans Serif"/>
                <a:cs typeface="Microsoft Sans Serif"/>
              </a:rPr>
              <a:t> </a:t>
            </a:r>
            <a:r>
              <a:rPr sz="1600" spc="-15" err="1">
                <a:latin typeface="Microsoft Sans Serif"/>
                <a:cs typeface="Microsoft Sans Serif"/>
              </a:rPr>
              <a:t>já</a:t>
            </a:r>
            <a:r>
              <a:rPr sz="1600" spc="-10">
                <a:latin typeface="Microsoft Sans Serif"/>
                <a:cs typeface="Microsoft Sans Serif"/>
              </a:rPr>
              <a:t> </a:t>
            </a:r>
            <a:r>
              <a:rPr sz="1600" spc="-45" err="1">
                <a:latin typeface="Microsoft Sans Serif"/>
                <a:cs typeface="Microsoft Sans Serif"/>
              </a:rPr>
              <a:t>identificada</a:t>
            </a:r>
            <a:r>
              <a:rPr sz="1600" spc="-40">
                <a:latin typeface="Microsoft Sans Serif"/>
                <a:cs typeface="Microsoft Sans Serif"/>
              </a:rPr>
              <a:t> </a:t>
            </a:r>
            <a:r>
              <a:rPr sz="1600" spc="-110" err="1">
                <a:latin typeface="Microsoft Sans Serif"/>
                <a:cs typeface="Microsoft Sans Serif"/>
              </a:rPr>
              <a:t>na</a:t>
            </a:r>
            <a:r>
              <a:rPr sz="1600" spc="-105">
                <a:latin typeface="Microsoft Sans Serif"/>
                <a:cs typeface="Microsoft Sans Serif"/>
              </a:rPr>
              <a:t> </a:t>
            </a:r>
            <a:r>
              <a:rPr sz="1600" spc="-25" err="1">
                <a:latin typeface="Microsoft Sans Serif"/>
                <a:cs typeface="Microsoft Sans Serif"/>
              </a:rPr>
              <a:t>própria</a:t>
            </a:r>
            <a:r>
              <a:rPr sz="1600" spc="-20">
                <a:latin typeface="Microsoft Sans Serif"/>
                <a:cs typeface="Microsoft Sans Serif"/>
              </a:rPr>
              <a:t> </a:t>
            </a:r>
            <a:r>
              <a:rPr sz="1600" spc="-90" err="1">
                <a:latin typeface="Microsoft Sans Serif"/>
                <a:cs typeface="Microsoft Sans Serif"/>
              </a:rPr>
              <a:t>publicação</a:t>
            </a:r>
            <a:r>
              <a:rPr sz="1600" spc="-90">
                <a:latin typeface="Microsoft Sans Serif"/>
                <a:cs typeface="Microsoft Sans Serif"/>
              </a:rPr>
              <a:t>,</a:t>
            </a:r>
            <a:r>
              <a:rPr sz="1600" spc="-85">
                <a:latin typeface="Microsoft Sans Serif"/>
                <a:cs typeface="Microsoft Sans Serif"/>
              </a:rPr>
              <a:t> </a:t>
            </a:r>
            <a:r>
              <a:rPr sz="1600" spc="-100">
                <a:latin typeface="Microsoft Sans Serif"/>
                <a:cs typeface="Microsoft Sans Serif"/>
              </a:rPr>
              <a:t>é </a:t>
            </a:r>
            <a:r>
              <a:rPr sz="1600" spc="-95">
                <a:latin typeface="Microsoft Sans Serif"/>
                <a:cs typeface="Microsoft Sans Serif"/>
              </a:rPr>
              <a:t> </a:t>
            </a:r>
            <a:r>
              <a:rPr sz="1600" spc="-120" err="1">
                <a:latin typeface="Microsoft Sans Serif"/>
                <a:cs typeface="Microsoft Sans Serif"/>
              </a:rPr>
              <a:t>dispensá</a:t>
            </a:r>
            <a:r>
              <a:rPr sz="1600" spc="-155" err="1">
                <a:latin typeface="Microsoft Sans Serif"/>
                <a:cs typeface="Microsoft Sans Serif"/>
              </a:rPr>
              <a:t>v</a:t>
            </a:r>
            <a:r>
              <a:rPr sz="1600" spc="-60" err="1">
                <a:latin typeface="Microsoft Sans Serif"/>
                <a:cs typeface="Microsoft Sans Serif"/>
              </a:rPr>
              <a:t>el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0">
                <a:latin typeface="Microsoft Sans Serif"/>
                <a:cs typeface="Microsoft Sans Serif"/>
              </a:rPr>
              <a:t>a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90" err="1">
                <a:latin typeface="Microsoft Sans Serif"/>
                <a:cs typeface="Microsoft Sans Serif"/>
              </a:rPr>
              <a:t>apresentaçã</a:t>
            </a:r>
            <a:r>
              <a:rPr sz="1600" spc="-95" err="1">
                <a:latin typeface="Microsoft Sans Serif"/>
                <a:cs typeface="Microsoft Sans Serif"/>
              </a:rPr>
              <a:t>o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d</a:t>
            </a:r>
            <a:r>
              <a:rPr sz="1600" spc="-10">
                <a:latin typeface="Microsoft Sans Serif"/>
                <a:cs typeface="Microsoft Sans Serif"/>
              </a:rPr>
              <a:t>a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55" err="1">
                <a:latin typeface="Microsoft Sans Serif"/>
                <a:cs typeface="Microsoft Sans Serif"/>
              </a:rPr>
              <a:t>f</a:t>
            </a:r>
            <a:r>
              <a:rPr sz="1600" spc="-105" err="1">
                <a:latin typeface="Microsoft Sans Serif"/>
                <a:cs typeface="Microsoft Sans Serif"/>
              </a:rPr>
              <a:t>onte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90" err="1">
                <a:latin typeface="Microsoft Sans Serif"/>
                <a:cs typeface="Microsoft Sans Serif"/>
              </a:rPr>
              <a:t>em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60" err="1">
                <a:latin typeface="Microsoft Sans Serif"/>
                <a:cs typeface="Microsoft Sans Serif"/>
              </a:rPr>
              <a:t>cada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85" err="1">
                <a:latin typeface="Microsoft Sans Serif"/>
                <a:cs typeface="Microsoft Sans Serif"/>
              </a:rPr>
              <a:t>um</a:t>
            </a:r>
            <a:r>
              <a:rPr sz="1600" spc="-145" err="1">
                <a:latin typeface="Microsoft Sans Serif"/>
                <a:cs typeface="Microsoft Sans Serif"/>
              </a:rPr>
              <a:t>a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10">
                <a:latin typeface="Microsoft Sans Serif"/>
                <a:cs typeface="Microsoft Sans Serif"/>
              </a:rPr>
              <a:t>da</a:t>
            </a:r>
            <a:r>
              <a:rPr sz="1600" spc="-95">
                <a:latin typeface="Microsoft Sans Serif"/>
                <a:cs typeface="Microsoft Sans Serif"/>
              </a:rPr>
              <a:t>s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70" err="1">
                <a:latin typeface="Microsoft Sans Serif"/>
                <a:cs typeface="Microsoft Sans Serif"/>
              </a:rPr>
              <a:t>tabela</a:t>
            </a:r>
            <a:r>
              <a:rPr sz="1600" spc="-90" err="1">
                <a:latin typeface="Microsoft Sans Serif"/>
                <a:cs typeface="Microsoft Sans Serif"/>
              </a:rPr>
              <a:t>s</a:t>
            </a:r>
            <a:r>
              <a:rPr sz="1600" spc="-100">
                <a:latin typeface="Microsoft Sans Serif"/>
                <a:cs typeface="Microsoft Sans Serif"/>
              </a:rPr>
              <a:t>.</a:t>
            </a:r>
            <a:endParaRPr sz="16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452551" y="1272486"/>
            <a:ext cx="514540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347980" algn="l"/>
              </a:tabLst>
            </a:pPr>
            <a:r>
              <a:rPr sz="2000" b="1" spc="-190">
                <a:latin typeface="Arial"/>
                <a:cs typeface="Arial"/>
              </a:rPr>
              <a:t>Fonte: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58789" y="3718372"/>
            <a:ext cx="3442488" cy="182101"/>
          </a:xfrm>
          <a:prstGeom prst="rect">
            <a:avLst/>
          </a:prstGeom>
          <a:ln w="9524">
            <a:solidFill>
              <a:srgbClr val="FF0000"/>
            </a:solidFill>
          </a:ln>
        </p:spPr>
        <p:txBody>
          <a:bodyPr vert="horz" wrap="square" lIns="0" tIns="2794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220"/>
              </a:spcBef>
            </a:pPr>
            <a:r>
              <a:rPr sz="1000" spc="-5">
                <a:latin typeface="Times New Roman"/>
                <a:cs typeface="Times New Roman"/>
              </a:rPr>
              <a:t>Fonte:</a:t>
            </a:r>
            <a:r>
              <a:rPr sz="1000" spc="-15">
                <a:latin typeface="Times New Roman"/>
                <a:cs typeface="Times New Roman"/>
              </a:rPr>
              <a:t> </a:t>
            </a:r>
            <a:r>
              <a:rPr sz="1000" spc="-5" err="1">
                <a:latin typeface="Times New Roman"/>
                <a:cs typeface="Times New Roman"/>
              </a:rPr>
              <a:t>Serviço</a:t>
            </a:r>
            <a:r>
              <a:rPr sz="1000" spc="-10">
                <a:latin typeface="Times New Roman"/>
                <a:cs typeface="Times New Roman"/>
              </a:rPr>
              <a:t> </a:t>
            </a:r>
            <a:r>
              <a:rPr sz="1000">
                <a:latin typeface="Times New Roman"/>
                <a:cs typeface="Times New Roman"/>
              </a:rPr>
              <a:t>de</a:t>
            </a:r>
            <a:r>
              <a:rPr sz="1000" spc="-10">
                <a:latin typeface="Times New Roman"/>
                <a:cs typeface="Times New Roman"/>
              </a:rPr>
              <a:t> </a:t>
            </a:r>
            <a:r>
              <a:rPr sz="1000" spc="-5" err="1">
                <a:latin typeface="Times New Roman"/>
                <a:cs typeface="Times New Roman"/>
              </a:rPr>
              <a:t>Estatística</a:t>
            </a:r>
            <a:r>
              <a:rPr sz="1000" spc="-10">
                <a:latin typeface="Times New Roman"/>
                <a:cs typeface="Times New Roman"/>
              </a:rPr>
              <a:t> </a:t>
            </a:r>
            <a:r>
              <a:rPr sz="1000">
                <a:latin typeface="Times New Roman"/>
                <a:cs typeface="Times New Roman"/>
              </a:rPr>
              <a:t>do</a:t>
            </a:r>
            <a:r>
              <a:rPr sz="1000" spc="-10">
                <a:latin typeface="Times New Roman"/>
                <a:cs typeface="Times New Roman"/>
              </a:rPr>
              <a:t> </a:t>
            </a:r>
            <a:r>
              <a:rPr sz="1000" spc="-5" err="1">
                <a:latin typeface="Times New Roman"/>
                <a:cs typeface="Times New Roman"/>
              </a:rPr>
              <a:t>Ministério</a:t>
            </a:r>
            <a:r>
              <a:rPr sz="1000" spc="-10">
                <a:latin typeface="Times New Roman"/>
                <a:cs typeface="Times New Roman"/>
              </a:rPr>
              <a:t> </a:t>
            </a:r>
            <a:r>
              <a:rPr sz="1000">
                <a:latin typeface="Times New Roman"/>
                <a:cs typeface="Times New Roman"/>
              </a:rPr>
              <a:t>da</a:t>
            </a:r>
            <a:r>
              <a:rPr sz="1000" spc="-10">
                <a:latin typeface="Times New Roman"/>
                <a:cs typeface="Times New Roman"/>
              </a:rPr>
              <a:t> </a:t>
            </a:r>
            <a:r>
              <a:rPr sz="1000" spc="-5" err="1">
                <a:latin typeface="Times New Roman"/>
                <a:cs typeface="Times New Roman"/>
              </a:rPr>
              <a:t>Educação</a:t>
            </a:r>
            <a:r>
              <a:rPr sz="1000" spc="-10">
                <a:latin typeface="Times New Roman"/>
                <a:cs typeface="Times New Roman"/>
              </a:rPr>
              <a:t> </a:t>
            </a:r>
            <a:r>
              <a:rPr sz="1000">
                <a:latin typeface="Times New Roman"/>
                <a:cs typeface="Times New Roman"/>
              </a:rPr>
              <a:t>e</a:t>
            </a:r>
            <a:r>
              <a:rPr sz="1000" spc="-15">
                <a:latin typeface="Times New Roman"/>
                <a:cs typeface="Times New Roman"/>
              </a:rPr>
              <a:t> </a:t>
            </a:r>
            <a:r>
              <a:rPr sz="1000" spc="-5" err="1">
                <a:latin typeface="Times New Roman"/>
                <a:cs typeface="Times New Roman"/>
              </a:rPr>
              <a:t>Cultura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348391"/>
              </p:ext>
            </p:extLst>
          </p:nvPr>
        </p:nvGraphicFramePr>
        <p:xfrm>
          <a:off x="2458787" y="1946424"/>
          <a:ext cx="3741616" cy="1722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0808">
                  <a:extLst>
                    <a:ext uri="{9D8B030D-6E8A-4147-A177-3AD203B41FA5}">
                      <a16:colId xmlns:a16="http://schemas.microsoft.com/office/drawing/2014/main" val="779588262"/>
                    </a:ext>
                  </a:extLst>
                </a:gridCol>
                <a:gridCol w="1870808">
                  <a:extLst>
                    <a:ext uri="{9D8B030D-6E8A-4147-A177-3AD203B41FA5}">
                      <a16:colId xmlns:a16="http://schemas.microsoft.com/office/drawing/2014/main" val="4147958639"/>
                    </a:ext>
                  </a:extLst>
                </a:gridCol>
              </a:tblGrid>
              <a:tr h="212238"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Área de ensino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Matrículas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534957"/>
                  </a:ext>
                </a:extLst>
              </a:tr>
              <a:tr h="212238">
                <a:tc>
                  <a:txBody>
                    <a:bodyPr/>
                    <a:lstStyle/>
                    <a:p>
                      <a:pPr algn="l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Ciências</a:t>
                      </a:r>
                      <a:r>
                        <a:rPr lang="pt-BR" sz="1000" baseline="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 Biológicas </a:t>
                      </a:r>
                      <a:endParaRPr lang="pt-BR" sz="1000">
                        <a:latin typeface="Times New Roman" panose="02020603050405020304" pitchFamily="18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220498"/>
                  </a:ext>
                </a:extLst>
              </a:tr>
              <a:tr h="259795">
                <a:tc>
                  <a:txBody>
                    <a:bodyPr/>
                    <a:lstStyle/>
                    <a:p>
                      <a:pPr algn="l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Ciências Exatas</a:t>
                      </a:r>
                      <a:r>
                        <a:rPr lang="pt-BR" sz="1000" baseline="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 e Tecnológicas</a:t>
                      </a:r>
                      <a:endParaRPr lang="pt-BR" sz="1000">
                        <a:latin typeface="Times New Roman" panose="02020603050405020304" pitchFamily="18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737310"/>
                  </a:ext>
                </a:extLst>
              </a:tr>
              <a:tr h="212238">
                <a:tc>
                  <a:txBody>
                    <a:bodyPr/>
                    <a:lstStyle/>
                    <a:p>
                      <a:pPr algn="l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Ciências</a:t>
                      </a:r>
                      <a:r>
                        <a:rPr lang="pt-BR" sz="1000" baseline="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 Agrárias</a:t>
                      </a:r>
                      <a:endParaRPr lang="pt-BR" sz="1000">
                        <a:latin typeface="Times New Roman" panose="02020603050405020304" pitchFamily="18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210211"/>
                  </a:ext>
                </a:extLst>
              </a:tr>
              <a:tr h="212238">
                <a:tc>
                  <a:txBody>
                    <a:bodyPr/>
                    <a:lstStyle/>
                    <a:p>
                      <a:pPr algn="l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Ciências Humanas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383414"/>
                  </a:ext>
                </a:extLst>
              </a:tr>
              <a:tr h="212238">
                <a:tc>
                  <a:txBody>
                    <a:bodyPr/>
                    <a:lstStyle/>
                    <a:p>
                      <a:pPr algn="l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Letras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99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524653"/>
                  </a:ext>
                </a:extLst>
              </a:tr>
              <a:tr h="212238">
                <a:tc>
                  <a:txBody>
                    <a:bodyPr/>
                    <a:lstStyle/>
                    <a:p>
                      <a:pPr algn="l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Artes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latin typeface="Times New Roman" panose="02020603050405020304" pitchFamily="18" charset="0"/>
                          <a:ea typeface="Microsoft Sans Serif" panose="020B0604020202020204" pitchFamily="34" charset="0"/>
                          <a:cs typeface="Times New Roman" panose="02020603050405020304" pitchFamily="18" charset="0"/>
                        </a:rPr>
                        <a:t>7.5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58346"/>
                  </a:ext>
                </a:extLst>
              </a:tr>
            </a:tbl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2327416" y="1699719"/>
            <a:ext cx="4004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spc="-20">
                <a:latin typeface="Times New Roman"/>
                <a:cs typeface="Times New Roman"/>
              </a:rPr>
              <a:t>Tabela</a:t>
            </a:r>
            <a:r>
              <a:rPr lang="pt-BR" sz="1200" spc="-15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4.9</a:t>
            </a:r>
            <a:r>
              <a:rPr lang="pt-BR" sz="1200" spc="-5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-</a:t>
            </a:r>
            <a:r>
              <a:rPr lang="pt-BR" sz="1200" spc="-10">
                <a:latin typeface="Times New Roman"/>
                <a:cs typeface="Times New Roman"/>
              </a:rPr>
              <a:t> </a:t>
            </a:r>
            <a:r>
              <a:rPr lang="pt-BR" sz="1200" spc="-5">
                <a:latin typeface="Times New Roman"/>
                <a:cs typeface="Times New Roman"/>
              </a:rPr>
              <a:t>Matrícula</a:t>
            </a:r>
            <a:r>
              <a:rPr lang="pt-BR" sz="1200" spc="-10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no</a:t>
            </a:r>
            <a:r>
              <a:rPr lang="pt-BR" sz="1200" spc="-5">
                <a:latin typeface="Times New Roman"/>
                <a:cs typeface="Times New Roman"/>
              </a:rPr>
              <a:t> ensino</a:t>
            </a:r>
            <a:r>
              <a:rPr lang="pt-BR" sz="1200" spc="-15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de</a:t>
            </a:r>
            <a:r>
              <a:rPr lang="pt-BR" sz="1200" spc="-5">
                <a:latin typeface="Times New Roman"/>
                <a:cs typeface="Times New Roman"/>
              </a:rPr>
              <a:t> terceiro</a:t>
            </a:r>
            <a:r>
              <a:rPr lang="pt-BR" sz="1200" spc="-15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grau,</a:t>
            </a:r>
            <a:r>
              <a:rPr lang="pt-BR" sz="1200" spc="-5">
                <a:latin typeface="Times New Roman"/>
                <a:cs typeface="Times New Roman"/>
              </a:rPr>
              <a:t> Brasil</a:t>
            </a:r>
            <a:r>
              <a:rPr lang="pt-BR" sz="1200" spc="-10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-</a:t>
            </a:r>
            <a:r>
              <a:rPr lang="pt-BR" sz="1200" spc="-10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1975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28814" y="1370120"/>
            <a:ext cx="7273925" cy="923651"/>
          </a:xfrm>
          <a:prstGeom prst="rect">
            <a:avLst/>
          </a:prstGeom>
        </p:spPr>
        <p:txBody>
          <a:bodyPr vert="horz" wrap="square" lIns="0" tIns="9525" rIns="0" bIns="0" rtlCol="0" anchor="t">
            <a:spAutoFit/>
          </a:bodyPr>
          <a:lstStyle/>
          <a:p>
            <a:pPr marL="354965" marR="5080" indent="-342900">
              <a:lnSpc>
                <a:spcPct val="101099"/>
              </a:lnSpc>
              <a:spcBef>
                <a:spcPts val="75"/>
              </a:spcBef>
              <a:buClr>
                <a:srgbClr val="DD8047"/>
              </a:buClr>
              <a:buFont typeface="Arial" panose="020B0604020202020204" pitchFamily="34" charset="0"/>
              <a:buChar char="•"/>
            </a:pPr>
            <a:r>
              <a:rPr sz="2400" b="1" spc="-105">
                <a:latin typeface="Arial"/>
                <a:cs typeface="Arial"/>
              </a:rPr>
              <a:t>Nota</a:t>
            </a:r>
            <a:r>
              <a:rPr lang="pt-BR" sz="2400" b="1" spc="-100">
                <a:latin typeface="Arial"/>
                <a:cs typeface="Arial"/>
              </a:rPr>
              <a:t> </a:t>
            </a:r>
            <a:r>
              <a:rPr sz="2400" b="1" spc="-110" err="1">
                <a:latin typeface="Arial"/>
                <a:cs typeface="Arial"/>
              </a:rPr>
              <a:t>geral</a:t>
            </a:r>
            <a:r>
              <a:rPr sz="2400" b="1" spc="-110">
                <a:latin typeface="Arial"/>
                <a:cs typeface="Arial"/>
              </a:rPr>
              <a:t>:</a:t>
            </a:r>
            <a:r>
              <a:rPr sz="1800" b="1" spc="-105">
                <a:latin typeface="Arial"/>
                <a:cs typeface="Arial"/>
              </a:rPr>
              <a:t> </a:t>
            </a:r>
            <a:r>
              <a:rPr sz="1800" spc="-90" err="1">
                <a:latin typeface="Microsoft Sans Serif"/>
                <a:cs typeface="Microsoft Sans Serif"/>
              </a:rPr>
              <a:t>apresenta</a:t>
            </a:r>
            <a:r>
              <a:rPr sz="1800" spc="-85">
                <a:latin typeface="Microsoft Sans Serif"/>
                <a:cs typeface="Microsoft Sans Serif"/>
              </a:rPr>
              <a:t> </a:t>
            </a:r>
            <a:r>
              <a:rPr sz="1800" spc="-160">
                <a:latin typeface="Microsoft Sans Serif"/>
                <a:cs typeface="Microsoft Sans Serif"/>
              </a:rPr>
              <a:t>as</a:t>
            </a:r>
            <a:r>
              <a:rPr sz="1800" spc="-155">
                <a:latin typeface="Microsoft Sans Serif"/>
                <a:cs typeface="Microsoft Sans Serif"/>
              </a:rPr>
              <a:t> </a:t>
            </a:r>
            <a:r>
              <a:rPr sz="1800" spc="-120" err="1">
                <a:latin typeface="Microsoft Sans Serif"/>
                <a:cs typeface="Microsoft Sans Serif"/>
              </a:rPr>
              <a:t>informações</a:t>
            </a:r>
            <a:r>
              <a:rPr sz="1800" spc="-114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90" err="1">
                <a:latin typeface="Microsoft Sans Serif"/>
                <a:cs typeface="Microsoft Sans Serif"/>
              </a:rPr>
              <a:t>natureza</a:t>
            </a:r>
            <a:r>
              <a:rPr sz="1800" spc="-85">
                <a:latin typeface="Microsoft Sans Serif"/>
                <a:cs typeface="Microsoft Sans Serif"/>
              </a:rPr>
              <a:t> </a:t>
            </a:r>
            <a:r>
              <a:rPr sz="1800" spc="-55" err="1">
                <a:latin typeface="Microsoft Sans Serif"/>
                <a:cs typeface="Microsoft Sans Serif"/>
              </a:rPr>
              <a:t>geral</a:t>
            </a:r>
            <a:r>
              <a:rPr sz="1800" spc="-55">
                <a:latin typeface="Microsoft Sans Serif"/>
                <a:cs typeface="Microsoft Sans Serif"/>
              </a:rPr>
              <a:t>,</a:t>
            </a:r>
            <a:r>
              <a:rPr sz="1800" spc="-50">
                <a:latin typeface="Microsoft Sans Serif"/>
                <a:cs typeface="Microsoft Sans Serif"/>
              </a:rPr>
              <a:t> </a:t>
            </a:r>
            <a:r>
              <a:rPr sz="1800" spc="-105" err="1">
                <a:latin typeface="Microsoft Sans Serif"/>
                <a:cs typeface="Microsoft Sans Serif"/>
              </a:rPr>
              <a:t>destinadas</a:t>
            </a:r>
            <a:r>
              <a:rPr sz="1800" spc="-100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a</a:t>
            </a:r>
            <a:r>
              <a:rPr lang="pt-BR" sz="1800" spc="-10">
                <a:latin typeface="Microsoft Sans Serif"/>
                <a:cs typeface="Microsoft Sans Serif"/>
              </a:rPr>
              <a:t> </a:t>
            </a:r>
            <a:r>
              <a:rPr sz="1800" spc="-114" err="1">
                <a:latin typeface="Microsoft Sans Serif"/>
                <a:cs typeface="Microsoft Sans Serif"/>
              </a:rPr>
              <a:t>conceituar</a:t>
            </a:r>
            <a:r>
              <a:rPr sz="1800" spc="-114">
                <a:latin typeface="Microsoft Sans Serif"/>
                <a:cs typeface="Microsoft Sans Serif"/>
              </a:rPr>
              <a:t> </a:t>
            </a:r>
            <a:r>
              <a:rPr sz="1800" spc="-160" err="1">
                <a:latin typeface="Microsoft Sans Serif"/>
                <a:cs typeface="Microsoft Sans Serif"/>
              </a:rPr>
              <a:t>ou</a:t>
            </a:r>
            <a:r>
              <a:rPr sz="1800" spc="-160">
                <a:latin typeface="Microsoft Sans Serif"/>
                <a:cs typeface="Microsoft Sans Serif"/>
              </a:rPr>
              <a:t> </a:t>
            </a:r>
            <a:r>
              <a:rPr sz="1800" spc="-105" err="1">
                <a:latin typeface="Microsoft Sans Serif"/>
                <a:cs typeface="Microsoft Sans Serif"/>
              </a:rPr>
              <a:t>esclarecer</a:t>
            </a:r>
            <a:r>
              <a:rPr sz="1800" spc="-105">
                <a:latin typeface="Microsoft Sans Serif"/>
                <a:cs typeface="Microsoft Sans Serif"/>
              </a:rPr>
              <a:t> o </a:t>
            </a:r>
            <a:r>
              <a:rPr sz="1800" spc="-130" err="1">
                <a:latin typeface="Microsoft Sans Serif"/>
                <a:cs typeface="Microsoft Sans Serif"/>
              </a:rPr>
              <a:t>conteúdo</a:t>
            </a:r>
            <a:r>
              <a:rPr sz="1800" spc="-130">
                <a:latin typeface="Microsoft Sans Serif"/>
                <a:cs typeface="Microsoft Sans Serif"/>
              </a:rPr>
              <a:t>, </a:t>
            </a:r>
            <a:r>
              <a:rPr sz="1800" spc="-160" err="1">
                <a:latin typeface="Microsoft Sans Serif"/>
                <a:cs typeface="Microsoft Sans Serif"/>
              </a:rPr>
              <a:t>ou</a:t>
            </a:r>
            <a:r>
              <a:rPr sz="1800" spc="-160">
                <a:latin typeface="Microsoft Sans Serif"/>
                <a:cs typeface="Microsoft Sans Serif"/>
              </a:rPr>
              <a:t> </a:t>
            </a:r>
            <a:r>
              <a:rPr sz="1800" spc="-75" err="1">
                <a:latin typeface="Microsoft Sans Serif"/>
                <a:cs typeface="Microsoft Sans Serif"/>
              </a:rPr>
              <a:t>indicar</a:t>
            </a:r>
            <a:r>
              <a:rPr sz="1800" spc="-75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a </a:t>
            </a:r>
            <a:r>
              <a:rPr sz="1800" spc="-75" err="1">
                <a:latin typeface="Microsoft Sans Serif"/>
                <a:cs typeface="Microsoft Sans Serif"/>
              </a:rPr>
              <a:t>metodologia</a:t>
            </a:r>
            <a:r>
              <a:rPr sz="1800" spc="-75">
                <a:latin typeface="Microsoft Sans Serif"/>
                <a:cs typeface="Microsoft Sans Serif"/>
              </a:rPr>
              <a:t> </a:t>
            </a:r>
            <a:r>
              <a:rPr sz="1800" spc="-30" err="1">
                <a:latin typeface="Microsoft Sans Serif"/>
                <a:cs typeface="Microsoft Sans Serif"/>
              </a:rPr>
              <a:t>adotada</a:t>
            </a:r>
            <a:r>
              <a:rPr sz="1800" spc="-30">
                <a:latin typeface="Microsoft Sans Serif"/>
                <a:cs typeface="Microsoft Sans Serif"/>
              </a:rPr>
              <a:t> </a:t>
            </a:r>
            <a:r>
              <a:rPr sz="1800" spc="-120" err="1">
                <a:latin typeface="Microsoft Sans Serif"/>
                <a:cs typeface="Microsoft Sans Serif"/>
              </a:rPr>
              <a:t>na</a:t>
            </a:r>
            <a:r>
              <a:rPr sz="1800" spc="-120">
                <a:latin typeface="Microsoft Sans Serif"/>
                <a:cs typeface="Microsoft Sans Serif"/>
              </a:rPr>
              <a:t> </a:t>
            </a:r>
            <a:r>
              <a:rPr sz="1800" spc="-114">
                <a:latin typeface="Microsoft Sans Serif"/>
                <a:cs typeface="Microsoft Sans Serif"/>
              </a:rPr>
              <a:t> </a:t>
            </a:r>
            <a:r>
              <a:rPr sz="1800" spc="-80" err="1">
                <a:latin typeface="Microsoft Sans Serif"/>
                <a:cs typeface="Microsoft Sans Serif"/>
              </a:rPr>
              <a:t>coleta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60" err="1">
                <a:latin typeface="Microsoft Sans Serif"/>
                <a:cs typeface="Microsoft Sans Serif"/>
              </a:rPr>
              <a:t>ou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14" err="1">
                <a:latin typeface="Microsoft Sans Serif"/>
                <a:cs typeface="Microsoft Sans Serif"/>
              </a:rPr>
              <a:t>na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60" err="1">
                <a:latin typeface="Microsoft Sans Serif"/>
                <a:cs typeface="Microsoft Sans Serif"/>
              </a:rPr>
              <a:t>elaboração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40">
                <a:latin typeface="Microsoft Sans Serif"/>
                <a:cs typeface="Microsoft Sans Serif"/>
              </a:rPr>
              <a:t>dos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00">
                <a:latin typeface="Microsoft Sans Serif"/>
                <a:cs typeface="Microsoft Sans Serif"/>
              </a:rPr>
              <a:t>dados.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lang="pt-BR" spc="15">
                <a:latin typeface="Microsoft Sans Serif"/>
                <a:cs typeface="Microsoft Sans Serif"/>
              </a:rPr>
              <a:t>É a</a:t>
            </a:r>
            <a:r>
              <a:rPr lang="pt-BR" spc="-75">
                <a:latin typeface="Microsoft Sans Serif"/>
                <a:cs typeface="Microsoft Sans Serif"/>
              </a:rPr>
              <a:t>presentada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65">
                <a:latin typeface="Microsoft Sans Serif"/>
                <a:cs typeface="Microsoft Sans Serif"/>
              </a:rPr>
              <a:t>logo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35" err="1">
                <a:latin typeface="Microsoft Sans Serif"/>
                <a:cs typeface="Microsoft Sans Serif"/>
              </a:rPr>
              <a:t>abaixo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5">
                <a:latin typeface="Microsoft Sans Serif"/>
                <a:cs typeface="Microsoft Sans Serif"/>
              </a:rPr>
              <a:t>da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85" err="1">
                <a:latin typeface="Microsoft Sans Serif"/>
                <a:cs typeface="Microsoft Sans Serif"/>
              </a:rPr>
              <a:t>fonte</a:t>
            </a:r>
            <a:r>
              <a:rPr sz="1800" spc="-85">
                <a:latin typeface="Microsoft Sans Serif"/>
                <a:cs typeface="Microsoft Sans Serif"/>
              </a:rPr>
              <a:t>.</a:t>
            </a:r>
            <a:endParaRPr lang="pt-BR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97936" y="4698503"/>
            <a:ext cx="2130425" cy="249554"/>
          </a:xfrm>
          <a:prstGeom prst="rect">
            <a:avLst/>
          </a:prstGeom>
          <a:ln w="9524">
            <a:solidFill>
              <a:srgbClr val="FF0000"/>
            </a:solidFill>
          </a:ln>
        </p:spPr>
        <p:txBody>
          <a:bodyPr vert="horz" wrap="square" lIns="0" tIns="2794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220"/>
              </a:spcBef>
            </a:pPr>
            <a:r>
              <a:rPr sz="1200" spc="-5">
                <a:latin typeface="Times New Roman"/>
                <a:cs typeface="Times New Roman"/>
              </a:rPr>
              <a:t>Nota:</a:t>
            </a:r>
            <a:r>
              <a:rPr sz="1200" spc="-25">
                <a:latin typeface="Times New Roman"/>
                <a:cs typeface="Times New Roman"/>
              </a:rPr>
              <a:t> </a:t>
            </a:r>
            <a:r>
              <a:rPr sz="1200" spc="-5" err="1">
                <a:latin typeface="Times New Roman"/>
                <a:cs typeface="Times New Roman"/>
              </a:rPr>
              <a:t>Considerando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o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 err="1">
                <a:latin typeface="Times New Roman"/>
                <a:cs typeface="Times New Roman"/>
              </a:rPr>
              <a:t>fator</a:t>
            </a:r>
            <a:r>
              <a:rPr sz="1200" spc="-6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Y</a:t>
            </a: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805442"/>
              </p:ext>
            </p:extLst>
          </p:nvPr>
        </p:nvGraphicFramePr>
        <p:xfrm>
          <a:off x="2097936" y="2769561"/>
          <a:ext cx="4351379" cy="1672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0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1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594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560"/>
                        </a:spcBef>
                      </a:pPr>
                      <a:r>
                        <a:rPr lang="pt-BR" sz="1200">
                          <a:latin typeface="Times New Roman"/>
                          <a:cs typeface="Times New Roman"/>
                        </a:rPr>
                        <a:t>Ano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112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2199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lang="pt-BR" sz="1200">
                          <a:latin typeface="Times New Roman"/>
                          <a:cs typeface="Times New Roman"/>
                        </a:rPr>
                        <a:t>Vendas (em</a:t>
                      </a:r>
                      <a:r>
                        <a:rPr lang="pt-BR" sz="1200" baseline="0">
                          <a:latin typeface="Times New Roman"/>
                          <a:cs typeface="Times New Roman"/>
                        </a:rPr>
                        <a:t> R$ 1.000)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445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180815"/>
                  </a:ext>
                </a:extLst>
              </a:tr>
              <a:tr h="207594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56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1970</a:t>
                      </a:r>
                    </a:p>
                  </a:txBody>
                  <a:tcPr marL="0" marR="0" marT="711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R="72199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0" marR="0" marT="4445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441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1971</a:t>
                      </a: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3.9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441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1972</a:t>
                      </a: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5.6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8441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1973</a:t>
                      </a: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7.5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8441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1974</a:t>
                      </a: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8441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1975</a:t>
                      </a: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ctr">
                        <a:lnSpc>
                          <a:spcPts val="1260"/>
                        </a:lnSpc>
                      </a:pPr>
                      <a:r>
                        <a:rPr sz="1200" spc="-15">
                          <a:latin typeface="Times New Roman"/>
                          <a:cs typeface="Times New Roman"/>
                        </a:rPr>
                        <a:t>11.7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8441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1976</a:t>
                      </a: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18.9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4066">
                <a:tc>
                  <a:txBody>
                    <a:bodyPr/>
                    <a:lstStyle/>
                    <a:p>
                      <a:pPr marL="510540" algn="l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1977</a:t>
                      </a:r>
                    </a:p>
                  </a:txBody>
                  <a:tcPr marL="0" marR="0" marT="381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19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29</a:t>
                      </a: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2098619" y="4487529"/>
            <a:ext cx="30911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Fonte: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 spc="-5" err="1">
                <a:latin typeface="Times New Roman"/>
                <a:cs typeface="Times New Roman"/>
              </a:rPr>
              <a:t>Departamento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de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Marketing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da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 spc="-5" err="1">
                <a:latin typeface="Times New Roman"/>
                <a:cs typeface="Times New Roman"/>
              </a:rPr>
              <a:t>Companhia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097936" y="2502886"/>
            <a:ext cx="3558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spc="-114">
                <a:latin typeface="Times New Roman"/>
                <a:cs typeface="Times New Roman"/>
              </a:rPr>
              <a:t>T</a:t>
            </a:r>
            <a:r>
              <a:rPr lang="pt-BR" sz="1200" spc="-5">
                <a:latin typeface="Times New Roman"/>
                <a:cs typeface="Times New Roman"/>
              </a:rPr>
              <a:t>abel</a:t>
            </a:r>
            <a:r>
              <a:rPr lang="pt-BR" sz="1200">
                <a:latin typeface="Times New Roman"/>
                <a:cs typeface="Times New Roman"/>
              </a:rPr>
              <a:t>a</a:t>
            </a:r>
            <a:r>
              <a:rPr lang="pt-BR" sz="1200" spc="-5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4.2 -</a:t>
            </a:r>
            <a:r>
              <a:rPr lang="pt-BR" sz="1200" spc="-30">
                <a:latin typeface="Times New Roman"/>
                <a:cs typeface="Times New Roman"/>
              </a:rPr>
              <a:t> </a:t>
            </a:r>
            <a:r>
              <a:rPr lang="pt-BR" sz="1200" spc="-180">
                <a:latin typeface="Times New Roman"/>
                <a:cs typeface="Times New Roman"/>
              </a:rPr>
              <a:t>V</a:t>
            </a:r>
            <a:r>
              <a:rPr lang="pt-BR" sz="1200" spc="-5">
                <a:latin typeface="Times New Roman"/>
                <a:cs typeface="Times New Roman"/>
              </a:rPr>
              <a:t>enda</a:t>
            </a:r>
            <a:r>
              <a:rPr lang="pt-BR" sz="1200">
                <a:latin typeface="Times New Roman"/>
                <a:cs typeface="Times New Roman"/>
              </a:rPr>
              <a:t>s</a:t>
            </a:r>
            <a:r>
              <a:rPr lang="pt-BR" sz="1200" spc="-5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da </a:t>
            </a:r>
            <a:r>
              <a:rPr lang="pt-BR" sz="1200" spc="-5">
                <a:latin typeface="Times New Roman"/>
                <a:cs typeface="Times New Roman"/>
              </a:rPr>
              <a:t>Companhi</a:t>
            </a:r>
            <a:r>
              <a:rPr lang="pt-BR" sz="1200">
                <a:latin typeface="Times New Roman"/>
                <a:cs typeface="Times New Roman"/>
              </a:rPr>
              <a:t>a</a:t>
            </a:r>
            <a:r>
              <a:rPr lang="pt-BR" sz="1200" spc="-95">
                <a:latin typeface="Times New Roman"/>
                <a:cs typeface="Times New Roman"/>
              </a:rPr>
              <a:t> </a:t>
            </a:r>
            <a:r>
              <a:rPr lang="pt-BR" sz="1200" spc="-5">
                <a:latin typeface="Times New Roman"/>
                <a:cs typeface="Times New Roman"/>
              </a:rPr>
              <a:t>Alf</a:t>
            </a:r>
            <a:r>
              <a:rPr lang="pt-BR" sz="1200">
                <a:latin typeface="Times New Roman"/>
                <a:cs typeface="Times New Roman"/>
              </a:rPr>
              <a:t>a</a:t>
            </a:r>
            <a:r>
              <a:rPr lang="pt-BR" sz="1200" spc="-5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- (1970 a</a:t>
            </a:r>
            <a:r>
              <a:rPr lang="pt-BR" sz="1200" spc="-5">
                <a:latin typeface="Times New Roman"/>
                <a:cs typeface="Times New Roman"/>
              </a:rPr>
              <a:t> </a:t>
            </a:r>
            <a:r>
              <a:rPr lang="pt-BR" sz="1200">
                <a:latin typeface="Times New Roman"/>
                <a:cs typeface="Times New Roman"/>
              </a:rPr>
              <a:t>1977)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2238" y="1280382"/>
            <a:ext cx="7319009" cy="54165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297815" marR="5080" indent="-285750">
              <a:lnSpc>
                <a:spcPts val="1920"/>
              </a:lnSpc>
              <a:spcBef>
                <a:spcPts val="345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393065" algn="l"/>
              </a:tabLst>
            </a:pPr>
            <a:r>
              <a:rPr sz="1750" b="1" spc="-85">
                <a:latin typeface="Arial"/>
                <a:cs typeface="Arial"/>
              </a:rPr>
              <a:t>Nota</a:t>
            </a:r>
            <a:r>
              <a:rPr sz="1750" b="1" spc="25">
                <a:latin typeface="Arial"/>
                <a:cs typeface="Arial"/>
              </a:rPr>
              <a:t> </a:t>
            </a:r>
            <a:r>
              <a:rPr sz="1750" b="1" spc="-120" err="1">
                <a:latin typeface="Arial"/>
                <a:cs typeface="Arial"/>
              </a:rPr>
              <a:t>específica</a:t>
            </a:r>
            <a:r>
              <a:rPr sz="1750" b="1" spc="-120">
                <a:latin typeface="Arial"/>
                <a:cs typeface="Arial"/>
              </a:rPr>
              <a:t>:</a:t>
            </a:r>
            <a:r>
              <a:rPr sz="1750" b="1" spc="65">
                <a:latin typeface="Arial"/>
                <a:cs typeface="Arial"/>
              </a:rPr>
              <a:t> </a:t>
            </a:r>
            <a:r>
              <a:rPr sz="1750" spc="-75" err="1">
                <a:latin typeface="Microsoft Sans Serif"/>
                <a:cs typeface="Microsoft Sans Serif"/>
              </a:rPr>
              <a:t>apresenta</a:t>
            </a:r>
            <a:r>
              <a:rPr sz="1750" spc="60">
                <a:latin typeface="Microsoft Sans Serif"/>
                <a:cs typeface="Microsoft Sans Serif"/>
              </a:rPr>
              <a:t> </a:t>
            </a:r>
            <a:r>
              <a:rPr sz="1750" spc="-140">
                <a:latin typeface="Microsoft Sans Serif"/>
                <a:cs typeface="Microsoft Sans Serif"/>
              </a:rPr>
              <a:t>as</a:t>
            </a:r>
            <a:r>
              <a:rPr sz="1750" spc="65">
                <a:latin typeface="Microsoft Sans Serif"/>
                <a:cs typeface="Microsoft Sans Serif"/>
              </a:rPr>
              <a:t> </a:t>
            </a:r>
            <a:r>
              <a:rPr sz="1750" spc="-105" err="1">
                <a:latin typeface="Microsoft Sans Serif"/>
                <a:cs typeface="Microsoft Sans Serif"/>
              </a:rPr>
              <a:t>informações</a:t>
            </a:r>
            <a:r>
              <a:rPr sz="1750" spc="60">
                <a:latin typeface="Microsoft Sans Serif"/>
                <a:cs typeface="Microsoft Sans Serif"/>
              </a:rPr>
              <a:t> </a:t>
            </a:r>
            <a:r>
              <a:rPr sz="1750" spc="-90" err="1">
                <a:latin typeface="Microsoft Sans Serif"/>
                <a:cs typeface="Microsoft Sans Serif"/>
              </a:rPr>
              <a:t>destinadas</a:t>
            </a:r>
            <a:r>
              <a:rPr sz="1750" spc="65">
                <a:latin typeface="Microsoft Sans Serif"/>
                <a:cs typeface="Microsoft Sans Serif"/>
              </a:rPr>
              <a:t> </a:t>
            </a:r>
            <a:r>
              <a:rPr sz="1750" spc="5">
                <a:latin typeface="Microsoft Sans Serif"/>
                <a:cs typeface="Microsoft Sans Serif"/>
              </a:rPr>
              <a:t>a</a:t>
            </a:r>
            <a:r>
              <a:rPr sz="1750" spc="60">
                <a:latin typeface="Microsoft Sans Serif"/>
                <a:cs typeface="Microsoft Sans Serif"/>
              </a:rPr>
              <a:t> </a:t>
            </a:r>
            <a:r>
              <a:rPr sz="1750" spc="-95" err="1">
                <a:latin typeface="Microsoft Sans Serif"/>
                <a:cs typeface="Microsoft Sans Serif"/>
              </a:rPr>
              <a:t>descrever</a:t>
            </a:r>
            <a:r>
              <a:rPr sz="1750" spc="70">
                <a:latin typeface="Microsoft Sans Serif"/>
                <a:cs typeface="Microsoft Sans Serif"/>
              </a:rPr>
              <a:t> </a:t>
            </a:r>
            <a:r>
              <a:rPr sz="1750" spc="-130" err="1">
                <a:latin typeface="Microsoft Sans Serif"/>
                <a:cs typeface="Microsoft Sans Serif"/>
              </a:rPr>
              <a:t>conceitos</a:t>
            </a:r>
            <a:r>
              <a:rPr sz="1750" spc="-130">
                <a:latin typeface="Microsoft Sans Serif"/>
                <a:cs typeface="Microsoft Sans Serif"/>
              </a:rPr>
              <a:t> </a:t>
            </a:r>
            <a:r>
              <a:rPr sz="1750" spc="-450">
                <a:latin typeface="Microsoft Sans Serif"/>
                <a:cs typeface="Microsoft Sans Serif"/>
              </a:rPr>
              <a:t> </a:t>
            </a:r>
            <a:r>
              <a:rPr sz="1750" spc="-140" err="1">
                <a:latin typeface="Microsoft Sans Serif"/>
                <a:cs typeface="Microsoft Sans Serif"/>
              </a:rPr>
              <a:t>ou</a:t>
            </a:r>
            <a:r>
              <a:rPr sz="1750" spc="25">
                <a:latin typeface="Microsoft Sans Serif"/>
                <a:cs typeface="Microsoft Sans Serif"/>
              </a:rPr>
              <a:t> </a:t>
            </a:r>
            <a:r>
              <a:rPr sz="1750" spc="-90" err="1">
                <a:latin typeface="Microsoft Sans Serif"/>
                <a:cs typeface="Microsoft Sans Serif"/>
              </a:rPr>
              <a:t>esclarecer</a:t>
            </a:r>
            <a:r>
              <a:rPr sz="1750" spc="30">
                <a:latin typeface="Microsoft Sans Serif"/>
                <a:cs typeface="Microsoft Sans Serif"/>
              </a:rPr>
              <a:t> </a:t>
            </a:r>
            <a:r>
              <a:rPr sz="1750" spc="-75">
                <a:latin typeface="Microsoft Sans Serif"/>
                <a:cs typeface="Microsoft Sans Serif"/>
              </a:rPr>
              <a:t>dados</a:t>
            </a:r>
            <a:r>
              <a:rPr sz="1750" spc="20">
                <a:latin typeface="Microsoft Sans Serif"/>
                <a:cs typeface="Microsoft Sans Serif"/>
              </a:rPr>
              <a:t> </a:t>
            </a:r>
            <a:r>
              <a:rPr sz="1750" spc="-90" err="1">
                <a:latin typeface="Microsoft Sans Serif"/>
                <a:cs typeface="Microsoft Sans Serif"/>
              </a:rPr>
              <a:t>sobre</a:t>
            </a:r>
            <a:r>
              <a:rPr sz="1750" spc="30">
                <a:latin typeface="Microsoft Sans Serif"/>
                <a:cs typeface="Microsoft Sans Serif"/>
              </a:rPr>
              <a:t> </a:t>
            </a:r>
            <a:r>
              <a:rPr sz="1750" spc="-155" err="1">
                <a:latin typeface="Microsoft Sans Serif"/>
                <a:cs typeface="Microsoft Sans Serif"/>
              </a:rPr>
              <a:t>uma</a:t>
            </a:r>
            <a:r>
              <a:rPr sz="1750" spc="20">
                <a:latin typeface="Microsoft Sans Serif"/>
                <a:cs typeface="Microsoft Sans Serif"/>
              </a:rPr>
              <a:t> </a:t>
            </a:r>
            <a:r>
              <a:rPr sz="1750" spc="-10">
                <a:latin typeface="Microsoft Sans Serif"/>
                <a:cs typeface="Microsoft Sans Serif"/>
              </a:rPr>
              <a:t>parte</a:t>
            </a:r>
            <a:r>
              <a:rPr sz="1750" spc="25">
                <a:latin typeface="Microsoft Sans Serif"/>
                <a:cs typeface="Microsoft Sans Serif"/>
              </a:rPr>
              <a:t> </a:t>
            </a:r>
            <a:r>
              <a:rPr sz="1750" spc="-140" err="1">
                <a:latin typeface="Microsoft Sans Serif"/>
                <a:cs typeface="Microsoft Sans Serif"/>
              </a:rPr>
              <a:t>ou</a:t>
            </a:r>
            <a:r>
              <a:rPr sz="1750" spc="25">
                <a:latin typeface="Microsoft Sans Serif"/>
                <a:cs typeface="Microsoft Sans Serif"/>
              </a:rPr>
              <a:t> </a:t>
            </a:r>
            <a:r>
              <a:rPr sz="1750" spc="-95">
                <a:latin typeface="Microsoft Sans Serif"/>
                <a:cs typeface="Microsoft Sans Serif"/>
              </a:rPr>
              <a:t>item</a:t>
            </a:r>
            <a:r>
              <a:rPr sz="1750" spc="25">
                <a:latin typeface="Microsoft Sans Serif"/>
                <a:cs typeface="Microsoft Sans Serif"/>
              </a:rPr>
              <a:t> </a:t>
            </a:r>
            <a:r>
              <a:rPr sz="1750" spc="-85" err="1">
                <a:latin typeface="Microsoft Sans Serif"/>
                <a:cs typeface="Microsoft Sans Serif"/>
              </a:rPr>
              <a:t>específico</a:t>
            </a:r>
            <a:r>
              <a:rPr sz="1750" spc="25">
                <a:latin typeface="Microsoft Sans Serif"/>
                <a:cs typeface="Microsoft Sans Serif"/>
              </a:rPr>
              <a:t> </a:t>
            </a:r>
            <a:r>
              <a:rPr sz="1750" spc="5">
                <a:latin typeface="Microsoft Sans Serif"/>
                <a:cs typeface="Microsoft Sans Serif"/>
              </a:rPr>
              <a:t>da</a:t>
            </a:r>
            <a:r>
              <a:rPr sz="1750" spc="25">
                <a:latin typeface="Microsoft Sans Serif"/>
                <a:cs typeface="Microsoft Sans Serif"/>
              </a:rPr>
              <a:t> </a:t>
            </a:r>
            <a:r>
              <a:rPr sz="1750" spc="-125" err="1">
                <a:latin typeface="Microsoft Sans Serif"/>
                <a:cs typeface="Microsoft Sans Serif"/>
              </a:rPr>
              <a:t>composição</a:t>
            </a:r>
            <a:r>
              <a:rPr sz="1750" spc="-125">
                <a:latin typeface="Microsoft Sans Serif"/>
                <a:cs typeface="Microsoft Sans Serif"/>
              </a:rPr>
              <a:t>.</a:t>
            </a:r>
            <a:endParaRPr sz="175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99462" y="1970146"/>
            <a:ext cx="3635361" cy="239973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31075" y="4435788"/>
            <a:ext cx="726757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spc="-114" err="1">
                <a:latin typeface="Arial"/>
                <a:cs typeface="Arial"/>
              </a:rPr>
              <a:t>Obs</a:t>
            </a:r>
            <a:r>
              <a:rPr sz="1400" spc="-114">
                <a:latin typeface="Microsoft Sans Serif"/>
                <a:cs typeface="Microsoft Sans Serif"/>
              </a:rPr>
              <a:t>:</a:t>
            </a:r>
            <a:r>
              <a:rPr sz="1400" spc="-55">
                <a:latin typeface="Microsoft Sans Serif"/>
                <a:cs typeface="Microsoft Sans Serif"/>
              </a:rPr>
              <a:t> </a:t>
            </a:r>
            <a:r>
              <a:rPr sz="1400" spc="-80" err="1">
                <a:latin typeface="Microsoft Sans Serif"/>
                <a:cs typeface="Microsoft Sans Serif"/>
              </a:rPr>
              <a:t>Quando</a:t>
            </a:r>
            <a:r>
              <a:rPr sz="1400" spc="165">
                <a:latin typeface="Microsoft Sans Serif"/>
                <a:cs typeface="Microsoft Sans Serif"/>
              </a:rPr>
              <a:t> </a:t>
            </a:r>
            <a:r>
              <a:rPr sz="1400" spc="-140" err="1">
                <a:latin typeface="Microsoft Sans Serif"/>
                <a:cs typeface="Microsoft Sans Serif"/>
              </a:rPr>
              <a:t>uma</a:t>
            </a:r>
            <a:r>
              <a:rPr sz="1400" spc="-5">
                <a:latin typeface="Microsoft Sans Serif"/>
                <a:cs typeface="Microsoft Sans Serif"/>
              </a:rPr>
              <a:t> </a:t>
            </a:r>
            <a:r>
              <a:rPr sz="1400" spc="-25" err="1">
                <a:latin typeface="Microsoft Sans Serif"/>
                <a:cs typeface="Microsoft Sans Serif"/>
              </a:rPr>
              <a:t>tabela</a:t>
            </a:r>
            <a:r>
              <a:rPr sz="1400" spc="110">
                <a:latin typeface="Microsoft Sans Serif"/>
                <a:cs typeface="Microsoft Sans Serif"/>
              </a:rPr>
              <a:t> </a:t>
            </a:r>
            <a:r>
              <a:rPr sz="1400" spc="-85" err="1">
                <a:latin typeface="Microsoft Sans Serif"/>
                <a:cs typeface="Microsoft Sans Serif"/>
              </a:rPr>
              <a:t>contiver</a:t>
            </a:r>
            <a:r>
              <a:rPr sz="1400" spc="175">
                <a:latin typeface="Microsoft Sans Serif"/>
                <a:cs typeface="Microsoft Sans Serif"/>
              </a:rPr>
              <a:t> </a:t>
            </a:r>
            <a:r>
              <a:rPr sz="1400" spc="-125" err="1">
                <a:latin typeface="Microsoft Sans Serif"/>
                <a:cs typeface="Microsoft Sans Serif"/>
              </a:rPr>
              <a:t>mais</a:t>
            </a:r>
            <a:r>
              <a:rPr sz="1400" spc="-35">
                <a:latin typeface="Microsoft Sans Serif"/>
                <a:cs typeface="Microsoft Sans Serif"/>
              </a:rPr>
              <a:t> </a:t>
            </a:r>
            <a:r>
              <a:rPr sz="1400" spc="-45">
                <a:latin typeface="Microsoft Sans Serif"/>
                <a:cs typeface="Microsoft Sans Serif"/>
              </a:rPr>
              <a:t>de</a:t>
            </a:r>
            <a:r>
              <a:rPr sz="1400" spc="130">
                <a:latin typeface="Microsoft Sans Serif"/>
                <a:cs typeface="Microsoft Sans Serif"/>
              </a:rPr>
              <a:t> </a:t>
            </a:r>
            <a:r>
              <a:rPr sz="1400" spc="-140" err="1">
                <a:latin typeface="Microsoft Sans Serif"/>
                <a:cs typeface="Microsoft Sans Serif"/>
              </a:rPr>
              <a:t>uma</a:t>
            </a:r>
            <a:r>
              <a:rPr sz="1400" spc="-5">
                <a:latin typeface="Microsoft Sans Serif"/>
                <a:cs typeface="Microsoft Sans Serif"/>
              </a:rPr>
              <a:t> </a:t>
            </a:r>
            <a:r>
              <a:rPr sz="1400" spc="-70">
                <a:latin typeface="Microsoft Sans Serif"/>
                <a:cs typeface="Microsoft Sans Serif"/>
              </a:rPr>
              <a:t>nota</a:t>
            </a:r>
            <a:r>
              <a:rPr sz="1400" spc="155">
                <a:latin typeface="Microsoft Sans Serif"/>
                <a:cs typeface="Microsoft Sans Serif"/>
              </a:rPr>
              <a:t> </a:t>
            </a:r>
            <a:r>
              <a:rPr sz="1400" spc="-70" err="1">
                <a:latin typeface="Microsoft Sans Serif"/>
                <a:cs typeface="Microsoft Sans Serif"/>
              </a:rPr>
              <a:t>específica</a:t>
            </a:r>
            <a:r>
              <a:rPr sz="1400" spc="160">
                <a:latin typeface="Microsoft Sans Serif"/>
                <a:cs typeface="Microsoft Sans Serif"/>
              </a:rPr>
              <a:t> </a:t>
            </a:r>
            <a:r>
              <a:rPr sz="1400" spc="-114" err="1">
                <a:latin typeface="Microsoft Sans Serif"/>
                <a:cs typeface="Microsoft Sans Serif"/>
              </a:rPr>
              <a:t>estas</a:t>
            </a:r>
            <a:r>
              <a:rPr sz="1400" spc="-50">
                <a:latin typeface="Microsoft Sans Serif"/>
                <a:cs typeface="Microsoft Sans Serif"/>
              </a:rPr>
              <a:t> </a:t>
            </a:r>
            <a:r>
              <a:rPr sz="1400" spc="-105" err="1">
                <a:latin typeface="Microsoft Sans Serif"/>
                <a:cs typeface="Microsoft Sans Serif"/>
              </a:rPr>
              <a:t>devem</a:t>
            </a:r>
            <a:r>
              <a:rPr sz="1400" spc="-70">
                <a:latin typeface="Microsoft Sans Serif"/>
                <a:cs typeface="Microsoft Sans Serif"/>
              </a:rPr>
              <a:t> </a:t>
            </a:r>
            <a:r>
              <a:rPr sz="1400" spc="-105" err="1">
                <a:latin typeface="Microsoft Sans Serif"/>
                <a:cs typeface="Microsoft Sans Serif"/>
              </a:rPr>
              <a:t>ser</a:t>
            </a:r>
            <a:r>
              <a:rPr sz="1400" spc="-70">
                <a:latin typeface="Microsoft Sans Serif"/>
                <a:cs typeface="Microsoft Sans Serif"/>
              </a:rPr>
              <a:t> </a:t>
            </a:r>
            <a:r>
              <a:rPr sz="1400" spc="-65" err="1">
                <a:latin typeface="Microsoft Sans Serif"/>
                <a:cs typeface="Microsoft Sans Serif"/>
              </a:rPr>
              <a:t>distribuídas</a:t>
            </a:r>
            <a:r>
              <a:rPr sz="1400" spc="-65">
                <a:latin typeface="Microsoft Sans Serif"/>
                <a:cs typeface="Microsoft Sans Serif"/>
              </a:rPr>
              <a:t> </a:t>
            </a:r>
            <a:r>
              <a:rPr sz="1400" spc="-360">
                <a:latin typeface="Microsoft Sans Serif"/>
                <a:cs typeface="Microsoft Sans Serif"/>
              </a:rPr>
              <a:t> </a:t>
            </a:r>
            <a:r>
              <a:rPr sz="1400" spc="-75" err="1">
                <a:latin typeface="Microsoft Sans Serif"/>
                <a:cs typeface="Microsoft Sans Serif"/>
              </a:rPr>
              <a:t>obedecendo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10">
                <a:latin typeface="Microsoft Sans Serif"/>
                <a:cs typeface="Microsoft Sans Serif"/>
              </a:rPr>
              <a:t>à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80" err="1">
                <a:latin typeface="Microsoft Sans Serif"/>
                <a:cs typeface="Microsoft Sans Serif"/>
              </a:rPr>
              <a:t>ordem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45">
                <a:latin typeface="Microsoft Sans Serif"/>
                <a:cs typeface="Microsoft Sans Serif"/>
              </a:rPr>
              <a:t>de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105" err="1">
                <a:latin typeface="Microsoft Sans Serif"/>
                <a:cs typeface="Microsoft Sans Serif"/>
              </a:rPr>
              <a:t>numeração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90">
                <a:latin typeface="Microsoft Sans Serif"/>
                <a:cs typeface="Microsoft Sans Serif"/>
              </a:rPr>
              <a:t>das</a:t>
            </a:r>
            <a:r>
              <a:rPr sz="1400" spc="125">
                <a:latin typeface="Microsoft Sans Serif"/>
                <a:cs typeface="Microsoft Sans Serif"/>
              </a:rPr>
              <a:t> </a:t>
            </a:r>
            <a:r>
              <a:rPr sz="1400" spc="-105" err="1">
                <a:latin typeface="Microsoft Sans Serif"/>
                <a:cs typeface="Microsoft Sans Serif"/>
              </a:rPr>
              <a:t>chamadas</a:t>
            </a:r>
            <a:r>
              <a:rPr sz="1400" spc="-105">
                <a:latin typeface="Microsoft Sans Serif"/>
                <a:cs typeface="Microsoft Sans Serif"/>
              </a:rPr>
              <a:t>,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80" err="1">
                <a:latin typeface="Microsoft Sans Serif"/>
                <a:cs typeface="Microsoft Sans Serif"/>
              </a:rPr>
              <a:t>separando</a:t>
            </a:r>
            <a:r>
              <a:rPr sz="1400" spc="-80">
                <a:latin typeface="Microsoft Sans Serif"/>
                <a:cs typeface="Microsoft Sans Serif"/>
              </a:rPr>
              <a:t>-se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140" err="1">
                <a:latin typeface="Microsoft Sans Serif"/>
                <a:cs typeface="Microsoft Sans Serif"/>
              </a:rPr>
              <a:t>uma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90">
                <a:latin typeface="Microsoft Sans Serif"/>
                <a:cs typeface="Microsoft Sans Serif"/>
              </a:rPr>
              <a:t>das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90" err="1">
                <a:latin typeface="Microsoft Sans Serif"/>
                <a:cs typeface="Microsoft Sans Serif"/>
              </a:rPr>
              <a:t>outras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35" err="1">
                <a:latin typeface="Microsoft Sans Serif"/>
                <a:cs typeface="Microsoft Sans Serif"/>
              </a:rPr>
              <a:t>por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204">
                <a:latin typeface="Microsoft Sans Serif"/>
                <a:cs typeface="Microsoft Sans Serif"/>
              </a:rPr>
              <a:t>um</a:t>
            </a:r>
            <a:r>
              <a:rPr sz="1400" spc="-150">
                <a:latin typeface="Microsoft Sans Serif"/>
                <a:cs typeface="Microsoft Sans Serif"/>
              </a:rPr>
              <a:t> </a:t>
            </a:r>
            <a:r>
              <a:rPr sz="1400" spc="-80" err="1">
                <a:latin typeface="Microsoft Sans Serif"/>
                <a:cs typeface="Microsoft Sans Serif"/>
              </a:rPr>
              <a:t>ponto</a:t>
            </a:r>
            <a:r>
              <a:rPr sz="1400" spc="-80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4117" y="1267373"/>
            <a:ext cx="7973059" cy="382206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356870" indent="-344805">
              <a:lnSpc>
                <a:spcPct val="100000"/>
              </a:lnSpc>
              <a:spcBef>
                <a:spcPts val="325"/>
              </a:spcBef>
              <a:buClr>
                <a:srgbClr val="DD8047"/>
              </a:buClr>
              <a:buChar char="●"/>
              <a:tabLst>
                <a:tab pos="356870" algn="l"/>
                <a:tab pos="357505" algn="l"/>
              </a:tabLst>
            </a:pPr>
            <a:r>
              <a:rPr sz="2000" b="1" spc="-155" err="1">
                <a:latin typeface="Arial"/>
                <a:cs typeface="Arial"/>
              </a:rPr>
              <a:t>Out</a:t>
            </a:r>
            <a:r>
              <a:rPr sz="2000" b="1" spc="-85" err="1">
                <a:latin typeface="Arial"/>
                <a:cs typeface="Arial"/>
              </a:rPr>
              <a:t>r</a:t>
            </a:r>
            <a:r>
              <a:rPr sz="2000" b="1" spc="-165" err="1">
                <a:latin typeface="Arial"/>
                <a:cs typeface="Arial"/>
              </a:rPr>
              <a:t>a</a:t>
            </a:r>
            <a:r>
              <a:rPr sz="2000" b="1" spc="-160" err="1">
                <a:latin typeface="Arial"/>
                <a:cs typeface="Arial"/>
              </a:rPr>
              <a:t>s</a:t>
            </a:r>
            <a:r>
              <a:rPr sz="2000" b="1" spc="-30">
                <a:latin typeface="Arial"/>
                <a:cs typeface="Arial"/>
              </a:rPr>
              <a:t> </a:t>
            </a:r>
            <a:r>
              <a:rPr sz="2000" b="1" spc="-185" err="1">
                <a:latin typeface="Arial"/>
                <a:cs typeface="Arial"/>
              </a:rPr>
              <a:t>conside</a:t>
            </a:r>
            <a:r>
              <a:rPr sz="2000" b="1" spc="-114" err="1">
                <a:latin typeface="Arial"/>
                <a:cs typeface="Arial"/>
              </a:rPr>
              <a:t>r</a:t>
            </a:r>
            <a:r>
              <a:rPr sz="2000" b="1" spc="-190" err="1">
                <a:latin typeface="Arial"/>
                <a:cs typeface="Arial"/>
              </a:rPr>
              <a:t>ações</a:t>
            </a:r>
            <a:r>
              <a:rPr sz="2000" b="1" spc="-190">
                <a:latin typeface="Arial"/>
                <a:cs typeface="Arial"/>
              </a:rPr>
              <a:t>:</a:t>
            </a:r>
            <a:endParaRPr sz="2000">
              <a:latin typeface="Arial"/>
              <a:cs typeface="Arial"/>
            </a:endParaRPr>
          </a:p>
          <a:p>
            <a:pPr marL="626110" lvl="1" indent="-282575">
              <a:lnSpc>
                <a:spcPct val="100000"/>
              </a:lnSpc>
              <a:spcBef>
                <a:spcPts val="175"/>
              </a:spcBef>
              <a:buClr>
                <a:srgbClr val="DD8047"/>
              </a:buClr>
              <a:buFont typeface="Arial MT"/>
              <a:buChar char="○"/>
              <a:tabLst>
                <a:tab pos="626110" algn="l"/>
                <a:tab pos="626745" algn="l"/>
              </a:tabLst>
            </a:pPr>
            <a:r>
              <a:rPr sz="1550" spc="-125" err="1">
                <a:latin typeface="Microsoft Sans Serif"/>
                <a:cs typeface="Microsoft Sans Serif"/>
              </a:rPr>
              <a:t>Deve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120" err="1">
                <a:latin typeface="Microsoft Sans Serif"/>
                <a:cs typeface="Microsoft Sans Serif"/>
              </a:rPr>
              <a:t>ser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45" err="1">
                <a:latin typeface="Microsoft Sans Serif"/>
                <a:cs typeface="Microsoft Sans Serif"/>
              </a:rPr>
              <a:t>evitado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90">
                <a:latin typeface="Microsoft Sans Serif"/>
                <a:cs typeface="Microsoft Sans Serif"/>
              </a:rPr>
              <a:t>o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180" err="1">
                <a:latin typeface="Microsoft Sans Serif"/>
                <a:cs typeface="Microsoft Sans Serif"/>
              </a:rPr>
              <a:t>uso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50">
                <a:latin typeface="Microsoft Sans Serif"/>
                <a:cs typeface="Microsoft Sans Serif"/>
              </a:rPr>
              <a:t>de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95" err="1">
                <a:latin typeface="Microsoft Sans Serif"/>
                <a:cs typeface="Microsoft Sans Serif"/>
              </a:rPr>
              <a:t>siglas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90">
                <a:latin typeface="Microsoft Sans Serif"/>
                <a:cs typeface="Microsoft Sans Serif"/>
              </a:rPr>
              <a:t>e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65" err="1">
                <a:latin typeface="Microsoft Sans Serif"/>
                <a:cs typeface="Microsoft Sans Serif"/>
              </a:rPr>
              <a:t>abreviaturas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100">
                <a:latin typeface="Microsoft Sans Serif"/>
                <a:cs typeface="Microsoft Sans Serif"/>
              </a:rPr>
              <a:t>que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100" err="1">
                <a:latin typeface="Microsoft Sans Serif"/>
                <a:cs typeface="Microsoft Sans Serif"/>
              </a:rPr>
              <a:t>não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125" err="1">
                <a:latin typeface="Microsoft Sans Serif"/>
                <a:cs typeface="Microsoft Sans Serif"/>
              </a:rPr>
              <a:t>sejam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50">
                <a:latin typeface="Microsoft Sans Serif"/>
                <a:cs typeface="Microsoft Sans Serif"/>
              </a:rPr>
              <a:t>de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180" err="1">
                <a:latin typeface="Microsoft Sans Serif"/>
                <a:cs typeface="Microsoft Sans Serif"/>
              </a:rPr>
              <a:t>uso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80" err="1">
                <a:latin typeface="Microsoft Sans Serif"/>
                <a:cs typeface="Microsoft Sans Serif"/>
              </a:rPr>
              <a:t>corrente</a:t>
            </a:r>
            <a:r>
              <a:rPr sz="1550" spc="-80">
                <a:latin typeface="Microsoft Sans Serif"/>
                <a:cs typeface="Microsoft Sans Serif"/>
              </a:rPr>
              <a:t>;</a:t>
            </a:r>
            <a:endParaRPr sz="1550">
              <a:latin typeface="Microsoft Sans Serif"/>
              <a:cs typeface="Microsoft Sans Serif"/>
            </a:endParaRPr>
          </a:p>
          <a:p>
            <a:pPr lvl="1">
              <a:lnSpc>
                <a:spcPct val="100000"/>
              </a:lnSpc>
              <a:spcBef>
                <a:spcPts val="5"/>
              </a:spcBef>
              <a:buClr>
                <a:srgbClr val="DD8047"/>
              </a:buClr>
              <a:buFont typeface="Arial MT"/>
              <a:buChar char="○"/>
            </a:pPr>
            <a:endParaRPr sz="1950">
              <a:latin typeface="Microsoft Sans Serif"/>
              <a:cs typeface="Microsoft Sans Serif"/>
            </a:endParaRPr>
          </a:p>
          <a:p>
            <a:pPr marL="626110" lvl="1" indent="-282575">
              <a:lnSpc>
                <a:spcPct val="100000"/>
              </a:lnSpc>
              <a:buClr>
                <a:srgbClr val="DD8047"/>
              </a:buClr>
              <a:buFont typeface="Arial MT"/>
              <a:buChar char="○"/>
              <a:tabLst>
                <a:tab pos="626110" algn="l"/>
                <a:tab pos="626745" algn="l"/>
              </a:tabLst>
            </a:pPr>
            <a:r>
              <a:rPr sz="1550" spc="-85" err="1">
                <a:latin typeface="Microsoft Sans Serif"/>
                <a:cs typeface="Microsoft Sans Serif"/>
              </a:rPr>
              <a:t>Quando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130" err="1">
                <a:latin typeface="Microsoft Sans Serif"/>
                <a:cs typeface="Microsoft Sans Serif"/>
              </a:rPr>
              <a:t>necessárias</a:t>
            </a:r>
            <a:r>
              <a:rPr sz="1550" spc="20">
                <a:latin typeface="Microsoft Sans Serif"/>
                <a:cs typeface="Microsoft Sans Serif"/>
              </a:rPr>
              <a:t> </a:t>
            </a:r>
            <a:r>
              <a:rPr sz="1550" spc="-120" err="1">
                <a:latin typeface="Microsoft Sans Serif"/>
                <a:cs typeface="Microsoft Sans Serif"/>
              </a:rPr>
              <a:t>devem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120" err="1">
                <a:latin typeface="Microsoft Sans Serif"/>
                <a:cs typeface="Microsoft Sans Serif"/>
              </a:rPr>
              <a:t>ser</a:t>
            </a:r>
            <a:r>
              <a:rPr sz="1550" spc="20">
                <a:latin typeface="Microsoft Sans Serif"/>
                <a:cs typeface="Microsoft Sans Serif"/>
              </a:rPr>
              <a:t> </a:t>
            </a:r>
            <a:r>
              <a:rPr sz="1550" spc="-35" err="1">
                <a:latin typeface="Microsoft Sans Serif"/>
                <a:cs typeface="Microsoft Sans Serif"/>
              </a:rPr>
              <a:t>grafadas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35" err="1">
                <a:latin typeface="Microsoft Sans Serif"/>
                <a:cs typeface="Microsoft Sans Serif"/>
              </a:rPr>
              <a:t>por</a:t>
            </a:r>
            <a:r>
              <a:rPr sz="1550" spc="20">
                <a:latin typeface="Microsoft Sans Serif"/>
                <a:cs typeface="Microsoft Sans Serif"/>
              </a:rPr>
              <a:t> </a:t>
            </a:r>
            <a:r>
              <a:rPr sz="1550" spc="-110" err="1">
                <a:latin typeface="Microsoft Sans Serif"/>
                <a:cs typeface="Microsoft Sans Serif"/>
              </a:rPr>
              <a:t>extenso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160" err="1">
                <a:latin typeface="Microsoft Sans Serif"/>
                <a:cs typeface="Microsoft Sans Serif"/>
              </a:rPr>
              <a:t>como</a:t>
            </a:r>
            <a:r>
              <a:rPr sz="1550" spc="20">
                <a:latin typeface="Microsoft Sans Serif"/>
                <a:cs typeface="Microsoft Sans Serif"/>
              </a:rPr>
              <a:t> </a:t>
            </a:r>
            <a:r>
              <a:rPr sz="1550" spc="-80">
                <a:latin typeface="Microsoft Sans Serif"/>
                <a:cs typeface="Microsoft Sans Serif"/>
              </a:rPr>
              <a:t>nota</a:t>
            </a:r>
            <a:r>
              <a:rPr sz="1550" spc="20">
                <a:latin typeface="Microsoft Sans Serif"/>
                <a:cs typeface="Microsoft Sans Serif"/>
              </a:rPr>
              <a:t> </a:t>
            </a:r>
            <a:r>
              <a:rPr sz="1550" spc="-100" err="1">
                <a:latin typeface="Microsoft Sans Serif"/>
                <a:cs typeface="Microsoft Sans Serif"/>
              </a:rPr>
              <a:t>na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30" err="1">
                <a:latin typeface="Microsoft Sans Serif"/>
                <a:cs typeface="Microsoft Sans Serif"/>
              </a:rPr>
              <a:t>tabela</a:t>
            </a:r>
            <a:r>
              <a:rPr sz="1550" spc="-30">
                <a:latin typeface="Microsoft Sans Serif"/>
                <a:cs typeface="Microsoft Sans Serif"/>
              </a:rPr>
              <a:t>;</a:t>
            </a:r>
            <a:endParaRPr sz="1550">
              <a:latin typeface="Microsoft Sans Serif"/>
              <a:cs typeface="Microsoft Sans Serif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Clr>
                <a:srgbClr val="DD8047"/>
              </a:buClr>
              <a:buFont typeface="Arial MT"/>
              <a:buChar char="○"/>
            </a:pPr>
            <a:endParaRPr sz="2250">
              <a:latin typeface="Microsoft Sans Serif"/>
              <a:cs typeface="Microsoft Sans Serif"/>
            </a:endParaRPr>
          </a:p>
          <a:p>
            <a:pPr marL="626110" marR="9525" lvl="1" indent="-281940" algn="just">
              <a:lnSpc>
                <a:spcPct val="80000"/>
              </a:lnSpc>
              <a:spcBef>
                <a:spcPts val="5"/>
              </a:spcBef>
              <a:buClr>
                <a:srgbClr val="DD8047"/>
              </a:buClr>
              <a:buFont typeface="Arial MT"/>
              <a:buChar char="○"/>
              <a:tabLst>
                <a:tab pos="626745" algn="l"/>
              </a:tabLst>
            </a:pPr>
            <a:r>
              <a:rPr sz="1550" spc="-15">
                <a:latin typeface="Microsoft Sans Serif"/>
                <a:cs typeface="Microsoft Sans Serif"/>
              </a:rPr>
              <a:t>O</a:t>
            </a:r>
            <a:r>
              <a:rPr sz="1550" spc="-10">
                <a:latin typeface="Microsoft Sans Serif"/>
                <a:cs typeface="Microsoft Sans Serif"/>
              </a:rPr>
              <a:t> </a:t>
            </a:r>
            <a:r>
              <a:rPr sz="1550" spc="-90" err="1">
                <a:latin typeface="Microsoft Sans Serif"/>
                <a:cs typeface="Microsoft Sans Serif"/>
              </a:rPr>
              <a:t>cabeçalho</a:t>
            </a:r>
            <a:r>
              <a:rPr sz="1550" spc="-85">
                <a:latin typeface="Microsoft Sans Serif"/>
                <a:cs typeface="Microsoft Sans Serif"/>
              </a:rPr>
              <a:t> </a:t>
            </a:r>
            <a:r>
              <a:rPr sz="1550" spc="-85" err="1">
                <a:latin typeface="Microsoft Sans Serif"/>
                <a:cs typeface="Microsoft Sans Serif"/>
              </a:rPr>
              <a:t>deve</a:t>
            </a:r>
            <a:r>
              <a:rPr sz="1550" spc="-80">
                <a:latin typeface="Microsoft Sans Serif"/>
                <a:cs typeface="Microsoft Sans Serif"/>
              </a:rPr>
              <a:t> </a:t>
            </a:r>
            <a:r>
              <a:rPr sz="1550" spc="-120" err="1">
                <a:latin typeface="Microsoft Sans Serif"/>
                <a:cs typeface="Microsoft Sans Serif"/>
              </a:rPr>
              <a:t>ser</a:t>
            </a:r>
            <a:r>
              <a:rPr sz="1550" spc="-114">
                <a:latin typeface="Microsoft Sans Serif"/>
                <a:cs typeface="Microsoft Sans Serif"/>
              </a:rPr>
              <a:t> </a:t>
            </a:r>
            <a:r>
              <a:rPr sz="1550" spc="-65" err="1">
                <a:latin typeface="Microsoft Sans Serif"/>
                <a:cs typeface="Microsoft Sans Serif"/>
              </a:rPr>
              <a:t>centralizado</a:t>
            </a:r>
            <a:r>
              <a:rPr sz="1550" spc="-60">
                <a:latin typeface="Microsoft Sans Serif"/>
                <a:cs typeface="Microsoft Sans Serif"/>
              </a:rPr>
              <a:t> </a:t>
            </a:r>
            <a:r>
              <a:rPr sz="1550" spc="-100" err="1">
                <a:latin typeface="Microsoft Sans Serif"/>
                <a:cs typeface="Microsoft Sans Serif"/>
              </a:rPr>
              <a:t>na</a:t>
            </a:r>
            <a:r>
              <a:rPr sz="1550" spc="-95">
                <a:latin typeface="Microsoft Sans Serif"/>
                <a:cs typeface="Microsoft Sans Serif"/>
              </a:rPr>
              <a:t> </a:t>
            </a:r>
            <a:r>
              <a:rPr sz="1550" spc="-114" err="1">
                <a:latin typeface="Microsoft Sans Serif"/>
                <a:cs typeface="Microsoft Sans Serif"/>
              </a:rPr>
              <a:t>coluna</a:t>
            </a:r>
            <a:r>
              <a:rPr sz="1550" spc="-114">
                <a:latin typeface="Microsoft Sans Serif"/>
                <a:cs typeface="Microsoft Sans Serif"/>
              </a:rPr>
              <a:t>,</a:t>
            </a:r>
            <a:r>
              <a:rPr sz="1550" spc="-110">
                <a:latin typeface="Microsoft Sans Serif"/>
                <a:cs typeface="Microsoft Sans Serif"/>
              </a:rPr>
              <a:t> </a:t>
            </a:r>
            <a:r>
              <a:rPr sz="1550" spc="-180">
                <a:latin typeface="Microsoft Sans Serif"/>
                <a:cs typeface="Microsoft Sans Serif"/>
              </a:rPr>
              <a:t>com</a:t>
            </a:r>
            <a:r>
              <a:rPr sz="1550" spc="-175">
                <a:latin typeface="Microsoft Sans Serif"/>
                <a:cs typeface="Microsoft Sans Serif"/>
              </a:rPr>
              <a:t> </a:t>
            </a:r>
            <a:r>
              <a:rPr sz="1550" spc="-10">
                <a:latin typeface="Microsoft Sans Serif"/>
                <a:cs typeface="Microsoft Sans Serif"/>
              </a:rPr>
              <a:t>a</a:t>
            </a:r>
            <a:r>
              <a:rPr sz="1550" spc="-5">
                <a:latin typeface="Microsoft Sans Serif"/>
                <a:cs typeface="Microsoft Sans Serif"/>
              </a:rPr>
              <a:t> </a:t>
            </a:r>
            <a:r>
              <a:rPr sz="1550" spc="-30" err="1">
                <a:latin typeface="Microsoft Sans Serif"/>
                <a:cs typeface="Microsoft Sans Serif"/>
              </a:rPr>
              <a:t>letra</a:t>
            </a:r>
            <a:r>
              <a:rPr sz="1550" spc="-25">
                <a:latin typeface="Microsoft Sans Serif"/>
                <a:cs typeface="Microsoft Sans Serif"/>
              </a:rPr>
              <a:t> </a:t>
            </a:r>
            <a:r>
              <a:rPr sz="1550" spc="-65" err="1">
                <a:latin typeface="Microsoft Sans Serif"/>
                <a:cs typeface="Microsoft Sans Serif"/>
              </a:rPr>
              <a:t>inicial</a:t>
            </a:r>
            <a:r>
              <a:rPr sz="1550" spc="-60">
                <a:latin typeface="Microsoft Sans Serif"/>
                <a:cs typeface="Microsoft Sans Serif"/>
              </a:rPr>
              <a:t> </a:t>
            </a:r>
            <a:r>
              <a:rPr sz="1550" spc="-10">
                <a:latin typeface="Microsoft Sans Serif"/>
                <a:cs typeface="Microsoft Sans Serif"/>
              </a:rPr>
              <a:t>da</a:t>
            </a:r>
            <a:r>
              <a:rPr sz="1550" spc="-5">
                <a:latin typeface="Microsoft Sans Serif"/>
                <a:cs typeface="Microsoft Sans Serif"/>
              </a:rPr>
              <a:t> </a:t>
            </a:r>
            <a:r>
              <a:rPr sz="1550" spc="-55" err="1">
                <a:latin typeface="Microsoft Sans Serif"/>
                <a:cs typeface="Microsoft Sans Serif"/>
              </a:rPr>
              <a:t>primeira</a:t>
            </a:r>
            <a:r>
              <a:rPr sz="1550" spc="300">
                <a:latin typeface="Microsoft Sans Serif"/>
                <a:cs typeface="Microsoft Sans Serif"/>
              </a:rPr>
              <a:t> </a:t>
            </a:r>
            <a:r>
              <a:rPr sz="1550" spc="-30" err="1">
                <a:latin typeface="Microsoft Sans Serif"/>
                <a:cs typeface="Microsoft Sans Serif"/>
              </a:rPr>
              <a:t>palavra</a:t>
            </a:r>
            <a:r>
              <a:rPr sz="1550" spc="-30">
                <a:latin typeface="Microsoft Sans Serif"/>
                <a:cs typeface="Microsoft Sans Serif"/>
              </a:rPr>
              <a:t> </a:t>
            </a:r>
            <a:r>
              <a:rPr sz="1550" spc="-25">
                <a:latin typeface="Microsoft Sans Serif"/>
                <a:cs typeface="Microsoft Sans Serif"/>
              </a:rPr>
              <a:t> </a:t>
            </a:r>
            <a:r>
              <a:rPr sz="1550" spc="-125" err="1">
                <a:latin typeface="Microsoft Sans Serif"/>
                <a:cs typeface="Microsoft Sans Serif"/>
              </a:rPr>
              <a:t>maiúscula</a:t>
            </a:r>
            <a:r>
              <a:rPr sz="1550" spc="-125">
                <a:latin typeface="Microsoft Sans Serif"/>
                <a:cs typeface="Microsoft Sans Serif"/>
              </a:rPr>
              <a:t>.</a:t>
            </a:r>
            <a:r>
              <a:rPr sz="1550" spc="-120">
                <a:latin typeface="Microsoft Sans Serif"/>
                <a:cs typeface="Microsoft Sans Serif"/>
              </a:rPr>
              <a:t> </a:t>
            </a:r>
            <a:r>
              <a:rPr sz="1550" spc="-15">
                <a:latin typeface="Microsoft Sans Serif"/>
                <a:cs typeface="Microsoft Sans Serif"/>
              </a:rPr>
              <a:t>O </a:t>
            </a:r>
            <a:r>
              <a:rPr sz="1550" spc="-180" err="1">
                <a:latin typeface="Microsoft Sans Serif"/>
                <a:cs typeface="Microsoft Sans Serif"/>
              </a:rPr>
              <a:t>uso</a:t>
            </a:r>
            <a:r>
              <a:rPr sz="1550" spc="50">
                <a:latin typeface="Microsoft Sans Serif"/>
                <a:cs typeface="Microsoft Sans Serif"/>
              </a:rPr>
              <a:t> </a:t>
            </a:r>
            <a:r>
              <a:rPr sz="1550" spc="-50">
                <a:latin typeface="Microsoft Sans Serif"/>
                <a:cs typeface="Microsoft Sans Serif"/>
              </a:rPr>
              <a:t>de </a:t>
            </a:r>
            <a:r>
              <a:rPr sz="1550" spc="-95" err="1">
                <a:latin typeface="Microsoft Sans Serif"/>
                <a:cs typeface="Microsoft Sans Serif"/>
              </a:rPr>
              <a:t>outras</a:t>
            </a:r>
            <a:r>
              <a:rPr sz="1550" spc="220">
                <a:latin typeface="Microsoft Sans Serif"/>
                <a:cs typeface="Microsoft Sans Serif"/>
              </a:rPr>
              <a:t> </a:t>
            </a:r>
            <a:r>
              <a:rPr sz="1550" spc="-70" err="1">
                <a:latin typeface="Microsoft Sans Serif"/>
                <a:cs typeface="Microsoft Sans Serif"/>
              </a:rPr>
              <a:t>letras</a:t>
            </a:r>
            <a:r>
              <a:rPr sz="1550" spc="-70">
                <a:latin typeface="Microsoft Sans Serif"/>
                <a:cs typeface="Microsoft Sans Serif"/>
              </a:rPr>
              <a:t> </a:t>
            </a:r>
            <a:r>
              <a:rPr sz="1550" spc="-145" err="1">
                <a:latin typeface="Microsoft Sans Serif"/>
                <a:cs typeface="Microsoft Sans Serif"/>
              </a:rPr>
              <a:t>maiúsculas</a:t>
            </a:r>
            <a:r>
              <a:rPr sz="1550" spc="125">
                <a:latin typeface="Microsoft Sans Serif"/>
                <a:cs typeface="Microsoft Sans Serif"/>
              </a:rPr>
              <a:t> </a:t>
            </a:r>
            <a:r>
              <a:rPr sz="1550" spc="-85" err="1">
                <a:latin typeface="Microsoft Sans Serif"/>
                <a:cs typeface="Microsoft Sans Serif"/>
              </a:rPr>
              <a:t>deve</a:t>
            </a:r>
            <a:r>
              <a:rPr sz="1550" spc="240">
                <a:latin typeface="Microsoft Sans Serif"/>
                <a:cs typeface="Microsoft Sans Serif"/>
              </a:rPr>
              <a:t> </a:t>
            </a:r>
            <a:r>
              <a:rPr sz="1550" spc="-55" err="1">
                <a:latin typeface="Microsoft Sans Serif"/>
                <a:cs typeface="Microsoft Sans Serif"/>
              </a:rPr>
              <a:t>respeitar</a:t>
            </a:r>
            <a:r>
              <a:rPr sz="1550" spc="-55">
                <a:latin typeface="Microsoft Sans Serif"/>
                <a:cs typeface="Microsoft Sans Serif"/>
              </a:rPr>
              <a:t> </a:t>
            </a:r>
            <a:r>
              <a:rPr sz="1550" spc="-140">
                <a:latin typeface="Microsoft Sans Serif"/>
                <a:cs typeface="Microsoft Sans Serif"/>
              </a:rPr>
              <a:t>as</a:t>
            </a:r>
            <a:r>
              <a:rPr sz="1550" spc="130">
                <a:latin typeface="Microsoft Sans Serif"/>
                <a:cs typeface="Microsoft Sans Serif"/>
              </a:rPr>
              <a:t> </a:t>
            </a:r>
            <a:r>
              <a:rPr sz="1550" spc="-65" err="1">
                <a:latin typeface="Microsoft Sans Serif"/>
                <a:cs typeface="Microsoft Sans Serif"/>
              </a:rPr>
              <a:t>regras</a:t>
            </a:r>
            <a:r>
              <a:rPr sz="1550" spc="-65">
                <a:latin typeface="Microsoft Sans Serif"/>
                <a:cs typeface="Microsoft Sans Serif"/>
              </a:rPr>
              <a:t> </a:t>
            </a:r>
            <a:r>
              <a:rPr sz="1550" spc="-75" err="1">
                <a:latin typeface="Microsoft Sans Serif"/>
                <a:cs typeface="Microsoft Sans Serif"/>
              </a:rPr>
              <a:t>gramaticais</a:t>
            </a:r>
            <a:r>
              <a:rPr sz="1550" spc="-75">
                <a:latin typeface="Microsoft Sans Serif"/>
                <a:cs typeface="Microsoft Sans Serif"/>
              </a:rPr>
              <a:t> </a:t>
            </a:r>
            <a:r>
              <a:rPr sz="1550" spc="-50">
                <a:latin typeface="Microsoft Sans Serif"/>
                <a:cs typeface="Microsoft Sans Serif"/>
              </a:rPr>
              <a:t>do </a:t>
            </a:r>
            <a:r>
              <a:rPr sz="1550" spc="-75" err="1">
                <a:latin typeface="Microsoft Sans Serif"/>
                <a:cs typeface="Microsoft Sans Serif"/>
              </a:rPr>
              <a:t>idioma</a:t>
            </a:r>
            <a:r>
              <a:rPr sz="1550" spc="-75">
                <a:latin typeface="Microsoft Sans Serif"/>
                <a:cs typeface="Microsoft Sans Serif"/>
              </a:rPr>
              <a:t>. </a:t>
            </a:r>
            <a:r>
              <a:rPr sz="1550" spc="-400">
                <a:latin typeface="Microsoft Sans Serif"/>
                <a:cs typeface="Microsoft Sans Serif"/>
              </a:rPr>
              <a:t> </a:t>
            </a:r>
            <a:r>
              <a:rPr sz="1550" spc="-355">
                <a:latin typeface="Microsoft Sans Serif"/>
                <a:cs typeface="Microsoft Sans Serif"/>
              </a:rPr>
              <a:t>É</a:t>
            </a:r>
            <a:r>
              <a:rPr sz="1550" spc="-340">
                <a:latin typeface="Microsoft Sans Serif"/>
                <a:cs typeface="Microsoft Sans Serif"/>
              </a:rPr>
              <a:t> </a:t>
            </a:r>
            <a:r>
              <a:rPr sz="1550" spc="-55" err="1">
                <a:latin typeface="Microsoft Sans Serif"/>
                <a:cs typeface="Microsoft Sans Serif"/>
              </a:rPr>
              <a:t>facultativo</a:t>
            </a:r>
            <a:r>
              <a:rPr sz="1550" spc="50">
                <a:latin typeface="Microsoft Sans Serif"/>
                <a:cs typeface="Microsoft Sans Serif"/>
              </a:rPr>
              <a:t> </a:t>
            </a:r>
            <a:r>
              <a:rPr sz="1550" err="1">
                <a:latin typeface="Microsoft Sans Serif"/>
                <a:cs typeface="Microsoft Sans Serif"/>
              </a:rPr>
              <a:t>grafar</a:t>
            </a:r>
            <a:r>
              <a:rPr sz="1550" spc="50">
                <a:latin typeface="Microsoft Sans Serif"/>
                <a:cs typeface="Microsoft Sans Serif"/>
              </a:rPr>
              <a:t> </a:t>
            </a:r>
            <a:r>
              <a:rPr sz="1550" spc="-90">
                <a:latin typeface="Microsoft Sans Serif"/>
                <a:cs typeface="Microsoft Sans Serif"/>
              </a:rPr>
              <a:t>o</a:t>
            </a:r>
            <a:r>
              <a:rPr sz="1550" spc="55">
                <a:latin typeface="Microsoft Sans Serif"/>
                <a:cs typeface="Microsoft Sans Serif"/>
              </a:rPr>
              <a:t> </a:t>
            </a:r>
            <a:r>
              <a:rPr sz="1550" spc="-90" err="1">
                <a:latin typeface="Microsoft Sans Serif"/>
                <a:cs typeface="Microsoft Sans Serif"/>
              </a:rPr>
              <a:t>cabeçalho</a:t>
            </a:r>
            <a:r>
              <a:rPr sz="1550" spc="50">
                <a:latin typeface="Microsoft Sans Serif"/>
                <a:cs typeface="Microsoft Sans Serif"/>
              </a:rPr>
              <a:t> </a:t>
            </a:r>
            <a:r>
              <a:rPr sz="1550" spc="-175" err="1">
                <a:latin typeface="Microsoft Sans Serif"/>
                <a:cs typeface="Microsoft Sans Serif"/>
              </a:rPr>
              <a:t>em</a:t>
            </a:r>
            <a:r>
              <a:rPr sz="1550" spc="55">
                <a:latin typeface="Microsoft Sans Serif"/>
                <a:cs typeface="Microsoft Sans Serif"/>
              </a:rPr>
              <a:t> </a:t>
            </a:r>
            <a:r>
              <a:rPr sz="1550" spc="-70" err="1">
                <a:latin typeface="Microsoft Sans Serif"/>
                <a:cs typeface="Microsoft Sans Serif"/>
              </a:rPr>
              <a:t>negrito</a:t>
            </a:r>
            <a:r>
              <a:rPr sz="1550" spc="-70">
                <a:latin typeface="Microsoft Sans Serif"/>
                <a:cs typeface="Microsoft Sans Serif"/>
              </a:rPr>
              <a:t>,</a:t>
            </a:r>
            <a:r>
              <a:rPr sz="1550" spc="50">
                <a:latin typeface="Microsoft Sans Serif"/>
                <a:cs typeface="Microsoft Sans Serif"/>
              </a:rPr>
              <a:t> </a:t>
            </a:r>
            <a:r>
              <a:rPr sz="1550" spc="-95" err="1">
                <a:latin typeface="Microsoft Sans Serif"/>
                <a:cs typeface="Microsoft Sans Serif"/>
              </a:rPr>
              <a:t>desde</a:t>
            </a:r>
            <a:r>
              <a:rPr sz="1550" spc="50">
                <a:latin typeface="Microsoft Sans Serif"/>
                <a:cs typeface="Microsoft Sans Serif"/>
              </a:rPr>
              <a:t> </a:t>
            </a:r>
            <a:r>
              <a:rPr sz="1550" spc="-100">
                <a:latin typeface="Microsoft Sans Serif"/>
                <a:cs typeface="Microsoft Sans Serif"/>
              </a:rPr>
              <a:t>que</a:t>
            </a:r>
            <a:r>
              <a:rPr sz="1550" spc="55">
                <a:latin typeface="Microsoft Sans Serif"/>
                <a:cs typeface="Microsoft Sans Serif"/>
              </a:rPr>
              <a:t> </a:t>
            </a:r>
            <a:r>
              <a:rPr sz="1550" spc="-95" err="1">
                <a:latin typeface="Microsoft Sans Serif"/>
                <a:cs typeface="Microsoft Sans Serif"/>
              </a:rPr>
              <a:t>seja</a:t>
            </a:r>
            <a:r>
              <a:rPr sz="1550" spc="50">
                <a:latin typeface="Microsoft Sans Serif"/>
                <a:cs typeface="Microsoft Sans Serif"/>
              </a:rPr>
              <a:t> </a:t>
            </a:r>
            <a:r>
              <a:rPr sz="1550" spc="-75" err="1">
                <a:latin typeface="Microsoft Sans Serif"/>
                <a:cs typeface="Microsoft Sans Serif"/>
              </a:rPr>
              <a:t>mantida</a:t>
            </a:r>
            <a:r>
              <a:rPr sz="1550" spc="55">
                <a:latin typeface="Microsoft Sans Serif"/>
                <a:cs typeface="Microsoft Sans Serif"/>
              </a:rPr>
              <a:t> </a:t>
            </a:r>
            <a:r>
              <a:rPr sz="1550" spc="-70" err="1">
                <a:latin typeface="Microsoft Sans Serif"/>
                <a:cs typeface="Microsoft Sans Serif"/>
              </a:rPr>
              <a:t>uniformidade</a:t>
            </a:r>
            <a:r>
              <a:rPr sz="1550" spc="50">
                <a:latin typeface="Microsoft Sans Serif"/>
                <a:cs typeface="Microsoft Sans Serif"/>
              </a:rPr>
              <a:t> </a:t>
            </a:r>
            <a:r>
              <a:rPr sz="1550" spc="-175" err="1">
                <a:latin typeface="Microsoft Sans Serif"/>
                <a:cs typeface="Microsoft Sans Serif"/>
              </a:rPr>
              <a:t>em</a:t>
            </a:r>
            <a:r>
              <a:rPr sz="1550" spc="55">
                <a:latin typeface="Microsoft Sans Serif"/>
                <a:cs typeface="Microsoft Sans Serif"/>
              </a:rPr>
              <a:t> </a:t>
            </a:r>
            <a:r>
              <a:rPr sz="1550" spc="-80" err="1">
                <a:latin typeface="Microsoft Sans Serif"/>
                <a:cs typeface="Microsoft Sans Serif"/>
              </a:rPr>
              <a:t>todas</a:t>
            </a:r>
            <a:r>
              <a:rPr sz="1550" spc="-80">
                <a:latin typeface="Microsoft Sans Serif"/>
                <a:cs typeface="Microsoft Sans Serif"/>
              </a:rPr>
              <a:t> </a:t>
            </a:r>
            <a:r>
              <a:rPr sz="1550" spc="-400">
                <a:latin typeface="Microsoft Sans Serif"/>
                <a:cs typeface="Microsoft Sans Serif"/>
              </a:rPr>
              <a:t> </a:t>
            </a:r>
            <a:r>
              <a:rPr sz="1550" spc="-140">
                <a:latin typeface="Microsoft Sans Serif"/>
                <a:cs typeface="Microsoft Sans Serif"/>
              </a:rPr>
              <a:t>as</a:t>
            </a:r>
            <a:r>
              <a:rPr sz="1550" spc="5">
                <a:latin typeface="Microsoft Sans Serif"/>
                <a:cs typeface="Microsoft Sans Serif"/>
              </a:rPr>
              <a:t> </a:t>
            </a:r>
            <a:r>
              <a:rPr sz="1550" spc="-70" err="1">
                <a:latin typeface="Microsoft Sans Serif"/>
                <a:cs typeface="Microsoft Sans Serif"/>
              </a:rPr>
              <a:t>tabelas</a:t>
            </a:r>
            <a:r>
              <a:rPr sz="1550" spc="-70">
                <a:latin typeface="Microsoft Sans Serif"/>
                <a:cs typeface="Microsoft Sans Serif"/>
              </a:rPr>
              <a:t>.</a:t>
            </a:r>
            <a:endParaRPr sz="1550">
              <a:latin typeface="Microsoft Sans Serif"/>
              <a:cs typeface="Microsoft Sans Serif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Clr>
                <a:srgbClr val="DD8047"/>
              </a:buClr>
              <a:buFont typeface="Arial MT"/>
              <a:buChar char="○"/>
            </a:pPr>
            <a:endParaRPr sz="2250">
              <a:latin typeface="Microsoft Sans Serif"/>
              <a:cs typeface="Microsoft Sans Serif"/>
            </a:endParaRPr>
          </a:p>
          <a:p>
            <a:pPr marL="626110" marR="5080" lvl="1" indent="-281940" algn="just">
              <a:lnSpc>
                <a:spcPct val="80000"/>
              </a:lnSpc>
              <a:buClr>
                <a:srgbClr val="DD8047"/>
              </a:buClr>
              <a:buFont typeface="Arial MT"/>
              <a:buChar char="○"/>
              <a:tabLst>
                <a:tab pos="626745" algn="l"/>
              </a:tabLst>
            </a:pPr>
            <a:r>
              <a:rPr sz="1550" spc="-100">
                <a:latin typeface="Microsoft Sans Serif"/>
                <a:cs typeface="Microsoft Sans Serif"/>
              </a:rPr>
              <a:t>A</a:t>
            </a:r>
            <a:r>
              <a:rPr sz="1550" spc="-95">
                <a:latin typeface="Microsoft Sans Serif"/>
                <a:cs typeface="Microsoft Sans Serif"/>
              </a:rPr>
              <a:t> </a:t>
            </a:r>
            <a:r>
              <a:rPr sz="1550" spc="-80" err="1">
                <a:latin typeface="Microsoft Sans Serif"/>
                <a:cs typeface="Microsoft Sans Serif"/>
              </a:rPr>
              <a:t>indicação</a:t>
            </a:r>
            <a:r>
              <a:rPr sz="1550" spc="-75">
                <a:latin typeface="Microsoft Sans Serif"/>
                <a:cs typeface="Microsoft Sans Serif"/>
              </a:rPr>
              <a:t> </a:t>
            </a:r>
            <a:r>
              <a:rPr sz="1550" spc="-50">
                <a:latin typeface="Microsoft Sans Serif"/>
                <a:cs typeface="Microsoft Sans Serif"/>
              </a:rPr>
              <a:t>de</a:t>
            </a:r>
            <a:r>
              <a:rPr sz="1550" spc="-45">
                <a:latin typeface="Microsoft Sans Serif"/>
                <a:cs typeface="Microsoft Sans Serif"/>
              </a:rPr>
              <a:t> </a:t>
            </a:r>
            <a:r>
              <a:rPr sz="1550" spc="-145" err="1">
                <a:latin typeface="Microsoft Sans Serif"/>
                <a:cs typeface="Microsoft Sans Serif"/>
              </a:rPr>
              <a:t>número</a:t>
            </a:r>
            <a:r>
              <a:rPr sz="1550" spc="125">
                <a:latin typeface="Microsoft Sans Serif"/>
                <a:cs typeface="Microsoft Sans Serif"/>
              </a:rPr>
              <a:t> </a:t>
            </a:r>
            <a:r>
              <a:rPr sz="1550" spc="-140">
                <a:latin typeface="Microsoft Sans Serif"/>
                <a:cs typeface="Microsoft Sans Serif"/>
              </a:rPr>
              <a:t>no</a:t>
            </a:r>
            <a:r>
              <a:rPr sz="1550" spc="-135">
                <a:latin typeface="Microsoft Sans Serif"/>
                <a:cs typeface="Microsoft Sans Serif"/>
              </a:rPr>
              <a:t> </a:t>
            </a:r>
            <a:r>
              <a:rPr sz="1550" spc="-90" err="1">
                <a:latin typeface="Microsoft Sans Serif"/>
                <a:cs typeface="Microsoft Sans Serif"/>
              </a:rPr>
              <a:t>cabeçalho</a:t>
            </a:r>
            <a:r>
              <a:rPr sz="1550" spc="-85">
                <a:latin typeface="Microsoft Sans Serif"/>
                <a:cs typeface="Microsoft Sans Serif"/>
              </a:rPr>
              <a:t> </a:t>
            </a:r>
            <a:r>
              <a:rPr sz="1550" spc="-85" err="1">
                <a:latin typeface="Microsoft Sans Serif"/>
                <a:cs typeface="Microsoft Sans Serif"/>
              </a:rPr>
              <a:t>deve</a:t>
            </a:r>
            <a:r>
              <a:rPr sz="1550" spc="-80">
                <a:latin typeface="Microsoft Sans Serif"/>
                <a:cs typeface="Microsoft Sans Serif"/>
              </a:rPr>
              <a:t> </a:t>
            </a:r>
            <a:r>
              <a:rPr sz="1550" spc="-120" err="1">
                <a:latin typeface="Microsoft Sans Serif"/>
                <a:cs typeface="Microsoft Sans Serif"/>
              </a:rPr>
              <a:t>ser</a:t>
            </a:r>
            <a:r>
              <a:rPr sz="1550" spc="175">
                <a:latin typeface="Microsoft Sans Serif"/>
                <a:cs typeface="Microsoft Sans Serif"/>
              </a:rPr>
              <a:t> </a:t>
            </a:r>
            <a:r>
              <a:rPr sz="1550" spc="-10" err="1">
                <a:latin typeface="Microsoft Sans Serif"/>
                <a:cs typeface="Microsoft Sans Serif"/>
              </a:rPr>
              <a:t>feita</a:t>
            </a:r>
            <a:r>
              <a:rPr sz="1550" spc="-5">
                <a:latin typeface="Microsoft Sans Serif"/>
                <a:cs typeface="Microsoft Sans Serif"/>
              </a:rPr>
              <a:t> </a:t>
            </a:r>
            <a:r>
              <a:rPr sz="1550" spc="-35">
                <a:latin typeface="Microsoft Sans Serif"/>
                <a:cs typeface="Microsoft Sans Serif"/>
              </a:rPr>
              <a:t>pela</a:t>
            </a:r>
            <a:r>
              <a:rPr sz="1550" spc="-30">
                <a:latin typeface="Microsoft Sans Serif"/>
                <a:cs typeface="Microsoft Sans Serif"/>
              </a:rPr>
              <a:t> </a:t>
            </a:r>
            <a:r>
              <a:rPr sz="1550" spc="-30" err="1">
                <a:latin typeface="Microsoft Sans Serif"/>
                <a:cs typeface="Microsoft Sans Serif"/>
              </a:rPr>
              <a:t>letra</a:t>
            </a:r>
            <a:r>
              <a:rPr sz="1550" spc="-25">
                <a:latin typeface="Microsoft Sans Serif"/>
                <a:cs typeface="Microsoft Sans Serif"/>
              </a:rPr>
              <a:t> </a:t>
            </a:r>
            <a:r>
              <a:rPr sz="1550" spc="-95">
                <a:latin typeface="Microsoft Sans Serif"/>
                <a:cs typeface="Microsoft Sans Serif"/>
              </a:rPr>
              <a:t>N,</a:t>
            </a:r>
            <a:r>
              <a:rPr sz="1550" spc="225">
                <a:latin typeface="Microsoft Sans Serif"/>
                <a:cs typeface="Microsoft Sans Serif"/>
              </a:rPr>
              <a:t> </a:t>
            </a:r>
            <a:r>
              <a:rPr sz="1550" spc="-175" err="1">
                <a:latin typeface="Microsoft Sans Serif"/>
                <a:cs typeface="Microsoft Sans Serif"/>
              </a:rPr>
              <a:t>em</a:t>
            </a:r>
            <a:r>
              <a:rPr sz="1550" spc="-170">
                <a:latin typeface="Microsoft Sans Serif"/>
                <a:cs typeface="Microsoft Sans Serif"/>
              </a:rPr>
              <a:t> </a:t>
            </a:r>
            <a:r>
              <a:rPr sz="1550" spc="-125" err="1">
                <a:latin typeface="Microsoft Sans Serif"/>
                <a:cs typeface="Microsoft Sans Serif"/>
              </a:rPr>
              <a:t>maiúscula</a:t>
            </a:r>
            <a:r>
              <a:rPr sz="1550" spc="-125">
                <a:latin typeface="Microsoft Sans Serif"/>
                <a:cs typeface="Microsoft Sans Serif"/>
              </a:rPr>
              <a:t>,</a:t>
            </a:r>
            <a:r>
              <a:rPr sz="1550" spc="-120">
                <a:latin typeface="Microsoft Sans Serif"/>
                <a:cs typeface="Microsoft Sans Serif"/>
              </a:rPr>
              <a:t> </a:t>
            </a:r>
            <a:r>
              <a:rPr sz="1550" spc="-20" err="1">
                <a:latin typeface="Microsoft Sans Serif"/>
                <a:cs typeface="Microsoft Sans Serif"/>
              </a:rPr>
              <a:t>já</a:t>
            </a:r>
            <a:r>
              <a:rPr sz="1550" spc="-20">
                <a:latin typeface="Microsoft Sans Serif"/>
                <a:cs typeface="Microsoft Sans Serif"/>
              </a:rPr>
              <a:t> </a:t>
            </a:r>
            <a:r>
              <a:rPr sz="1550" spc="-15">
                <a:latin typeface="Microsoft Sans Serif"/>
                <a:cs typeface="Microsoft Sans Serif"/>
              </a:rPr>
              <a:t> </a:t>
            </a:r>
            <a:r>
              <a:rPr sz="1550" spc="-110" err="1">
                <a:latin typeface="Microsoft Sans Serif"/>
                <a:cs typeface="Microsoft Sans Serif"/>
              </a:rPr>
              <a:t>convencionado</a:t>
            </a:r>
            <a:r>
              <a:rPr sz="1550" spc="-110">
                <a:latin typeface="Microsoft Sans Serif"/>
                <a:cs typeface="Microsoft Sans Serif"/>
              </a:rPr>
              <a:t> </a:t>
            </a:r>
            <a:r>
              <a:rPr sz="1550" spc="-100" err="1">
                <a:latin typeface="Microsoft Sans Serif"/>
                <a:cs typeface="Microsoft Sans Serif"/>
              </a:rPr>
              <a:t>na</a:t>
            </a:r>
            <a:r>
              <a:rPr sz="1550" spc="-100">
                <a:latin typeface="Microsoft Sans Serif"/>
                <a:cs typeface="Microsoft Sans Serif"/>
              </a:rPr>
              <a:t> </a:t>
            </a:r>
            <a:r>
              <a:rPr sz="1550" spc="-45" err="1">
                <a:latin typeface="Microsoft Sans Serif"/>
                <a:cs typeface="Microsoft Sans Serif"/>
              </a:rPr>
              <a:t>literatura</a:t>
            </a:r>
            <a:r>
              <a:rPr sz="1550" spc="-45">
                <a:latin typeface="Microsoft Sans Serif"/>
                <a:cs typeface="Microsoft Sans Serif"/>
              </a:rPr>
              <a:t> </a:t>
            </a:r>
            <a:r>
              <a:rPr sz="1550" spc="-80" err="1">
                <a:latin typeface="Microsoft Sans Serif"/>
                <a:cs typeface="Microsoft Sans Serif"/>
              </a:rPr>
              <a:t>internacional</a:t>
            </a:r>
            <a:r>
              <a:rPr sz="1550" spc="-80">
                <a:latin typeface="Microsoft Sans Serif"/>
                <a:cs typeface="Microsoft Sans Serif"/>
              </a:rPr>
              <a:t>. </a:t>
            </a:r>
            <a:r>
              <a:rPr sz="1550" spc="-100">
                <a:latin typeface="Microsoft Sans Serif"/>
                <a:cs typeface="Microsoft Sans Serif"/>
              </a:rPr>
              <a:t>A </a:t>
            </a:r>
            <a:r>
              <a:rPr sz="1550" spc="-80" err="1">
                <a:latin typeface="Microsoft Sans Serif"/>
                <a:cs typeface="Microsoft Sans Serif"/>
              </a:rPr>
              <a:t>indicação</a:t>
            </a:r>
            <a:r>
              <a:rPr sz="1550" spc="-80">
                <a:latin typeface="Microsoft Sans Serif"/>
                <a:cs typeface="Microsoft Sans Serif"/>
              </a:rPr>
              <a:t> </a:t>
            </a:r>
            <a:r>
              <a:rPr sz="1550" spc="-50">
                <a:latin typeface="Microsoft Sans Serif"/>
                <a:cs typeface="Microsoft Sans Serif"/>
              </a:rPr>
              <a:t>do </a:t>
            </a:r>
            <a:r>
              <a:rPr sz="1550" spc="-145" err="1">
                <a:latin typeface="Microsoft Sans Serif"/>
                <a:cs typeface="Microsoft Sans Serif"/>
              </a:rPr>
              <a:t>número</a:t>
            </a:r>
            <a:r>
              <a:rPr sz="1550" spc="-145">
                <a:latin typeface="Microsoft Sans Serif"/>
                <a:cs typeface="Microsoft Sans Serif"/>
              </a:rPr>
              <a:t> </a:t>
            </a:r>
            <a:r>
              <a:rPr sz="1550" spc="-45" err="1">
                <a:latin typeface="Microsoft Sans Serif"/>
                <a:cs typeface="Microsoft Sans Serif"/>
              </a:rPr>
              <a:t>relativo</a:t>
            </a:r>
            <a:r>
              <a:rPr sz="1550" spc="-45">
                <a:latin typeface="Microsoft Sans Serif"/>
                <a:cs typeface="Microsoft Sans Serif"/>
              </a:rPr>
              <a:t> </a:t>
            </a:r>
            <a:r>
              <a:rPr sz="1550" spc="-85" err="1">
                <a:latin typeface="Microsoft Sans Serif"/>
                <a:cs typeface="Microsoft Sans Serif"/>
              </a:rPr>
              <a:t>deve</a:t>
            </a:r>
            <a:r>
              <a:rPr sz="1550" spc="-85">
                <a:latin typeface="Microsoft Sans Serif"/>
                <a:cs typeface="Microsoft Sans Serif"/>
              </a:rPr>
              <a:t> </a:t>
            </a:r>
            <a:r>
              <a:rPr sz="1550" spc="-120" err="1">
                <a:latin typeface="Microsoft Sans Serif"/>
                <a:cs typeface="Microsoft Sans Serif"/>
              </a:rPr>
              <a:t>ser</a:t>
            </a:r>
            <a:r>
              <a:rPr sz="1550" spc="-120">
                <a:latin typeface="Microsoft Sans Serif"/>
                <a:cs typeface="Microsoft Sans Serif"/>
              </a:rPr>
              <a:t> </a:t>
            </a:r>
            <a:r>
              <a:rPr sz="1550" spc="-10" err="1">
                <a:latin typeface="Microsoft Sans Serif"/>
                <a:cs typeface="Microsoft Sans Serif"/>
              </a:rPr>
              <a:t>feita</a:t>
            </a:r>
            <a:r>
              <a:rPr sz="1550" spc="-10">
                <a:latin typeface="Microsoft Sans Serif"/>
                <a:cs typeface="Microsoft Sans Serif"/>
              </a:rPr>
              <a:t> </a:t>
            </a:r>
            <a:r>
              <a:rPr sz="1550" spc="-55" err="1">
                <a:latin typeface="Microsoft Sans Serif"/>
                <a:cs typeface="Microsoft Sans Serif"/>
              </a:rPr>
              <a:t>pelo</a:t>
            </a:r>
            <a:r>
              <a:rPr sz="1550" spc="-55">
                <a:latin typeface="Microsoft Sans Serif"/>
                <a:cs typeface="Microsoft Sans Serif"/>
              </a:rPr>
              <a:t> </a:t>
            </a:r>
            <a:r>
              <a:rPr sz="1550" spc="-50">
                <a:latin typeface="Microsoft Sans Serif"/>
                <a:cs typeface="Microsoft Sans Serif"/>
              </a:rPr>
              <a:t> </a:t>
            </a:r>
            <a:r>
              <a:rPr sz="1550" spc="-180" err="1">
                <a:latin typeface="Microsoft Sans Serif"/>
                <a:cs typeface="Microsoft Sans Serif"/>
              </a:rPr>
              <a:t>seu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90" err="1">
                <a:latin typeface="Microsoft Sans Serif"/>
                <a:cs typeface="Microsoft Sans Serif"/>
              </a:rPr>
              <a:t>respectivo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110" err="1">
                <a:latin typeface="Microsoft Sans Serif"/>
                <a:cs typeface="Microsoft Sans Serif"/>
              </a:rPr>
              <a:t>símbolo</a:t>
            </a:r>
            <a:r>
              <a:rPr sz="1550" spc="-110">
                <a:latin typeface="Microsoft Sans Serif"/>
                <a:cs typeface="Microsoft Sans Serif"/>
              </a:rPr>
              <a:t>.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155">
                <a:latin typeface="Microsoft Sans Serif"/>
                <a:cs typeface="Microsoft Sans Serif"/>
              </a:rPr>
              <a:t>Ex.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90">
                <a:latin typeface="Microsoft Sans Serif"/>
                <a:cs typeface="Microsoft Sans Serif"/>
              </a:rPr>
              <a:t>%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55">
                <a:latin typeface="Microsoft Sans Serif"/>
                <a:cs typeface="Microsoft Sans Serif"/>
              </a:rPr>
              <a:t>(</a:t>
            </a:r>
            <a:r>
              <a:rPr sz="1550" spc="-55" err="1">
                <a:latin typeface="Microsoft Sans Serif"/>
                <a:cs typeface="Microsoft Sans Serif"/>
              </a:rPr>
              <a:t>por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110">
                <a:latin typeface="Microsoft Sans Serif"/>
                <a:cs typeface="Microsoft Sans Serif"/>
              </a:rPr>
              <a:t>cento),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240">
                <a:latin typeface="Microsoft Sans Serif"/>
                <a:cs typeface="Microsoft Sans Serif"/>
              </a:rPr>
              <a:t>‰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55">
                <a:latin typeface="Microsoft Sans Serif"/>
                <a:cs typeface="Microsoft Sans Serif"/>
              </a:rPr>
              <a:t>(</a:t>
            </a:r>
            <a:r>
              <a:rPr sz="1550" spc="-55" err="1">
                <a:latin typeface="Microsoft Sans Serif"/>
                <a:cs typeface="Microsoft Sans Serif"/>
              </a:rPr>
              <a:t>por</a:t>
            </a:r>
            <a:r>
              <a:rPr sz="1550" spc="15">
                <a:latin typeface="Microsoft Sans Serif"/>
                <a:cs typeface="Microsoft Sans Serif"/>
              </a:rPr>
              <a:t> </a:t>
            </a:r>
            <a:r>
              <a:rPr sz="1550" spc="-85">
                <a:latin typeface="Microsoft Sans Serif"/>
                <a:cs typeface="Microsoft Sans Serif"/>
              </a:rPr>
              <a:t>mil);</a:t>
            </a:r>
            <a:endParaRPr sz="1550">
              <a:latin typeface="Microsoft Sans Serif"/>
              <a:cs typeface="Microsoft Sans Serif"/>
            </a:endParaRPr>
          </a:p>
          <a:p>
            <a:pPr lvl="1">
              <a:lnSpc>
                <a:spcPct val="100000"/>
              </a:lnSpc>
              <a:spcBef>
                <a:spcPts val="25"/>
              </a:spcBef>
              <a:buClr>
                <a:srgbClr val="DD8047"/>
              </a:buClr>
              <a:buFont typeface="Arial MT"/>
              <a:buChar char="○"/>
            </a:pPr>
            <a:endParaRPr sz="2250">
              <a:latin typeface="Microsoft Sans Serif"/>
              <a:cs typeface="Microsoft Sans Serif"/>
            </a:endParaRPr>
          </a:p>
          <a:p>
            <a:pPr marL="626110" marR="10160" lvl="1" indent="-281940" algn="just">
              <a:lnSpc>
                <a:spcPts val="1490"/>
              </a:lnSpc>
              <a:buClr>
                <a:srgbClr val="DD8047"/>
              </a:buClr>
              <a:buFont typeface="Arial MT"/>
              <a:buChar char="○"/>
              <a:tabLst>
                <a:tab pos="626745" algn="l"/>
              </a:tabLst>
            </a:pPr>
            <a:r>
              <a:rPr sz="1550" spc="-180">
                <a:latin typeface="Microsoft Sans Serif"/>
                <a:cs typeface="Microsoft Sans Serif"/>
              </a:rPr>
              <a:t>As</a:t>
            </a:r>
            <a:r>
              <a:rPr sz="1550" spc="-175">
                <a:latin typeface="Microsoft Sans Serif"/>
                <a:cs typeface="Microsoft Sans Serif"/>
              </a:rPr>
              <a:t> </a:t>
            </a:r>
            <a:r>
              <a:rPr sz="1550" spc="-120" err="1">
                <a:latin typeface="Microsoft Sans Serif"/>
                <a:cs typeface="Microsoft Sans Serif"/>
              </a:rPr>
              <a:t>expressões</a:t>
            </a:r>
            <a:r>
              <a:rPr sz="1550" spc="-120">
                <a:latin typeface="Microsoft Sans Serif"/>
                <a:cs typeface="Microsoft Sans Serif"/>
              </a:rPr>
              <a:t> </a:t>
            </a:r>
            <a:r>
              <a:rPr sz="1550" spc="-100">
                <a:latin typeface="Microsoft Sans Serif"/>
                <a:cs typeface="Microsoft Sans Serif"/>
              </a:rPr>
              <a:t>que </a:t>
            </a:r>
            <a:r>
              <a:rPr sz="1550" spc="-65" err="1">
                <a:latin typeface="Microsoft Sans Serif"/>
                <a:cs typeface="Microsoft Sans Serif"/>
              </a:rPr>
              <a:t>totalizam</a:t>
            </a:r>
            <a:r>
              <a:rPr sz="1550" spc="-65">
                <a:latin typeface="Microsoft Sans Serif"/>
                <a:cs typeface="Microsoft Sans Serif"/>
              </a:rPr>
              <a:t> </a:t>
            </a:r>
            <a:r>
              <a:rPr sz="1550" spc="-175" err="1">
                <a:latin typeface="Microsoft Sans Serif"/>
                <a:cs typeface="Microsoft Sans Serif"/>
              </a:rPr>
              <a:t>os</a:t>
            </a:r>
            <a:r>
              <a:rPr sz="1550" spc="60">
                <a:latin typeface="Microsoft Sans Serif"/>
                <a:cs typeface="Microsoft Sans Serif"/>
              </a:rPr>
              <a:t> </a:t>
            </a:r>
            <a:r>
              <a:rPr sz="1550" spc="-80">
                <a:latin typeface="Microsoft Sans Serif"/>
                <a:cs typeface="Microsoft Sans Serif"/>
              </a:rPr>
              <a:t>dados </a:t>
            </a:r>
            <a:r>
              <a:rPr sz="1550" spc="-120" err="1">
                <a:latin typeface="Microsoft Sans Serif"/>
                <a:cs typeface="Microsoft Sans Serif"/>
              </a:rPr>
              <a:t>devem</a:t>
            </a:r>
            <a:r>
              <a:rPr sz="1550" spc="-120">
                <a:latin typeface="Microsoft Sans Serif"/>
                <a:cs typeface="Microsoft Sans Serif"/>
              </a:rPr>
              <a:t> </a:t>
            </a:r>
            <a:r>
              <a:rPr sz="1550" spc="-120" err="1">
                <a:latin typeface="Microsoft Sans Serif"/>
                <a:cs typeface="Microsoft Sans Serif"/>
              </a:rPr>
              <a:t>ser</a:t>
            </a:r>
            <a:r>
              <a:rPr sz="1550" spc="-120">
                <a:latin typeface="Microsoft Sans Serif"/>
                <a:cs typeface="Microsoft Sans Serif"/>
              </a:rPr>
              <a:t> </a:t>
            </a:r>
            <a:r>
              <a:rPr sz="1550" spc="-90" err="1">
                <a:latin typeface="Microsoft Sans Serif"/>
                <a:cs typeface="Microsoft Sans Serif"/>
              </a:rPr>
              <a:t>destacadas</a:t>
            </a:r>
            <a:r>
              <a:rPr sz="1550" spc="-90">
                <a:latin typeface="Microsoft Sans Serif"/>
                <a:cs typeface="Microsoft Sans Serif"/>
              </a:rPr>
              <a:t> </a:t>
            </a:r>
            <a:r>
              <a:rPr sz="1550" spc="-175" err="1">
                <a:latin typeface="Microsoft Sans Serif"/>
                <a:cs typeface="Microsoft Sans Serif"/>
              </a:rPr>
              <a:t>em</a:t>
            </a:r>
            <a:r>
              <a:rPr sz="1550" spc="60">
                <a:latin typeface="Microsoft Sans Serif"/>
                <a:cs typeface="Microsoft Sans Serif"/>
              </a:rPr>
              <a:t> </a:t>
            </a:r>
            <a:r>
              <a:rPr sz="1550" spc="-60" err="1">
                <a:latin typeface="Microsoft Sans Serif"/>
                <a:cs typeface="Microsoft Sans Serif"/>
              </a:rPr>
              <a:t>negrito</a:t>
            </a:r>
            <a:r>
              <a:rPr sz="1550" spc="-60">
                <a:latin typeface="Microsoft Sans Serif"/>
                <a:cs typeface="Microsoft Sans Serif"/>
              </a:rPr>
              <a:t> </a:t>
            </a:r>
            <a:r>
              <a:rPr sz="1550" spc="-140" err="1">
                <a:latin typeface="Microsoft Sans Serif"/>
                <a:cs typeface="Microsoft Sans Serif"/>
              </a:rPr>
              <a:t>ou</a:t>
            </a:r>
            <a:r>
              <a:rPr sz="1550" spc="-140">
                <a:latin typeface="Microsoft Sans Serif"/>
                <a:cs typeface="Microsoft Sans Serif"/>
              </a:rPr>
              <a:t> </a:t>
            </a:r>
            <a:r>
              <a:rPr sz="1550" spc="-70" err="1">
                <a:latin typeface="Microsoft Sans Serif"/>
                <a:cs typeface="Microsoft Sans Serif"/>
              </a:rPr>
              <a:t>letras</a:t>
            </a:r>
            <a:r>
              <a:rPr sz="1550" spc="-70">
                <a:latin typeface="Microsoft Sans Serif"/>
                <a:cs typeface="Microsoft Sans Serif"/>
              </a:rPr>
              <a:t> </a:t>
            </a:r>
            <a:r>
              <a:rPr sz="1550" spc="-140" err="1">
                <a:latin typeface="Microsoft Sans Serif"/>
                <a:cs typeface="Microsoft Sans Serif"/>
              </a:rPr>
              <a:t>maiúsculas</a:t>
            </a:r>
            <a:r>
              <a:rPr sz="1550" spc="-140">
                <a:latin typeface="Microsoft Sans Serif"/>
                <a:cs typeface="Microsoft Sans Serif"/>
              </a:rPr>
              <a:t>. </a:t>
            </a:r>
            <a:r>
              <a:rPr sz="1550" spc="-135">
                <a:latin typeface="Microsoft Sans Serif"/>
                <a:cs typeface="Microsoft Sans Serif"/>
              </a:rPr>
              <a:t> </a:t>
            </a:r>
            <a:r>
              <a:rPr sz="1550" spc="-185">
                <a:latin typeface="Microsoft Sans Serif"/>
                <a:cs typeface="Microsoft Sans Serif"/>
              </a:rPr>
              <a:t>Ex</a:t>
            </a:r>
            <a:r>
              <a:rPr sz="1550" spc="-90">
                <a:latin typeface="Microsoft Sans Serif"/>
                <a:cs typeface="Microsoft Sans Serif"/>
              </a:rPr>
              <a:t>:</a:t>
            </a:r>
            <a:r>
              <a:rPr sz="1550" spc="20">
                <a:latin typeface="Microsoft Sans Serif"/>
                <a:cs typeface="Microsoft Sans Serif"/>
              </a:rPr>
              <a:t> </a:t>
            </a:r>
            <a:r>
              <a:rPr sz="1550" b="1" spc="-315">
                <a:latin typeface="Arial"/>
                <a:cs typeface="Arial"/>
              </a:rPr>
              <a:t>T</a:t>
            </a:r>
            <a:r>
              <a:rPr sz="1550" b="1" spc="-95">
                <a:latin typeface="Arial"/>
                <a:cs typeface="Arial"/>
              </a:rPr>
              <a:t>ota</a:t>
            </a:r>
            <a:r>
              <a:rPr sz="1550" b="1" spc="-50">
                <a:latin typeface="Arial"/>
                <a:cs typeface="Arial"/>
              </a:rPr>
              <a:t>l</a:t>
            </a:r>
            <a:r>
              <a:rPr sz="1550" spc="-95">
                <a:latin typeface="Microsoft Sans Serif"/>
                <a:cs typeface="Microsoft Sans Serif"/>
              </a:rPr>
              <a:t>,</a:t>
            </a:r>
            <a:r>
              <a:rPr sz="1550">
                <a:latin typeface="Microsoft Sans Serif"/>
                <a:cs typeface="Microsoft Sans Serif"/>
              </a:rPr>
              <a:t> </a:t>
            </a:r>
            <a:r>
              <a:rPr sz="1550" b="1" spc="-130">
                <a:latin typeface="Arial"/>
                <a:cs typeface="Arial"/>
              </a:rPr>
              <a:t>Subtotal</a:t>
            </a:r>
            <a:r>
              <a:rPr sz="1550" spc="-95">
                <a:latin typeface="Microsoft Sans Serif"/>
                <a:cs typeface="Microsoft Sans Serif"/>
              </a:rPr>
              <a:t>,</a:t>
            </a:r>
            <a:r>
              <a:rPr sz="1550" spc="10">
                <a:latin typeface="Microsoft Sans Serif"/>
                <a:cs typeface="Microsoft Sans Serif"/>
              </a:rPr>
              <a:t> </a:t>
            </a:r>
            <a:r>
              <a:rPr sz="1550" spc="-305">
                <a:latin typeface="Microsoft Sans Serif"/>
                <a:cs typeface="Microsoft Sans Serif"/>
              </a:rPr>
              <a:t>T</a:t>
            </a:r>
            <a:r>
              <a:rPr sz="1550" spc="-50">
                <a:latin typeface="Microsoft Sans Serif"/>
                <a:cs typeface="Microsoft Sans Serif"/>
              </a:rPr>
              <a:t>O</a:t>
            </a:r>
            <a:r>
              <a:rPr sz="1550" spc="-305">
                <a:latin typeface="Microsoft Sans Serif"/>
                <a:cs typeface="Microsoft Sans Serif"/>
              </a:rPr>
              <a:t>T</a:t>
            </a:r>
            <a:r>
              <a:rPr sz="1550" spc="-125">
                <a:latin typeface="Microsoft Sans Serif"/>
                <a:cs typeface="Microsoft Sans Serif"/>
              </a:rPr>
              <a:t>AL;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9501" y="2075969"/>
            <a:ext cx="3684578" cy="1862048"/>
          </a:xfrm>
          <a:prstGeom prst="rect">
            <a:avLst/>
          </a:prstGeom>
        </p:spPr>
        <p:txBody>
          <a:bodyPr vert="horz" wrap="square" lIns="0" tIns="101600" rIns="0" bIns="0" rtlCol="0" anchor="t">
            <a:spAutoFit/>
          </a:bodyPr>
          <a:lstStyle/>
          <a:p>
            <a:pPr marL="403225" indent="-342900">
              <a:spcBef>
                <a:spcPts val="8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457834" algn="l"/>
              </a:tabLst>
            </a:pPr>
            <a:r>
              <a:rPr lang="pt-BR" sz="2400" spc="-165">
                <a:latin typeface="Microsoft Sans Serif"/>
                <a:cs typeface="Microsoft Sans Serif"/>
              </a:rPr>
              <a:t>Estatística </a:t>
            </a:r>
            <a:r>
              <a:rPr lang="pt-BR" sz="2400">
                <a:latin typeface="Microsoft Sans Serif"/>
                <a:ea typeface="Microsoft Sans Serif"/>
                <a:cs typeface="Microsoft Sans Serif"/>
              </a:rPr>
              <a:t>Descritiva</a:t>
            </a:r>
            <a:endParaRPr lang="pt-BR">
              <a:cs typeface="Calibri"/>
            </a:endParaRPr>
          </a:p>
          <a:p>
            <a:pPr marL="403225" indent="-342900">
              <a:spcBef>
                <a:spcPts val="8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457834" algn="l"/>
                <a:tab pos="458470" algn="l"/>
              </a:tabLst>
            </a:pPr>
            <a:r>
              <a:rPr lang="pt-BR" sz="2400" spc="-114">
                <a:latin typeface="Microsoft Sans Serif"/>
                <a:ea typeface="Microsoft Sans Serif"/>
                <a:cs typeface="Microsoft Sans Serif"/>
              </a:rPr>
              <a:t>Apresentações Tabulares</a:t>
            </a:r>
            <a:endParaRPr lang="pt-BR" sz="2400">
              <a:latin typeface="Microsoft Sans Serif"/>
              <a:ea typeface="Microsoft Sans Serif"/>
              <a:cs typeface="Calibri"/>
            </a:endParaRPr>
          </a:p>
          <a:p>
            <a:pPr marL="401955" indent="-342900"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457834" algn="l"/>
                <a:tab pos="458470" algn="l"/>
              </a:tabLst>
            </a:pPr>
            <a:r>
              <a:rPr lang="pt-BR" sz="2400" spc="-85">
                <a:latin typeface="Microsoft Sans Serif"/>
                <a:ea typeface="Microsoft Sans Serif"/>
                <a:cs typeface="Microsoft Sans Serif"/>
              </a:rPr>
              <a:t>Apresentações Gráficas</a:t>
            </a:r>
          </a:p>
          <a:p>
            <a:pPr marL="401955" indent="-342900"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457834" algn="l"/>
                <a:tab pos="458470" algn="l"/>
              </a:tabLst>
            </a:pPr>
            <a:r>
              <a:rPr lang="pt-BR" sz="2400" spc="-85">
                <a:latin typeface="Microsoft Sans Serif"/>
                <a:ea typeface="Microsoft Sans Serif"/>
                <a:cs typeface="Microsoft Sans Serif"/>
              </a:rPr>
              <a:t>Scripts em Python</a:t>
            </a:r>
            <a:endParaRPr lang="pt-BR" sz="2400">
              <a:latin typeface="Microsoft Sans Serif"/>
              <a:ea typeface="Microsoft Sans Serif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6808" y="197646"/>
            <a:ext cx="8292287" cy="689932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err="1"/>
              <a:t>Apresentações</a:t>
            </a:r>
            <a:r>
              <a:rPr spc="-25"/>
              <a:t> </a:t>
            </a:r>
            <a:r>
              <a:rPr spc="-5" err="1"/>
              <a:t>Gráficas</a:t>
            </a:r>
            <a:r>
              <a:rPr spc="-20"/>
              <a:t> </a:t>
            </a:r>
            <a:r>
              <a:t>e</a:t>
            </a:r>
            <a:r>
              <a:rPr spc="-95"/>
              <a:t> </a:t>
            </a:r>
            <a:r>
              <a:rPr spc="-40" err="1"/>
              <a:t>Tabulares</a:t>
            </a:r>
            <a:endParaRPr lang="pt-BR" err="1"/>
          </a:p>
        </p:txBody>
      </p:sp>
      <p:sp>
        <p:nvSpPr>
          <p:cNvPr id="4" name="object 4"/>
          <p:cNvSpPr txBox="1"/>
          <p:nvPr/>
        </p:nvSpPr>
        <p:spPr>
          <a:xfrm>
            <a:off x="860874" y="1556374"/>
            <a:ext cx="3460433" cy="518091"/>
          </a:xfrm>
          <a:prstGeom prst="rect">
            <a:avLst/>
          </a:prstGeom>
          <a:solidFill>
            <a:srgbClr val="DD8047"/>
          </a:solidFill>
        </p:spPr>
        <p:txBody>
          <a:bodyPr vert="horz" wrap="square" lIns="0" tIns="25400" rIns="0" bIns="0" rtlCol="0" anchor="t">
            <a:spAutoFit/>
          </a:bodyPr>
          <a:lstStyle/>
          <a:p>
            <a:pPr marL="85090">
              <a:lnSpc>
                <a:spcPct val="100000"/>
              </a:lnSpc>
              <a:spcBef>
                <a:spcPts val="200"/>
              </a:spcBef>
            </a:pPr>
            <a:r>
              <a:rPr sz="3200" b="1" spc="-5" err="1">
                <a:latin typeface="Arial"/>
                <a:cs typeface="Arial"/>
              </a:rPr>
              <a:t>Roteiro</a:t>
            </a:r>
            <a:r>
              <a:rPr lang="pt-BR" sz="3200" b="1" spc="-5">
                <a:latin typeface="Arial"/>
                <a:cs typeface="Arial"/>
              </a:rPr>
              <a:t>:</a:t>
            </a:r>
            <a:endParaRPr lang="pt-BR"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3822" y="1273525"/>
            <a:ext cx="7539990" cy="3011081"/>
          </a:xfrm>
          <a:prstGeom prst="rect">
            <a:avLst/>
          </a:prstGeom>
        </p:spPr>
        <p:txBody>
          <a:bodyPr vert="horz" wrap="square" lIns="0" tIns="91440" rIns="0" bIns="0" rtlCol="0" anchor="t">
            <a:spAutoFit/>
          </a:bodyPr>
          <a:lstStyle/>
          <a:p>
            <a:pPr marL="394335" indent="-382270">
              <a:lnSpc>
                <a:spcPct val="100000"/>
              </a:lnSpc>
              <a:spcBef>
                <a:spcPts val="720"/>
              </a:spcBef>
              <a:buClr>
                <a:srgbClr val="DD8047"/>
              </a:buClr>
              <a:buChar char="●"/>
              <a:tabLst>
                <a:tab pos="394335" algn="l"/>
                <a:tab pos="394970" algn="l"/>
              </a:tabLst>
            </a:pPr>
            <a:r>
              <a:rPr sz="2000" b="1" spc="-155">
                <a:latin typeface="Arial"/>
                <a:cs typeface="Arial"/>
              </a:rPr>
              <a:t>Out</a:t>
            </a:r>
            <a:r>
              <a:rPr sz="2000" b="1" spc="-85">
                <a:latin typeface="Arial"/>
                <a:cs typeface="Arial"/>
              </a:rPr>
              <a:t>r</a:t>
            </a:r>
            <a:r>
              <a:rPr sz="2000" b="1" spc="-165">
                <a:latin typeface="Arial"/>
                <a:cs typeface="Arial"/>
              </a:rPr>
              <a:t>a</a:t>
            </a:r>
            <a:r>
              <a:rPr sz="2000" b="1" spc="-160">
                <a:latin typeface="Arial"/>
                <a:cs typeface="Arial"/>
              </a:rPr>
              <a:t>s</a:t>
            </a:r>
            <a:r>
              <a:rPr sz="2000" b="1" spc="-30">
                <a:latin typeface="Arial"/>
                <a:cs typeface="Arial"/>
              </a:rPr>
              <a:t> </a:t>
            </a:r>
            <a:r>
              <a:rPr sz="2000" b="1" spc="-185">
                <a:latin typeface="Arial"/>
                <a:cs typeface="Arial"/>
              </a:rPr>
              <a:t>conside</a:t>
            </a:r>
            <a:r>
              <a:rPr sz="2000" b="1" spc="-114">
                <a:latin typeface="Arial"/>
                <a:cs typeface="Arial"/>
              </a:rPr>
              <a:t>r</a:t>
            </a:r>
            <a:r>
              <a:rPr sz="2000" b="1" spc="-190">
                <a:latin typeface="Arial"/>
                <a:cs typeface="Arial"/>
              </a:rPr>
              <a:t>ações:</a:t>
            </a:r>
            <a:endParaRPr sz="2000">
              <a:latin typeface="Arial"/>
              <a:cs typeface="Arial"/>
            </a:endParaRPr>
          </a:p>
          <a:p>
            <a:pPr marL="714375" marR="5080" lvl="1" indent="-306070" algn="just">
              <a:spcBef>
                <a:spcPts val="555"/>
              </a:spcBef>
              <a:buClr>
                <a:srgbClr val="DD8047"/>
              </a:buClr>
              <a:buFont typeface="Arial MT"/>
              <a:buChar char="○"/>
              <a:tabLst>
                <a:tab pos="715010" algn="l"/>
              </a:tabLst>
            </a:pPr>
            <a:r>
              <a:rPr sz="1800" spc="-210">
                <a:latin typeface="Microsoft Sans Serif"/>
                <a:cs typeface="Microsoft Sans Serif"/>
              </a:rPr>
              <a:t>As</a:t>
            </a:r>
            <a:r>
              <a:rPr sz="1800" spc="-204">
                <a:latin typeface="Microsoft Sans Serif"/>
                <a:cs typeface="Microsoft Sans Serif"/>
              </a:rPr>
              <a:t> </a:t>
            </a:r>
            <a:r>
              <a:rPr sz="1800" spc="-120">
                <a:latin typeface="Microsoft Sans Serif"/>
                <a:cs typeface="Microsoft Sans Serif"/>
              </a:rPr>
              <a:t>informações</a:t>
            </a:r>
            <a:r>
              <a:rPr lang="pt-BR" spc="-120">
                <a:latin typeface="Microsoft Sans Serif"/>
                <a:cs typeface="Microsoft Sans Serif"/>
              </a:rPr>
              <a:t> </a:t>
            </a:r>
            <a:r>
              <a:rPr lang="pt-BR" spc="-15">
                <a:latin typeface="Microsoft Sans Serif"/>
                <a:cs typeface="Microsoft Sans Serif"/>
              </a:rPr>
              <a:t>da </a:t>
            </a:r>
            <a:r>
              <a:rPr lang="pt-BR" spc="-135">
                <a:latin typeface="Microsoft Sans Serif"/>
                <a:cs typeface="Microsoft Sans Serif"/>
              </a:rPr>
              <a:t>coluna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65">
                <a:latin typeface="Microsoft Sans Serif"/>
                <a:cs typeface="Microsoft Sans Serif"/>
              </a:rPr>
              <a:t>indicadora</a:t>
            </a:r>
            <a:r>
              <a:rPr sz="1800" spc="-60">
                <a:latin typeface="Microsoft Sans Serif"/>
                <a:cs typeface="Microsoft Sans Serif"/>
              </a:rPr>
              <a:t> </a:t>
            </a:r>
            <a:r>
              <a:rPr sz="1800" spc="-135">
                <a:latin typeface="Microsoft Sans Serif"/>
                <a:cs typeface="Microsoft Sans Serif"/>
              </a:rPr>
              <a:t>devem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135">
                <a:latin typeface="Microsoft Sans Serif"/>
                <a:cs typeface="Microsoft Sans Serif"/>
              </a:rPr>
              <a:t>ser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95">
                <a:latin typeface="Microsoft Sans Serif"/>
                <a:cs typeface="Microsoft Sans Serif"/>
              </a:rPr>
              <a:t>alinhadas</a:t>
            </a:r>
            <a:r>
              <a:rPr sz="1800" spc="-90">
                <a:latin typeface="Microsoft Sans Serif"/>
                <a:cs typeface="Microsoft Sans Serif"/>
              </a:rPr>
              <a:t> </a:t>
            </a:r>
            <a:r>
              <a:rPr sz="1800" spc="-160">
                <a:latin typeface="Microsoft Sans Serif"/>
                <a:cs typeface="Microsoft Sans Serif"/>
              </a:rPr>
              <a:t>no</a:t>
            </a:r>
            <a:r>
              <a:rPr sz="1800" spc="-155">
                <a:latin typeface="Microsoft Sans Serif"/>
                <a:cs typeface="Microsoft Sans Serif"/>
              </a:rPr>
              <a:t> </a:t>
            </a:r>
            <a:r>
              <a:rPr sz="1800" spc="-114">
                <a:latin typeface="Microsoft Sans Serif"/>
                <a:cs typeface="Microsoft Sans Serif"/>
              </a:rPr>
              <a:t>canto </a:t>
            </a:r>
            <a:r>
              <a:rPr sz="1800" spc="-110">
                <a:latin typeface="Microsoft Sans Serif"/>
                <a:cs typeface="Microsoft Sans Serif"/>
              </a:rPr>
              <a:t> </a:t>
            </a:r>
            <a:r>
              <a:rPr sz="1800" spc="-95">
                <a:latin typeface="Microsoft Sans Serif"/>
                <a:cs typeface="Microsoft Sans Serif"/>
              </a:rPr>
              <a:t>esquerdo;</a:t>
            </a:r>
            <a:endParaRPr sz="1800">
              <a:latin typeface="Microsoft Sans Serif"/>
              <a:cs typeface="Microsoft Sans Serif"/>
            </a:endParaRPr>
          </a:p>
          <a:p>
            <a:pPr lvl="1">
              <a:lnSpc>
                <a:spcPct val="100000"/>
              </a:lnSpc>
              <a:buClr>
                <a:srgbClr val="DD8047"/>
              </a:buClr>
              <a:buFont typeface="Arial MT"/>
              <a:buChar char="○"/>
            </a:pPr>
            <a:endParaRPr sz="1900">
              <a:latin typeface="Microsoft Sans Serif"/>
              <a:cs typeface="Microsoft Sans Serif"/>
            </a:endParaRPr>
          </a:p>
          <a:p>
            <a:pPr marL="714375" lvl="1" indent="-306070">
              <a:lnSpc>
                <a:spcPct val="100000"/>
              </a:lnSpc>
              <a:spcBef>
                <a:spcPts val="1110"/>
              </a:spcBef>
              <a:buClr>
                <a:srgbClr val="DD8047"/>
              </a:buClr>
              <a:buFont typeface="Arial MT"/>
              <a:buChar char="○"/>
              <a:tabLst>
                <a:tab pos="714375" algn="l"/>
                <a:tab pos="715010" algn="l"/>
              </a:tabLst>
            </a:pPr>
            <a:r>
              <a:rPr sz="1800" spc="-160">
                <a:latin typeface="Microsoft Sans Serif"/>
                <a:cs typeface="Microsoft Sans Serif"/>
              </a:rPr>
              <a:t>Os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90">
                <a:latin typeface="Microsoft Sans Serif"/>
                <a:cs typeface="Microsoft Sans Serif"/>
              </a:rPr>
              <a:t>dados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10">
                <a:latin typeface="Microsoft Sans Serif"/>
                <a:cs typeface="Microsoft Sans Serif"/>
              </a:rPr>
              <a:t>das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70">
                <a:latin typeface="Microsoft Sans Serif"/>
                <a:cs typeface="Microsoft Sans Serif"/>
              </a:rPr>
              <a:t>casas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90">
                <a:latin typeface="Microsoft Sans Serif"/>
                <a:cs typeface="Microsoft Sans Serif"/>
              </a:rPr>
              <a:t>ficam</a:t>
            </a:r>
            <a:r>
              <a:rPr sz="1800" spc="20">
                <a:latin typeface="Microsoft Sans Serif"/>
                <a:cs typeface="Microsoft Sans Serif"/>
              </a:rPr>
              <a:t> </a:t>
            </a:r>
            <a:r>
              <a:rPr sz="1800" spc="-130">
                <a:latin typeface="Microsoft Sans Serif"/>
                <a:cs typeface="Microsoft Sans Serif"/>
              </a:rPr>
              <a:t>melhor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95">
                <a:latin typeface="Microsoft Sans Serif"/>
                <a:cs typeface="Microsoft Sans Serif"/>
              </a:rPr>
              <a:t>centralizados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80">
                <a:latin typeface="Microsoft Sans Serif"/>
                <a:cs typeface="Microsoft Sans Serif"/>
              </a:rPr>
              <a:t>nas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40">
                <a:latin typeface="Microsoft Sans Serif"/>
                <a:cs typeface="Microsoft Sans Serif"/>
              </a:rPr>
              <a:t>colunas;</a:t>
            </a:r>
            <a:endParaRPr sz="1800">
              <a:latin typeface="Microsoft Sans Serif"/>
              <a:cs typeface="Microsoft Sans Serif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Clr>
                <a:srgbClr val="DD8047"/>
              </a:buClr>
              <a:buFont typeface="Arial MT"/>
              <a:buChar char="○"/>
            </a:pPr>
            <a:endParaRPr sz="2850">
              <a:latin typeface="Microsoft Sans Serif"/>
              <a:cs typeface="Microsoft Sans Serif"/>
            </a:endParaRPr>
          </a:p>
          <a:p>
            <a:pPr marL="714375" marR="8255" lvl="1" indent="-306070" algn="just">
              <a:lnSpc>
                <a:spcPct val="100000"/>
              </a:lnSpc>
              <a:buClr>
                <a:srgbClr val="DD8047"/>
              </a:buClr>
              <a:buFont typeface="Arial MT"/>
              <a:buChar char="○"/>
              <a:tabLst>
                <a:tab pos="715010" algn="l"/>
              </a:tabLst>
            </a:pPr>
            <a:r>
              <a:rPr sz="1800" spc="-160">
                <a:latin typeface="Microsoft Sans Serif"/>
                <a:cs typeface="Microsoft Sans Serif"/>
              </a:rPr>
              <a:t>Os</a:t>
            </a:r>
            <a:r>
              <a:rPr sz="1800" spc="-155">
                <a:latin typeface="Microsoft Sans Serif"/>
                <a:cs typeface="Microsoft Sans Serif"/>
              </a:rPr>
              <a:t> </a:t>
            </a:r>
            <a:r>
              <a:rPr sz="1800" spc="-185">
                <a:latin typeface="Microsoft Sans Serif"/>
                <a:cs typeface="Microsoft Sans Serif"/>
              </a:rPr>
              <a:t>números</a:t>
            </a:r>
            <a:r>
              <a:rPr sz="1800" spc="-180">
                <a:latin typeface="Microsoft Sans Serif"/>
                <a:cs typeface="Microsoft Sans Serif"/>
              </a:rPr>
              <a:t> </a:t>
            </a:r>
            <a:r>
              <a:rPr sz="1800" spc="-125">
                <a:latin typeface="Microsoft Sans Serif"/>
                <a:cs typeface="Microsoft Sans Serif"/>
              </a:rPr>
              <a:t>decimais</a:t>
            </a:r>
            <a:r>
              <a:rPr sz="1800" spc="-120">
                <a:latin typeface="Microsoft Sans Serif"/>
                <a:cs typeface="Microsoft Sans Serif"/>
              </a:rPr>
              <a:t> </a:t>
            </a:r>
            <a:r>
              <a:rPr sz="1800" spc="-135">
                <a:latin typeface="Microsoft Sans Serif"/>
                <a:cs typeface="Microsoft Sans Serif"/>
              </a:rPr>
              <a:t>devem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135">
                <a:latin typeface="Microsoft Sans Serif"/>
                <a:cs typeface="Microsoft Sans Serif"/>
              </a:rPr>
              <a:t>ser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105">
                <a:latin typeface="Microsoft Sans Serif"/>
                <a:cs typeface="Microsoft Sans Serif"/>
              </a:rPr>
              <a:t>apresentados</a:t>
            </a:r>
            <a:r>
              <a:rPr sz="1800" spc="-100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 </a:t>
            </a:r>
            <a:r>
              <a:rPr sz="1800" spc="-65">
                <a:latin typeface="Microsoft Sans Serif"/>
                <a:cs typeface="Microsoft Sans Serif"/>
              </a:rPr>
              <a:t>forma </a:t>
            </a:r>
            <a:r>
              <a:rPr sz="1800" spc="-135">
                <a:latin typeface="Microsoft Sans Serif"/>
                <a:cs typeface="Microsoft Sans Serif"/>
              </a:rPr>
              <a:t>homogênea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200">
                <a:latin typeface="Microsoft Sans Serif"/>
                <a:cs typeface="Microsoft Sans Serif"/>
              </a:rPr>
              <a:t>em </a:t>
            </a:r>
            <a:r>
              <a:rPr sz="1800" spc="-195">
                <a:latin typeface="Microsoft Sans Serif"/>
                <a:cs typeface="Microsoft Sans Serif"/>
              </a:rPr>
              <a:t> </a:t>
            </a:r>
            <a:r>
              <a:rPr sz="1800" spc="-185">
                <a:latin typeface="Microsoft Sans Serif"/>
                <a:cs typeface="Microsoft Sans Serif"/>
              </a:rPr>
              <a:t>classes</a:t>
            </a:r>
            <a:r>
              <a:rPr sz="1800" spc="-180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 </a:t>
            </a:r>
            <a:r>
              <a:rPr sz="1800" spc="-45">
                <a:latin typeface="Microsoft Sans Serif"/>
                <a:cs typeface="Microsoft Sans Serif"/>
              </a:rPr>
              <a:t>até </a:t>
            </a:r>
            <a:r>
              <a:rPr sz="1800" spc="-114">
                <a:latin typeface="Microsoft Sans Serif"/>
                <a:cs typeface="Microsoft Sans Serif"/>
              </a:rPr>
              <a:t>dois algarismos. A </a:t>
            </a:r>
            <a:r>
              <a:rPr sz="1800" spc="-90">
                <a:latin typeface="Microsoft Sans Serif"/>
                <a:cs typeface="Microsoft Sans Serif"/>
              </a:rPr>
              <a:t>separação </a:t>
            </a:r>
            <a:r>
              <a:rPr sz="1800" spc="-15">
                <a:latin typeface="Microsoft Sans Serif"/>
                <a:cs typeface="Microsoft Sans Serif"/>
              </a:rPr>
              <a:t>da </a:t>
            </a:r>
            <a:r>
              <a:rPr sz="1800" spc="-25">
                <a:latin typeface="Microsoft Sans Serif"/>
                <a:cs typeface="Microsoft Sans Serif"/>
              </a:rPr>
              <a:t>parte </a:t>
            </a:r>
            <a:r>
              <a:rPr sz="1800" spc="-60">
                <a:latin typeface="Microsoft Sans Serif"/>
                <a:cs typeface="Microsoft Sans Serif"/>
              </a:rPr>
              <a:t>inteira </a:t>
            </a:r>
            <a:r>
              <a:rPr sz="1800" spc="-15">
                <a:latin typeface="Microsoft Sans Serif"/>
                <a:cs typeface="Microsoft Sans Serif"/>
              </a:rPr>
              <a:t>da </a:t>
            </a:r>
            <a:r>
              <a:rPr sz="1800" spc="-100">
                <a:latin typeface="Microsoft Sans Serif"/>
                <a:cs typeface="Microsoft Sans Serif"/>
              </a:rPr>
              <a:t>decimal </a:t>
            </a:r>
            <a:r>
              <a:rPr sz="1800" spc="-95">
                <a:latin typeface="Microsoft Sans Serif"/>
                <a:cs typeface="Microsoft Sans Serif"/>
              </a:rPr>
              <a:t> deve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35">
                <a:latin typeface="Microsoft Sans Serif"/>
                <a:cs typeface="Microsoft Sans Serif"/>
              </a:rPr>
              <a:t>ser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feita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40">
                <a:latin typeface="Microsoft Sans Serif"/>
                <a:cs typeface="Microsoft Sans Serif"/>
              </a:rPr>
              <a:t>por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65">
                <a:latin typeface="Microsoft Sans Serif"/>
                <a:cs typeface="Microsoft Sans Serif"/>
              </a:rPr>
              <a:t>vírgula.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80">
                <a:latin typeface="Microsoft Sans Serif"/>
                <a:cs typeface="Microsoft Sans Serif"/>
              </a:rPr>
              <a:t>Ex.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45">
                <a:latin typeface="Microsoft Sans Serif"/>
                <a:cs typeface="Microsoft Sans Serif"/>
              </a:rPr>
              <a:t>3,2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60">
                <a:latin typeface="Microsoft Sans Serif"/>
                <a:cs typeface="Microsoft Sans Serif"/>
              </a:rPr>
              <a:t>ou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35">
                <a:latin typeface="Microsoft Sans Serif"/>
                <a:cs typeface="Microsoft Sans Serif"/>
              </a:rPr>
              <a:t>3,22;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35">
                <a:latin typeface="Microsoft Sans Serif"/>
                <a:cs typeface="Microsoft Sans Serif"/>
              </a:rPr>
              <a:t>123,8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60">
                <a:latin typeface="Microsoft Sans Serif"/>
                <a:cs typeface="Microsoft Sans Serif"/>
              </a:rPr>
              <a:t>ou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45">
                <a:latin typeface="Microsoft Sans Serif"/>
                <a:cs typeface="Microsoft Sans Serif"/>
              </a:rPr>
              <a:t>123,79.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2422" y="1183735"/>
            <a:ext cx="77787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2890" marR="5080" indent="-250825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SzPct val="100000"/>
              <a:buFont typeface="Arial MT"/>
              <a:buChar char="•"/>
              <a:tabLst>
                <a:tab pos="262890" algn="l"/>
                <a:tab pos="263525" algn="l"/>
              </a:tabLst>
            </a:pPr>
            <a:r>
              <a:rPr sz="1800" spc="-170" err="1">
                <a:latin typeface="Microsoft Sans Serif"/>
                <a:cs typeface="Microsoft Sans Serif"/>
              </a:rPr>
              <a:t>Nenhuma</a:t>
            </a:r>
            <a:r>
              <a:rPr sz="1800" spc="-165">
                <a:latin typeface="Microsoft Sans Serif"/>
                <a:cs typeface="Microsoft Sans Serif"/>
              </a:rPr>
              <a:t> </a:t>
            </a:r>
            <a:r>
              <a:rPr sz="1800" spc="-135">
                <a:latin typeface="Microsoft Sans Serif"/>
                <a:cs typeface="Microsoft Sans Serif"/>
              </a:rPr>
              <a:t>casa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15">
                <a:latin typeface="Microsoft Sans Serif"/>
                <a:cs typeface="Microsoft Sans Serif"/>
              </a:rPr>
              <a:t>da </a:t>
            </a:r>
            <a:r>
              <a:rPr sz="1800" spc="-30" err="1">
                <a:latin typeface="Microsoft Sans Serif"/>
                <a:cs typeface="Microsoft Sans Serif"/>
              </a:rPr>
              <a:t>tabela</a:t>
            </a:r>
            <a:r>
              <a:rPr sz="1800" spc="-30">
                <a:latin typeface="Microsoft Sans Serif"/>
                <a:cs typeface="Microsoft Sans Serif"/>
              </a:rPr>
              <a:t> </a:t>
            </a:r>
            <a:r>
              <a:rPr sz="1800" spc="-95" err="1">
                <a:latin typeface="Microsoft Sans Serif"/>
                <a:cs typeface="Microsoft Sans Serif"/>
              </a:rPr>
              <a:t>deve</a:t>
            </a:r>
            <a:r>
              <a:rPr sz="1800" spc="-95">
                <a:latin typeface="Microsoft Sans Serif"/>
                <a:cs typeface="Microsoft Sans Serif"/>
              </a:rPr>
              <a:t> </a:t>
            </a:r>
            <a:r>
              <a:rPr sz="1800" spc="-30" err="1">
                <a:latin typeface="Microsoft Sans Serif"/>
                <a:cs typeface="Microsoft Sans Serif"/>
              </a:rPr>
              <a:t>ficar</a:t>
            </a:r>
            <a:r>
              <a:rPr sz="1800" spc="-30">
                <a:latin typeface="Microsoft Sans Serif"/>
                <a:cs typeface="Microsoft Sans Serif"/>
              </a:rPr>
              <a:t> </a:t>
            </a:r>
            <a:r>
              <a:rPr sz="1800" spc="-200" err="1">
                <a:latin typeface="Microsoft Sans Serif"/>
                <a:cs typeface="Microsoft Sans Serif"/>
              </a:rPr>
              <a:t>em</a:t>
            </a:r>
            <a:r>
              <a:rPr sz="1800" spc="-195">
                <a:latin typeface="Microsoft Sans Serif"/>
                <a:cs typeface="Microsoft Sans Serif"/>
              </a:rPr>
              <a:t> </a:t>
            </a:r>
            <a:r>
              <a:rPr sz="1800" spc="-110" err="1">
                <a:latin typeface="Microsoft Sans Serif"/>
                <a:cs typeface="Microsoft Sans Serif"/>
              </a:rPr>
              <a:t>branco</a:t>
            </a:r>
            <a:r>
              <a:rPr sz="1800" spc="-110">
                <a:latin typeface="Microsoft Sans Serif"/>
                <a:cs typeface="Microsoft Sans Serif"/>
              </a:rPr>
              <a:t>,</a:t>
            </a:r>
            <a:r>
              <a:rPr sz="1800" spc="-105">
                <a:latin typeface="Microsoft Sans Serif"/>
                <a:cs typeface="Microsoft Sans Serif"/>
              </a:rPr>
              <a:t> </a:t>
            </a:r>
            <a:r>
              <a:rPr sz="1800" spc="-95" err="1">
                <a:latin typeface="Microsoft Sans Serif"/>
                <a:cs typeface="Microsoft Sans Serif"/>
              </a:rPr>
              <a:t>apresentando</a:t>
            </a:r>
            <a:r>
              <a:rPr sz="1800" spc="-95">
                <a:latin typeface="Microsoft Sans Serif"/>
                <a:cs typeface="Microsoft Sans Serif"/>
              </a:rPr>
              <a:t> </a:t>
            </a:r>
            <a:r>
              <a:rPr sz="1800" spc="-135" err="1">
                <a:latin typeface="Microsoft Sans Serif"/>
                <a:cs typeface="Microsoft Sans Serif"/>
              </a:rPr>
              <a:t>sempre</a:t>
            </a:r>
            <a:r>
              <a:rPr sz="1800" spc="204">
                <a:latin typeface="Microsoft Sans Serif"/>
                <a:cs typeface="Microsoft Sans Serif"/>
              </a:rPr>
              <a:t> </a:t>
            </a:r>
            <a:r>
              <a:rPr sz="1800" spc="-260">
                <a:latin typeface="Microsoft Sans Serif"/>
                <a:cs typeface="Microsoft Sans Serif"/>
              </a:rPr>
              <a:t>um</a:t>
            </a:r>
            <a:r>
              <a:rPr sz="1800" spc="-40">
                <a:latin typeface="Microsoft Sans Serif"/>
                <a:cs typeface="Microsoft Sans Serif"/>
              </a:rPr>
              <a:t> </a:t>
            </a:r>
            <a:r>
              <a:rPr sz="1800" spc="-165" err="1">
                <a:latin typeface="Microsoft Sans Serif"/>
                <a:cs typeface="Microsoft Sans Serif"/>
              </a:rPr>
              <a:t>número</a:t>
            </a:r>
            <a:r>
              <a:rPr sz="1800" spc="-165">
                <a:latin typeface="Microsoft Sans Serif"/>
                <a:cs typeface="Microsoft Sans Serif"/>
              </a:rPr>
              <a:t> </a:t>
            </a:r>
            <a:r>
              <a:rPr sz="1800" spc="-465">
                <a:latin typeface="Microsoft Sans Serif"/>
                <a:cs typeface="Microsoft Sans Serif"/>
              </a:rPr>
              <a:t> </a:t>
            </a:r>
            <a:r>
              <a:rPr sz="1800" spc="-160" err="1">
                <a:latin typeface="Microsoft Sans Serif"/>
                <a:cs typeface="Microsoft Sans Serif"/>
              </a:rPr>
              <a:t>ou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10" err="1">
                <a:latin typeface="Microsoft Sans Serif"/>
                <a:cs typeface="Microsoft Sans Serif"/>
              </a:rPr>
              <a:t>sinal</a:t>
            </a:r>
            <a:r>
              <a:rPr sz="1800" spc="-110">
                <a:latin typeface="Microsoft Sans Serif"/>
                <a:cs typeface="Microsoft Sans Serif"/>
              </a:rPr>
              <a:t>,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70" err="1">
                <a:latin typeface="Microsoft Sans Serif"/>
                <a:cs typeface="Microsoft Sans Serif"/>
              </a:rPr>
              <a:t>como</a:t>
            </a:r>
            <a:r>
              <a:rPr sz="1800" spc="-170">
                <a:latin typeface="Microsoft Sans Serif"/>
                <a:cs typeface="Microsoft Sans Serif"/>
              </a:rPr>
              <a:t>:</a:t>
            </a:r>
            <a:endParaRPr sz="1800">
              <a:latin typeface="Microsoft Sans Serif"/>
              <a:cs typeface="Microsoft Sans Serif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93527" y="1755637"/>
          <a:ext cx="7739380" cy="31187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696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9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1949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b="1" spc="-30">
                          <a:latin typeface="Arial"/>
                          <a:cs typeface="Arial"/>
                        </a:rPr>
                        <a:t>-</a:t>
                      </a:r>
                      <a:r>
                        <a:rPr sz="1400" b="1" spc="-6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65">
                          <a:latin typeface="Arial"/>
                          <a:cs typeface="Arial"/>
                        </a:rPr>
                        <a:t>(hífen)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EEF1F6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spc="-100">
                          <a:latin typeface="Microsoft Sans Serif"/>
                          <a:cs typeface="Microsoft Sans Serif"/>
                        </a:rPr>
                        <a:t>V</a:t>
                      </a:r>
                      <a:r>
                        <a:rPr sz="1400" spc="-5">
                          <a:latin typeface="Microsoft Sans Serif"/>
                          <a:cs typeface="Microsoft Sans Serif"/>
                        </a:rPr>
                        <a:t>alo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r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5" err="1">
                          <a:latin typeface="Microsoft Sans Serif"/>
                          <a:cs typeface="Microsoft Sans Serif"/>
                        </a:rPr>
                        <a:t>numéric</a:t>
                      </a:r>
                      <a:r>
                        <a:rPr sz="1400" err="1">
                          <a:latin typeface="Microsoft Sans Serif"/>
                          <a:cs typeface="Microsoft Sans Serif"/>
                        </a:rPr>
                        <a:t>o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5" err="1">
                          <a:latin typeface="Microsoft Sans Serif"/>
                          <a:cs typeface="Microsoft Sans Serif"/>
                        </a:rPr>
                        <a:t>nulo</a:t>
                      </a:r>
                      <a:r>
                        <a:rPr sz="1400" spc="-5">
                          <a:latin typeface="Microsoft Sans Serif"/>
                          <a:cs typeface="Microsoft Sans Serif"/>
                        </a:rPr>
                        <a:t>;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EEF1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949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b="1" spc="-30">
                          <a:latin typeface="Arial"/>
                          <a:cs typeface="Arial"/>
                        </a:rPr>
                        <a:t>...</a:t>
                      </a:r>
                      <a:r>
                        <a:rPr sz="1400" b="1" spc="-45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95">
                          <a:latin typeface="Arial"/>
                          <a:cs typeface="Arial"/>
                        </a:rPr>
                        <a:t>(reticência)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DCE4EE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spc="-10">
                          <a:latin typeface="Microsoft Sans Serif"/>
                          <a:cs typeface="Microsoft Sans Serif"/>
                        </a:rPr>
                        <a:t>O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30">
                          <a:latin typeface="Microsoft Sans Serif"/>
                          <a:cs typeface="Microsoft Sans Serif"/>
                        </a:rPr>
                        <a:t>dado</a:t>
                      </a:r>
                      <a:r>
                        <a:rPr sz="140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80">
                          <a:latin typeface="Microsoft Sans Serif"/>
                          <a:cs typeface="Microsoft Sans Serif"/>
                        </a:rPr>
                        <a:t>é</a:t>
                      </a:r>
                      <a:r>
                        <a:rPr sz="140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05">
                          <a:latin typeface="Microsoft Sans Serif"/>
                          <a:cs typeface="Microsoft Sans Serif"/>
                        </a:rPr>
                        <a:t>desconhecido;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DCE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599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b="1" spc="-5">
                          <a:latin typeface="Arial"/>
                          <a:cs typeface="Arial"/>
                        </a:rPr>
                        <a:t>.</a:t>
                      </a:r>
                      <a:r>
                        <a:rPr sz="1400" b="1">
                          <a:latin typeface="Arial"/>
                          <a:cs typeface="Arial"/>
                        </a:rPr>
                        <a:t>.</a:t>
                      </a:r>
                      <a:r>
                        <a:rPr sz="1400" b="1" spc="-2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(doi</a:t>
                      </a:r>
                      <a:r>
                        <a:rPr sz="1400" b="1">
                          <a:latin typeface="Arial"/>
                          <a:cs typeface="Arial"/>
                        </a:rPr>
                        <a:t>s</a:t>
                      </a:r>
                      <a:r>
                        <a:rPr sz="1400" b="1" spc="-2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pontos)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EEF1F6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spc="-5">
                          <a:latin typeface="Microsoft Sans Serif"/>
                          <a:cs typeface="Microsoft Sans Serif"/>
                        </a:rPr>
                        <a:t>Nã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o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se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5">
                          <a:latin typeface="Microsoft Sans Serif"/>
                          <a:cs typeface="Microsoft Sans Serif"/>
                        </a:rPr>
                        <a:t>aplic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a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5">
                          <a:latin typeface="Microsoft Sans Serif"/>
                          <a:cs typeface="Microsoft Sans Serif"/>
                        </a:rPr>
                        <a:t>dad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o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5">
                          <a:latin typeface="Microsoft Sans Serif"/>
                          <a:cs typeface="Microsoft Sans Serif"/>
                        </a:rPr>
                        <a:t>numérico;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EEF1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6724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b="1">
                          <a:latin typeface="Arial"/>
                          <a:cs typeface="Arial"/>
                        </a:rPr>
                        <a:t>?</a:t>
                      </a:r>
                      <a:r>
                        <a:rPr sz="1400" b="1" spc="-2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(inte</a:t>
                      </a:r>
                      <a:r>
                        <a:rPr sz="1400" b="1" spc="25">
                          <a:latin typeface="Arial"/>
                          <a:cs typeface="Arial"/>
                        </a:rPr>
                        <a:t>r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rogação)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DCE4EE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7556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spc="-80">
                          <a:latin typeface="Microsoft Sans Serif"/>
                          <a:cs typeface="Microsoft Sans Serif"/>
                        </a:rPr>
                        <a:t>Quando</a:t>
                      </a:r>
                      <a:r>
                        <a:rPr sz="1400" spc="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90">
                          <a:latin typeface="Microsoft Sans Serif"/>
                          <a:cs typeface="Microsoft Sans Serif"/>
                        </a:rPr>
                        <a:t>há</a:t>
                      </a:r>
                      <a:r>
                        <a:rPr sz="1400" spc="7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80">
                          <a:latin typeface="Microsoft Sans Serif"/>
                          <a:cs typeface="Microsoft Sans Serif"/>
                        </a:rPr>
                        <a:t>dúvidas</a:t>
                      </a:r>
                      <a:r>
                        <a:rPr sz="1400" spc="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80">
                          <a:latin typeface="Microsoft Sans Serif"/>
                          <a:cs typeface="Microsoft Sans Serif"/>
                        </a:rPr>
                        <a:t>quanto</a:t>
                      </a:r>
                      <a:r>
                        <a:rPr sz="1400" spc="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0">
                          <a:latin typeface="Microsoft Sans Serif"/>
                          <a:cs typeface="Microsoft Sans Serif"/>
                        </a:rPr>
                        <a:t>à</a:t>
                      </a:r>
                      <a:r>
                        <a:rPr sz="14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exatidão</a:t>
                      </a:r>
                      <a:r>
                        <a:rPr sz="140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45">
                          <a:latin typeface="Microsoft Sans Serif"/>
                          <a:cs typeface="Microsoft Sans Serif"/>
                        </a:rPr>
                        <a:t>do</a:t>
                      </a:r>
                      <a:r>
                        <a:rPr sz="1400" spc="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50">
                          <a:latin typeface="Microsoft Sans Serif"/>
                          <a:cs typeface="Microsoft Sans Serif"/>
                        </a:rPr>
                        <a:t>valor </a:t>
                      </a:r>
                      <a:r>
                        <a:rPr sz="1400" spc="-3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10">
                          <a:latin typeface="Microsoft Sans Serif"/>
                          <a:cs typeface="Microsoft Sans Serif"/>
                        </a:rPr>
                        <a:t>numérico;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DCE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299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b="1">
                          <a:latin typeface="Arial"/>
                          <a:cs typeface="Arial"/>
                        </a:rPr>
                        <a:t>§</a:t>
                      </a:r>
                      <a:r>
                        <a:rPr sz="1400" b="1" spc="-2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(parág</a:t>
                      </a:r>
                      <a:r>
                        <a:rPr sz="1400" b="1" spc="10">
                          <a:latin typeface="Arial"/>
                          <a:cs typeface="Arial"/>
                        </a:rPr>
                        <a:t>r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a</a:t>
                      </a:r>
                      <a:r>
                        <a:rPr sz="1400" b="1" spc="-15">
                          <a:latin typeface="Arial"/>
                          <a:cs typeface="Arial"/>
                        </a:rPr>
                        <a:t>f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o)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EEF1F6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982344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spc="-75">
                          <a:latin typeface="Microsoft Sans Serif"/>
                          <a:cs typeface="Microsoft Sans Serif"/>
                        </a:rPr>
                        <a:t>Confirma</a:t>
                      </a:r>
                      <a:r>
                        <a:rPr sz="1400" spc="-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0">
                          <a:latin typeface="Microsoft Sans Serif"/>
                          <a:cs typeface="Microsoft Sans Serif"/>
                        </a:rPr>
                        <a:t>a </a:t>
                      </a:r>
                      <a:r>
                        <a:rPr sz="1400" spc="-55">
                          <a:latin typeface="Microsoft Sans Serif"/>
                          <a:cs typeface="Microsoft Sans Serif"/>
                        </a:rPr>
                        <a:t>veracidade </a:t>
                      </a:r>
                      <a:r>
                        <a:rPr sz="1400" spc="-10">
                          <a:latin typeface="Microsoft Sans Serif"/>
                          <a:cs typeface="Microsoft Sans Serif"/>
                        </a:rPr>
                        <a:t>da </a:t>
                      </a:r>
                      <a:r>
                        <a:rPr sz="1400" spc="-70">
                          <a:latin typeface="Microsoft Sans Serif"/>
                          <a:cs typeface="Microsoft Sans Serif"/>
                        </a:rPr>
                        <a:t>informação; </a:t>
                      </a:r>
                      <a:r>
                        <a:rPr sz="1400" spc="-3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75">
                          <a:latin typeface="Microsoft Sans Serif"/>
                          <a:cs typeface="Microsoft Sans Serif"/>
                        </a:rPr>
                        <a:t>principalmente</a:t>
                      </a:r>
                      <a:r>
                        <a:rPr sz="140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90">
                          <a:latin typeface="Microsoft Sans Serif"/>
                          <a:cs typeface="Microsoft Sans Serif"/>
                        </a:rPr>
                        <a:t>na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70">
                          <a:latin typeface="Microsoft Sans Serif"/>
                          <a:cs typeface="Microsoft Sans Serif"/>
                        </a:rPr>
                        <a:t>época</a:t>
                      </a:r>
                      <a:r>
                        <a:rPr sz="140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90">
                          <a:latin typeface="Microsoft Sans Serif"/>
                          <a:cs typeface="Microsoft Sans Serif"/>
                        </a:rPr>
                        <a:t>das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fake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50">
                          <a:latin typeface="Microsoft Sans Serif"/>
                          <a:cs typeface="Microsoft Sans Serif"/>
                        </a:rPr>
                        <a:t>news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EEF1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599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b="1">
                          <a:latin typeface="Arial"/>
                          <a:cs typeface="Arial"/>
                        </a:rPr>
                        <a:t>x</a:t>
                      </a:r>
                      <a:r>
                        <a:rPr sz="1400" b="1" spc="-2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(let</a:t>
                      </a:r>
                      <a:r>
                        <a:rPr sz="1400" b="1" spc="10">
                          <a:latin typeface="Arial"/>
                          <a:cs typeface="Arial"/>
                        </a:rPr>
                        <a:t>r</a:t>
                      </a:r>
                      <a:r>
                        <a:rPr sz="1400" b="1">
                          <a:latin typeface="Arial"/>
                          <a:cs typeface="Arial"/>
                        </a:rPr>
                        <a:t>a</a:t>
                      </a:r>
                      <a:r>
                        <a:rPr sz="1400" b="1" spc="-2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x)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DCE4EE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spc="-80">
                          <a:latin typeface="Microsoft Sans Serif"/>
                          <a:cs typeface="Microsoft Sans Serif"/>
                        </a:rPr>
                        <a:t>Quando</a:t>
                      </a:r>
                      <a:r>
                        <a:rPr sz="140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80">
                          <a:latin typeface="Microsoft Sans Serif"/>
                          <a:cs typeface="Microsoft Sans Serif"/>
                        </a:rPr>
                        <a:t>o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30">
                          <a:latin typeface="Microsoft Sans Serif"/>
                          <a:cs typeface="Microsoft Sans Serif"/>
                        </a:rPr>
                        <a:t>dado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for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55">
                          <a:latin typeface="Microsoft Sans Serif"/>
                          <a:cs typeface="Microsoft Sans Serif"/>
                        </a:rPr>
                        <a:t>omitido;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DCE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3599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b="1" spc="-5">
                          <a:latin typeface="Arial"/>
                          <a:cs typeface="Arial"/>
                        </a:rPr>
                        <a:t>0</a:t>
                      </a:r>
                      <a:r>
                        <a:rPr sz="1400" b="1">
                          <a:latin typeface="Arial"/>
                          <a:cs typeface="Arial"/>
                        </a:rPr>
                        <a:t>;</a:t>
                      </a:r>
                      <a:r>
                        <a:rPr sz="1400" b="1" spc="-2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0,0</a:t>
                      </a:r>
                      <a:r>
                        <a:rPr sz="1400" b="1">
                          <a:latin typeface="Arial"/>
                          <a:cs typeface="Arial"/>
                        </a:rPr>
                        <a:t>;</a:t>
                      </a:r>
                      <a:r>
                        <a:rPr sz="1400" b="1" spc="-2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0,0</a:t>
                      </a:r>
                      <a:r>
                        <a:rPr sz="1400" b="1">
                          <a:latin typeface="Arial"/>
                          <a:cs typeface="Arial"/>
                        </a:rPr>
                        <a:t>0</a:t>
                      </a:r>
                      <a:r>
                        <a:rPr sz="1400" b="1" spc="-2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>
                          <a:latin typeface="Arial"/>
                          <a:cs typeface="Arial"/>
                        </a:rPr>
                        <a:t>(</a:t>
                      </a:r>
                      <a:r>
                        <a:rPr sz="1400" b="1" spc="-15">
                          <a:latin typeface="Arial"/>
                          <a:cs typeface="Arial"/>
                        </a:rPr>
                        <a:t>z</a:t>
                      </a:r>
                      <a:r>
                        <a:rPr sz="1400" b="1">
                          <a:latin typeface="Arial"/>
                          <a:cs typeface="Arial"/>
                        </a:rPr>
                        <a:t>ero)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EEF1F6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7112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spc="-80" err="1">
                          <a:latin typeface="Microsoft Sans Serif"/>
                          <a:cs typeface="Microsoft Sans Serif"/>
                        </a:rPr>
                        <a:t>Quando</a:t>
                      </a:r>
                      <a:r>
                        <a:rPr sz="140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80">
                          <a:latin typeface="Microsoft Sans Serif"/>
                          <a:cs typeface="Microsoft Sans Serif"/>
                        </a:rPr>
                        <a:t>o</a:t>
                      </a:r>
                      <a:r>
                        <a:rPr sz="1400" spc="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50">
                          <a:latin typeface="Microsoft Sans Serif"/>
                          <a:cs typeface="Microsoft Sans Serif"/>
                        </a:rPr>
                        <a:t>valor</a:t>
                      </a:r>
                      <a:r>
                        <a:rPr sz="1400" spc="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20" err="1">
                          <a:latin typeface="Microsoft Sans Serif"/>
                          <a:cs typeface="Microsoft Sans Serif"/>
                        </a:rPr>
                        <a:t>numérico</a:t>
                      </a:r>
                      <a:r>
                        <a:rPr sz="1400" spc="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80">
                          <a:latin typeface="Microsoft Sans Serif"/>
                          <a:cs typeface="Microsoft Sans Serif"/>
                        </a:rPr>
                        <a:t>é</a:t>
                      </a:r>
                      <a:r>
                        <a:rPr sz="1400" spc="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00" err="1">
                          <a:latin typeface="Microsoft Sans Serif"/>
                          <a:cs typeface="Microsoft Sans Serif"/>
                        </a:rPr>
                        <a:t>muito</a:t>
                      </a:r>
                      <a:r>
                        <a:rPr sz="1400" spc="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90" err="1">
                          <a:latin typeface="Microsoft Sans Serif"/>
                          <a:cs typeface="Microsoft Sans Serif"/>
                        </a:rPr>
                        <a:t>pequeno</a:t>
                      </a:r>
                      <a:r>
                        <a:rPr sz="1400" spc="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para</a:t>
                      </a:r>
                      <a:r>
                        <a:rPr sz="1400" spc="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105" err="1">
                          <a:latin typeface="Microsoft Sans Serif"/>
                          <a:cs typeface="Microsoft Sans Serif"/>
                        </a:rPr>
                        <a:t>ser</a:t>
                      </a:r>
                      <a:r>
                        <a:rPr sz="1400" spc="-10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3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95">
                          <a:latin typeface="Microsoft Sans Serif"/>
                          <a:cs typeface="Microsoft Sans Serif"/>
                        </a:rPr>
                        <a:t>expresso</a:t>
                      </a:r>
                      <a:r>
                        <a:rPr sz="140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30">
                          <a:latin typeface="Microsoft Sans Serif"/>
                          <a:cs typeface="Microsoft Sans Serif"/>
                        </a:rPr>
                        <a:t>pela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70" err="1">
                          <a:latin typeface="Microsoft Sans Serif"/>
                          <a:cs typeface="Microsoft Sans Serif"/>
                        </a:rPr>
                        <a:t>unidade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40" err="1">
                          <a:latin typeface="Microsoft Sans Serif"/>
                          <a:cs typeface="Microsoft Sans Serif"/>
                        </a:rPr>
                        <a:t>utilizada</a:t>
                      </a: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;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94B6D1"/>
                      </a:solidFill>
                      <a:prstDash val="solid"/>
                    </a:lnL>
                    <a:lnR w="12700">
                      <a:solidFill>
                        <a:srgbClr val="94B6D1"/>
                      </a:solidFill>
                      <a:prstDash val="solid"/>
                    </a:lnR>
                    <a:lnT w="12700">
                      <a:solidFill>
                        <a:srgbClr val="94B6D1"/>
                      </a:solidFill>
                      <a:prstDash val="solid"/>
                    </a:lnT>
                    <a:lnB w="12700">
                      <a:solidFill>
                        <a:srgbClr val="94B6D1"/>
                      </a:solidFill>
                      <a:prstDash val="solid"/>
                    </a:lnB>
                    <a:solidFill>
                      <a:srgbClr val="EEF1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8528" y="1156338"/>
            <a:ext cx="5953760" cy="9956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354330" algn="l"/>
              </a:tabLst>
            </a:pPr>
            <a:r>
              <a:rPr sz="1650" spc="-409">
                <a:solidFill>
                  <a:srgbClr val="DD8047"/>
                </a:solidFill>
                <a:latin typeface="Segoe UI Symbol"/>
                <a:cs typeface="Segoe UI Symbol"/>
              </a:rPr>
              <a:t>◻	</a:t>
            </a:r>
            <a:r>
              <a:rPr sz="2800" spc="-365">
                <a:solidFill>
                  <a:srgbClr val="FF0000"/>
                </a:solidFill>
                <a:latin typeface="Microsoft Sans Serif"/>
                <a:cs typeface="Microsoft Sans Serif"/>
              </a:rPr>
              <a:t>ERROS!!!</a:t>
            </a:r>
            <a:endParaRPr sz="2800">
              <a:latin typeface="Microsoft Sans Serif"/>
              <a:cs typeface="Microsoft Sans Serif"/>
            </a:endParaRPr>
          </a:p>
          <a:p>
            <a:pPr marL="377190">
              <a:lnSpc>
                <a:spcPct val="100000"/>
              </a:lnSpc>
              <a:spcBef>
                <a:spcPts val="555"/>
              </a:spcBef>
              <a:tabLst>
                <a:tab pos="674370" algn="l"/>
              </a:tabLst>
            </a:pPr>
            <a:r>
              <a:rPr sz="1800" spc="-459">
                <a:solidFill>
                  <a:srgbClr val="94B6D1"/>
                </a:solidFill>
                <a:latin typeface="Segoe UI Symbol"/>
                <a:cs typeface="Segoe UI Symbol"/>
              </a:rPr>
              <a:t>□	</a:t>
            </a:r>
            <a:r>
              <a:rPr sz="2600" spc="-254">
                <a:solidFill>
                  <a:srgbClr val="FF0000"/>
                </a:solidFill>
                <a:latin typeface="Microsoft Sans Serif"/>
                <a:cs typeface="Microsoft Sans Serif"/>
              </a:rPr>
              <a:t>Traços</a:t>
            </a:r>
            <a:r>
              <a:rPr sz="2600" spc="2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2600" spc="-165">
                <a:solidFill>
                  <a:srgbClr val="FF0000"/>
                </a:solidFill>
                <a:latin typeface="Microsoft Sans Serif"/>
                <a:cs typeface="Microsoft Sans Serif"/>
              </a:rPr>
              <a:t>não</a:t>
            </a:r>
            <a:r>
              <a:rPr sz="26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2600" spc="-130">
                <a:solidFill>
                  <a:srgbClr val="FF0000"/>
                </a:solidFill>
                <a:latin typeface="Microsoft Sans Serif"/>
                <a:cs typeface="Microsoft Sans Serif"/>
              </a:rPr>
              <a:t>permitidos</a:t>
            </a:r>
            <a:r>
              <a:rPr sz="2600" spc="2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2600" spc="-229">
                <a:solidFill>
                  <a:srgbClr val="FF0000"/>
                </a:solidFill>
                <a:latin typeface="Microsoft Sans Serif"/>
                <a:cs typeface="Microsoft Sans Serif"/>
              </a:rPr>
              <a:t>ou</a:t>
            </a:r>
            <a:r>
              <a:rPr sz="2600" spc="2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2600" spc="-220">
                <a:solidFill>
                  <a:srgbClr val="FF0000"/>
                </a:solidFill>
                <a:latin typeface="Microsoft Sans Serif"/>
                <a:cs typeface="Microsoft Sans Serif"/>
              </a:rPr>
              <a:t>desnecessários</a:t>
            </a:r>
            <a:endParaRPr sz="26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2251162" y="2233350"/>
            <a:ext cx="3725545" cy="2832735"/>
            <a:chOff x="2251162" y="2233350"/>
            <a:chExt cx="3725545" cy="283273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55924" y="2233350"/>
              <a:ext cx="3708986" cy="283234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255924" y="2389824"/>
              <a:ext cx="3716020" cy="2549525"/>
            </a:xfrm>
            <a:custGeom>
              <a:avLst/>
              <a:gdLst/>
              <a:ahLst/>
              <a:cxnLst/>
              <a:rect l="l" t="t" r="r" b="b"/>
              <a:pathLst>
                <a:path w="3716020" h="2549525">
                  <a:moveTo>
                    <a:pt x="0" y="2519399"/>
                  </a:moveTo>
                  <a:lnTo>
                    <a:pt x="6599" y="0"/>
                  </a:lnTo>
                </a:path>
                <a:path w="3716020" h="2549525">
                  <a:moveTo>
                    <a:pt x="3708974" y="2548949"/>
                  </a:moveTo>
                  <a:lnTo>
                    <a:pt x="3715574" y="29549"/>
                  </a:lnTo>
                </a:path>
              </a:pathLst>
            </a:custGeom>
            <a:ln w="95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7754" y="1218608"/>
            <a:ext cx="5765800" cy="1416685"/>
          </a:xfrm>
          <a:prstGeom prst="rect">
            <a:avLst/>
          </a:prstGeom>
        </p:spPr>
        <p:txBody>
          <a:bodyPr vert="horz" wrap="square" lIns="0" tIns="133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5"/>
              </a:spcBef>
              <a:tabLst>
                <a:tab pos="354965" algn="l"/>
              </a:tabLst>
            </a:pPr>
            <a:r>
              <a:rPr sz="1700" spc="-415">
                <a:solidFill>
                  <a:srgbClr val="DD8047"/>
                </a:solidFill>
                <a:latin typeface="Segoe UI Symbol"/>
                <a:cs typeface="Segoe UI Symbol"/>
              </a:rPr>
              <a:t>◻	</a:t>
            </a:r>
            <a:r>
              <a:rPr sz="2900" spc="-380">
                <a:solidFill>
                  <a:srgbClr val="FF0000"/>
                </a:solidFill>
                <a:latin typeface="Microsoft Sans Serif"/>
                <a:cs typeface="Microsoft Sans Serif"/>
              </a:rPr>
              <a:t>ERROS!!!</a:t>
            </a:r>
            <a:endParaRPr sz="2900">
              <a:latin typeface="Microsoft Sans Serif"/>
              <a:cs typeface="Microsoft Sans Serif"/>
            </a:endParaRPr>
          </a:p>
          <a:p>
            <a:pPr marL="384810">
              <a:lnSpc>
                <a:spcPct val="100000"/>
              </a:lnSpc>
              <a:spcBef>
                <a:spcPts val="595"/>
              </a:spcBef>
              <a:tabLst>
                <a:tab pos="675005" algn="l"/>
              </a:tabLst>
            </a:pPr>
            <a:r>
              <a:rPr sz="1250" spc="-325">
                <a:solidFill>
                  <a:srgbClr val="94B6D1"/>
                </a:solidFill>
                <a:latin typeface="Segoe UI Symbol"/>
                <a:cs typeface="Segoe UI Symbol"/>
              </a:rPr>
              <a:t>□	</a:t>
            </a:r>
            <a:r>
              <a:rPr sz="1800" spc="-150">
                <a:solidFill>
                  <a:srgbClr val="FF0000"/>
                </a:solidFill>
                <a:latin typeface="Microsoft Sans Serif"/>
                <a:cs typeface="Microsoft Sans Serif"/>
              </a:rPr>
              <a:t>Ausência</a:t>
            </a:r>
            <a:r>
              <a:rPr sz="18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60">
                <a:solidFill>
                  <a:srgbClr val="FF0000"/>
                </a:solidFill>
                <a:latin typeface="Microsoft Sans Serif"/>
                <a:cs typeface="Microsoft Sans Serif"/>
              </a:rPr>
              <a:t>d</a:t>
            </a:r>
            <a:r>
              <a:rPr sz="1800" spc="-55">
                <a:solidFill>
                  <a:srgbClr val="FF0000"/>
                </a:solidFill>
                <a:latin typeface="Microsoft Sans Serif"/>
                <a:cs typeface="Microsoft Sans Serif"/>
              </a:rPr>
              <a:t>e</a:t>
            </a:r>
            <a:r>
              <a:rPr sz="18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15">
                <a:solidFill>
                  <a:srgbClr val="FF0000"/>
                </a:solidFill>
                <a:latin typeface="Microsoft Sans Serif"/>
                <a:cs typeface="Microsoft Sans Serif"/>
              </a:rPr>
              <a:t>t</a:t>
            </a:r>
            <a:r>
              <a:rPr sz="1800" spc="-30">
                <a:solidFill>
                  <a:srgbClr val="FF0000"/>
                </a:solidFill>
                <a:latin typeface="Microsoft Sans Serif"/>
                <a:cs typeface="Microsoft Sans Serif"/>
              </a:rPr>
              <a:t>r</a:t>
            </a:r>
            <a:r>
              <a:rPr sz="1800" spc="-165">
                <a:solidFill>
                  <a:srgbClr val="FF0000"/>
                </a:solidFill>
                <a:latin typeface="Microsoft Sans Serif"/>
                <a:cs typeface="Microsoft Sans Serif"/>
              </a:rPr>
              <a:t>aço</a:t>
            </a:r>
            <a:r>
              <a:rPr sz="1800" spc="-150">
                <a:solidFill>
                  <a:srgbClr val="FF0000"/>
                </a:solidFill>
                <a:latin typeface="Microsoft Sans Serif"/>
                <a:cs typeface="Microsoft Sans Serif"/>
              </a:rPr>
              <a:t>s</a:t>
            </a:r>
            <a:r>
              <a:rPr sz="18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25">
                <a:solidFill>
                  <a:srgbClr val="FF0000"/>
                </a:solidFill>
                <a:latin typeface="Microsoft Sans Serif"/>
                <a:cs typeface="Microsoft Sans Serif"/>
              </a:rPr>
              <a:t>obri</a:t>
            </a:r>
            <a:r>
              <a:rPr sz="1800" spc="-75">
                <a:solidFill>
                  <a:srgbClr val="FF0000"/>
                </a:solidFill>
                <a:latin typeface="Microsoft Sans Serif"/>
                <a:cs typeface="Microsoft Sans Serif"/>
              </a:rPr>
              <a:t>g</a:t>
            </a:r>
            <a:r>
              <a:rPr sz="1800" spc="-80">
                <a:solidFill>
                  <a:srgbClr val="FF0000"/>
                </a:solidFill>
                <a:latin typeface="Microsoft Sans Serif"/>
                <a:cs typeface="Microsoft Sans Serif"/>
              </a:rPr>
              <a:t>atório</a:t>
            </a:r>
            <a:r>
              <a:rPr sz="1800" spc="-110">
                <a:solidFill>
                  <a:srgbClr val="FF0000"/>
                </a:solidFill>
                <a:latin typeface="Microsoft Sans Serif"/>
                <a:cs typeface="Microsoft Sans Serif"/>
              </a:rPr>
              <a:t>s.</a:t>
            </a:r>
            <a:endParaRPr sz="18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>
              <a:latin typeface="Microsoft Sans Serif"/>
              <a:cs typeface="Microsoft Sans Serif"/>
            </a:endParaRPr>
          </a:p>
          <a:p>
            <a:pPr marL="1275715">
              <a:lnSpc>
                <a:spcPct val="100000"/>
              </a:lnSpc>
            </a:pPr>
            <a:r>
              <a:rPr sz="1400" spc="-20">
                <a:latin typeface="Times New Roman"/>
                <a:cs typeface="Times New Roman"/>
              </a:rPr>
              <a:t>Tabela</a:t>
            </a:r>
            <a:r>
              <a:rPr sz="1400" spc="-1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4.8</a:t>
            </a:r>
            <a:r>
              <a:rPr sz="1400" spc="-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-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 spc="-5">
                <a:latin typeface="Times New Roman"/>
                <a:cs typeface="Times New Roman"/>
              </a:rPr>
              <a:t>Matrícula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no</a:t>
            </a:r>
            <a:r>
              <a:rPr sz="1400" spc="-5">
                <a:latin typeface="Times New Roman"/>
                <a:cs typeface="Times New Roman"/>
              </a:rPr>
              <a:t> ensino</a:t>
            </a:r>
            <a:r>
              <a:rPr sz="1400" spc="-1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de</a:t>
            </a:r>
            <a:r>
              <a:rPr sz="1400" spc="-5">
                <a:latin typeface="Times New Roman"/>
                <a:cs typeface="Times New Roman"/>
              </a:rPr>
              <a:t> terceiro</a:t>
            </a:r>
            <a:r>
              <a:rPr sz="1400" spc="-1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grau,</a:t>
            </a:r>
            <a:r>
              <a:rPr sz="1400" spc="-5">
                <a:latin typeface="Times New Roman"/>
                <a:cs typeface="Times New Roman"/>
              </a:rPr>
              <a:t> Brasil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-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1975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59050" y="2620903"/>
            <a:ext cx="9639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err="1">
                <a:latin typeface="Times New Roman"/>
                <a:cs typeface="Times New Roman"/>
              </a:rPr>
              <a:t>Área</a:t>
            </a:r>
            <a:r>
              <a:rPr sz="1200" spc="-45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de</a:t>
            </a:r>
            <a:r>
              <a:rPr sz="1200" spc="-40">
                <a:latin typeface="Times New Roman"/>
                <a:cs typeface="Times New Roman"/>
              </a:rPr>
              <a:t> </a:t>
            </a:r>
            <a:r>
              <a:rPr sz="1200" spc="-5" err="1">
                <a:latin typeface="Times New Roman"/>
                <a:cs typeface="Times New Roman"/>
              </a:rPr>
              <a:t>Ensino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07775" y="2598403"/>
            <a:ext cx="676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Matrículas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61049" y="2941529"/>
            <a:ext cx="187325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Ciência</a:t>
            </a:r>
            <a:r>
              <a:rPr sz="1200" spc="-5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Biológica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200" spc="-5">
                <a:latin typeface="Times New Roman"/>
                <a:cs typeface="Times New Roman"/>
              </a:rPr>
              <a:t>Ciência Exatas </a:t>
            </a:r>
            <a:r>
              <a:rPr sz="1200">
                <a:latin typeface="Times New Roman"/>
                <a:cs typeface="Times New Roman"/>
              </a:rPr>
              <a:t>e </a:t>
            </a:r>
            <a:r>
              <a:rPr sz="1200" spc="-15">
                <a:latin typeface="Times New Roman"/>
                <a:cs typeface="Times New Roman"/>
              </a:rPr>
              <a:t>Tecnológicas </a:t>
            </a:r>
            <a:r>
              <a:rPr sz="1200" spc="-28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Ciênci</a:t>
            </a:r>
            <a:r>
              <a:rPr sz="1200">
                <a:latin typeface="Times New Roman"/>
                <a:cs typeface="Times New Roman"/>
              </a:rPr>
              <a:t>a</a:t>
            </a:r>
            <a:r>
              <a:rPr sz="1200" spc="-7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Agrárias</a:t>
            </a:r>
            <a:endParaRPr sz="1200">
              <a:latin typeface="Times New Roman"/>
              <a:cs typeface="Times New Roman"/>
            </a:endParaRPr>
          </a:p>
          <a:p>
            <a:pPr marL="12700" marR="716280">
              <a:lnSpc>
                <a:spcPct val="100000"/>
              </a:lnSpc>
            </a:pPr>
            <a:r>
              <a:rPr sz="1200" spc="-5">
                <a:latin typeface="Times New Roman"/>
                <a:cs typeface="Times New Roman"/>
              </a:rPr>
              <a:t>Ciência</a:t>
            </a:r>
            <a:r>
              <a:rPr sz="1200">
                <a:latin typeface="Times New Roman"/>
                <a:cs typeface="Times New Roman"/>
              </a:rPr>
              <a:t>s</a:t>
            </a:r>
            <a:r>
              <a:rPr sz="1200" spc="-5">
                <a:latin typeface="Times New Roman"/>
                <a:cs typeface="Times New Roman"/>
              </a:rPr>
              <a:t> Humanas  Letras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spc="-5">
                <a:latin typeface="Times New Roman"/>
                <a:cs typeface="Times New Roman"/>
              </a:rPr>
              <a:t>Artes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26300" y="2914404"/>
            <a:ext cx="25400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</a:pPr>
            <a:r>
              <a:rPr sz="1200">
                <a:latin typeface="Times New Roman"/>
                <a:cs typeface="Times New Roman"/>
              </a:rPr>
              <a:t>32</a:t>
            </a:r>
          </a:p>
          <a:p>
            <a:pPr marL="88900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66</a:t>
            </a:r>
          </a:p>
          <a:p>
            <a:pPr marL="50800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2.4</a:t>
            </a:r>
          </a:p>
          <a:p>
            <a:pPr marL="12700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149</a:t>
            </a:r>
          </a:p>
          <a:p>
            <a:pPr marL="50800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9.9</a:t>
            </a:r>
          </a:p>
          <a:p>
            <a:pPr marL="50800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7.5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221175" y="4247903"/>
            <a:ext cx="40347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Fonte: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Serviço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de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Estatística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Ministério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da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Educação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e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Cultura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785" y="841733"/>
            <a:ext cx="6732905" cy="800735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398145" indent="-386080">
              <a:lnSpc>
                <a:spcPct val="100000"/>
              </a:lnSpc>
              <a:spcBef>
                <a:spcPts val="760"/>
              </a:spcBef>
              <a:buClr>
                <a:srgbClr val="DD8047"/>
              </a:buClr>
              <a:buFont typeface="Segoe UI Symbol"/>
              <a:buChar char="◻"/>
              <a:tabLst>
                <a:tab pos="398145" algn="l"/>
                <a:tab pos="398780" algn="l"/>
              </a:tabLst>
            </a:pPr>
            <a:r>
              <a:rPr sz="2300" spc="-300">
                <a:solidFill>
                  <a:srgbClr val="FF0000"/>
                </a:solidFill>
                <a:latin typeface="Microsoft Sans Serif"/>
                <a:cs typeface="Microsoft Sans Serif"/>
              </a:rPr>
              <a:t>ERROS!!!</a:t>
            </a:r>
            <a:endParaRPr sz="2300">
              <a:latin typeface="Microsoft Sans Serif"/>
              <a:cs typeface="Microsoft Sans Serif"/>
            </a:endParaRPr>
          </a:p>
          <a:p>
            <a:pPr marL="821055" lvl="1" indent="-361315">
              <a:lnSpc>
                <a:spcPct val="100000"/>
              </a:lnSpc>
              <a:spcBef>
                <a:spcPts val="520"/>
              </a:spcBef>
              <a:buClr>
                <a:srgbClr val="DD8047"/>
              </a:buClr>
              <a:buSzPct val="75000"/>
              <a:buFont typeface="Arial MT"/>
              <a:buChar char="■"/>
              <a:tabLst>
                <a:tab pos="821055" algn="l"/>
                <a:tab pos="821690" algn="l"/>
              </a:tabLst>
            </a:pPr>
            <a:r>
              <a:rPr sz="1800" spc="-150">
                <a:solidFill>
                  <a:srgbClr val="FF0000"/>
                </a:solidFill>
                <a:latin typeface="Microsoft Sans Serif"/>
                <a:cs typeface="Microsoft Sans Serif"/>
              </a:rPr>
              <a:t>Ausência</a:t>
            </a:r>
            <a:r>
              <a:rPr sz="18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150">
                <a:solidFill>
                  <a:srgbClr val="FF0000"/>
                </a:solidFill>
                <a:latin typeface="Microsoft Sans Serif"/>
                <a:cs typeface="Microsoft Sans Serif"/>
              </a:rPr>
              <a:t>do</a:t>
            </a:r>
            <a:r>
              <a:rPr sz="1800" spc="-130">
                <a:solidFill>
                  <a:srgbClr val="FF0000"/>
                </a:solidFill>
                <a:latin typeface="Microsoft Sans Serif"/>
                <a:cs typeface="Microsoft Sans Serif"/>
              </a:rPr>
              <a:t>s</a:t>
            </a:r>
            <a:r>
              <a:rPr sz="18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140">
                <a:solidFill>
                  <a:srgbClr val="FF0000"/>
                </a:solidFill>
                <a:latin typeface="Microsoft Sans Serif"/>
                <a:cs typeface="Microsoft Sans Serif"/>
              </a:rPr>
              <a:t>elementos</a:t>
            </a:r>
            <a:r>
              <a:rPr sz="18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50">
                <a:solidFill>
                  <a:srgbClr val="FF0000"/>
                </a:solidFill>
                <a:latin typeface="Microsoft Sans Serif"/>
                <a:cs typeface="Microsoft Sans Serif"/>
              </a:rPr>
              <a:t>to</a:t>
            </a:r>
            <a:r>
              <a:rPr sz="1800" spc="-5">
                <a:solidFill>
                  <a:srgbClr val="FF0000"/>
                </a:solidFill>
                <a:latin typeface="Microsoft Sans Serif"/>
                <a:cs typeface="Microsoft Sans Serif"/>
              </a:rPr>
              <a:t>r</a:t>
            </a:r>
            <a:r>
              <a:rPr sz="1800" spc="-155">
                <a:solidFill>
                  <a:srgbClr val="FF0000"/>
                </a:solidFill>
                <a:latin typeface="Microsoft Sans Serif"/>
                <a:cs typeface="Microsoft Sans Serif"/>
              </a:rPr>
              <a:t>na</a:t>
            </a:r>
            <a:r>
              <a:rPr sz="1800" spc="-225">
                <a:solidFill>
                  <a:srgbClr val="FF0000"/>
                </a:solidFill>
                <a:latin typeface="Microsoft Sans Serif"/>
                <a:cs typeface="Microsoft Sans Serif"/>
              </a:rPr>
              <a:t>m</a:t>
            </a:r>
            <a:r>
              <a:rPr sz="18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10">
                <a:solidFill>
                  <a:srgbClr val="FF0000"/>
                </a:solidFill>
                <a:latin typeface="Microsoft Sans Serif"/>
                <a:cs typeface="Microsoft Sans Serif"/>
              </a:rPr>
              <a:t>a</a:t>
            </a:r>
            <a:r>
              <a:rPr sz="18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95">
                <a:solidFill>
                  <a:srgbClr val="FF0000"/>
                </a:solidFill>
                <a:latin typeface="Microsoft Sans Serif"/>
                <a:cs typeface="Microsoft Sans Serif"/>
              </a:rPr>
              <a:t>apresentaçã</a:t>
            </a:r>
            <a:r>
              <a:rPr sz="1800" spc="-100">
                <a:solidFill>
                  <a:srgbClr val="FF0000"/>
                </a:solidFill>
                <a:latin typeface="Microsoft Sans Serif"/>
                <a:cs typeface="Microsoft Sans Serif"/>
              </a:rPr>
              <a:t>o</a:t>
            </a:r>
            <a:r>
              <a:rPr sz="18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85">
                <a:solidFill>
                  <a:srgbClr val="FF0000"/>
                </a:solidFill>
                <a:latin typeface="Microsoft Sans Serif"/>
                <a:cs typeface="Microsoft Sans Serif"/>
              </a:rPr>
              <a:t>aut</a:t>
            </a:r>
            <a:r>
              <a:rPr sz="1800" spc="-100">
                <a:solidFill>
                  <a:srgbClr val="FF0000"/>
                </a:solidFill>
                <a:latin typeface="Microsoft Sans Serif"/>
                <a:cs typeface="Microsoft Sans Serif"/>
              </a:rPr>
              <a:t>o</a:t>
            </a:r>
            <a:r>
              <a:rPr sz="18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160">
                <a:solidFill>
                  <a:srgbClr val="FF0000"/>
                </a:solidFill>
                <a:latin typeface="Microsoft Sans Serif"/>
                <a:cs typeface="Microsoft Sans Serif"/>
              </a:rPr>
              <a:t>e</a:t>
            </a:r>
            <a:r>
              <a:rPr sz="1800" spc="-45">
                <a:solidFill>
                  <a:srgbClr val="FF0000"/>
                </a:solidFill>
                <a:latin typeface="Microsoft Sans Serif"/>
                <a:cs typeface="Microsoft Sans Serif"/>
              </a:rPr>
              <a:t>xplicati</a:t>
            </a:r>
            <a:r>
              <a:rPr sz="1800" spc="-100">
                <a:solidFill>
                  <a:srgbClr val="FF0000"/>
                </a:solidFill>
                <a:latin typeface="Microsoft Sans Serif"/>
                <a:cs typeface="Microsoft Sans Serif"/>
              </a:rPr>
              <a:t>v</a:t>
            </a:r>
            <a:r>
              <a:rPr sz="1800" spc="-65">
                <a:solidFill>
                  <a:srgbClr val="FF0000"/>
                </a:solidFill>
                <a:latin typeface="Microsoft Sans Serif"/>
                <a:cs typeface="Microsoft Sans Serif"/>
              </a:rPr>
              <a:t>a.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39" y="3415372"/>
            <a:ext cx="6188145" cy="148957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974937" y="1663425"/>
          <a:ext cx="4812665" cy="11857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68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7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0461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310"/>
                        </a:lnSpc>
                        <a:spcBef>
                          <a:spcPts val="56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Ciência</a:t>
                      </a:r>
                      <a:r>
                        <a:rPr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>
                          <a:latin typeface="Times New Roman"/>
                          <a:cs typeface="Times New Roman"/>
                        </a:rPr>
                        <a:t>Biológica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1120" marB="0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0" marR="0" marT="44450" marB="0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Ciência</a:t>
                      </a:r>
                      <a:r>
                        <a:rPr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>
                          <a:latin typeface="Times New Roman"/>
                          <a:cs typeface="Times New Roman"/>
                        </a:rPr>
                        <a:t>Exatas</a:t>
                      </a:r>
                      <a:r>
                        <a:rPr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2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5">
                          <a:latin typeface="Times New Roman"/>
                          <a:cs typeface="Times New Roman"/>
                        </a:rPr>
                        <a:t>Tecnológicas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66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Ciênci</a:t>
                      </a:r>
                      <a:r>
                        <a:rPr sz="120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>
                          <a:latin typeface="Times New Roman"/>
                          <a:cs typeface="Times New Roman"/>
                        </a:rPr>
                        <a:t>Agrárias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Ciências</a:t>
                      </a:r>
                      <a:r>
                        <a:rPr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>
                          <a:latin typeface="Times New Roman"/>
                          <a:cs typeface="Times New Roman"/>
                        </a:rPr>
                        <a:t>Humanas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149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Letras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9.9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7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Artes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7.5</a:t>
                      </a: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354793" y="2869954"/>
            <a:ext cx="4675505" cy="4610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52780">
              <a:lnSpc>
                <a:spcPts val="1355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Fonte: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Serviço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de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Estatística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Ministério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da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Educação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e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Cultura</a:t>
            </a:r>
            <a:endParaRPr sz="1200">
              <a:latin typeface="Times New Roman"/>
              <a:cs typeface="Times New Roman"/>
            </a:endParaRPr>
          </a:p>
          <a:p>
            <a:pPr marL="373380" indent="-361315">
              <a:lnSpc>
                <a:spcPts val="2075"/>
              </a:lnSpc>
              <a:buClr>
                <a:srgbClr val="DD8047"/>
              </a:buClr>
              <a:buSzPct val="75000"/>
              <a:buFont typeface="Arial MT"/>
              <a:buChar char="■"/>
              <a:tabLst>
                <a:tab pos="373380" algn="l"/>
                <a:tab pos="374015" algn="l"/>
              </a:tabLst>
            </a:pPr>
            <a:r>
              <a:rPr sz="1800" spc="-110">
                <a:solidFill>
                  <a:srgbClr val="FF0000"/>
                </a:solidFill>
                <a:latin typeface="Microsoft Sans Serif"/>
                <a:cs typeface="Microsoft Sans Serif"/>
              </a:rPr>
              <a:t>Formatação</a:t>
            </a:r>
            <a:r>
              <a:rPr sz="1800" spc="-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800" spc="-80">
                <a:solidFill>
                  <a:srgbClr val="FF0000"/>
                </a:solidFill>
                <a:latin typeface="Microsoft Sans Serif"/>
                <a:cs typeface="Microsoft Sans Serif"/>
              </a:rPr>
              <a:t>Inadequada.</a:t>
            </a:r>
            <a:endParaRPr sz="1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8576" y="1173786"/>
            <a:ext cx="6153785" cy="928369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334645" indent="-322580">
              <a:lnSpc>
                <a:spcPct val="100000"/>
              </a:lnSpc>
              <a:spcBef>
                <a:spcPts val="260"/>
              </a:spcBef>
              <a:buClr>
                <a:srgbClr val="DD8047"/>
              </a:buClr>
              <a:buSzPct val="58536"/>
              <a:buFont typeface="Segoe UI Symbol"/>
              <a:buChar char="◻"/>
              <a:tabLst>
                <a:tab pos="334645" algn="l"/>
                <a:tab pos="335280" algn="l"/>
              </a:tabLst>
            </a:pPr>
            <a:r>
              <a:rPr sz="2050" spc="-275">
                <a:solidFill>
                  <a:srgbClr val="FF0000"/>
                </a:solidFill>
                <a:latin typeface="Microsoft Sans Serif"/>
                <a:cs typeface="Microsoft Sans Serif"/>
              </a:rPr>
              <a:t>ERROS!!!</a:t>
            </a:r>
            <a:endParaRPr sz="2050">
              <a:latin typeface="Microsoft Sans Serif"/>
              <a:cs typeface="Microsoft Sans Serif"/>
            </a:endParaRPr>
          </a:p>
          <a:p>
            <a:pPr marL="757555" lvl="1" indent="-345440">
              <a:lnSpc>
                <a:spcPct val="100000"/>
              </a:lnSpc>
              <a:spcBef>
                <a:spcPts val="155"/>
              </a:spcBef>
              <a:buClr>
                <a:srgbClr val="DD8047"/>
              </a:buClr>
              <a:buSzPct val="76666"/>
              <a:buFont typeface="Arial MT"/>
              <a:buChar char="■"/>
              <a:tabLst>
                <a:tab pos="757555" algn="l"/>
                <a:tab pos="758190" algn="l"/>
              </a:tabLst>
            </a:pPr>
            <a:r>
              <a:rPr sz="1500" spc="-110">
                <a:solidFill>
                  <a:srgbClr val="FF0000"/>
                </a:solidFill>
                <a:latin typeface="Microsoft Sans Serif"/>
                <a:cs typeface="Microsoft Sans Serif"/>
              </a:rPr>
              <a:t>Ausência</a:t>
            </a:r>
            <a:r>
              <a:rPr sz="1500" spc="2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500" spc="-35">
                <a:solidFill>
                  <a:srgbClr val="FF0000"/>
                </a:solidFill>
                <a:latin typeface="Microsoft Sans Serif"/>
                <a:cs typeface="Microsoft Sans Serif"/>
              </a:rPr>
              <a:t>d</a:t>
            </a:r>
            <a:r>
              <a:rPr sz="1500" spc="-30">
                <a:solidFill>
                  <a:srgbClr val="FF0000"/>
                </a:solidFill>
                <a:latin typeface="Microsoft Sans Serif"/>
                <a:cs typeface="Microsoft Sans Serif"/>
              </a:rPr>
              <a:t>e</a:t>
            </a:r>
            <a:r>
              <a:rPr sz="1500" spc="2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500" spc="-75">
                <a:solidFill>
                  <a:srgbClr val="FF0000"/>
                </a:solidFill>
                <a:latin typeface="Microsoft Sans Serif"/>
                <a:cs typeface="Microsoft Sans Serif"/>
              </a:rPr>
              <a:t>cabeçalh</a:t>
            </a:r>
            <a:r>
              <a:rPr sz="1500" spc="-110">
                <a:solidFill>
                  <a:srgbClr val="FF0000"/>
                </a:solidFill>
                <a:latin typeface="Microsoft Sans Serif"/>
                <a:cs typeface="Microsoft Sans Serif"/>
              </a:rPr>
              <a:t>o</a:t>
            </a:r>
            <a:r>
              <a:rPr sz="1500" spc="-85">
                <a:solidFill>
                  <a:srgbClr val="FF0000"/>
                </a:solidFill>
                <a:latin typeface="Microsoft Sans Serif"/>
                <a:cs typeface="Microsoft Sans Serif"/>
              </a:rPr>
              <a:t>.</a:t>
            </a:r>
            <a:endParaRPr sz="1500">
              <a:latin typeface="Microsoft Sans Serif"/>
              <a:cs typeface="Microsoft Sans Serif"/>
            </a:endParaRPr>
          </a:p>
          <a:p>
            <a:pPr marL="1574800">
              <a:lnSpc>
                <a:spcPct val="100000"/>
              </a:lnSpc>
              <a:spcBef>
                <a:spcPts val="850"/>
              </a:spcBef>
            </a:pPr>
            <a:r>
              <a:rPr sz="1400" spc="-20">
                <a:latin typeface="Times New Roman"/>
                <a:cs typeface="Times New Roman"/>
              </a:rPr>
              <a:t>Tabela</a:t>
            </a:r>
            <a:r>
              <a:rPr sz="1400" spc="-1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4.10</a:t>
            </a:r>
            <a:r>
              <a:rPr sz="1400" spc="-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-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 spc="-5">
                <a:latin typeface="Times New Roman"/>
                <a:cs typeface="Times New Roman"/>
              </a:rPr>
              <a:t>Matrícula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no</a:t>
            </a:r>
            <a:r>
              <a:rPr sz="1400" spc="-5">
                <a:latin typeface="Times New Roman"/>
                <a:cs typeface="Times New Roman"/>
              </a:rPr>
              <a:t> ensino</a:t>
            </a:r>
            <a:r>
              <a:rPr sz="1400" spc="-1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de</a:t>
            </a:r>
            <a:r>
              <a:rPr sz="1400" spc="-5">
                <a:latin typeface="Times New Roman"/>
                <a:cs typeface="Times New Roman"/>
              </a:rPr>
              <a:t> terceiro</a:t>
            </a:r>
            <a:r>
              <a:rPr sz="1400" spc="-1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grau,</a:t>
            </a:r>
            <a:r>
              <a:rPr sz="1400" spc="-5">
                <a:latin typeface="Times New Roman"/>
                <a:cs typeface="Times New Roman"/>
              </a:rPr>
              <a:t> Brasil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-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1975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974937" y="2120625"/>
          <a:ext cx="4812663" cy="11095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68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7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4261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270"/>
                        </a:lnSpc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Ciência</a:t>
                      </a:r>
                      <a:r>
                        <a:rPr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>
                          <a:latin typeface="Times New Roman"/>
                          <a:cs typeface="Times New Roman"/>
                        </a:rPr>
                        <a:t>Biológica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19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Ciência</a:t>
                      </a:r>
                      <a:r>
                        <a:rPr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>
                          <a:latin typeface="Times New Roman"/>
                          <a:cs typeface="Times New Roman"/>
                        </a:rPr>
                        <a:t>Exatas</a:t>
                      </a:r>
                      <a:r>
                        <a:rPr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2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5">
                          <a:latin typeface="Times New Roman"/>
                          <a:cs typeface="Times New Roman"/>
                        </a:rPr>
                        <a:t>Tecnológicas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66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Ciênci</a:t>
                      </a:r>
                      <a:r>
                        <a:rPr sz="120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>
                          <a:latin typeface="Times New Roman"/>
                          <a:cs typeface="Times New Roman"/>
                        </a:rPr>
                        <a:t>Agrárias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Ciências</a:t>
                      </a:r>
                      <a:r>
                        <a:rPr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>
                          <a:latin typeface="Times New Roman"/>
                          <a:cs typeface="Times New Roman"/>
                        </a:rPr>
                        <a:t>Humanas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149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Letras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9.9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7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200" spc="-5">
                          <a:latin typeface="Times New Roman"/>
                          <a:cs typeface="Times New Roman"/>
                        </a:rPr>
                        <a:t>Artes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1995" algn="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7.5</a:t>
                      </a: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578978" y="3250954"/>
            <a:ext cx="6005830" cy="169790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42875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Fonte: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Serviço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de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Estatística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Ministério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da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Educação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e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Cultura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50">
              <a:latin typeface="Times New Roman"/>
              <a:cs typeface="Times New Roman"/>
            </a:endParaRPr>
          </a:p>
          <a:p>
            <a:pPr marL="334645" indent="-322580">
              <a:lnSpc>
                <a:spcPct val="100000"/>
              </a:lnSpc>
              <a:spcBef>
                <a:spcPts val="5"/>
              </a:spcBef>
              <a:buClr>
                <a:srgbClr val="DD8047"/>
              </a:buClr>
              <a:buSzPct val="58823"/>
              <a:buFont typeface="Segoe UI Symbol"/>
              <a:buChar char="◻"/>
              <a:tabLst>
                <a:tab pos="334645" algn="l"/>
                <a:tab pos="335280" algn="l"/>
              </a:tabLst>
            </a:pPr>
            <a:r>
              <a:rPr sz="1700" spc="-70">
                <a:solidFill>
                  <a:srgbClr val="FF0000"/>
                </a:solidFill>
                <a:latin typeface="Microsoft Sans Serif"/>
                <a:cs typeface="Microsoft Sans Serif"/>
              </a:rPr>
              <a:t>Out</a:t>
            </a:r>
            <a:r>
              <a:rPr sz="1700" spc="-80">
                <a:solidFill>
                  <a:srgbClr val="FF0000"/>
                </a:solidFill>
                <a:latin typeface="Microsoft Sans Serif"/>
                <a:cs typeface="Microsoft Sans Serif"/>
              </a:rPr>
              <a:t>r</a:t>
            </a:r>
            <a:r>
              <a:rPr sz="1700" spc="-190">
                <a:solidFill>
                  <a:srgbClr val="FF0000"/>
                </a:solidFill>
                <a:latin typeface="Microsoft Sans Serif"/>
                <a:cs typeface="Microsoft Sans Serif"/>
              </a:rPr>
              <a:t>os</a:t>
            </a:r>
            <a:r>
              <a:rPr sz="17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35">
                <a:solidFill>
                  <a:srgbClr val="FF0000"/>
                </a:solidFill>
                <a:latin typeface="Microsoft Sans Serif"/>
                <a:cs typeface="Microsoft Sans Serif"/>
              </a:rPr>
              <a:t>er</a:t>
            </a:r>
            <a:r>
              <a:rPr sz="1700" spc="-65">
                <a:solidFill>
                  <a:srgbClr val="FF0000"/>
                </a:solidFill>
                <a:latin typeface="Microsoft Sans Serif"/>
                <a:cs typeface="Microsoft Sans Serif"/>
              </a:rPr>
              <a:t>r</a:t>
            </a:r>
            <a:r>
              <a:rPr sz="1700" spc="-200">
                <a:solidFill>
                  <a:srgbClr val="FF0000"/>
                </a:solidFill>
                <a:latin typeface="Microsoft Sans Serif"/>
                <a:cs typeface="Microsoft Sans Serif"/>
              </a:rPr>
              <a:t>os</a:t>
            </a:r>
            <a:r>
              <a:rPr sz="1700" spc="-105">
                <a:solidFill>
                  <a:srgbClr val="FF0000"/>
                </a:solidFill>
                <a:latin typeface="Microsoft Sans Serif"/>
                <a:cs typeface="Microsoft Sans Serif"/>
              </a:rPr>
              <a:t>...</a:t>
            </a:r>
            <a:endParaRPr sz="1700" spc="-105">
              <a:solidFill>
                <a:srgbClr val="FF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34645" indent="-322580">
              <a:spcBef>
                <a:spcPts val="5"/>
              </a:spcBef>
              <a:buClr>
                <a:srgbClr val="DD8047"/>
              </a:buClr>
              <a:buSzPct val="58823"/>
              <a:buFont typeface="Segoe UI Symbol"/>
              <a:buChar char="◻"/>
              <a:tabLst>
                <a:tab pos="334645" algn="l"/>
                <a:tab pos="335280" algn="l"/>
              </a:tabLst>
            </a:pPr>
            <a:r>
              <a:rPr lang="pt-BR" sz="1700" spc="-105">
                <a:solidFill>
                  <a:srgbClr val="FF0000"/>
                </a:solidFill>
                <a:latin typeface="Microsoft Sans Serif"/>
                <a:ea typeface="Microsoft Sans Serif"/>
                <a:cs typeface="Microsoft Sans Serif"/>
              </a:rPr>
              <a:t>Ponto final no fim do título.</a:t>
            </a:r>
          </a:p>
          <a:p>
            <a:pPr marL="334645" indent="-322580">
              <a:lnSpc>
                <a:spcPct val="100000"/>
              </a:lnSpc>
              <a:spcBef>
                <a:spcPts val="290"/>
              </a:spcBef>
              <a:buClr>
                <a:srgbClr val="DD8047"/>
              </a:buClr>
              <a:buSzPct val="58823"/>
              <a:buFont typeface="Segoe UI Symbol"/>
              <a:buChar char="◻"/>
              <a:tabLst>
                <a:tab pos="334645" algn="l"/>
                <a:tab pos="335280" algn="l"/>
              </a:tabLst>
            </a:pPr>
            <a:r>
              <a:rPr sz="1700" spc="-85">
                <a:solidFill>
                  <a:srgbClr val="FF0000"/>
                </a:solidFill>
                <a:latin typeface="Microsoft Sans Serif"/>
                <a:cs typeface="Microsoft Sans Serif"/>
              </a:rPr>
              <a:t>Separação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55">
                <a:solidFill>
                  <a:srgbClr val="FF0000"/>
                </a:solidFill>
                <a:latin typeface="Microsoft Sans Serif"/>
                <a:cs typeface="Microsoft Sans Serif"/>
              </a:rPr>
              <a:t>do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65">
                <a:solidFill>
                  <a:srgbClr val="FF0000"/>
                </a:solidFill>
                <a:latin typeface="Microsoft Sans Serif"/>
                <a:cs typeface="Microsoft Sans Serif"/>
              </a:rPr>
              <a:t>título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00">
                <a:solidFill>
                  <a:srgbClr val="FF0000"/>
                </a:solidFill>
                <a:latin typeface="Microsoft Sans Serif"/>
                <a:cs typeface="Microsoft Sans Serif"/>
              </a:rPr>
              <a:t>e</a:t>
            </a:r>
            <a:r>
              <a:rPr sz="17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35">
                <a:solidFill>
                  <a:srgbClr val="FF0000"/>
                </a:solidFill>
                <a:latin typeface="Microsoft Sans Serif"/>
                <a:cs typeface="Microsoft Sans Serif"/>
              </a:rPr>
              <a:t>dos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20">
                <a:solidFill>
                  <a:srgbClr val="FF0000"/>
                </a:solidFill>
                <a:latin typeface="Microsoft Sans Serif"/>
                <a:cs typeface="Microsoft Sans Serif"/>
              </a:rPr>
              <a:t>demais</a:t>
            </a:r>
            <a:r>
              <a:rPr sz="17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35">
                <a:solidFill>
                  <a:srgbClr val="FF0000"/>
                </a:solidFill>
                <a:latin typeface="Microsoft Sans Serif"/>
                <a:cs typeface="Microsoft Sans Serif"/>
              </a:rPr>
              <a:t>elementos</a:t>
            </a:r>
            <a:r>
              <a:rPr sz="17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90">
                <a:solidFill>
                  <a:srgbClr val="FF0000"/>
                </a:solidFill>
                <a:latin typeface="Microsoft Sans Serif"/>
                <a:cs typeface="Microsoft Sans Serif"/>
              </a:rPr>
              <a:t>em</a:t>
            </a:r>
            <a:r>
              <a:rPr sz="17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80">
                <a:solidFill>
                  <a:srgbClr val="FF0000"/>
                </a:solidFill>
                <a:latin typeface="Microsoft Sans Serif"/>
                <a:cs typeface="Microsoft Sans Serif"/>
              </a:rPr>
              <a:t>páginas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00">
                <a:solidFill>
                  <a:srgbClr val="FF0000"/>
                </a:solidFill>
                <a:latin typeface="Microsoft Sans Serif"/>
                <a:cs typeface="Microsoft Sans Serif"/>
              </a:rPr>
              <a:t>distintas.</a:t>
            </a:r>
            <a:endParaRPr sz="1700">
              <a:latin typeface="Microsoft Sans Serif"/>
              <a:cs typeface="Microsoft Sans Serif"/>
            </a:endParaRPr>
          </a:p>
          <a:p>
            <a:pPr marL="334645" indent="-322580">
              <a:lnSpc>
                <a:spcPct val="100000"/>
              </a:lnSpc>
              <a:spcBef>
                <a:spcPts val="290"/>
              </a:spcBef>
              <a:buClr>
                <a:srgbClr val="DD8047"/>
              </a:buClr>
              <a:buSzPct val="58823"/>
              <a:buFont typeface="Segoe UI Symbol"/>
              <a:buChar char="◻"/>
              <a:tabLst>
                <a:tab pos="334645" algn="l"/>
                <a:tab pos="335280" algn="l"/>
              </a:tabLst>
            </a:pPr>
            <a:r>
              <a:rPr sz="1700" spc="-315">
                <a:solidFill>
                  <a:srgbClr val="FF0000"/>
                </a:solidFill>
                <a:latin typeface="Microsoft Sans Serif"/>
                <a:cs typeface="Microsoft Sans Serif"/>
              </a:rPr>
              <a:t>F</a:t>
            </a:r>
            <a:r>
              <a:rPr sz="1700" spc="-20">
                <a:solidFill>
                  <a:srgbClr val="FF0000"/>
                </a:solidFill>
                <a:latin typeface="Microsoft Sans Serif"/>
                <a:cs typeface="Microsoft Sans Serif"/>
              </a:rPr>
              <a:t>r</a:t>
            </a:r>
            <a:r>
              <a:rPr sz="1700" spc="-100">
                <a:solidFill>
                  <a:srgbClr val="FF0000"/>
                </a:solidFill>
                <a:latin typeface="Microsoft Sans Serif"/>
                <a:cs typeface="Microsoft Sans Serif"/>
              </a:rPr>
              <a:t>agmentaçã</a:t>
            </a:r>
            <a:r>
              <a:rPr sz="1700" spc="-95">
                <a:solidFill>
                  <a:srgbClr val="FF0000"/>
                </a:solidFill>
                <a:latin typeface="Microsoft Sans Serif"/>
                <a:cs typeface="Microsoft Sans Serif"/>
              </a:rPr>
              <a:t>o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10">
                <a:solidFill>
                  <a:srgbClr val="FF0000"/>
                </a:solidFill>
                <a:latin typeface="Microsoft Sans Serif"/>
                <a:cs typeface="Microsoft Sans Serif"/>
              </a:rPr>
              <a:t>da</a:t>
            </a:r>
            <a:r>
              <a:rPr sz="1700" spc="-95">
                <a:solidFill>
                  <a:srgbClr val="FF0000"/>
                </a:solidFill>
                <a:latin typeface="Microsoft Sans Serif"/>
                <a:cs typeface="Microsoft Sans Serif"/>
              </a:rPr>
              <a:t>s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60">
                <a:solidFill>
                  <a:srgbClr val="FF0000"/>
                </a:solidFill>
                <a:latin typeface="Microsoft Sans Serif"/>
                <a:cs typeface="Microsoft Sans Serif"/>
              </a:rPr>
              <a:t>composiçõe</a:t>
            </a:r>
            <a:r>
              <a:rPr sz="1700" spc="-145">
                <a:solidFill>
                  <a:srgbClr val="FF0000"/>
                </a:solidFill>
                <a:latin typeface="Microsoft Sans Serif"/>
                <a:cs typeface="Microsoft Sans Serif"/>
              </a:rPr>
              <a:t>s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225">
                <a:solidFill>
                  <a:srgbClr val="FF0000"/>
                </a:solidFill>
                <a:latin typeface="Microsoft Sans Serif"/>
                <a:cs typeface="Microsoft Sans Serif"/>
              </a:rPr>
              <a:t>sem</a:t>
            </a:r>
            <a:r>
              <a:rPr sz="1700" spc="15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55">
                <a:solidFill>
                  <a:srgbClr val="FF0000"/>
                </a:solidFill>
                <a:latin typeface="Microsoft Sans Serif"/>
                <a:cs typeface="Microsoft Sans Serif"/>
              </a:rPr>
              <a:t>atenta</a:t>
            </a:r>
            <a:r>
              <a:rPr sz="1700" spc="-40">
                <a:solidFill>
                  <a:srgbClr val="FF0000"/>
                </a:solidFill>
                <a:latin typeface="Microsoft Sans Serif"/>
                <a:cs typeface="Microsoft Sans Serif"/>
              </a:rPr>
              <a:t>r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60">
                <a:solidFill>
                  <a:srgbClr val="FF0000"/>
                </a:solidFill>
                <a:latin typeface="Microsoft Sans Serif"/>
                <a:cs typeface="Microsoft Sans Serif"/>
              </a:rPr>
              <a:t>à</a:t>
            </a:r>
            <a:r>
              <a:rPr sz="1700" spc="-140">
                <a:solidFill>
                  <a:srgbClr val="FF0000"/>
                </a:solidFill>
                <a:latin typeface="Microsoft Sans Serif"/>
                <a:cs typeface="Microsoft Sans Serif"/>
              </a:rPr>
              <a:t>s</a:t>
            </a:r>
            <a:r>
              <a:rPr sz="1700" spc="10">
                <a:solidFill>
                  <a:srgbClr val="FF0000"/>
                </a:solidFill>
                <a:latin typeface="Microsoft Sans Serif"/>
                <a:cs typeface="Microsoft Sans Serif"/>
              </a:rPr>
              <a:t> </a:t>
            </a:r>
            <a:r>
              <a:rPr sz="1700" spc="-120">
                <a:solidFill>
                  <a:srgbClr val="FF0000"/>
                </a:solidFill>
                <a:latin typeface="Microsoft Sans Serif"/>
                <a:cs typeface="Microsoft Sans Serif"/>
              </a:rPr>
              <a:t>no</a:t>
            </a:r>
            <a:r>
              <a:rPr sz="1700" spc="-40">
                <a:solidFill>
                  <a:srgbClr val="FF0000"/>
                </a:solidFill>
                <a:latin typeface="Microsoft Sans Serif"/>
                <a:cs typeface="Microsoft Sans Serif"/>
              </a:rPr>
              <a:t>r</a:t>
            </a:r>
            <a:r>
              <a:rPr sz="1700" spc="-220">
                <a:solidFill>
                  <a:srgbClr val="FF0000"/>
                </a:solidFill>
                <a:latin typeface="Microsoft Sans Serif"/>
                <a:cs typeface="Microsoft Sans Serif"/>
              </a:rPr>
              <a:t>ma</a:t>
            </a:r>
            <a:r>
              <a:rPr sz="1700" spc="-175">
                <a:solidFill>
                  <a:srgbClr val="FF0000"/>
                </a:solidFill>
                <a:latin typeface="Microsoft Sans Serif"/>
                <a:cs typeface="Microsoft Sans Serif"/>
              </a:rPr>
              <a:t>s</a:t>
            </a:r>
            <a:r>
              <a:rPr sz="1700" spc="-100">
                <a:solidFill>
                  <a:srgbClr val="FF0000"/>
                </a:solidFill>
                <a:latin typeface="Microsoft Sans Serif"/>
                <a:cs typeface="Microsoft Sans Serif"/>
              </a:rPr>
              <a:t>.</a:t>
            </a:r>
            <a:endParaRPr sz="17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97716" y="1202429"/>
            <a:ext cx="7070090" cy="1586865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351155" indent="-339090">
              <a:lnSpc>
                <a:spcPct val="100000"/>
              </a:lnSpc>
              <a:spcBef>
                <a:spcPts val="780"/>
              </a:spcBef>
              <a:buClr>
                <a:srgbClr val="DD8047"/>
              </a:buClr>
              <a:buSzPct val="58333"/>
              <a:buFont typeface="Arial"/>
              <a:buChar char="●"/>
              <a:tabLst>
                <a:tab pos="351155" algn="l"/>
                <a:tab pos="351790" algn="l"/>
              </a:tabLst>
            </a:pPr>
            <a:r>
              <a:rPr sz="2400" b="1" spc="-210">
                <a:latin typeface="Arial"/>
                <a:cs typeface="Arial"/>
              </a:rPr>
              <a:t>Séri</a:t>
            </a:r>
            <a:r>
              <a:rPr sz="2400" b="1" spc="-240">
                <a:latin typeface="Arial"/>
                <a:cs typeface="Arial"/>
              </a:rPr>
              <a:t>e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90">
                <a:latin typeface="Arial"/>
                <a:cs typeface="Arial"/>
              </a:rPr>
              <a:t>cronológica</a:t>
            </a:r>
            <a:r>
              <a:rPr sz="2400" b="1" spc="-100">
                <a:latin typeface="Arial"/>
                <a:cs typeface="Arial"/>
              </a:rPr>
              <a:t>,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15">
                <a:latin typeface="Arial"/>
                <a:cs typeface="Arial"/>
              </a:rPr>
              <a:t>tempo</a:t>
            </a:r>
            <a:r>
              <a:rPr sz="2400" b="1" spc="-120">
                <a:latin typeface="Arial"/>
                <a:cs typeface="Arial"/>
              </a:rPr>
              <a:t>r</a:t>
            </a:r>
            <a:r>
              <a:rPr sz="2400" b="1" spc="-65">
                <a:latin typeface="Arial"/>
                <a:cs typeface="Arial"/>
              </a:rPr>
              <a:t>al</a:t>
            </a:r>
            <a:r>
              <a:rPr sz="2400" b="1" spc="-40">
                <a:latin typeface="Arial"/>
                <a:cs typeface="Arial"/>
              </a:rPr>
              <a:t>,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40">
                <a:latin typeface="Arial"/>
                <a:cs typeface="Arial"/>
              </a:rPr>
              <a:t>e</a:t>
            </a:r>
            <a:r>
              <a:rPr sz="2400" b="1" spc="-114">
                <a:latin typeface="Arial"/>
                <a:cs typeface="Arial"/>
              </a:rPr>
              <a:t>v</a:t>
            </a:r>
            <a:r>
              <a:rPr sz="2400" b="1" spc="-120">
                <a:latin typeface="Arial"/>
                <a:cs typeface="Arial"/>
              </a:rPr>
              <a:t>oluti</a:t>
            </a:r>
            <a:r>
              <a:rPr sz="2400" b="1" spc="-175">
                <a:latin typeface="Arial"/>
                <a:cs typeface="Arial"/>
              </a:rPr>
              <a:t>v</a:t>
            </a:r>
            <a:r>
              <a:rPr sz="2400" b="1" spc="-70">
                <a:latin typeface="Arial"/>
                <a:cs typeface="Arial"/>
              </a:rPr>
              <a:t>a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0">
                <a:latin typeface="Arial"/>
                <a:cs typeface="Arial"/>
              </a:rPr>
              <a:t>o</a:t>
            </a:r>
            <a:r>
              <a:rPr sz="2400" b="1" spc="-195">
                <a:latin typeface="Arial"/>
                <a:cs typeface="Arial"/>
              </a:rPr>
              <a:t>u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80">
                <a:latin typeface="Arial"/>
                <a:cs typeface="Arial"/>
              </a:rPr>
              <a:t>histórica:</a:t>
            </a:r>
            <a:endParaRPr sz="2400">
              <a:latin typeface="Arial"/>
              <a:cs typeface="Arial"/>
            </a:endParaRPr>
          </a:p>
          <a:p>
            <a:pPr marL="671195" marR="5080" lvl="1" indent="-293370">
              <a:lnSpc>
                <a:spcPct val="100000"/>
              </a:lnSpc>
              <a:spcBef>
                <a:spcPts val="565"/>
              </a:spcBef>
              <a:buClr>
                <a:srgbClr val="DD8047"/>
              </a:buClr>
              <a:buSzPct val="70000"/>
              <a:buFont typeface="Arial MT"/>
              <a:buChar char="○"/>
              <a:tabLst>
                <a:tab pos="671195" algn="l"/>
                <a:tab pos="671830" algn="l"/>
              </a:tabLst>
            </a:pPr>
            <a:r>
              <a:rPr sz="2000" spc="-459">
                <a:latin typeface="Microsoft Sans Serif"/>
                <a:cs typeface="Microsoft Sans Serif"/>
              </a:rPr>
              <a:t>É</a:t>
            </a:r>
            <a:r>
              <a:rPr sz="2000" spc="180">
                <a:latin typeface="Microsoft Sans Serif"/>
                <a:cs typeface="Microsoft Sans Serif"/>
              </a:rPr>
              <a:t> </a:t>
            </a:r>
            <a:r>
              <a:rPr sz="2000" spc="-10">
                <a:latin typeface="Microsoft Sans Serif"/>
                <a:cs typeface="Microsoft Sans Serif"/>
              </a:rPr>
              <a:t>a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120">
                <a:latin typeface="Microsoft Sans Serif"/>
                <a:cs typeface="Microsoft Sans Serif"/>
              </a:rPr>
              <a:t>série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225">
                <a:latin typeface="Microsoft Sans Serif"/>
                <a:cs typeface="Microsoft Sans Serif"/>
              </a:rPr>
              <a:t>em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125">
                <a:latin typeface="Microsoft Sans Serif"/>
                <a:cs typeface="Microsoft Sans Serif"/>
              </a:rPr>
              <a:t>qu</a:t>
            </a:r>
            <a:r>
              <a:rPr sz="2000" spc="-120">
                <a:latin typeface="Microsoft Sans Serif"/>
                <a:cs typeface="Microsoft Sans Serif"/>
              </a:rPr>
              <a:t>e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225">
                <a:latin typeface="Microsoft Sans Serif"/>
                <a:cs typeface="Microsoft Sans Serif"/>
              </a:rPr>
              <a:t>os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105">
                <a:latin typeface="Microsoft Sans Serif"/>
                <a:cs typeface="Microsoft Sans Serif"/>
              </a:rPr>
              <a:t>dado</a:t>
            </a:r>
            <a:r>
              <a:rPr sz="2000" spc="-90">
                <a:latin typeface="Microsoft Sans Serif"/>
                <a:cs typeface="Microsoft Sans Serif"/>
              </a:rPr>
              <a:t>s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155">
                <a:latin typeface="Microsoft Sans Serif"/>
                <a:cs typeface="Microsoft Sans Serif"/>
              </a:rPr>
              <a:t>são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125">
                <a:latin typeface="Microsoft Sans Serif"/>
                <a:cs typeface="Microsoft Sans Serif"/>
              </a:rPr>
              <a:t>obse</a:t>
            </a:r>
            <a:r>
              <a:rPr sz="2000">
                <a:latin typeface="Microsoft Sans Serif"/>
                <a:cs typeface="Microsoft Sans Serif"/>
              </a:rPr>
              <a:t>r</a:t>
            </a:r>
            <a:r>
              <a:rPr sz="2000" spc="-170">
                <a:latin typeface="Microsoft Sans Serif"/>
                <a:cs typeface="Microsoft Sans Serif"/>
              </a:rPr>
              <a:t>v</a:t>
            </a:r>
            <a:r>
              <a:rPr sz="2000" spc="-125">
                <a:latin typeface="Microsoft Sans Serif"/>
                <a:cs typeface="Microsoft Sans Serif"/>
              </a:rPr>
              <a:t>ado</a:t>
            </a:r>
            <a:r>
              <a:rPr sz="2000" spc="-110">
                <a:latin typeface="Microsoft Sans Serif"/>
                <a:cs typeface="Microsoft Sans Serif"/>
              </a:rPr>
              <a:t>s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150">
                <a:latin typeface="Microsoft Sans Serif"/>
                <a:cs typeface="Microsoft Sans Serif"/>
              </a:rPr>
              <a:t>segundo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10">
                <a:latin typeface="Microsoft Sans Serif"/>
                <a:cs typeface="Microsoft Sans Serif"/>
              </a:rPr>
              <a:t>a</a:t>
            </a:r>
            <a:r>
              <a:rPr sz="2000" spc="185">
                <a:latin typeface="Microsoft Sans Serif"/>
                <a:cs typeface="Microsoft Sans Serif"/>
              </a:rPr>
              <a:t> </a:t>
            </a:r>
            <a:r>
              <a:rPr sz="2000" spc="-85">
                <a:latin typeface="Microsoft Sans Serif"/>
                <a:cs typeface="Microsoft Sans Serif"/>
              </a:rPr>
              <a:t>época  </a:t>
            </a:r>
            <a:r>
              <a:rPr sz="2000" spc="-65">
                <a:latin typeface="Microsoft Sans Serif"/>
                <a:cs typeface="Microsoft Sans Serif"/>
              </a:rPr>
              <a:t>de</a:t>
            </a:r>
            <a:r>
              <a:rPr sz="2000" spc="10">
                <a:latin typeface="Microsoft Sans Serif"/>
                <a:cs typeface="Microsoft Sans Serif"/>
              </a:rPr>
              <a:t> </a:t>
            </a:r>
            <a:r>
              <a:rPr sz="2000" spc="-110">
                <a:latin typeface="Microsoft Sans Serif"/>
                <a:cs typeface="Microsoft Sans Serif"/>
              </a:rPr>
              <a:t>ocorrência:</a:t>
            </a:r>
            <a:endParaRPr sz="2000">
              <a:latin typeface="Microsoft Sans Serif"/>
              <a:cs typeface="Microsoft Sans Serif"/>
            </a:endParaRPr>
          </a:p>
          <a:p>
            <a:pPr marR="60325" algn="ctr">
              <a:lnSpc>
                <a:spcPct val="100000"/>
              </a:lnSpc>
              <a:spcBef>
                <a:spcPts val="1445"/>
              </a:spcBef>
            </a:pPr>
            <a:r>
              <a:rPr sz="1600" spc="-114">
                <a:latin typeface="Times New Roman"/>
                <a:cs typeface="Times New Roman"/>
              </a:rPr>
              <a:t>T</a:t>
            </a:r>
            <a:r>
              <a:rPr sz="1600" spc="-5">
                <a:latin typeface="Times New Roman"/>
                <a:cs typeface="Times New Roman"/>
              </a:rPr>
              <a:t>abel</a:t>
            </a:r>
            <a:r>
              <a:rPr sz="1600">
                <a:latin typeface="Times New Roman"/>
                <a:cs typeface="Times New Roman"/>
              </a:rPr>
              <a:t>a</a:t>
            </a:r>
            <a:r>
              <a:rPr sz="1600" spc="-5">
                <a:latin typeface="Times New Roman"/>
                <a:cs typeface="Times New Roman"/>
              </a:rPr>
              <a:t> </a:t>
            </a:r>
            <a:r>
              <a:rPr sz="1600">
                <a:latin typeface="Times New Roman"/>
                <a:cs typeface="Times New Roman"/>
              </a:rPr>
              <a:t>4.2 -</a:t>
            </a:r>
            <a:r>
              <a:rPr sz="1600" spc="-30">
                <a:latin typeface="Times New Roman"/>
                <a:cs typeface="Times New Roman"/>
              </a:rPr>
              <a:t> </a:t>
            </a:r>
            <a:r>
              <a:rPr sz="1600" spc="-180">
                <a:latin typeface="Times New Roman"/>
                <a:cs typeface="Times New Roman"/>
              </a:rPr>
              <a:t>V</a:t>
            </a:r>
            <a:r>
              <a:rPr sz="1600" spc="-5">
                <a:latin typeface="Times New Roman"/>
                <a:cs typeface="Times New Roman"/>
              </a:rPr>
              <a:t>enda</a:t>
            </a:r>
            <a:r>
              <a:rPr sz="1600">
                <a:latin typeface="Times New Roman"/>
                <a:cs typeface="Times New Roman"/>
              </a:rPr>
              <a:t>s</a:t>
            </a:r>
            <a:r>
              <a:rPr sz="1600" spc="-5">
                <a:latin typeface="Times New Roman"/>
                <a:cs typeface="Times New Roman"/>
              </a:rPr>
              <a:t> </a:t>
            </a:r>
            <a:r>
              <a:rPr sz="1600">
                <a:latin typeface="Times New Roman"/>
                <a:cs typeface="Times New Roman"/>
              </a:rPr>
              <a:t>da </a:t>
            </a:r>
            <a:r>
              <a:rPr sz="1600" spc="-5">
                <a:latin typeface="Times New Roman"/>
                <a:cs typeface="Times New Roman"/>
              </a:rPr>
              <a:t>Companhi</a:t>
            </a:r>
            <a:r>
              <a:rPr sz="1600">
                <a:latin typeface="Times New Roman"/>
                <a:cs typeface="Times New Roman"/>
              </a:rPr>
              <a:t>a</a:t>
            </a:r>
            <a:r>
              <a:rPr sz="1600" spc="-95">
                <a:latin typeface="Times New Roman"/>
                <a:cs typeface="Times New Roman"/>
              </a:rPr>
              <a:t> </a:t>
            </a:r>
            <a:r>
              <a:rPr sz="1600" spc="-5">
                <a:latin typeface="Times New Roman"/>
                <a:cs typeface="Times New Roman"/>
              </a:rPr>
              <a:t>Alf</a:t>
            </a:r>
            <a:r>
              <a:rPr sz="1600">
                <a:latin typeface="Times New Roman"/>
                <a:cs typeface="Times New Roman"/>
              </a:rPr>
              <a:t>a</a:t>
            </a:r>
            <a:r>
              <a:rPr sz="1600" spc="-5">
                <a:latin typeface="Times New Roman"/>
                <a:cs typeface="Times New Roman"/>
              </a:rPr>
              <a:t> </a:t>
            </a:r>
            <a:r>
              <a:rPr sz="1600">
                <a:latin typeface="Times New Roman"/>
                <a:cs typeface="Times New Roman"/>
              </a:rPr>
              <a:t>- (1970 a</a:t>
            </a:r>
            <a:r>
              <a:rPr sz="1600" spc="-5">
                <a:latin typeface="Times New Roman"/>
                <a:cs typeface="Times New Roman"/>
              </a:rPr>
              <a:t> </a:t>
            </a:r>
            <a:r>
              <a:rPr sz="1600">
                <a:latin typeface="Times New Roman"/>
                <a:cs typeface="Times New Roman"/>
              </a:rPr>
              <a:t>1977)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sp>
        <p:nvSpPr>
          <p:cNvPr id="4" name="object 4"/>
          <p:cNvSpPr/>
          <p:nvPr/>
        </p:nvSpPr>
        <p:spPr>
          <a:xfrm>
            <a:off x="2176021" y="2793715"/>
            <a:ext cx="4697681" cy="772"/>
          </a:xfrm>
          <a:custGeom>
            <a:avLst/>
            <a:gdLst/>
            <a:ahLst/>
            <a:cxnLst/>
            <a:rect l="l" t="t" r="r" b="b"/>
            <a:pathLst>
              <a:path w="4625340" h="15239">
                <a:moveTo>
                  <a:pt x="0" y="14999"/>
                </a:moveTo>
                <a:lnTo>
                  <a:pt x="4624799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732253" y="2804266"/>
            <a:ext cx="2882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Ano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68648" y="2796234"/>
            <a:ext cx="13868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30">
                <a:latin typeface="Times New Roman"/>
                <a:cs typeface="Times New Roman"/>
              </a:rPr>
              <a:t>Vendas </a:t>
            </a:r>
            <a:r>
              <a:rPr sz="1200">
                <a:latin typeface="Times New Roman"/>
                <a:cs typeface="Times New Roman"/>
              </a:rPr>
              <a:t>(em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R$</a:t>
            </a:r>
            <a:r>
              <a:rPr sz="1200" spc="-25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1.000)</a:t>
            </a: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766450"/>
              </p:ext>
            </p:extLst>
          </p:nvPr>
        </p:nvGraphicFramePr>
        <p:xfrm>
          <a:off x="2206424" y="3031120"/>
          <a:ext cx="4722790" cy="16036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52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184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56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1970</a:t>
                      </a:r>
                    </a:p>
                  </a:txBody>
                  <a:tcPr marL="0" marR="0" marT="71120" marB="0" anchor="ctr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41719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0" marR="0" marT="44450" marB="0" anchor="ctr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288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1971</a:t>
                      </a:r>
                    </a:p>
                  </a:txBody>
                  <a:tcPr marL="0" marR="0" marT="3810" marB="0" anchor="ctr"/>
                </a:tc>
                <a:tc>
                  <a:txBody>
                    <a:bodyPr/>
                    <a:lstStyle/>
                    <a:p>
                      <a:pPr marR="4171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3.9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6288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1972</a:t>
                      </a:r>
                    </a:p>
                  </a:txBody>
                  <a:tcPr marL="0" marR="0" marT="3810" marB="0" anchor="ctr"/>
                </a:tc>
                <a:tc>
                  <a:txBody>
                    <a:bodyPr/>
                    <a:lstStyle/>
                    <a:p>
                      <a:pPr marR="4171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5.6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288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1973</a:t>
                      </a:r>
                    </a:p>
                  </a:txBody>
                  <a:tcPr marL="0" marR="0" marT="3810" marB="0" anchor="ctr"/>
                </a:tc>
                <a:tc>
                  <a:txBody>
                    <a:bodyPr/>
                    <a:lstStyle/>
                    <a:p>
                      <a:pPr marR="4171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7.5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6288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1974</a:t>
                      </a:r>
                    </a:p>
                  </a:txBody>
                  <a:tcPr marL="0" marR="0" marT="3810" marB="0" anchor="ctr"/>
                </a:tc>
                <a:tc>
                  <a:txBody>
                    <a:bodyPr/>
                    <a:lstStyle/>
                    <a:p>
                      <a:pPr marR="4171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6288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1975</a:t>
                      </a:r>
                    </a:p>
                  </a:txBody>
                  <a:tcPr marL="0" marR="0" marT="3810" marB="0" anchor="ctr"/>
                </a:tc>
                <a:tc>
                  <a:txBody>
                    <a:bodyPr/>
                    <a:lstStyle/>
                    <a:p>
                      <a:pPr marR="417195" algn="ctr">
                        <a:lnSpc>
                          <a:spcPts val="1260"/>
                        </a:lnSpc>
                      </a:pPr>
                      <a:r>
                        <a:rPr sz="1200" spc="-15">
                          <a:latin typeface="Times New Roman"/>
                          <a:cs typeface="Times New Roman"/>
                        </a:rPr>
                        <a:t>11.7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288">
                <a:tc>
                  <a:txBody>
                    <a:bodyPr/>
                    <a:lstStyle/>
                    <a:p>
                      <a:pPr marL="510540" algn="l">
                        <a:lnSpc>
                          <a:spcPts val="131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1976</a:t>
                      </a:r>
                    </a:p>
                  </a:txBody>
                  <a:tcPr marL="0" marR="0" marT="3810" marB="0" anchor="ctr"/>
                </a:tc>
                <a:tc>
                  <a:txBody>
                    <a:bodyPr/>
                    <a:lstStyle/>
                    <a:p>
                      <a:pPr marR="4171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18.9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6786">
                <a:tc>
                  <a:txBody>
                    <a:bodyPr/>
                    <a:lstStyle/>
                    <a:p>
                      <a:pPr marL="510540" algn="l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1977</a:t>
                      </a:r>
                    </a:p>
                  </a:txBody>
                  <a:tcPr marL="0" marR="0" marT="3810" marB="0" anchor="ctr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17195" algn="ctr">
                        <a:lnSpc>
                          <a:spcPts val="1260"/>
                        </a:lnSpc>
                      </a:pPr>
                      <a:r>
                        <a:rPr sz="1200">
                          <a:latin typeface="Times New Roman"/>
                          <a:cs typeface="Times New Roman"/>
                        </a:rPr>
                        <a:t>29</a:t>
                      </a:r>
                    </a:p>
                  </a:txBody>
                  <a:tcPr marL="0" marR="0" marT="0" marB="0" anchor="ctr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2156975" y="4639929"/>
            <a:ext cx="30911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Fonte: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Departamento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de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Marketing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da</a:t>
            </a:r>
            <a:r>
              <a:rPr sz="1200" spc="-1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Companhia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7716" y="1134616"/>
            <a:ext cx="7626984" cy="3949065"/>
          </a:xfrm>
          <a:prstGeom prst="rect">
            <a:avLst/>
          </a:prstGeom>
        </p:spPr>
        <p:txBody>
          <a:bodyPr vert="horz" wrap="square" lIns="0" tIns="123189" rIns="0" bIns="0" rtlCol="0">
            <a:spAutoFit/>
          </a:bodyPr>
          <a:lstStyle/>
          <a:p>
            <a:pPr marL="351155" indent="-339090">
              <a:lnSpc>
                <a:spcPct val="100000"/>
              </a:lnSpc>
              <a:spcBef>
                <a:spcPts val="969"/>
              </a:spcBef>
              <a:buClr>
                <a:srgbClr val="DD8047"/>
              </a:buClr>
              <a:buSzPct val="58333"/>
              <a:buFont typeface="Arial"/>
              <a:buChar char="●"/>
              <a:tabLst>
                <a:tab pos="351155" algn="l"/>
                <a:tab pos="351790" algn="l"/>
              </a:tabLst>
            </a:pPr>
            <a:r>
              <a:rPr sz="2400" b="1" spc="-185">
                <a:latin typeface="Arial"/>
                <a:cs typeface="Arial"/>
              </a:rPr>
              <a:t>Ap</a:t>
            </a:r>
            <a:r>
              <a:rPr sz="2400" b="1" spc="-60">
                <a:latin typeface="Arial"/>
                <a:cs typeface="Arial"/>
              </a:rPr>
              <a:t>r</a:t>
            </a:r>
            <a:r>
              <a:rPr sz="2400" b="1" spc="-195">
                <a:latin typeface="Arial"/>
                <a:cs typeface="Arial"/>
              </a:rPr>
              <a:t>esentação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204">
                <a:latin typeface="Arial"/>
                <a:cs typeface="Arial"/>
              </a:rPr>
              <a:t>d</a:t>
            </a:r>
            <a:r>
              <a:rPr sz="2400" b="1" spc="-180">
                <a:latin typeface="Arial"/>
                <a:cs typeface="Arial"/>
              </a:rPr>
              <a:t>e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0">
                <a:latin typeface="Arial"/>
                <a:cs typeface="Arial"/>
              </a:rPr>
              <a:t>tempo:</a:t>
            </a:r>
            <a:endParaRPr sz="2400">
              <a:latin typeface="Arial"/>
              <a:cs typeface="Arial"/>
            </a:endParaRPr>
          </a:p>
          <a:p>
            <a:pPr marL="671195" marR="22860" lvl="1" indent="-289560">
              <a:lnSpc>
                <a:spcPct val="100000"/>
              </a:lnSpc>
              <a:spcBef>
                <a:spcPts val="585"/>
              </a:spcBef>
              <a:buClr>
                <a:srgbClr val="DD8047"/>
              </a:buClr>
              <a:buSzPct val="68750"/>
              <a:buFont typeface="Arial MT"/>
              <a:buChar char="○"/>
              <a:tabLst>
                <a:tab pos="671195" algn="l"/>
                <a:tab pos="671830" algn="l"/>
              </a:tabLst>
            </a:pPr>
            <a:r>
              <a:rPr sz="1600" spc="-130">
                <a:latin typeface="Microsoft Sans Serif"/>
                <a:cs typeface="Microsoft Sans Serif"/>
              </a:rPr>
              <a:t>Toda</a:t>
            </a:r>
            <a:r>
              <a:rPr sz="1600" spc="-125">
                <a:latin typeface="Microsoft Sans Serif"/>
                <a:cs typeface="Microsoft Sans Serif"/>
              </a:rPr>
              <a:t> </a:t>
            </a:r>
            <a:r>
              <a:rPr sz="1600" spc="-95">
                <a:latin typeface="Microsoft Sans Serif"/>
                <a:cs typeface="Microsoft Sans Serif"/>
              </a:rPr>
              <a:t>série</a:t>
            </a:r>
            <a:r>
              <a:rPr sz="1600" spc="-90">
                <a:latin typeface="Microsoft Sans Serif"/>
                <a:cs typeface="Microsoft Sans Serif"/>
              </a:rPr>
              <a:t> </a:t>
            </a:r>
            <a:r>
              <a:rPr sz="1600" spc="-70">
                <a:latin typeface="Microsoft Sans Serif"/>
                <a:cs typeface="Microsoft Sans Serif"/>
              </a:rPr>
              <a:t>temporal</a:t>
            </a:r>
            <a:r>
              <a:rPr sz="1600" spc="-65">
                <a:latin typeface="Microsoft Sans Serif"/>
                <a:cs typeface="Microsoft Sans Serif"/>
              </a:rPr>
              <a:t> </a:t>
            </a:r>
            <a:r>
              <a:rPr sz="1600" spc="-130">
                <a:latin typeface="Microsoft Sans Serif"/>
                <a:cs typeface="Microsoft Sans Serif"/>
              </a:rPr>
              <a:t>consecutiva</a:t>
            </a:r>
            <a:r>
              <a:rPr sz="1600" spc="-125">
                <a:latin typeface="Microsoft Sans Serif"/>
                <a:cs typeface="Microsoft Sans Serif"/>
              </a:rPr>
              <a:t> </a:t>
            </a:r>
            <a:r>
              <a:rPr sz="1600" spc="-85">
                <a:latin typeface="Microsoft Sans Serif"/>
                <a:cs typeface="Microsoft Sans Serif"/>
              </a:rPr>
              <a:t>deve</a:t>
            </a:r>
            <a:r>
              <a:rPr sz="1600" spc="-80">
                <a:latin typeface="Microsoft Sans Serif"/>
                <a:cs typeface="Microsoft Sans Serif"/>
              </a:rPr>
              <a:t> </a:t>
            </a:r>
            <a:r>
              <a:rPr sz="1600" spc="-120">
                <a:latin typeface="Microsoft Sans Serif"/>
                <a:cs typeface="Microsoft Sans Serif"/>
              </a:rPr>
              <a:t>ser</a:t>
            </a:r>
            <a:r>
              <a:rPr sz="1600" spc="-114">
                <a:latin typeface="Microsoft Sans Serif"/>
                <a:cs typeface="Microsoft Sans Serif"/>
              </a:rPr>
              <a:t> </a:t>
            </a:r>
            <a:r>
              <a:rPr sz="1600" spc="-70">
                <a:latin typeface="Microsoft Sans Serif"/>
                <a:cs typeface="Microsoft Sans Serif"/>
              </a:rPr>
              <a:t>apresentada,</a:t>
            </a:r>
            <a:r>
              <a:rPr sz="1600" spc="-65">
                <a:latin typeface="Microsoft Sans Serif"/>
                <a:cs typeface="Microsoft Sans Serif"/>
              </a:rPr>
              <a:t> </a:t>
            </a:r>
            <a:r>
              <a:rPr sz="1600" spc="-180">
                <a:latin typeface="Microsoft Sans Serif"/>
                <a:cs typeface="Microsoft Sans Serif"/>
              </a:rPr>
              <a:t>em</a:t>
            </a:r>
            <a:r>
              <a:rPr sz="1600" spc="-175">
                <a:latin typeface="Microsoft Sans Serif"/>
                <a:cs typeface="Microsoft Sans Serif"/>
              </a:rPr>
              <a:t> </a:t>
            </a:r>
            <a:r>
              <a:rPr sz="1600" spc="-160">
                <a:latin typeface="Microsoft Sans Serif"/>
                <a:cs typeface="Microsoft Sans Serif"/>
              </a:rPr>
              <a:t>uma</a:t>
            </a:r>
            <a:r>
              <a:rPr sz="1600" spc="-155">
                <a:latin typeface="Microsoft Sans Serif"/>
                <a:cs typeface="Microsoft Sans Serif"/>
              </a:rPr>
              <a:t> </a:t>
            </a:r>
            <a:r>
              <a:rPr sz="1600" spc="-40">
                <a:latin typeface="Microsoft Sans Serif"/>
                <a:cs typeface="Microsoft Sans Serif"/>
              </a:rPr>
              <a:t>tabela,</a:t>
            </a:r>
            <a:r>
              <a:rPr sz="1600" spc="345">
                <a:latin typeface="Microsoft Sans Serif"/>
                <a:cs typeface="Microsoft Sans Serif"/>
              </a:rPr>
              <a:t> </a:t>
            </a:r>
            <a:r>
              <a:rPr sz="1600" spc="-40">
                <a:latin typeface="Microsoft Sans Serif"/>
                <a:cs typeface="Microsoft Sans Serif"/>
              </a:rPr>
              <a:t>por</a:t>
            </a:r>
            <a:r>
              <a:rPr sz="1600" spc="345">
                <a:latin typeface="Microsoft Sans Serif"/>
                <a:cs typeface="Microsoft Sans Serif"/>
              </a:rPr>
              <a:t> </a:t>
            </a:r>
            <a:r>
              <a:rPr sz="1600" spc="-204">
                <a:latin typeface="Microsoft Sans Serif"/>
                <a:cs typeface="Microsoft Sans Serif"/>
              </a:rPr>
              <a:t>seus </a:t>
            </a:r>
            <a:r>
              <a:rPr sz="1600" spc="-409">
                <a:latin typeface="Microsoft Sans Serif"/>
                <a:cs typeface="Microsoft Sans Serif"/>
              </a:rPr>
              <a:t> </a:t>
            </a:r>
            <a:r>
              <a:rPr sz="1600" spc="-120">
                <a:latin typeface="Microsoft Sans Serif"/>
                <a:cs typeface="Microsoft Sans Serif"/>
              </a:rPr>
              <a:t>pontos,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70">
                <a:latin typeface="Microsoft Sans Serif"/>
                <a:cs typeface="Microsoft Sans Serif"/>
              </a:rPr>
              <a:t>inicial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40">
                <a:latin typeface="Microsoft Sans Serif"/>
                <a:cs typeface="Microsoft Sans Serif"/>
              </a:rPr>
              <a:t>final,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70">
                <a:latin typeface="Microsoft Sans Serif"/>
                <a:cs typeface="Microsoft Sans Serif"/>
              </a:rPr>
              <a:t>ligados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40">
                <a:latin typeface="Microsoft Sans Serif"/>
                <a:cs typeface="Microsoft Sans Serif"/>
              </a:rPr>
              <a:t>por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85">
                <a:latin typeface="Microsoft Sans Serif"/>
                <a:cs typeface="Microsoft Sans Serif"/>
              </a:rPr>
              <a:t>hífen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>
                <a:latin typeface="Microsoft Sans Serif"/>
                <a:cs typeface="Microsoft Sans Serif"/>
              </a:rPr>
              <a:t>(–).</a:t>
            </a:r>
          </a:p>
          <a:p>
            <a:pPr marL="351155" indent="-333375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59375"/>
              <a:buFont typeface="Arial MT"/>
              <a:buChar char="●"/>
              <a:tabLst>
                <a:tab pos="351155" algn="l"/>
                <a:tab pos="351790" algn="l"/>
              </a:tabLst>
            </a:pPr>
            <a:r>
              <a:rPr sz="1600" spc="-140">
                <a:latin typeface="Microsoft Sans Serif"/>
                <a:cs typeface="Microsoft Sans Serif"/>
              </a:rPr>
              <a:t>Exemplos:</a:t>
            </a:r>
            <a:endParaRPr sz="1600">
              <a:latin typeface="Microsoft Sans Serif"/>
              <a:cs typeface="Microsoft Sans Serif"/>
            </a:endParaRPr>
          </a:p>
          <a:p>
            <a:pPr marL="671195" marR="5080" lvl="1" indent="-289560">
              <a:lnSpc>
                <a:spcPct val="100000"/>
              </a:lnSpc>
              <a:spcBef>
                <a:spcPts val="550"/>
              </a:spcBef>
              <a:buClr>
                <a:srgbClr val="DD8047"/>
              </a:buClr>
              <a:buSzPct val="68750"/>
              <a:buChar char="○"/>
              <a:tabLst>
                <a:tab pos="671195" algn="l"/>
                <a:tab pos="671830" algn="l"/>
              </a:tabLst>
            </a:pPr>
            <a:r>
              <a:rPr sz="1600" b="1" spc="-55">
                <a:latin typeface="Arial"/>
                <a:cs typeface="Arial"/>
              </a:rPr>
              <a:t>1981–1985</a:t>
            </a:r>
            <a:r>
              <a:rPr sz="1600" spc="-55">
                <a:latin typeface="Microsoft Sans Serif"/>
                <a:cs typeface="Microsoft Sans Serif"/>
              </a:rPr>
              <a:t>: </a:t>
            </a:r>
            <a:r>
              <a:rPr sz="1600" spc="-80">
                <a:latin typeface="Microsoft Sans Serif"/>
                <a:cs typeface="Microsoft Sans Serif"/>
              </a:rPr>
              <a:t>apresenta</a:t>
            </a:r>
            <a:r>
              <a:rPr sz="1600" spc="-75">
                <a:latin typeface="Microsoft Sans Serif"/>
                <a:cs typeface="Microsoft Sans Serif"/>
              </a:rPr>
              <a:t> </a:t>
            </a:r>
            <a:r>
              <a:rPr sz="1600" spc="-80">
                <a:latin typeface="Microsoft Sans Serif"/>
                <a:cs typeface="Microsoft Sans Serif"/>
              </a:rPr>
              <a:t>dados</a:t>
            </a:r>
            <a:r>
              <a:rPr sz="1600" spc="-75">
                <a:latin typeface="Microsoft Sans Serif"/>
                <a:cs typeface="Microsoft Sans Serif"/>
              </a:rPr>
              <a:t> </a:t>
            </a:r>
            <a:r>
              <a:rPr sz="1600" spc="-150">
                <a:latin typeface="Microsoft Sans Serif"/>
                <a:cs typeface="Microsoft Sans Serif"/>
              </a:rPr>
              <a:t>numéricos</a:t>
            </a:r>
            <a:r>
              <a:rPr sz="1600" spc="-145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para </a:t>
            </a:r>
            <a:r>
              <a:rPr sz="1600" spc="-180">
                <a:latin typeface="Microsoft Sans Serif"/>
                <a:cs typeface="Microsoft Sans Serif"/>
              </a:rPr>
              <a:t>os</a:t>
            </a:r>
            <a:r>
              <a:rPr sz="1600" spc="-175">
                <a:latin typeface="Microsoft Sans Serif"/>
                <a:cs typeface="Microsoft Sans Serif"/>
              </a:rPr>
              <a:t> </a:t>
            </a:r>
            <a:r>
              <a:rPr sz="1600" spc="-145">
                <a:latin typeface="Microsoft Sans Serif"/>
                <a:cs typeface="Microsoft Sans Serif"/>
              </a:rPr>
              <a:t>anos</a:t>
            </a:r>
            <a:r>
              <a:rPr sz="1600" spc="-140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de </a:t>
            </a:r>
            <a:r>
              <a:rPr sz="1600" spc="-30">
                <a:latin typeface="Microsoft Sans Serif"/>
                <a:cs typeface="Microsoft Sans Serif"/>
              </a:rPr>
              <a:t>1981,1982, 1983, </a:t>
            </a:r>
            <a:r>
              <a:rPr sz="1600" spc="-15">
                <a:latin typeface="Microsoft Sans Serif"/>
                <a:cs typeface="Microsoft Sans Serif"/>
              </a:rPr>
              <a:t>1984 </a:t>
            </a:r>
            <a:r>
              <a:rPr sz="1600" spc="-90">
                <a:latin typeface="Microsoft Sans Serif"/>
                <a:cs typeface="Microsoft Sans Serif"/>
              </a:rPr>
              <a:t>e </a:t>
            </a:r>
            <a:r>
              <a:rPr sz="1600" spc="-409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1985;</a:t>
            </a:r>
            <a:endParaRPr sz="1600">
              <a:latin typeface="Microsoft Sans Serif"/>
              <a:cs typeface="Microsoft Sans Serif"/>
            </a:endParaRPr>
          </a:p>
          <a:p>
            <a:pPr marL="671195" marR="34925" lvl="1" indent="-289560">
              <a:lnSpc>
                <a:spcPct val="100000"/>
              </a:lnSpc>
              <a:spcBef>
                <a:spcPts val="550"/>
              </a:spcBef>
              <a:buClr>
                <a:srgbClr val="DD8047"/>
              </a:buClr>
              <a:buSzPct val="68750"/>
              <a:buChar char="○"/>
              <a:tabLst>
                <a:tab pos="671195" algn="l"/>
                <a:tab pos="671830" algn="l"/>
              </a:tabLst>
            </a:pPr>
            <a:r>
              <a:rPr sz="1600" b="1" spc="-145">
                <a:latin typeface="Arial"/>
                <a:cs typeface="Arial"/>
              </a:rPr>
              <a:t>OUT</a:t>
            </a:r>
            <a:r>
              <a:rPr sz="1600" b="1" spc="155">
                <a:latin typeface="Arial"/>
                <a:cs typeface="Arial"/>
              </a:rPr>
              <a:t> </a:t>
            </a:r>
            <a:r>
              <a:rPr sz="1600" b="1" spc="-80">
                <a:latin typeface="Arial"/>
                <a:cs typeface="Arial"/>
              </a:rPr>
              <a:t>1991–MAR</a:t>
            </a:r>
            <a:r>
              <a:rPr sz="1600" b="1" spc="-75">
                <a:latin typeface="Arial"/>
                <a:cs typeface="Arial"/>
              </a:rPr>
              <a:t> </a:t>
            </a:r>
            <a:r>
              <a:rPr sz="1600" b="1" spc="-55">
                <a:latin typeface="Arial"/>
                <a:cs typeface="Arial"/>
              </a:rPr>
              <a:t>1992</a:t>
            </a:r>
            <a:r>
              <a:rPr sz="1600" spc="-55">
                <a:latin typeface="Microsoft Sans Serif"/>
                <a:cs typeface="Microsoft Sans Serif"/>
              </a:rPr>
              <a:t>:</a:t>
            </a:r>
            <a:r>
              <a:rPr sz="1600" spc="-50">
                <a:latin typeface="Microsoft Sans Serif"/>
                <a:cs typeface="Microsoft Sans Serif"/>
              </a:rPr>
              <a:t> </a:t>
            </a:r>
            <a:r>
              <a:rPr sz="1600" spc="-80">
                <a:latin typeface="Microsoft Sans Serif"/>
                <a:cs typeface="Microsoft Sans Serif"/>
              </a:rPr>
              <a:t>apresenta</a:t>
            </a:r>
            <a:r>
              <a:rPr sz="1600" spc="-75">
                <a:latin typeface="Microsoft Sans Serif"/>
                <a:cs typeface="Microsoft Sans Serif"/>
              </a:rPr>
              <a:t> </a:t>
            </a:r>
            <a:r>
              <a:rPr sz="1600" spc="-80">
                <a:latin typeface="Microsoft Sans Serif"/>
                <a:cs typeface="Microsoft Sans Serif"/>
              </a:rPr>
              <a:t>dados</a:t>
            </a:r>
            <a:r>
              <a:rPr sz="1600" spc="-75">
                <a:latin typeface="Microsoft Sans Serif"/>
                <a:cs typeface="Microsoft Sans Serif"/>
              </a:rPr>
              <a:t> </a:t>
            </a:r>
            <a:r>
              <a:rPr sz="1600" spc="-150">
                <a:latin typeface="Microsoft Sans Serif"/>
                <a:cs typeface="Microsoft Sans Serif"/>
              </a:rPr>
              <a:t>numéricos</a:t>
            </a:r>
            <a:r>
              <a:rPr sz="1600" spc="-145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para</a:t>
            </a:r>
            <a:r>
              <a:rPr sz="1600" spc="-10">
                <a:latin typeface="Microsoft Sans Serif"/>
                <a:cs typeface="Microsoft Sans Serif"/>
              </a:rPr>
              <a:t> </a:t>
            </a:r>
            <a:r>
              <a:rPr sz="1600" spc="-180">
                <a:latin typeface="Microsoft Sans Serif"/>
                <a:cs typeface="Microsoft Sans Serif"/>
              </a:rPr>
              <a:t>os</a:t>
            </a:r>
            <a:r>
              <a:rPr sz="1600" spc="-175">
                <a:latin typeface="Microsoft Sans Serif"/>
                <a:cs typeface="Microsoft Sans Serif"/>
              </a:rPr>
              <a:t> </a:t>
            </a:r>
            <a:r>
              <a:rPr sz="1600" spc="-200">
                <a:latin typeface="Microsoft Sans Serif"/>
                <a:cs typeface="Microsoft Sans Serif"/>
              </a:rPr>
              <a:t>meses</a:t>
            </a:r>
            <a:r>
              <a:rPr sz="1600" spc="-195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de</a:t>
            </a:r>
            <a:r>
              <a:rPr sz="1600" spc="-50">
                <a:latin typeface="Microsoft Sans Serif"/>
                <a:cs typeface="Microsoft Sans Serif"/>
              </a:rPr>
              <a:t> </a:t>
            </a:r>
            <a:r>
              <a:rPr sz="1600" spc="-95">
                <a:latin typeface="Microsoft Sans Serif"/>
                <a:cs typeface="Microsoft Sans Serif"/>
              </a:rPr>
              <a:t>outubro, </a:t>
            </a:r>
            <a:r>
              <a:rPr sz="1600" spc="-409">
                <a:latin typeface="Microsoft Sans Serif"/>
                <a:cs typeface="Microsoft Sans Serif"/>
              </a:rPr>
              <a:t> </a:t>
            </a:r>
            <a:r>
              <a:rPr sz="1600" spc="-114">
                <a:latin typeface="Microsoft Sans Serif"/>
                <a:cs typeface="Microsoft Sans Serif"/>
              </a:rPr>
              <a:t>novembro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dezembro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1991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80">
                <a:latin typeface="Microsoft Sans Serif"/>
                <a:cs typeface="Microsoft Sans Serif"/>
              </a:rPr>
              <a:t>janeiro,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fevereiro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14">
                <a:latin typeface="Microsoft Sans Serif"/>
                <a:cs typeface="Microsoft Sans Serif"/>
              </a:rPr>
              <a:t>março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de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1992;</a:t>
            </a:r>
            <a:endParaRPr sz="1600">
              <a:latin typeface="Microsoft Sans Serif"/>
              <a:cs typeface="Microsoft Sans Serif"/>
            </a:endParaRPr>
          </a:p>
          <a:p>
            <a:pPr marL="671195" marR="5080" lvl="1" indent="-289560">
              <a:lnSpc>
                <a:spcPct val="100000"/>
              </a:lnSpc>
              <a:spcBef>
                <a:spcPts val="550"/>
              </a:spcBef>
              <a:buClr>
                <a:srgbClr val="DD8047"/>
              </a:buClr>
              <a:buSzPct val="68750"/>
              <a:buChar char="○"/>
              <a:tabLst>
                <a:tab pos="671195" algn="l"/>
                <a:tab pos="671830" algn="l"/>
              </a:tabLst>
            </a:pPr>
            <a:r>
              <a:rPr sz="1600" b="1" spc="-50">
                <a:latin typeface="Arial"/>
                <a:cs typeface="Arial"/>
              </a:rPr>
              <a:t>30.05.1991–06.06.1991</a:t>
            </a:r>
            <a:r>
              <a:rPr sz="1600" spc="-50">
                <a:latin typeface="Microsoft Sans Serif"/>
                <a:cs typeface="Microsoft Sans Serif"/>
              </a:rPr>
              <a:t>:</a:t>
            </a:r>
            <a:r>
              <a:rPr sz="1600" spc="80">
                <a:latin typeface="Microsoft Sans Serif"/>
                <a:cs typeface="Microsoft Sans Serif"/>
              </a:rPr>
              <a:t> </a:t>
            </a:r>
            <a:r>
              <a:rPr sz="1600" spc="-80">
                <a:latin typeface="Microsoft Sans Serif"/>
                <a:cs typeface="Microsoft Sans Serif"/>
              </a:rPr>
              <a:t>apresenta</a:t>
            </a:r>
            <a:r>
              <a:rPr sz="1600" spc="80">
                <a:latin typeface="Microsoft Sans Serif"/>
                <a:cs typeface="Microsoft Sans Serif"/>
              </a:rPr>
              <a:t> </a:t>
            </a:r>
            <a:r>
              <a:rPr sz="1600" spc="-80">
                <a:latin typeface="Microsoft Sans Serif"/>
                <a:cs typeface="Microsoft Sans Serif"/>
              </a:rPr>
              <a:t>dados</a:t>
            </a:r>
            <a:r>
              <a:rPr sz="1600" spc="80">
                <a:latin typeface="Microsoft Sans Serif"/>
                <a:cs typeface="Microsoft Sans Serif"/>
              </a:rPr>
              <a:t> </a:t>
            </a:r>
            <a:r>
              <a:rPr sz="1600" spc="-150">
                <a:latin typeface="Microsoft Sans Serif"/>
                <a:cs typeface="Microsoft Sans Serif"/>
              </a:rPr>
              <a:t>numéricos</a:t>
            </a:r>
            <a:r>
              <a:rPr sz="1600" spc="75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para</a:t>
            </a:r>
            <a:r>
              <a:rPr sz="1600" spc="80">
                <a:latin typeface="Microsoft Sans Serif"/>
                <a:cs typeface="Microsoft Sans Serif"/>
              </a:rPr>
              <a:t> </a:t>
            </a:r>
            <a:r>
              <a:rPr sz="1600" spc="-180">
                <a:latin typeface="Microsoft Sans Serif"/>
                <a:cs typeface="Microsoft Sans Serif"/>
              </a:rPr>
              <a:t>os</a:t>
            </a:r>
            <a:r>
              <a:rPr sz="1600" spc="-160">
                <a:latin typeface="Microsoft Sans Serif"/>
                <a:cs typeface="Microsoft Sans Serif"/>
              </a:rPr>
              <a:t> </a:t>
            </a:r>
            <a:r>
              <a:rPr sz="1600" spc="-80">
                <a:latin typeface="Microsoft Sans Serif"/>
                <a:cs typeface="Microsoft Sans Serif"/>
              </a:rPr>
              <a:t>dias</a:t>
            </a:r>
            <a:r>
              <a:rPr sz="1600" spc="80">
                <a:latin typeface="Microsoft Sans Serif"/>
                <a:cs typeface="Microsoft Sans Serif"/>
              </a:rPr>
              <a:t> </a:t>
            </a:r>
            <a:r>
              <a:rPr sz="1600" spc="-10">
                <a:latin typeface="Microsoft Sans Serif"/>
                <a:cs typeface="Microsoft Sans Serif"/>
              </a:rPr>
              <a:t>30</a:t>
            </a:r>
            <a:r>
              <a:rPr sz="1600" spc="80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e</a:t>
            </a:r>
            <a:r>
              <a:rPr sz="1600" spc="80">
                <a:latin typeface="Microsoft Sans Serif"/>
                <a:cs typeface="Microsoft Sans Serif"/>
              </a:rPr>
              <a:t> </a:t>
            </a:r>
            <a:r>
              <a:rPr sz="1600" spc="-10">
                <a:latin typeface="Microsoft Sans Serif"/>
                <a:cs typeface="Microsoft Sans Serif"/>
              </a:rPr>
              <a:t>31</a:t>
            </a:r>
            <a:r>
              <a:rPr sz="1600" spc="80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de</a:t>
            </a:r>
            <a:r>
              <a:rPr sz="1600" spc="80">
                <a:latin typeface="Microsoft Sans Serif"/>
                <a:cs typeface="Microsoft Sans Serif"/>
              </a:rPr>
              <a:t> </a:t>
            </a:r>
            <a:r>
              <a:rPr sz="1600" spc="-100">
                <a:latin typeface="Microsoft Sans Serif"/>
                <a:cs typeface="Microsoft Sans Serif"/>
              </a:rPr>
              <a:t>maio </a:t>
            </a:r>
            <a:r>
              <a:rPr sz="1600" spc="-409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</a:t>
            </a:r>
            <a:r>
              <a:rPr sz="1600" spc="-50">
                <a:latin typeface="Microsoft Sans Serif"/>
                <a:cs typeface="Microsoft Sans Serif"/>
              </a:rPr>
              <a:t>e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199</a:t>
            </a:r>
            <a:r>
              <a:rPr sz="1600" spc="-10">
                <a:latin typeface="Microsoft Sans Serif"/>
                <a:cs typeface="Microsoft Sans Serif"/>
              </a:rPr>
              <a:t>1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1</a:t>
            </a:r>
            <a:r>
              <a:rPr sz="1600" spc="-100">
                <a:latin typeface="Microsoft Sans Serif"/>
                <a:cs typeface="Microsoft Sans Serif"/>
              </a:rPr>
              <a:t>o</a:t>
            </a:r>
            <a:r>
              <a:rPr sz="1600" spc="-95">
                <a:latin typeface="Microsoft Sans Serif"/>
                <a:cs typeface="Microsoft Sans Serif"/>
              </a:rPr>
              <a:t>,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75">
                <a:latin typeface="Microsoft Sans Serif"/>
                <a:cs typeface="Microsoft Sans Serif"/>
              </a:rPr>
              <a:t>2</a:t>
            </a:r>
            <a:r>
              <a:rPr sz="1600" spc="-35">
                <a:latin typeface="Microsoft Sans Serif"/>
                <a:cs typeface="Microsoft Sans Serif"/>
              </a:rPr>
              <a:t>,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75">
                <a:latin typeface="Microsoft Sans Serif"/>
                <a:cs typeface="Microsoft Sans Serif"/>
              </a:rPr>
              <a:t>3</a:t>
            </a:r>
            <a:r>
              <a:rPr sz="1600" spc="-35">
                <a:latin typeface="Microsoft Sans Serif"/>
                <a:cs typeface="Microsoft Sans Serif"/>
              </a:rPr>
              <a:t>,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75">
                <a:latin typeface="Microsoft Sans Serif"/>
                <a:cs typeface="Microsoft Sans Serif"/>
              </a:rPr>
              <a:t>4</a:t>
            </a:r>
            <a:r>
              <a:rPr sz="1600" spc="-35">
                <a:latin typeface="Microsoft Sans Serif"/>
                <a:cs typeface="Microsoft Sans Serif"/>
              </a:rPr>
              <a:t>,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0">
                <a:latin typeface="Microsoft Sans Serif"/>
                <a:cs typeface="Microsoft Sans Serif"/>
              </a:rPr>
              <a:t>5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0">
                <a:latin typeface="Microsoft Sans Serif"/>
                <a:cs typeface="Microsoft Sans Serif"/>
              </a:rPr>
              <a:t>6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</a:t>
            </a:r>
            <a:r>
              <a:rPr sz="1600" spc="-50">
                <a:latin typeface="Microsoft Sans Serif"/>
                <a:cs typeface="Microsoft Sans Serif"/>
              </a:rPr>
              <a:t>e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35">
                <a:latin typeface="Microsoft Sans Serif"/>
                <a:cs typeface="Microsoft Sans Serif"/>
              </a:rPr>
              <a:t>junh</a:t>
            </a:r>
            <a:r>
              <a:rPr sz="1600" spc="-155">
                <a:latin typeface="Microsoft Sans Serif"/>
                <a:cs typeface="Microsoft Sans Serif"/>
              </a:rPr>
              <a:t>o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</a:t>
            </a:r>
            <a:r>
              <a:rPr sz="1600" spc="-50">
                <a:latin typeface="Microsoft Sans Serif"/>
                <a:cs typeface="Microsoft Sans Serif"/>
              </a:rPr>
              <a:t>e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1991;</a:t>
            </a:r>
            <a:endParaRPr sz="1600">
              <a:latin typeface="Microsoft Sans Serif"/>
              <a:cs typeface="Microsoft Sans Serif"/>
            </a:endParaRPr>
          </a:p>
          <a:p>
            <a:pPr marL="351155" marR="13970" indent="-3327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59375"/>
              <a:buFont typeface="Arial MT"/>
              <a:buChar char="●"/>
              <a:tabLst>
                <a:tab pos="351155" algn="l"/>
                <a:tab pos="351790" algn="l"/>
              </a:tabLst>
            </a:pPr>
            <a:r>
              <a:rPr sz="1600" spc="-95">
                <a:latin typeface="Microsoft Sans Serif"/>
                <a:cs typeface="Microsoft Sans Serif"/>
              </a:rPr>
              <a:t>No </a:t>
            </a:r>
            <a:r>
              <a:rPr sz="1600" spc="-145">
                <a:latin typeface="Microsoft Sans Serif"/>
                <a:cs typeface="Microsoft Sans Serif"/>
              </a:rPr>
              <a:t>caso</a:t>
            </a:r>
            <a:r>
              <a:rPr sz="1600" spc="-140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de </a:t>
            </a:r>
            <a:r>
              <a:rPr sz="1600" spc="-95">
                <a:latin typeface="Microsoft Sans Serif"/>
                <a:cs typeface="Microsoft Sans Serif"/>
              </a:rPr>
              <a:t>série</a:t>
            </a:r>
            <a:r>
              <a:rPr sz="1600" spc="235">
                <a:latin typeface="Microsoft Sans Serif"/>
                <a:cs typeface="Microsoft Sans Serif"/>
              </a:rPr>
              <a:t> </a:t>
            </a:r>
            <a:r>
              <a:rPr sz="1600" spc="-70">
                <a:latin typeface="Microsoft Sans Serif"/>
                <a:cs typeface="Microsoft Sans Serif"/>
              </a:rPr>
              <a:t>temporal </a:t>
            </a:r>
            <a:r>
              <a:rPr sz="1600" spc="-100">
                <a:latin typeface="Microsoft Sans Serif"/>
                <a:cs typeface="Microsoft Sans Serif"/>
              </a:rPr>
              <a:t>não</a:t>
            </a:r>
            <a:r>
              <a:rPr sz="1600" spc="225">
                <a:latin typeface="Microsoft Sans Serif"/>
                <a:cs typeface="Microsoft Sans Serif"/>
              </a:rPr>
              <a:t> </a:t>
            </a:r>
            <a:r>
              <a:rPr sz="1600" spc="-130">
                <a:latin typeface="Microsoft Sans Serif"/>
                <a:cs typeface="Microsoft Sans Serif"/>
              </a:rPr>
              <a:t>consecutiva</a:t>
            </a:r>
            <a:r>
              <a:rPr sz="1600" spc="165">
                <a:latin typeface="Microsoft Sans Serif"/>
                <a:cs typeface="Microsoft Sans Serif"/>
              </a:rPr>
              <a:t> </a:t>
            </a:r>
            <a:r>
              <a:rPr sz="1600" spc="-100">
                <a:latin typeface="Microsoft Sans Serif"/>
                <a:cs typeface="Microsoft Sans Serif"/>
              </a:rPr>
              <a:t>que</a:t>
            </a:r>
            <a:r>
              <a:rPr sz="1600" spc="225">
                <a:latin typeface="Microsoft Sans Serif"/>
                <a:cs typeface="Microsoft Sans Serif"/>
              </a:rPr>
              <a:t> </a:t>
            </a:r>
            <a:r>
              <a:rPr sz="1600" spc="-125">
                <a:latin typeface="Microsoft Sans Serif"/>
                <a:cs typeface="Microsoft Sans Serif"/>
              </a:rPr>
              <a:t>contenha</a:t>
            </a:r>
            <a:r>
              <a:rPr sz="1600" spc="175">
                <a:latin typeface="Microsoft Sans Serif"/>
                <a:cs typeface="Microsoft Sans Serif"/>
              </a:rPr>
              <a:t> </a:t>
            </a:r>
            <a:r>
              <a:rPr sz="1600" spc="-229">
                <a:latin typeface="Microsoft Sans Serif"/>
                <a:cs typeface="Microsoft Sans Serif"/>
              </a:rPr>
              <a:t>um</a:t>
            </a:r>
            <a:r>
              <a:rPr sz="1600" spc="-30">
                <a:latin typeface="Microsoft Sans Serif"/>
                <a:cs typeface="Microsoft Sans Serif"/>
              </a:rPr>
              <a:t> </a:t>
            </a:r>
            <a:r>
              <a:rPr sz="1600" spc="-150">
                <a:latin typeface="Microsoft Sans Serif"/>
                <a:cs typeface="Microsoft Sans Serif"/>
              </a:rPr>
              <a:t>número</a:t>
            </a:r>
            <a:r>
              <a:rPr sz="1600" spc="125">
                <a:latin typeface="Microsoft Sans Serif"/>
                <a:cs typeface="Microsoft Sans Serif"/>
              </a:rPr>
              <a:t> </a:t>
            </a:r>
            <a:r>
              <a:rPr sz="1600" spc="-65">
                <a:latin typeface="Microsoft Sans Serif"/>
                <a:cs typeface="Microsoft Sans Serif"/>
              </a:rPr>
              <a:t>reduzido </a:t>
            </a:r>
            <a:r>
              <a:rPr sz="1600" spc="-55">
                <a:latin typeface="Microsoft Sans Serif"/>
                <a:cs typeface="Microsoft Sans Serif"/>
              </a:rPr>
              <a:t>de </a:t>
            </a:r>
            <a:r>
              <a:rPr sz="1600" spc="-120">
                <a:latin typeface="Microsoft Sans Serif"/>
                <a:cs typeface="Microsoft Sans Serif"/>
              </a:rPr>
              <a:t>pontos, </a:t>
            </a:r>
            <a:r>
              <a:rPr sz="1600" spc="-409">
                <a:latin typeface="Microsoft Sans Serif"/>
                <a:cs typeface="Microsoft Sans Serif"/>
              </a:rPr>
              <a:t> </a:t>
            </a:r>
            <a:r>
              <a:rPr sz="1600" spc="-10">
                <a:latin typeface="Microsoft Sans Serif"/>
                <a:cs typeface="Microsoft Sans Serif"/>
              </a:rPr>
              <a:t>a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95">
                <a:latin typeface="Microsoft Sans Serif"/>
                <a:cs typeface="Microsoft Sans Serif"/>
              </a:rPr>
              <a:t>série</a:t>
            </a:r>
            <a:r>
              <a:rPr sz="1600" spc="25">
                <a:latin typeface="Microsoft Sans Serif"/>
                <a:cs typeface="Microsoft Sans Serif"/>
              </a:rPr>
              <a:t> </a:t>
            </a:r>
            <a:r>
              <a:rPr sz="1600" spc="-70">
                <a:latin typeface="Microsoft Sans Serif"/>
                <a:cs typeface="Microsoft Sans Serif"/>
              </a:rPr>
              <a:t>temporal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55">
                <a:latin typeface="Microsoft Sans Serif"/>
                <a:cs typeface="Microsoft Sans Serif"/>
              </a:rPr>
              <a:t>pode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120">
                <a:latin typeface="Microsoft Sans Serif"/>
                <a:cs typeface="Microsoft Sans Serif"/>
              </a:rPr>
              <a:t>ser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70">
                <a:latin typeface="Microsoft Sans Serif"/>
                <a:cs typeface="Microsoft Sans Serif"/>
              </a:rPr>
              <a:t>apresentada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40">
                <a:latin typeface="Microsoft Sans Serif"/>
                <a:cs typeface="Microsoft Sans Serif"/>
              </a:rPr>
              <a:t>por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100">
                <a:latin typeface="Microsoft Sans Serif"/>
                <a:cs typeface="Microsoft Sans Serif"/>
              </a:rPr>
              <a:t>todos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180">
                <a:latin typeface="Microsoft Sans Serif"/>
                <a:cs typeface="Microsoft Sans Serif"/>
              </a:rPr>
              <a:t>os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204">
                <a:latin typeface="Microsoft Sans Serif"/>
                <a:cs typeface="Microsoft Sans Serif"/>
              </a:rPr>
              <a:t>seus</a:t>
            </a:r>
            <a:r>
              <a:rPr sz="1600" spc="-195">
                <a:latin typeface="Microsoft Sans Serif"/>
                <a:cs typeface="Microsoft Sans Serif"/>
              </a:rPr>
              <a:t> </a:t>
            </a:r>
            <a:r>
              <a:rPr sz="1600" spc="-120">
                <a:latin typeface="Microsoft Sans Serif"/>
                <a:cs typeface="Microsoft Sans Serif"/>
              </a:rPr>
              <a:t>pontos,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90">
                <a:latin typeface="Microsoft Sans Serif"/>
                <a:cs typeface="Microsoft Sans Serif"/>
              </a:rPr>
              <a:t>separados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40">
                <a:latin typeface="Microsoft Sans Serif"/>
                <a:cs typeface="Microsoft Sans Serif"/>
              </a:rPr>
              <a:t>por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60">
                <a:latin typeface="Microsoft Sans Serif"/>
                <a:cs typeface="Microsoft Sans Serif"/>
              </a:rPr>
              <a:t>vírgula.</a:t>
            </a:r>
            <a:endParaRPr sz="1600">
              <a:latin typeface="Microsoft Sans Serif"/>
              <a:cs typeface="Microsoft Sans Serif"/>
            </a:endParaRPr>
          </a:p>
          <a:p>
            <a:pPr marL="351155" indent="-328295">
              <a:lnSpc>
                <a:spcPct val="100000"/>
              </a:lnSpc>
              <a:spcBef>
                <a:spcPts val="705"/>
              </a:spcBef>
              <a:buClr>
                <a:srgbClr val="DD8047"/>
              </a:buClr>
              <a:buSzPct val="64285"/>
              <a:buFont typeface="Arial MT"/>
              <a:buChar char="●"/>
              <a:tabLst>
                <a:tab pos="351155" algn="l"/>
                <a:tab pos="351790" algn="l"/>
              </a:tabLst>
            </a:pPr>
            <a:r>
              <a:rPr sz="1400" spc="-110">
                <a:latin typeface="Microsoft Sans Serif"/>
                <a:cs typeface="Microsoft Sans Serif"/>
              </a:rPr>
              <a:t>Exemplo: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30">
                <a:latin typeface="Microsoft Sans Serif"/>
                <a:cs typeface="Microsoft Sans Serif"/>
              </a:rPr>
              <a:t>1988,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30">
                <a:latin typeface="Microsoft Sans Serif"/>
                <a:cs typeface="Microsoft Sans Serif"/>
              </a:rPr>
              <a:t>1990,</a:t>
            </a:r>
            <a:r>
              <a:rPr sz="1400" spc="20">
                <a:latin typeface="Microsoft Sans Serif"/>
                <a:cs typeface="Microsoft Sans Serif"/>
              </a:rPr>
              <a:t> </a:t>
            </a:r>
            <a:r>
              <a:rPr sz="1400" spc="-30">
                <a:latin typeface="Microsoft Sans Serif"/>
                <a:cs typeface="Microsoft Sans Serif"/>
              </a:rPr>
              <a:t>1991: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70">
                <a:latin typeface="Microsoft Sans Serif"/>
                <a:cs typeface="Microsoft Sans Serif"/>
              </a:rPr>
              <a:t>apresenta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75">
                <a:latin typeface="Microsoft Sans Serif"/>
                <a:cs typeface="Microsoft Sans Serif"/>
              </a:rPr>
              <a:t>dados</a:t>
            </a:r>
            <a:r>
              <a:rPr sz="1400" spc="20">
                <a:latin typeface="Microsoft Sans Serif"/>
                <a:cs typeface="Microsoft Sans Serif"/>
              </a:rPr>
              <a:t> </a:t>
            </a:r>
            <a:r>
              <a:rPr sz="1400" spc="-130">
                <a:latin typeface="Microsoft Sans Serif"/>
                <a:cs typeface="Microsoft Sans Serif"/>
              </a:rPr>
              <a:t>numéricos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15">
                <a:latin typeface="Microsoft Sans Serif"/>
                <a:cs typeface="Microsoft Sans Serif"/>
              </a:rPr>
              <a:t>para</a:t>
            </a:r>
            <a:r>
              <a:rPr sz="1400" spc="20">
                <a:latin typeface="Microsoft Sans Serif"/>
                <a:cs typeface="Microsoft Sans Serif"/>
              </a:rPr>
              <a:t> </a:t>
            </a:r>
            <a:r>
              <a:rPr sz="1400" spc="-160">
                <a:latin typeface="Microsoft Sans Serif"/>
                <a:cs typeface="Microsoft Sans Serif"/>
              </a:rPr>
              <a:t>os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125">
                <a:latin typeface="Microsoft Sans Serif"/>
                <a:cs typeface="Microsoft Sans Serif"/>
              </a:rPr>
              <a:t>anos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45">
                <a:latin typeface="Microsoft Sans Serif"/>
                <a:cs typeface="Microsoft Sans Serif"/>
              </a:rPr>
              <a:t>de</a:t>
            </a:r>
            <a:r>
              <a:rPr sz="1400" spc="20">
                <a:latin typeface="Microsoft Sans Serif"/>
                <a:cs typeface="Microsoft Sans Serif"/>
              </a:rPr>
              <a:t> </a:t>
            </a:r>
            <a:r>
              <a:rPr sz="1400" spc="-30">
                <a:latin typeface="Microsoft Sans Serif"/>
                <a:cs typeface="Microsoft Sans Serif"/>
              </a:rPr>
              <a:t>1988,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10">
                <a:latin typeface="Microsoft Sans Serif"/>
                <a:cs typeface="Microsoft Sans Serif"/>
              </a:rPr>
              <a:t>1990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80">
                <a:latin typeface="Microsoft Sans Serif"/>
                <a:cs typeface="Microsoft Sans Serif"/>
              </a:rPr>
              <a:t>e</a:t>
            </a:r>
            <a:r>
              <a:rPr sz="1400" spc="20">
                <a:latin typeface="Microsoft Sans Serif"/>
                <a:cs typeface="Microsoft Sans Serif"/>
              </a:rPr>
              <a:t> </a:t>
            </a:r>
            <a:r>
              <a:rPr sz="1400" spc="-30">
                <a:latin typeface="Microsoft Sans Serif"/>
                <a:cs typeface="Microsoft Sans Serif"/>
              </a:rPr>
              <a:t>1991.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25716" y="1396958"/>
            <a:ext cx="47821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SzPct val="58333"/>
              <a:buFont typeface="Arial"/>
              <a:buChar char="●"/>
              <a:tabLst>
                <a:tab pos="351155" algn="l"/>
                <a:tab pos="351790" algn="l"/>
              </a:tabLst>
            </a:pPr>
            <a:r>
              <a:rPr sz="2400" b="1" spc="-210">
                <a:latin typeface="Arial"/>
                <a:cs typeface="Arial"/>
              </a:rPr>
              <a:t>Séri</a:t>
            </a:r>
            <a:r>
              <a:rPr sz="2400" b="1" spc="-240">
                <a:latin typeface="Arial"/>
                <a:cs typeface="Arial"/>
              </a:rPr>
              <a:t>e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60">
                <a:latin typeface="Arial"/>
                <a:cs typeface="Arial"/>
              </a:rPr>
              <a:t>geográfic</a:t>
            </a:r>
            <a:r>
              <a:rPr sz="2400" b="1" spc="-175">
                <a:latin typeface="Arial"/>
                <a:cs typeface="Arial"/>
              </a:rPr>
              <a:t>a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0">
                <a:latin typeface="Arial"/>
                <a:cs typeface="Arial"/>
              </a:rPr>
              <a:t>o</a:t>
            </a:r>
            <a:r>
              <a:rPr sz="2400" b="1" spc="-195">
                <a:latin typeface="Arial"/>
                <a:cs typeface="Arial"/>
              </a:rPr>
              <a:t>u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4">
                <a:latin typeface="Arial"/>
                <a:cs typeface="Arial"/>
              </a:rPr>
              <a:t>d</a:t>
            </a:r>
            <a:r>
              <a:rPr sz="2400" b="1" spc="-180">
                <a:latin typeface="Arial"/>
                <a:cs typeface="Arial"/>
              </a:rPr>
              <a:t>e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45">
                <a:latin typeface="Arial"/>
                <a:cs typeface="Arial"/>
              </a:rPr>
              <a:t>localização: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45967" y="1834600"/>
            <a:ext cx="5370830" cy="1413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marR="5080" indent="-293370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SzPct val="70000"/>
              <a:buFont typeface="Arial MT"/>
              <a:buChar char="○"/>
              <a:tabLst>
                <a:tab pos="351155" algn="l"/>
                <a:tab pos="351790" algn="l"/>
                <a:tab pos="624205" algn="l"/>
                <a:tab pos="926465" algn="l"/>
                <a:tab pos="1567815" algn="l"/>
                <a:tab pos="2026920" algn="l"/>
                <a:tab pos="2566670" algn="l"/>
                <a:tab pos="2941320" algn="l"/>
                <a:tab pos="3733800" algn="l"/>
                <a:tab pos="4248150" algn="l"/>
              </a:tabLst>
            </a:pPr>
            <a:r>
              <a:rPr sz="2000" spc="-459">
                <a:latin typeface="Microsoft Sans Serif"/>
                <a:cs typeface="Microsoft Sans Serif"/>
              </a:rPr>
              <a:t>É	</a:t>
            </a:r>
            <a:r>
              <a:rPr sz="2000" spc="-10">
                <a:latin typeface="Microsoft Sans Serif"/>
                <a:cs typeface="Microsoft Sans Serif"/>
              </a:rPr>
              <a:t>a	</a:t>
            </a:r>
            <a:r>
              <a:rPr sz="2000" spc="-120">
                <a:latin typeface="Microsoft Sans Serif"/>
                <a:cs typeface="Microsoft Sans Serif"/>
              </a:rPr>
              <a:t>série	</a:t>
            </a:r>
            <a:r>
              <a:rPr sz="2000" spc="-225">
                <a:latin typeface="Microsoft Sans Serif"/>
                <a:cs typeface="Microsoft Sans Serif"/>
              </a:rPr>
              <a:t>em	</a:t>
            </a:r>
            <a:r>
              <a:rPr sz="2000" spc="-125">
                <a:latin typeface="Microsoft Sans Serif"/>
                <a:cs typeface="Microsoft Sans Serif"/>
              </a:rPr>
              <a:t>qu</a:t>
            </a:r>
            <a:r>
              <a:rPr sz="2000" spc="-120">
                <a:latin typeface="Microsoft Sans Serif"/>
                <a:cs typeface="Microsoft Sans Serif"/>
              </a:rPr>
              <a:t>e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225">
                <a:latin typeface="Microsoft Sans Serif"/>
                <a:cs typeface="Microsoft Sans Serif"/>
              </a:rPr>
              <a:t>os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105">
                <a:latin typeface="Microsoft Sans Serif"/>
                <a:cs typeface="Microsoft Sans Serif"/>
              </a:rPr>
              <a:t>dado</a:t>
            </a:r>
            <a:r>
              <a:rPr sz="2000" spc="-90">
                <a:latin typeface="Microsoft Sans Serif"/>
                <a:cs typeface="Microsoft Sans Serif"/>
              </a:rPr>
              <a:t>s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155">
                <a:latin typeface="Microsoft Sans Serif"/>
                <a:cs typeface="Microsoft Sans Serif"/>
              </a:rPr>
              <a:t>são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15">
                <a:latin typeface="Microsoft Sans Serif"/>
                <a:cs typeface="Microsoft Sans Serif"/>
              </a:rPr>
              <a:t>ag</a:t>
            </a:r>
            <a:r>
              <a:rPr sz="2000" spc="30">
                <a:latin typeface="Microsoft Sans Serif"/>
                <a:cs typeface="Microsoft Sans Serif"/>
              </a:rPr>
              <a:t>r</a:t>
            </a:r>
            <a:r>
              <a:rPr sz="2000" spc="-110">
                <a:latin typeface="Microsoft Sans Serif"/>
                <a:cs typeface="Microsoft Sans Serif"/>
              </a:rPr>
              <a:t>upados  </a:t>
            </a:r>
            <a:r>
              <a:rPr sz="2000" spc="-60">
                <a:latin typeface="Microsoft Sans Serif"/>
                <a:cs typeface="Microsoft Sans Serif"/>
              </a:rPr>
              <a:t>localidade</a:t>
            </a:r>
            <a:r>
              <a:rPr sz="2000" spc="10">
                <a:latin typeface="Microsoft Sans Serif"/>
                <a:cs typeface="Microsoft Sans Serif"/>
              </a:rPr>
              <a:t> </a:t>
            </a:r>
            <a:r>
              <a:rPr sz="2000" spc="-65">
                <a:latin typeface="Microsoft Sans Serif"/>
                <a:cs typeface="Microsoft Sans Serif"/>
              </a:rPr>
              <a:t>de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10">
                <a:latin typeface="Microsoft Sans Serif"/>
                <a:cs typeface="Microsoft Sans Serif"/>
              </a:rPr>
              <a:t>ocorrência:</a:t>
            </a:r>
            <a:endParaRPr sz="2000">
              <a:latin typeface="Microsoft Sans Serif"/>
              <a:cs typeface="Microsoft Sans Serif"/>
            </a:endParaRPr>
          </a:p>
          <a:p>
            <a:pPr marL="351155" indent="-339090">
              <a:lnSpc>
                <a:spcPct val="100000"/>
              </a:lnSpc>
              <a:spcBef>
                <a:spcPts val="550"/>
              </a:spcBef>
              <a:buClr>
                <a:srgbClr val="DD8047"/>
              </a:buClr>
              <a:buFont typeface="Arial MT"/>
              <a:buChar char="○"/>
              <a:tabLst>
                <a:tab pos="351155" algn="l"/>
                <a:tab pos="351790" algn="l"/>
              </a:tabLst>
            </a:pPr>
            <a:r>
              <a:rPr sz="2000" spc="-229">
                <a:latin typeface="Microsoft Sans Serif"/>
                <a:cs typeface="Microsoft Sans Serif"/>
              </a:rPr>
              <a:t>IBG</a:t>
            </a:r>
            <a:r>
              <a:rPr sz="2000" spc="-260">
                <a:latin typeface="Microsoft Sans Serif"/>
                <a:cs typeface="Microsoft Sans Serif"/>
              </a:rPr>
              <a:t>E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865">
                <a:latin typeface="Microsoft Sans Serif"/>
                <a:cs typeface="Microsoft Sans Serif"/>
              </a:rPr>
              <a:t>…</a:t>
            </a:r>
            <a:endParaRPr sz="2000">
              <a:latin typeface="Microsoft Sans Serif"/>
              <a:cs typeface="Microsoft Sans Serif"/>
            </a:endParaRPr>
          </a:p>
          <a:p>
            <a:pPr marL="985519">
              <a:lnSpc>
                <a:spcPct val="100000"/>
              </a:lnSpc>
              <a:spcBef>
                <a:spcPts val="1495"/>
              </a:spcBef>
            </a:pPr>
            <a:r>
              <a:rPr sz="1400" spc="-20">
                <a:latin typeface="Times New Roman"/>
                <a:cs typeface="Times New Roman"/>
              </a:rPr>
              <a:t>Tabela </a:t>
            </a:r>
            <a:r>
              <a:rPr sz="1400">
                <a:latin typeface="Times New Roman"/>
                <a:cs typeface="Times New Roman"/>
              </a:rPr>
              <a:t>4.3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-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 spc="-5">
                <a:latin typeface="Times New Roman"/>
                <a:cs typeface="Times New Roman"/>
              </a:rPr>
              <a:t>Empresas</a:t>
            </a:r>
            <a:r>
              <a:rPr sz="1400" spc="-1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fiscalizadas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pelo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INAMPS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-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1973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853825" y="1834600"/>
            <a:ext cx="11696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16000" algn="l"/>
              </a:tabLst>
            </a:pPr>
            <a:r>
              <a:rPr sz="2000" spc="-150">
                <a:latin typeface="Microsoft Sans Serif"/>
                <a:cs typeface="Microsoft Sans Serif"/>
              </a:rPr>
              <a:t>segundo	</a:t>
            </a:r>
            <a:r>
              <a:rPr sz="2000" spc="-10">
                <a:latin typeface="Microsoft Sans Serif"/>
                <a:cs typeface="Microsoft Sans Serif"/>
              </a:rPr>
              <a:t>a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824836" y="3303701"/>
            <a:ext cx="59753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>
                <a:latin typeface="Times New Roman"/>
                <a:cs typeface="Times New Roman"/>
              </a:rPr>
              <a:t>Regiões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77925" y="3264888"/>
            <a:ext cx="162750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>
                <a:latin typeface="Times New Roman"/>
                <a:cs typeface="Times New Roman"/>
              </a:rPr>
              <a:t>Empresas</a:t>
            </a:r>
            <a:r>
              <a:rPr sz="1400" spc="-70">
                <a:latin typeface="Times New Roman"/>
                <a:cs typeface="Times New Roman"/>
              </a:rPr>
              <a:t> </a:t>
            </a:r>
            <a:r>
              <a:rPr sz="1400" spc="-5">
                <a:latin typeface="Times New Roman"/>
                <a:cs typeface="Times New Roman"/>
              </a:rPr>
              <a:t>Fiscalizadas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245899" y="3275174"/>
            <a:ext cx="4376420" cy="15240"/>
          </a:xfrm>
          <a:custGeom>
            <a:avLst/>
            <a:gdLst/>
            <a:ahLst/>
            <a:cxnLst/>
            <a:rect l="l" t="t" r="r" b="b"/>
            <a:pathLst>
              <a:path w="4376420" h="15239">
                <a:moveTo>
                  <a:pt x="0" y="14999"/>
                </a:moveTo>
                <a:lnTo>
                  <a:pt x="4376399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45899" y="3524324"/>
            <a:ext cx="4376420" cy="15240"/>
          </a:xfrm>
          <a:custGeom>
            <a:avLst/>
            <a:gdLst/>
            <a:ahLst/>
            <a:cxnLst/>
            <a:rect l="l" t="t" r="r" b="b"/>
            <a:pathLst>
              <a:path w="4376420" h="15239">
                <a:moveTo>
                  <a:pt x="0" y="14999"/>
                </a:moveTo>
                <a:lnTo>
                  <a:pt x="4376399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861612" y="3536975"/>
            <a:ext cx="1215072" cy="1128514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pt-BR" sz="1400" spc="-5">
                <a:latin typeface="Times New Roman"/>
                <a:cs typeface="Times New Roman"/>
              </a:rPr>
              <a:t>Norte</a:t>
            </a:r>
            <a:endParaRPr lang="pt-BR">
              <a:latin typeface="Calibri"/>
              <a:cs typeface="Calibri"/>
            </a:endParaRPr>
          </a:p>
          <a:p>
            <a:pPr marL="12700" marR="5080">
              <a:spcBef>
                <a:spcPts val="100"/>
              </a:spcBef>
            </a:pPr>
            <a:r>
              <a:rPr lang="pt-BR" sz="1400" spc="-5">
                <a:latin typeface="Times New Roman"/>
                <a:cs typeface="Times New Roman"/>
              </a:rPr>
              <a:t>Nordeste</a:t>
            </a:r>
            <a:r>
              <a:rPr sz="1400" spc="-5">
                <a:latin typeface="Times New Roman"/>
                <a:cs typeface="Times New Roman"/>
              </a:rPr>
              <a:t>  </a:t>
            </a:r>
            <a:r>
              <a:rPr lang="pt-BR" sz="1400" spc="-5">
                <a:latin typeface="Times New Roman"/>
                <a:cs typeface="Times New Roman"/>
              </a:rPr>
              <a:t>Sudeste</a:t>
            </a:r>
            <a:endParaRPr lang="pt-BR">
              <a:latin typeface="Calibri"/>
              <a:cs typeface="Calibri"/>
            </a:endParaRPr>
          </a:p>
          <a:p>
            <a:pPr marL="12700" marR="5080">
              <a:spcBef>
                <a:spcPts val="100"/>
              </a:spcBef>
            </a:pPr>
            <a:r>
              <a:rPr lang="pt-BR" sz="1400" spc="-5">
                <a:latin typeface="Times New Roman"/>
                <a:cs typeface="Times New Roman"/>
              </a:rPr>
              <a:t>Sul</a:t>
            </a:r>
            <a:endParaRPr lang="pt-BR">
              <a:cs typeface="Calibri"/>
            </a:endParaRPr>
          </a:p>
          <a:p>
            <a:pPr marL="12700" marR="5080">
              <a:spcBef>
                <a:spcPts val="100"/>
              </a:spcBef>
            </a:pPr>
            <a:r>
              <a:rPr lang="pt-BR" sz="1400" spc="-5">
                <a:latin typeface="Times New Roman"/>
                <a:cs typeface="Times New Roman"/>
              </a:rPr>
              <a:t>Centro-oeste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374098" y="3527988"/>
            <a:ext cx="425450" cy="1090042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400">
                <a:latin typeface="Times New Roman"/>
                <a:cs typeface="Times New Roman"/>
              </a:rPr>
              <a:t>7.5</a:t>
            </a:r>
            <a:endParaRPr lang="pt-BR" sz="1400">
              <a:latin typeface="Times New Roman"/>
              <a:cs typeface="Times New Roman"/>
            </a:endParaRPr>
          </a:p>
          <a:p>
            <a:pPr marR="5080" algn="ctr">
              <a:lnSpc>
                <a:spcPct val="100000"/>
              </a:lnSpc>
            </a:pPr>
            <a:r>
              <a:rPr sz="1400">
                <a:latin typeface="Times New Roman"/>
                <a:cs typeface="Times New Roman"/>
              </a:rPr>
              <a:t>107.8</a:t>
            </a:r>
          </a:p>
          <a:p>
            <a:pPr marR="5080" algn="ctr">
              <a:lnSpc>
                <a:spcPct val="100000"/>
              </a:lnSpc>
            </a:pPr>
            <a:r>
              <a:rPr sz="1400">
                <a:latin typeface="Times New Roman"/>
                <a:cs typeface="Times New Roman"/>
              </a:rPr>
              <a:t>281.2</a:t>
            </a:r>
          </a:p>
          <a:p>
            <a:pPr marR="5080" algn="ctr">
              <a:lnSpc>
                <a:spcPct val="100000"/>
              </a:lnSpc>
            </a:pPr>
            <a:r>
              <a:rPr lang="pt-BR" sz="1400">
                <a:latin typeface="Times New Roman"/>
                <a:cs typeface="Times New Roman"/>
              </a:rPr>
              <a:t>56.6</a:t>
            </a:r>
          </a:p>
          <a:p>
            <a:pPr marR="5080" algn="ctr"/>
            <a:r>
              <a:rPr lang="pt-BR" sz="1400">
                <a:latin typeface="Times New Roman"/>
                <a:cs typeface="Times New Roman"/>
              </a:rPr>
              <a:t>15.8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235812" y="4723790"/>
            <a:ext cx="2665095" cy="241975"/>
          </a:xfrm>
          <a:prstGeom prst="rect">
            <a:avLst/>
          </a:prstGeom>
        </p:spPr>
        <p:txBody>
          <a:bodyPr vert="horz" wrap="square" lIns="0" tIns="28575" rIns="0" bIns="0" rtlCol="0" anchor="t">
            <a:spAutoFit/>
          </a:bodyPr>
          <a:lstStyle/>
          <a:p>
            <a:pPr marL="102870" marR="5080" indent="-90805">
              <a:lnSpc>
                <a:spcPts val="1590"/>
              </a:lnSpc>
              <a:spcBef>
                <a:spcPts val="225"/>
              </a:spcBef>
              <a:tabLst>
                <a:tab pos="1058545" algn="l"/>
                <a:tab pos="3160395" algn="l"/>
                <a:tab pos="4398010" algn="l"/>
              </a:tabLst>
            </a:pPr>
            <a:r>
              <a:rPr lang="pt-BR" sz="1400" spc="-5">
                <a:latin typeface="Times New Roman"/>
                <a:cs typeface="Times New Roman"/>
              </a:rPr>
              <a:t>Fonte:</a:t>
            </a:r>
            <a:r>
              <a:rPr lang="pt-BR" sz="1400" spc="-10">
                <a:latin typeface="Times New Roman"/>
                <a:cs typeface="Times New Roman"/>
              </a:rPr>
              <a:t> </a:t>
            </a:r>
            <a:r>
              <a:rPr lang="pt-BR" sz="1400" spc="-5">
                <a:latin typeface="Times New Roman"/>
                <a:cs typeface="Times New Roman"/>
              </a:rPr>
              <a:t>Mensário Estatístico</a:t>
            </a:r>
            <a:r>
              <a:rPr lang="pt-BR" sz="1400" spc="-10">
                <a:latin typeface="Times New Roman"/>
                <a:cs typeface="Times New Roman"/>
              </a:rPr>
              <a:t> </a:t>
            </a:r>
            <a:r>
              <a:rPr lang="pt-BR" sz="1400">
                <a:latin typeface="Times New Roman"/>
                <a:cs typeface="Times New Roman"/>
              </a:rPr>
              <a:t>259/260</a:t>
            </a: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BB76D834-6445-2ADC-F732-3179D245C3A5}"/>
              </a:ext>
            </a:extLst>
          </p:cNvPr>
          <p:cNvSpPr/>
          <p:nvPr/>
        </p:nvSpPr>
        <p:spPr>
          <a:xfrm>
            <a:off x="2237962" y="4651448"/>
            <a:ext cx="4376420" cy="15240"/>
          </a:xfrm>
          <a:custGeom>
            <a:avLst/>
            <a:gdLst/>
            <a:ahLst/>
            <a:cxnLst/>
            <a:rect l="l" t="t" r="r" b="b"/>
            <a:pathLst>
              <a:path w="4376420" h="15239">
                <a:moveTo>
                  <a:pt x="0" y="14999"/>
                </a:moveTo>
                <a:lnTo>
                  <a:pt x="4376399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1716" y="1364699"/>
            <a:ext cx="6708140" cy="1499235"/>
          </a:xfrm>
          <a:prstGeom prst="rect">
            <a:avLst/>
          </a:prstGeom>
        </p:spPr>
        <p:txBody>
          <a:bodyPr vert="horz" wrap="square" lIns="0" tIns="99060" rIns="0" bIns="0" rtlCol="0" anchor="t">
            <a:spAutoFit/>
          </a:bodyPr>
          <a:lstStyle/>
          <a:p>
            <a:pPr marL="354965" indent="-342900">
              <a:lnSpc>
                <a:spcPct val="100000"/>
              </a:lnSpc>
              <a:spcBef>
                <a:spcPts val="780"/>
              </a:spcBef>
              <a:buClr>
                <a:srgbClr val="DD8047"/>
              </a:buClr>
              <a:buSzPct val="58333"/>
              <a:buFont typeface="Arial"/>
              <a:buChar char="•"/>
              <a:tabLst>
                <a:tab pos="351155" algn="l"/>
                <a:tab pos="351790" algn="l"/>
              </a:tabLst>
            </a:pPr>
            <a:r>
              <a:rPr sz="2400" b="1" spc="-210">
                <a:latin typeface="Arial"/>
                <a:cs typeface="Arial"/>
              </a:rPr>
              <a:t>Séri</a:t>
            </a:r>
            <a:r>
              <a:rPr sz="2400" b="1" spc="-240">
                <a:latin typeface="Arial"/>
                <a:cs typeface="Arial"/>
              </a:rPr>
              <a:t>e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85">
                <a:latin typeface="Arial"/>
                <a:cs typeface="Arial"/>
              </a:rPr>
              <a:t>específica</a:t>
            </a:r>
            <a:endParaRPr lang="pt-BR" sz="2400">
              <a:latin typeface="Arial"/>
              <a:cs typeface="Arial"/>
            </a:endParaRPr>
          </a:p>
          <a:p>
            <a:pPr marL="671195" marR="5080" lvl="1" indent="-293370">
              <a:lnSpc>
                <a:spcPct val="100000"/>
              </a:lnSpc>
              <a:spcBef>
                <a:spcPts val="565"/>
              </a:spcBef>
              <a:buClr>
                <a:srgbClr val="DD8047"/>
              </a:buClr>
              <a:buSzPct val="70000"/>
              <a:buFont typeface="Arial MT"/>
              <a:buChar char="○"/>
              <a:tabLst>
                <a:tab pos="671195" algn="l"/>
                <a:tab pos="671830" algn="l"/>
                <a:tab pos="915669" algn="l"/>
                <a:tab pos="1189355" algn="l"/>
                <a:tab pos="1801495" algn="l"/>
                <a:tab pos="2231390" algn="l"/>
                <a:tab pos="2742565" algn="l"/>
                <a:tab pos="3087370" algn="l"/>
                <a:tab pos="3851275" algn="l"/>
                <a:tab pos="4336415" algn="l"/>
                <a:tab pos="5579745" algn="l"/>
                <a:tab pos="6554470" algn="l"/>
              </a:tabLst>
            </a:pPr>
            <a:r>
              <a:rPr sz="2000" spc="-459">
                <a:latin typeface="Microsoft Sans Serif"/>
                <a:cs typeface="Microsoft Sans Serif"/>
              </a:rPr>
              <a:t>É	</a:t>
            </a:r>
            <a:r>
              <a:rPr sz="2000" spc="-10">
                <a:latin typeface="Microsoft Sans Serif"/>
                <a:cs typeface="Microsoft Sans Serif"/>
              </a:rPr>
              <a:t>a	</a:t>
            </a:r>
            <a:r>
              <a:rPr sz="2000" spc="-120">
                <a:latin typeface="Microsoft Sans Serif"/>
                <a:cs typeface="Microsoft Sans Serif"/>
              </a:rPr>
              <a:t>série	</a:t>
            </a:r>
            <a:r>
              <a:rPr sz="2000" spc="-225">
                <a:latin typeface="Microsoft Sans Serif"/>
                <a:cs typeface="Microsoft Sans Serif"/>
              </a:rPr>
              <a:t>em	</a:t>
            </a:r>
            <a:r>
              <a:rPr sz="2000" spc="-125">
                <a:latin typeface="Microsoft Sans Serif"/>
                <a:cs typeface="Microsoft Sans Serif"/>
              </a:rPr>
              <a:t>qu</a:t>
            </a:r>
            <a:r>
              <a:rPr sz="2000" spc="-120">
                <a:latin typeface="Microsoft Sans Serif"/>
                <a:cs typeface="Microsoft Sans Serif"/>
              </a:rPr>
              <a:t>e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225">
                <a:latin typeface="Microsoft Sans Serif"/>
                <a:cs typeface="Microsoft Sans Serif"/>
              </a:rPr>
              <a:t>os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105">
                <a:latin typeface="Microsoft Sans Serif"/>
                <a:cs typeface="Microsoft Sans Serif"/>
              </a:rPr>
              <a:t>dado</a:t>
            </a:r>
            <a:r>
              <a:rPr sz="2000" spc="-90">
                <a:latin typeface="Microsoft Sans Serif"/>
                <a:cs typeface="Microsoft Sans Serif"/>
              </a:rPr>
              <a:t>s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155">
                <a:latin typeface="Microsoft Sans Serif"/>
                <a:cs typeface="Microsoft Sans Serif"/>
              </a:rPr>
              <a:t>são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15">
                <a:latin typeface="Microsoft Sans Serif"/>
                <a:cs typeface="Microsoft Sans Serif"/>
              </a:rPr>
              <a:t>ag</a:t>
            </a:r>
            <a:r>
              <a:rPr sz="2000" spc="30">
                <a:latin typeface="Microsoft Sans Serif"/>
                <a:cs typeface="Microsoft Sans Serif"/>
              </a:rPr>
              <a:t>r</a:t>
            </a:r>
            <a:r>
              <a:rPr sz="2000" spc="-130">
                <a:latin typeface="Microsoft Sans Serif"/>
                <a:cs typeface="Microsoft Sans Serif"/>
              </a:rPr>
              <a:t>upado</a:t>
            </a:r>
            <a:r>
              <a:rPr sz="2000" spc="-110">
                <a:latin typeface="Microsoft Sans Serif"/>
                <a:cs typeface="Microsoft Sans Serif"/>
              </a:rPr>
              <a:t>s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150">
                <a:latin typeface="Microsoft Sans Serif"/>
                <a:cs typeface="Microsoft Sans Serif"/>
              </a:rPr>
              <a:t>segundo</a:t>
            </a:r>
            <a:r>
              <a:rPr sz="2000">
                <a:latin typeface="Microsoft Sans Serif"/>
                <a:cs typeface="Microsoft Sans Serif"/>
              </a:rPr>
              <a:t>	</a:t>
            </a:r>
            <a:r>
              <a:rPr sz="2000" spc="-10">
                <a:latin typeface="Microsoft Sans Serif"/>
                <a:cs typeface="Microsoft Sans Serif"/>
              </a:rPr>
              <a:t>a  </a:t>
            </a:r>
            <a:r>
              <a:rPr sz="2000" spc="-70">
                <a:latin typeface="Microsoft Sans Serif"/>
                <a:cs typeface="Microsoft Sans Serif"/>
              </a:rPr>
              <a:t>modalidade</a:t>
            </a:r>
            <a:r>
              <a:rPr sz="2000" spc="5">
                <a:latin typeface="Microsoft Sans Serif"/>
                <a:cs typeface="Microsoft Sans Serif"/>
              </a:rPr>
              <a:t> </a:t>
            </a:r>
            <a:r>
              <a:rPr sz="2000" spc="-65">
                <a:latin typeface="Microsoft Sans Serif"/>
                <a:cs typeface="Microsoft Sans Serif"/>
              </a:rPr>
              <a:t>de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10">
                <a:latin typeface="Microsoft Sans Serif"/>
                <a:cs typeface="Microsoft Sans Serif"/>
              </a:rPr>
              <a:t>ocorrência:</a:t>
            </a:r>
            <a:endParaRPr sz="2000">
              <a:latin typeface="Microsoft Sans Serif"/>
              <a:cs typeface="Microsoft Sans Serif"/>
            </a:endParaRPr>
          </a:p>
          <a:p>
            <a:pPr marL="312420" algn="ctr">
              <a:lnSpc>
                <a:spcPct val="100000"/>
              </a:lnSpc>
              <a:spcBef>
                <a:spcPts val="1000"/>
              </a:spcBef>
            </a:pPr>
            <a:r>
              <a:rPr sz="1400" spc="-20">
                <a:latin typeface="Times New Roman"/>
                <a:cs typeface="Times New Roman"/>
              </a:rPr>
              <a:t>Tabela</a:t>
            </a:r>
            <a:r>
              <a:rPr sz="1400" spc="-1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4.9</a:t>
            </a:r>
            <a:r>
              <a:rPr sz="1400" spc="-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-</a:t>
            </a:r>
            <a:r>
              <a:rPr sz="1400" spc="-5">
                <a:latin typeface="Times New Roman"/>
                <a:cs typeface="Times New Roman"/>
              </a:rPr>
              <a:t> Matrícula</a:t>
            </a:r>
            <a:r>
              <a:rPr sz="1400" spc="-15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no</a:t>
            </a:r>
            <a:r>
              <a:rPr sz="1400" spc="-5">
                <a:latin typeface="Times New Roman"/>
                <a:cs typeface="Times New Roman"/>
              </a:rPr>
              <a:t> ensino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de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 spc="-5">
                <a:latin typeface="Times New Roman"/>
                <a:cs typeface="Times New Roman"/>
              </a:rPr>
              <a:t>terceiro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grau,</a:t>
            </a:r>
            <a:r>
              <a:rPr sz="1400" spc="-5">
                <a:latin typeface="Times New Roman"/>
                <a:cs typeface="Times New Roman"/>
              </a:rPr>
              <a:t> Brasil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-</a:t>
            </a:r>
            <a:r>
              <a:rPr sz="1400" spc="-10">
                <a:latin typeface="Times New Roman"/>
                <a:cs typeface="Times New Roman"/>
              </a:rPr>
              <a:t> </a:t>
            </a:r>
            <a:r>
              <a:rPr sz="1400">
                <a:latin typeface="Times New Roman"/>
                <a:cs typeface="Times New Roman"/>
              </a:rPr>
              <a:t>1975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sp>
        <p:nvSpPr>
          <p:cNvPr id="4" name="object 4"/>
          <p:cNvSpPr/>
          <p:nvPr/>
        </p:nvSpPr>
        <p:spPr>
          <a:xfrm>
            <a:off x="2067924" y="2875124"/>
            <a:ext cx="4625340" cy="15240"/>
          </a:xfrm>
          <a:custGeom>
            <a:avLst/>
            <a:gdLst/>
            <a:ahLst/>
            <a:cxnLst/>
            <a:rect l="l" t="t" r="r" b="b"/>
            <a:pathLst>
              <a:path w="4625340" h="15239">
                <a:moveTo>
                  <a:pt x="0" y="14999"/>
                </a:moveTo>
                <a:lnTo>
                  <a:pt x="4624799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559050" y="2885674"/>
            <a:ext cx="9639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Área</a:t>
            </a:r>
            <a:r>
              <a:rPr sz="1200" spc="-45">
                <a:latin typeface="Times New Roman"/>
                <a:cs typeface="Times New Roman"/>
              </a:rPr>
              <a:t> </a:t>
            </a:r>
            <a:r>
              <a:rPr sz="1200">
                <a:latin typeface="Times New Roman"/>
                <a:cs typeface="Times New Roman"/>
              </a:rPr>
              <a:t>de</a:t>
            </a:r>
            <a:r>
              <a:rPr sz="1200" spc="-4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Ensino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07775" y="2884876"/>
            <a:ext cx="676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Matrículas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67924" y="3103724"/>
            <a:ext cx="4625340" cy="15240"/>
          </a:xfrm>
          <a:custGeom>
            <a:avLst/>
            <a:gdLst/>
            <a:ahLst/>
            <a:cxnLst/>
            <a:rect l="l" t="t" r="r" b="b"/>
            <a:pathLst>
              <a:path w="4625340" h="15239">
                <a:moveTo>
                  <a:pt x="0" y="14999"/>
                </a:moveTo>
                <a:lnTo>
                  <a:pt x="4624799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561049" y="3144754"/>
            <a:ext cx="1873250" cy="1120820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Ciência</a:t>
            </a:r>
            <a:r>
              <a:rPr sz="1200" spc="-5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Biológica</a:t>
            </a:r>
            <a:endParaRPr lang="pt-BR" sz="1200">
              <a:latin typeface="Times New Roman"/>
              <a:cs typeface="Times New Roman"/>
            </a:endParaRPr>
          </a:p>
          <a:p>
            <a:pPr marL="12700" marR="5080"/>
            <a:r>
              <a:rPr sz="1200" spc="-5">
                <a:latin typeface="Times New Roman"/>
                <a:cs typeface="Times New Roman"/>
              </a:rPr>
              <a:t>Ciência Exatas </a:t>
            </a:r>
            <a:r>
              <a:rPr sz="1200">
                <a:latin typeface="Times New Roman"/>
                <a:cs typeface="Times New Roman"/>
              </a:rPr>
              <a:t>e </a:t>
            </a:r>
            <a:r>
              <a:rPr lang="pt-BR" sz="1200" spc="-15">
                <a:latin typeface="Times New Roman"/>
                <a:cs typeface="Times New Roman"/>
              </a:rPr>
              <a:t>Tecnológicas</a:t>
            </a:r>
            <a:endParaRPr lang="pt-BR" sz="1200">
              <a:latin typeface="Times New Roman"/>
              <a:cs typeface="Times New Roman"/>
            </a:endParaRPr>
          </a:p>
          <a:p>
            <a:pPr marL="12700" marR="5080"/>
            <a:r>
              <a:rPr lang="pt-BR" sz="1200" spc="-5">
                <a:latin typeface="Times New Roman"/>
                <a:cs typeface="Times New Roman"/>
              </a:rPr>
              <a:t>Ciênci</a:t>
            </a:r>
            <a:r>
              <a:rPr lang="pt-BR" sz="1200">
                <a:latin typeface="Times New Roman"/>
                <a:cs typeface="Times New Roman"/>
              </a:rPr>
              <a:t>a</a:t>
            </a:r>
            <a:r>
              <a:rPr sz="1200" spc="-70">
                <a:latin typeface="Times New Roman"/>
                <a:cs typeface="Times New Roman"/>
              </a:rPr>
              <a:t> </a:t>
            </a:r>
            <a:r>
              <a:rPr sz="1200" spc="-5" err="1">
                <a:latin typeface="Times New Roman"/>
                <a:cs typeface="Times New Roman"/>
              </a:rPr>
              <a:t>Agrárias</a:t>
            </a:r>
            <a:endParaRPr sz="1200" err="1">
              <a:latin typeface="Times New Roman"/>
              <a:cs typeface="Times New Roman"/>
            </a:endParaRPr>
          </a:p>
          <a:p>
            <a:pPr marL="12700" marR="716280"/>
            <a:r>
              <a:rPr sz="1200" spc="-5">
                <a:latin typeface="Times New Roman"/>
                <a:cs typeface="Times New Roman"/>
              </a:rPr>
              <a:t>Ciência</a:t>
            </a:r>
            <a:r>
              <a:rPr sz="1200">
                <a:latin typeface="Times New Roman"/>
                <a:cs typeface="Times New Roman"/>
              </a:rPr>
              <a:t>s</a:t>
            </a:r>
            <a:r>
              <a:rPr sz="1200" spc="-5">
                <a:latin typeface="Times New Roman"/>
                <a:cs typeface="Times New Roman"/>
              </a:rPr>
              <a:t> Humanas  Letras</a:t>
            </a:r>
            <a:endParaRPr sz="1200">
              <a:latin typeface="Times New Roman"/>
              <a:cs typeface="Times New Roman"/>
            </a:endParaRPr>
          </a:p>
          <a:p>
            <a:pPr marL="12700"/>
            <a:r>
              <a:rPr sz="1200" spc="-5">
                <a:latin typeface="Times New Roman"/>
                <a:cs typeface="Times New Roman"/>
              </a:rPr>
              <a:t>Artes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06718" y="3143003"/>
            <a:ext cx="673582" cy="1142522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88900" algn="ctr">
              <a:lnSpc>
                <a:spcPct val="100000"/>
              </a:lnSpc>
              <a:spcBef>
                <a:spcPts val="100"/>
              </a:spcBef>
            </a:pPr>
            <a:r>
              <a:rPr sz="1200">
                <a:latin typeface="Times New Roman"/>
                <a:cs typeface="Times New Roman"/>
              </a:rPr>
              <a:t>32</a:t>
            </a:r>
            <a:endParaRPr lang="pt-BR" sz="1200">
              <a:latin typeface="Times New Roman"/>
              <a:cs typeface="Times New Roman"/>
            </a:endParaRPr>
          </a:p>
          <a:p>
            <a:pPr marL="88900" algn="ctr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66</a:t>
            </a:r>
          </a:p>
          <a:p>
            <a:pPr marL="50800" algn="ctr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2.4</a:t>
            </a:r>
          </a:p>
          <a:p>
            <a:pPr marL="12700" algn="ctr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149</a:t>
            </a:r>
          </a:p>
          <a:p>
            <a:pPr marL="50800" algn="ctr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9.9</a:t>
            </a:r>
          </a:p>
          <a:p>
            <a:pPr marL="50800" algn="ctr">
              <a:lnSpc>
                <a:spcPct val="100000"/>
              </a:lnSpc>
            </a:pPr>
            <a:r>
              <a:rPr sz="1200">
                <a:latin typeface="Times New Roman"/>
                <a:cs typeface="Times New Roman"/>
              </a:rPr>
              <a:t>7.5</a:t>
            </a:r>
          </a:p>
        </p:txBody>
      </p:sp>
      <p:sp>
        <p:nvSpPr>
          <p:cNvPr id="10" name="object 10"/>
          <p:cNvSpPr/>
          <p:nvPr/>
        </p:nvSpPr>
        <p:spPr>
          <a:xfrm>
            <a:off x="1979699" y="4288712"/>
            <a:ext cx="4803140" cy="16510"/>
          </a:xfrm>
          <a:custGeom>
            <a:avLst/>
            <a:gdLst/>
            <a:ahLst/>
            <a:cxnLst/>
            <a:rect l="l" t="t" r="r" b="b"/>
            <a:pathLst>
              <a:path w="4803140" h="16510">
                <a:moveTo>
                  <a:pt x="0" y="16499"/>
                </a:moveTo>
                <a:lnTo>
                  <a:pt x="4802999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995375" y="4317754"/>
            <a:ext cx="40347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5">
                <a:latin typeface="Times New Roman"/>
                <a:cs typeface="Times New Roman"/>
              </a:rPr>
              <a:t>Fonte: Serviço </a:t>
            </a:r>
            <a:r>
              <a:rPr sz="1200">
                <a:latin typeface="Times New Roman"/>
                <a:cs typeface="Times New Roman"/>
              </a:rPr>
              <a:t>de </a:t>
            </a:r>
            <a:r>
              <a:rPr sz="1200" spc="-5">
                <a:latin typeface="Times New Roman"/>
                <a:cs typeface="Times New Roman"/>
              </a:rPr>
              <a:t>Estatística </a:t>
            </a:r>
            <a:r>
              <a:rPr sz="1200">
                <a:latin typeface="Times New Roman"/>
                <a:cs typeface="Times New Roman"/>
              </a:rPr>
              <a:t>do </a:t>
            </a:r>
            <a:r>
              <a:rPr sz="1200" spc="-5">
                <a:latin typeface="Times New Roman"/>
                <a:cs typeface="Times New Roman"/>
              </a:rPr>
              <a:t>Ministério </a:t>
            </a:r>
            <a:r>
              <a:rPr sz="1200">
                <a:latin typeface="Times New Roman"/>
                <a:cs typeface="Times New Roman"/>
              </a:rPr>
              <a:t>da </a:t>
            </a:r>
            <a:r>
              <a:rPr sz="1200" spc="-5">
                <a:latin typeface="Times New Roman"/>
                <a:cs typeface="Times New Roman"/>
              </a:rPr>
              <a:t>Educação </a:t>
            </a:r>
            <a:r>
              <a:rPr sz="1200">
                <a:latin typeface="Times New Roman"/>
                <a:cs typeface="Times New Roman"/>
              </a:rPr>
              <a:t>e </a:t>
            </a:r>
            <a:r>
              <a:rPr sz="1200" spc="-5">
                <a:latin typeface="Times New Roman"/>
                <a:cs typeface="Times New Roman"/>
              </a:rPr>
              <a:t>Cultura </a:t>
            </a:r>
            <a:r>
              <a:rPr sz="1200" spc="-285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Nota:</a:t>
            </a:r>
            <a:r>
              <a:rPr sz="1200" spc="-10">
                <a:latin typeface="Times New Roman"/>
                <a:cs typeface="Times New Roman"/>
              </a:rPr>
              <a:t> </a:t>
            </a:r>
            <a:r>
              <a:rPr sz="1200" spc="-5">
                <a:latin typeface="Times New Roman"/>
                <a:cs typeface="Times New Roman"/>
              </a:rPr>
              <a:t>Ciclo </a:t>
            </a:r>
            <a:r>
              <a:rPr sz="1200">
                <a:latin typeface="Times New Roman"/>
                <a:cs typeface="Times New Roman"/>
              </a:rPr>
              <a:t>básico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0156" y="1773338"/>
            <a:ext cx="7285990" cy="2241639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354965" marR="17145" indent="-342900" algn="just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1790" algn="l"/>
              </a:tabLst>
            </a:pPr>
            <a:r>
              <a:rPr sz="2400" b="1" spc="-165" err="1">
                <a:latin typeface="Microsoft Sans Serif"/>
                <a:cs typeface="Microsoft Sans Serif"/>
              </a:rPr>
              <a:t>Estatística</a:t>
            </a:r>
            <a:r>
              <a:rPr sz="2400" b="1" spc="-165">
                <a:latin typeface="Microsoft Sans Serif"/>
                <a:cs typeface="Microsoft Sans Serif"/>
              </a:rPr>
              <a:t> </a:t>
            </a:r>
            <a:r>
              <a:rPr sz="2400" b="1" spc="-114" err="1">
                <a:latin typeface="Microsoft Sans Serif"/>
                <a:cs typeface="Microsoft Sans Serif"/>
              </a:rPr>
              <a:t>descritiva</a:t>
            </a:r>
            <a:r>
              <a:rPr sz="2400" spc="-114">
                <a:latin typeface="Microsoft Sans Serif"/>
                <a:cs typeface="Microsoft Sans Serif"/>
              </a:rPr>
              <a:t> </a:t>
            </a:r>
            <a:r>
              <a:rPr sz="2400" spc="-210" err="1">
                <a:latin typeface="Microsoft Sans Serif"/>
                <a:cs typeface="Microsoft Sans Serif"/>
              </a:rPr>
              <a:t>ou</a:t>
            </a:r>
            <a:r>
              <a:rPr sz="2400" spc="215">
                <a:latin typeface="Microsoft Sans Serif"/>
                <a:cs typeface="Microsoft Sans Serif"/>
              </a:rPr>
              <a:t> </a:t>
            </a:r>
            <a:r>
              <a:rPr sz="2400" b="1" spc="-135" err="1">
                <a:latin typeface="Microsoft Sans Serif"/>
                <a:cs typeface="Microsoft Sans Serif"/>
              </a:rPr>
              <a:t>análise</a:t>
            </a:r>
            <a:r>
              <a:rPr sz="2400" b="1" spc="-135">
                <a:latin typeface="Microsoft Sans Serif"/>
                <a:cs typeface="Microsoft Sans Serif"/>
              </a:rPr>
              <a:t> </a:t>
            </a:r>
            <a:r>
              <a:rPr sz="2400" b="1" spc="-55" err="1">
                <a:latin typeface="Microsoft Sans Serif"/>
                <a:cs typeface="Microsoft Sans Serif"/>
              </a:rPr>
              <a:t>exploratória</a:t>
            </a:r>
            <a:r>
              <a:rPr sz="2400" b="1" spc="-55">
                <a:latin typeface="Microsoft Sans Serif"/>
                <a:cs typeface="Microsoft Sans Serif"/>
              </a:rPr>
              <a:t> </a:t>
            </a:r>
            <a:r>
              <a:rPr sz="2400" b="1" spc="-190">
                <a:latin typeface="Microsoft Sans Serif"/>
                <a:cs typeface="Microsoft Sans Serif"/>
              </a:rPr>
              <a:t>dos </a:t>
            </a:r>
            <a:r>
              <a:rPr sz="2400" b="1" spc="-120">
                <a:latin typeface="Microsoft Sans Serif"/>
                <a:cs typeface="Microsoft Sans Serif"/>
              </a:rPr>
              <a:t>dados</a:t>
            </a:r>
            <a:r>
              <a:rPr sz="2400" spc="-120">
                <a:latin typeface="Microsoft Sans Serif"/>
                <a:cs typeface="Microsoft Sans Serif"/>
              </a:rPr>
              <a:t> </a:t>
            </a:r>
            <a:r>
              <a:rPr sz="2400" spc="-135">
                <a:latin typeface="Microsoft Sans Serif"/>
                <a:cs typeface="Microsoft Sans Serif"/>
              </a:rPr>
              <a:t>é </a:t>
            </a:r>
            <a:r>
              <a:rPr sz="2400" spc="-130">
                <a:latin typeface="Microsoft Sans Serif"/>
                <a:cs typeface="Microsoft Sans Serif"/>
              </a:rPr>
              <a:t> </a:t>
            </a:r>
            <a:r>
              <a:rPr sz="2400" spc="-15">
                <a:latin typeface="Microsoft Sans Serif"/>
                <a:cs typeface="Microsoft Sans Serif"/>
              </a:rPr>
              <a:t>a </a:t>
            </a:r>
            <a:r>
              <a:rPr sz="2400" spc="-30">
                <a:latin typeface="Microsoft Sans Serif"/>
                <a:cs typeface="Microsoft Sans Serif"/>
              </a:rPr>
              <a:t>parte </a:t>
            </a:r>
            <a:r>
              <a:rPr sz="2400" spc="-15">
                <a:latin typeface="Microsoft Sans Serif"/>
                <a:cs typeface="Microsoft Sans Serif"/>
              </a:rPr>
              <a:t>da </a:t>
            </a:r>
            <a:r>
              <a:rPr sz="2400" spc="-125" err="1">
                <a:latin typeface="Microsoft Sans Serif"/>
                <a:cs typeface="Microsoft Sans Serif"/>
              </a:rPr>
              <a:t>estatística</a:t>
            </a:r>
            <a:r>
              <a:rPr sz="2400" spc="-125">
                <a:latin typeface="Microsoft Sans Serif"/>
                <a:cs typeface="Microsoft Sans Serif"/>
              </a:rPr>
              <a:t> </a:t>
            </a:r>
            <a:r>
              <a:rPr sz="2400" spc="-150">
                <a:latin typeface="Microsoft Sans Serif"/>
                <a:cs typeface="Microsoft Sans Serif"/>
              </a:rPr>
              <a:t>que</a:t>
            </a:r>
            <a:r>
              <a:rPr sz="2400" spc="335">
                <a:latin typeface="Microsoft Sans Serif"/>
                <a:cs typeface="Microsoft Sans Serif"/>
              </a:rPr>
              <a:t> </a:t>
            </a:r>
            <a:r>
              <a:rPr sz="2400" spc="-114" err="1">
                <a:latin typeface="Microsoft Sans Serif"/>
                <a:cs typeface="Microsoft Sans Serif"/>
              </a:rPr>
              <a:t>procura</a:t>
            </a:r>
            <a:r>
              <a:rPr sz="2400" spc="-114">
                <a:latin typeface="Microsoft Sans Serif"/>
                <a:cs typeface="Microsoft Sans Serif"/>
              </a:rPr>
              <a:t> </a:t>
            </a:r>
            <a:r>
              <a:rPr sz="2400" spc="-150" err="1">
                <a:latin typeface="Microsoft Sans Serif"/>
                <a:cs typeface="Microsoft Sans Serif"/>
              </a:rPr>
              <a:t>descrever</a:t>
            </a:r>
            <a:r>
              <a:rPr sz="2400" spc="340">
                <a:latin typeface="Microsoft Sans Serif"/>
                <a:cs typeface="Microsoft Sans Serif"/>
              </a:rPr>
              <a:t> </a:t>
            </a:r>
            <a:r>
              <a:rPr sz="2400" spc="-135">
                <a:latin typeface="Microsoft Sans Serif"/>
                <a:cs typeface="Microsoft Sans Serif"/>
              </a:rPr>
              <a:t>e </a:t>
            </a:r>
            <a:r>
              <a:rPr sz="2400" spc="-45" err="1">
                <a:latin typeface="Microsoft Sans Serif"/>
                <a:cs typeface="Microsoft Sans Serif"/>
              </a:rPr>
              <a:t>avaliar</a:t>
            </a:r>
            <a:r>
              <a:rPr sz="2400" spc="-45">
                <a:latin typeface="Microsoft Sans Serif"/>
                <a:cs typeface="Microsoft Sans Serif"/>
              </a:rPr>
              <a:t> </a:t>
            </a:r>
            <a:r>
              <a:rPr sz="2400" spc="-40">
                <a:latin typeface="Microsoft Sans Serif"/>
                <a:cs typeface="Microsoft Sans Serif"/>
              </a:rPr>
              <a:t> </a:t>
            </a:r>
            <a:r>
              <a:rPr sz="2400" spc="-280">
                <a:latin typeface="Microsoft Sans Serif"/>
                <a:cs typeface="Microsoft Sans Serif"/>
              </a:rPr>
              <a:t>u</a:t>
            </a:r>
            <a:r>
              <a:rPr sz="2400" spc="-409">
                <a:latin typeface="Microsoft Sans Serif"/>
                <a:cs typeface="Microsoft Sans Serif"/>
              </a:rPr>
              <a:t>m</a:t>
            </a:r>
            <a:r>
              <a:rPr sz="2400" spc="15">
                <a:latin typeface="Microsoft Sans Serif"/>
                <a:cs typeface="Microsoft Sans Serif"/>
              </a:rPr>
              <a:t> </a:t>
            </a:r>
            <a:r>
              <a:rPr sz="2400" spc="-15" err="1">
                <a:latin typeface="Microsoft Sans Serif"/>
                <a:cs typeface="Microsoft Sans Serif"/>
              </a:rPr>
              <a:t>g</a:t>
            </a:r>
            <a:r>
              <a:rPr sz="2400" spc="40" err="1">
                <a:latin typeface="Microsoft Sans Serif"/>
                <a:cs typeface="Microsoft Sans Serif"/>
              </a:rPr>
              <a:t>r</a:t>
            </a:r>
            <a:r>
              <a:rPr sz="2400" spc="-150" err="1">
                <a:latin typeface="Microsoft Sans Serif"/>
                <a:cs typeface="Microsoft Sans Serif"/>
              </a:rPr>
              <a:t>up</a:t>
            </a:r>
            <a:r>
              <a:rPr sz="2400" spc="-200" err="1">
                <a:latin typeface="Microsoft Sans Serif"/>
                <a:cs typeface="Microsoft Sans Serif"/>
              </a:rPr>
              <a:t>o</a:t>
            </a:r>
            <a:r>
              <a:rPr sz="2400" spc="-145">
                <a:latin typeface="Microsoft Sans Serif"/>
                <a:cs typeface="Microsoft Sans Serif"/>
              </a:rPr>
              <a:t>.</a:t>
            </a:r>
            <a:endParaRPr lang="pt-BR" sz="2400" spc="-145">
              <a:latin typeface="Microsoft Sans Serif"/>
              <a:cs typeface="Microsoft Sans Serif"/>
            </a:endParaRPr>
          </a:p>
          <a:p>
            <a:pPr marL="12065" marR="17145" algn="just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SzPct val="100000"/>
              <a:tabLst>
                <a:tab pos="351790" algn="l"/>
              </a:tabLst>
            </a:pPr>
            <a:endParaRPr lang="pt-BR" sz="2400">
              <a:latin typeface="Microsoft Sans Serif"/>
              <a:ea typeface="Microsoft Sans Serif"/>
              <a:cs typeface="Microsoft Sans Serif"/>
            </a:endParaRPr>
          </a:p>
          <a:p>
            <a:pPr marL="354965" marR="5080" indent="-342900" algn="just">
              <a:lnSpc>
                <a:spcPct val="100000"/>
              </a:lnSpc>
              <a:spcBef>
                <a:spcPts val="5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1790" algn="l"/>
              </a:tabLst>
            </a:pPr>
            <a:r>
              <a:rPr sz="2400" spc="-20">
                <a:latin typeface="Microsoft Sans Serif"/>
                <a:cs typeface="Microsoft Sans Serif"/>
              </a:rPr>
              <a:t>O </a:t>
            </a:r>
            <a:r>
              <a:rPr sz="2400" spc="-85" err="1">
                <a:latin typeface="Microsoft Sans Serif"/>
                <a:cs typeface="Microsoft Sans Serif"/>
              </a:rPr>
              <a:t>grupo</a:t>
            </a:r>
            <a:r>
              <a:rPr sz="2400" spc="-85">
                <a:latin typeface="Microsoft Sans Serif"/>
                <a:cs typeface="Microsoft Sans Serif"/>
              </a:rPr>
              <a:t> </a:t>
            </a:r>
            <a:r>
              <a:rPr sz="2400" spc="-80" err="1">
                <a:latin typeface="Microsoft Sans Serif"/>
                <a:cs typeface="Microsoft Sans Serif"/>
              </a:rPr>
              <a:t>pode</a:t>
            </a:r>
            <a:r>
              <a:rPr sz="2400" spc="-80">
                <a:latin typeface="Microsoft Sans Serif"/>
                <a:cs typeface="Microsoft Sans Serif"/>
              </a:rPr>
              <a:t> </a:t>
            </a:r>
            <a:r>
              <a:rPr sz="2400" spc="-180" err="1">
                <a:latin typeface="Microsoft Sans Serif"/>
                <a:cs typeface="Microsoft Sans Serif"/>
              </a:rPr>
              <a:t>ser</a:t>
            </a:r>
            <a:r>
              <a:rPr sz="2400" spc="-180">
                <a:latin typeface="Microsoft Sans Serif"/>
                <a:cs typeface="Microsoft Sans Serif"/>
              </a:rPr>
              <a:t> </a:t>
            </a:r>
            <a:r>
              <a:rPr sz="2400" spc="-235" err="1">
                <a:latin typeface="Microsoft Sans Serif"/>
                <a:cs typeface="Microsoft Sans Serif"/>
              </a:rPr>
              <a:t>uma</a:t>
            </a:r>
            <a:r>
              <a:rPr sz="2400" spc="-235">
                <a:latin typeface="Microsoft Sans Serif"/>
                <a:cs typeface="Microsoft Sans Serif"/>
              </a:rPr>
              <a:t> </a:t>
            </a:r>
            <a:r>
              <a:rPr sz="2400" spc="-105" err="1">
                <a:latin typeface="Microsoft Sans Serif"/>
                <a:cs typeface="Microsoft Sans Serif"/>
              </a:rPr>
              <a:t>população</a:t>
            </a:r>
            <a:r>
              <a:rPr sz="2400" spc="-105">
                <a:latin typeface="Microsoft Sans Serif"/>
                <a:cs typeface="Microsoft Sans Serif"/>
              </a:rPr>
              <a:t> </a:t>
            </a:r>
            <a:r>
              <a:rPr sz="2400" spc="-210" err="1">
                <a:latin typeface="Microsoft Sans Serif"/>
                <a:cs typeface="Microsoft Sans Serif"/>
              </a:rPr>
              <a:t>ou</a:t>
            </a:r>
            <a:r>
              <a:rPr sz="2400" spc="-210">
                <a:latin typeface="Microsoft Sans Serif"/>
                <a:cs typeface="Microsoft Sans Serif"/>
              </a:rPr>
              <a:t> </a:t>
            </a:r>
            <a:r>
              <a:rPr sz="2400" spc="-150" err="1">
                <a:latin typeface="Microsoft Sans Serif"/>
                <a:cs typeface="Microsoft Sans Serif"/>
              </a:rPr>
              <a:t>amostra</a:t>
            </a:r>
            <a:r>
              <a:rPr sz="2400" spc="-150">
                <a:latin typeface="Microsoft Sans Serif"/>
                <a:cs typeface="Microsoft Sans Serif"/>
              </a:rPr>
              <a:t>, </a:t>
            </a:r>
            <a:r>
              <a:rPr sz="2400" spc="-275">
                <a:latin typeface="Microsoft Sans Serif"/>
                <a:cs typeface="Microsoft Sans Serif"/>
              </a:rPr>
              <a:t>mas</a:t>
            </a:r>
            <a:r>
              <a:rPr sz="2400" spc="-270">
                <a:latin typeface="Microsoft Sans Serif"/>
                <a:cs typeface="Microsoft Sans Serif"/>
              </a:rPr>
              <a:t> </a:t>
            </a:r>
            <a:r>
              <a:rPr sz="2400" spc="-240" err="1">
                <a:latin typeface="Microsoft Sans Serif"/>
                <a:cs typeface="Microsoft Sans Serif"/>
              </a:rPr>
              <a:t>essa</a:t>
            </a:r>
            <a:r>
              <a:rPr sz="2400" spc="-240">
                <a:latin typeface="Microsoft Sans Serif"/>
                <a:cs typeface="Microsoft Sans Serif"/>
              </a:rPr>
              <a:t> </a:t>
            </a:r>
            <a:r>
              <a:rPr sz="2400" spc="-235">
                <a:latin typeface="Microsoft Sans Serif"/>
                <a:cs typeface="Microsoft Sans Serif"/>
              </a:rPr>
              <a:t> </a:t>
            </a:r>
            <a:r>
              <a:rPr sz="2400" spc="-150" err="1">
                <a:latin typeface="Microsoft Sans Serif"/>
                <a:cs typeface="Microsoft Sans Serif"/>
              </a:rPr>
              <a:t>amostra</a:t>
            </a:r>
            <a:r>
              <a:rPr sz="2400" spc="15">
                <a:latin typeface="Microsoft Sans Serif"/>
                <a:cs typeface="Microsoft Sans Serif"/>
              </a:rPr>
              <a:t> </a:t>
            </a:r>
            <a:r>
              <a:rPr sz="2400" spc="-150" err="1">
                <a:latin typeface="Microsoft Sans Serif"/>
                <a:cs typeface="Microsoft Sans Serif"/>
              </a:rPr>
              <a:t>não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114" err="1">
                <a:latin typeface="Microsoft Sans Serif"/>
                <a:cs typeface="Microsoft Sans Serif"/>
              </a:rPr>
              <a:t>representa</a:t>
            </a:r>
            <a:r>
              <a:rPr sz="2400" spc="25">
                <a:latin typeface="Microsoft Sans Serif"/>
                <a:cs typeface="Microsoft Sans Serif"/>
              </a:rPr>
              <a:t> </a:t>
            </a:r>
            <a:r>
              <a:rPr sz="2400" spc="-345">
                <a:latin typeface="Microsoft Sans Serif"/>
                <a:cs typeface="Microsoft Sans Serif"/>
              </a:rPr>
              <a:t>um</a:t>
            </a:r>
            <a:r>
              <a:rPr sz="2400" spc="-270">
                <a:latin typeface="Microsoft Sans Serif"/>
                <a:cs typeface="Microsoft Sans Serif"/>
              </a:rPr>
              <a:t> </a:t>
            </a:r>
            <a:r>
              <a:rPr sz="2400" spc="-85" err="1">
                <a:latin typeface="Microsoft Sans Serif"/>
                <a:cs typeface="Microsoft Sans Serif"/>
              </a:rPr>
              <a:t>grupo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120" err="1">
                <a:latin typeface="Microsoft Sans Serif"/>
                <a:cs typeface="Microsoft Sans Serif"/>
              </a:rPr>
              <a:t>maior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120">
                <a:latin typeface="Microsoft Sans Serif"/>
                <a:cs typeface="Microsoft Sans Serif"/>
              </a:rPr>
              <a:t>(</a:t>
            </a:r>
            <a:r>
              <a:rPr sz="2400" spc="-120" err="1">
                <a:latin typeface="Microsoft Sans Serif"/>
                <a:cs typeface="Microsoft Sans Serif"/>
              </a:rPr>
              <a:t>população</a:t>
            </a:r>
            <a:r>
              <a:rPr sz="2400" spc="-120">
                <a:latin typeface="Microsoft Sans Serif"/>
                <a:cs typeface="Microsoft Sans Serif"/>
              </a:rPr>
              <a:t>).</a:t>
            </a:r>
            <a:endParaRPr sz="240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71277" y="194071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1855" y="1626025"/>
            <a:ext cx="8192134" cy="204030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54965" indent="-342900">
              <a:lnSpc>
                <a:spcPct val="100000"/>
              </a:lnSpc>
              <a:spcBef>
                <a:spcPts val="13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35280" algn="l"/>
                <a:tab pos="335915" algn="l"/>
              </a:tabLst>
            </a:pPr>
            <a:r>
              <a:rPr sz="2400" b="1" spc="-125" err="1">
                <a:latin typeface="Arial"/>
                <a:cs typeface="Arial"/>
              </a:rPr>
              <a:t>Variáveis</a:t>
            </a:r>
            <a:r>
              <a:rPr sz="2400" b="1" spc="-125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655320" marR="5080" lvl="1" indent="-299085" algn="just">
              <a:lnSpc>
                <a:spcPts val="1750"/>
              </a:lnSpc>
              <a:spcBef>
                <a:spcPts val="540"/>
              </a:spcBef>
              <a:buClr>
                <a:srgbClr val="DD8047"/>
              </a:buClr>
              <a:buFont typeface="Arial MT"/>
              <a:buChar char="○"/>
              <a:tabLst>
                <a:tab pos="655955" algn="l"/>
              </a:tabLst>
            </a:pPr>
            <a:r>
              <a:rPr sz="1800" spc="-100">
                <a:latin typeface="Microsoft Sans Serif"/>
                <a:cs typeface="Microsoft Sans Serif"/>
              </a:rPr>
              <a:t>Para </a:t>
            </a:r>
            <a:r>
              <a:rPr sz="1800" spc="-145">
                <a:latin typeface="Microsoft Sans Serif"/>
                <a:cs typeface="Microsoft Sans Serif"/>
              </a:rPr>
              <a:t>as </a:t>
            </a:r>
            <a:r>
              <a:rPr sz="1800" spc="-125" err="1">
                <a:latin typeface="Microsoft Sans Serif"/>
                <a:cs typeface="Microsoft Sans Serif"/>
              </a:rPr>
              <a:t>amostras</a:t>
            </a:r>
            <a:r>
              <a:rPr sz="1800" spc="-125">
                <a:latin typeface="Microsoft Sans Serif"/>
                <a:cs typeface="Microsoft Sans Serif"/>
              </a:rPr>
              <a:t>, </a:t>
            </a:r>
            <a:r>
              <a:rPr sz="1800" spc="-165" err="1">
                <a:latin typeface="Microsoft Sans Serif"/>
                <a:cs typeface="Microsoft Sans Serif"/>
              </a:rPr>
              <a:t>vamos</a:t>
            </a:r>
            <a:r>
              <a:rPr sz="1800" spc="-165">
                <a:latin typeface="Microsoft Sans Serif"/>
                <a:cs typeface="Microsoft Sans Serif"/>
              </a:rPr>
              <a:t> </a:t>
            </a:r>
            <a:r>
              <a:rPr sz="1800" spc="-60" err="1">
                <a:latin typeface="Microsoft Sans Serif"/>
                <a:cs typeface="Microsoft Sans Serif"/>
              </a:rPr>
              <a:t>coletar</a:t>
            </a:r>
            <a:r>
              <a:rPr sz="1800" spc="-60">
                <a:latin typeface="Microsoft Sans Serif"/>
                <a:cs typeface="Microsoft Sans Serif"/>
              </a:rPr>
              <a:t> </a:t>
            </a:r>
            <a:r>
              <a:rPr sz="1800" spc="-110" err="1">
                <a:latin typeface="Microsoft Sans Serif"/>
                <a:cs typeface="Microsoft Sans Serif"/>
              </a:rPr>
              <a:t>informações</a:t>
            </a:r>
            <a:r>
              <a:rPr sz="1800" spc="-110">
                <a:latin typeface="Microsoft Sans Serif"/>
                <a:cs typeface="Microsoft Sans Serif"/>
              </a:rPr>
              <a:t> </a:t>
            </a:r>
            <a:r>
              <a:rPr sz="1800" spc="-90">
                <a:latin typeface="Microsoft Sans Serif"/>
                <a:cs typeface="Microsoft Sans Serif"/>
              </a:rPr>
              <a:t>e </a:t>
            </a:r>
            <a:r>
              <a:rPr sz="1800" spc="-90" err="1">
                <a:latin typeface="Microsoft Sans Serif"/>
                <a:cs typeface="Microsoft Sans Serif"/>
              </a:rPr>
              <a:t>características</a:t>
            </a:r>
            <a:r>
              <a:rPr sz="1800" spc="-90">
                <a:latin typeface="Microsoft Sans Serif"/>
                <a:cs typeface="Microsoft Sans Serif"/>
              </a:rPr>
              <a:t> </a:t>
            </a:r>
            <a:r>
              <a:rPr sz="1800" spc="-90" err="1">
                <a:latin typeface="Microsoft Sans Serif"/>
                <a:cs typeface="Microsoft Sans Serif"/>
              </a:rPr>
              <a:t>sobre</a:t>
            </a:r>
            <a:r>
              <a:rPr sz="1800" spc="-90">
                <a:latin typeface="Microsoft Sans Serif"/>
                <a:cs typeface="Microsoft Sans Serif"/>
              </a:rPr>
              <a:t> </a:t>
            </a:r>
            <a:r>
              <a:rPr sz="1800" spc="-60" err="1">
                <a:latin typeface="Microsoft Sans Serif"/>
                <a:cs typeface="Microsoft Sans Serif"/>
              </a:rPr>
              <a:t>determinada</a:t>
            </a:r>
            <a:r>
              <a:rPr sz="1800" spc="-60">
                <a:latin typeface="Microsoft Sans Serif"/>
                <a:cs typeface="Microsoft Sans Serif"/>
              </a:rPr>
              <a:t> 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100" err="1">
                <a:latin typeface="Microsoft Sans Serif"/>
                <a:cs typeface="Microsoft Sans Serif"/>
              </a:rPr>
              <a:t>amostra</a:t>
            </a:r>
            <a:r>
              <a:rPr sz="1800" spc="-100">
                <a:latin typeface="Microsoft Sans Serif"/>
                <a:cs typeface="Microsoft Sans Serif"/>
              </a:rPr>
              <a:t>. </a:t>
            </a:r>
            <a:r>
              <a:rPr sz="1800" spc="-260" err="1">
                <a:latin typeface="Microsoft Sans Serif"/>
                <a:cs typeface="Microsoft Sans Serif"/>
              </a:rPr>
              <a:t>Essas</a:t>
            </a:r>
            <a:r>
              <a:rPr sz="1800" spc="-45">
                <a:latin typeface="Microsoft Sans Serif"/>
                <a:cs typeface="Microsoft Sans Serif"/>
              </a:rPr>
              <a:t> </a:t>
            </a:r>
            <a:r>
              <a:rPr sz="1800" spc="-90" err="1">
                <a:latin typeface="Microsoft Sans Serif"/>
                <a:cs typeface="Microsoft Sans Serif"/>
              </a:rPr>
              <a:t>características</a:t>
            </a:r>
            <a:r>
              <a:rPr sz="1800" spc="-90">
                <a:latin typeface="Microsoft Sans Serif"/>
                <a:cs typeface="Microsoft Sans Serif"/>
              </a:rPr>
              <a:t> </a:t>
            </a:r>
            <a:r>
              <a:rPr sz="1800" spc="-114" err="1">
                <a:latin typeface="Microsoft Sans Serif"/>
                <a:cs typeface="Microsoft Sans Serif"/>
              </a:rPr>
              <a:t>recebem</a:t>
            </a:r>
            <a:r>
              <a:rPr sz="1800" spc="-114">
                <a:latin typeface="Microsoft Sans Serif"/>
                <a:cs typeface="Microsoft Sans Serif"/>
              </a:rPr>
              <a:t> </a:t>
            </a:r>
            <a:r>
              <a:rPr sz="1800" spc="-90">
                <a:latin typeface="Microsoft Sans Serif"/>
                <a:cs typeface="Microsoft Sans Serif"/>
              </a:rPr>
              <a:t>o </a:t>
            </a:r>
            <a:r>
              <a:rPr sz="1800" spc="-170" err="1">
                <a:latin typeface="Microsoft Sans Serif"/>
                <a:cs typeface="Microsoft Sans Serif"/>
              </a:rPr>
              <a:t>nome</a:t>
            </a:r>
            <a:r>
              <a:rPr sz="1800" spc="-170">
                <a:latin typeface="Microsoft Sans Serif"/>
                <a:cs typeface="Microsoft Sans Serif"/>
              </a:rPr>
              <a:t> </a:t>
            </a:r>
            <a:r>
              <a:rPr sz="1800" spc="-45">
                <a:latin typeface="Microsoft Sans Serif"/>
                <a:cs typeface="Microsoft Sans Serif"/>
              </a:rPr>
              <a:t>de </a:t>
            </a:r>
            <a:r>
              <a:rPr sz="1800" spc="-80" err="1">
                <a:latin typeface="Microsoft Sans Serif"/>
                <a:cs typeface="Microsoft Sans Serif"/>
              </a:rPr>
              <a:t>variáveis</a:t>
            </a:r>
            <a:r>
              <a:rPr sz="1800" spc="-80">
                <a:latin typeface="Microsoft Sans Serif"/>
                <a:cs typeface="Microsoft Sans Serif"/>
              </a:rPr>
              <a:t>. </a:t>
            </a:r>
            <a:r>
              <a:rPr sz="1800" spc="-195">
                <a:latin typeface="Microsoft Sans Serif"/>
                <a:cs typeface="Microsoft Sans Serif"/>
              </a:rPr>
              <a:t>As</a:t>
            </a:r>
            <a:r>
              <a:rPr sz="1800" spc="90">
                <a:latin typeface="Microsoft Sans Serif"/>
                <a:cs typeface="Microsoft Sans Serif"/>
              </a:rPr>
              <a:t> </a:t>
            </a:r>
            <a:r>
              <a:rPr sz="1800" spc="-75" err="1">
                <a:latin typeface="Microsoft Sans Serif"/>
                <a:cs typeface="Microsoft Sans Serif"/>
              </a:rPr>
              <a:t>variáveis</a:t>
            </a:r>
            <a:r>
              <a:rPr sz="1800" spc="-75">
                <a:latin typeface="Microsoft Sans Serif"/>
                <a:cs typeface="Microsoft Sans Serif"/>
              </a:rPr>
              <a:t> </a:t>
            </a:r>
            <a:r>
              <a:rPr sz="1800" spc="-95" err="1">
                <a:latin typeface="Microsoft Sans Serif"/>
                <a:cs typeface="Microsoft Sans Serif"/>
              </a:rPr>
              <a:t>podem</a:t>
            </a:r>
            <a:r>
              <a:rPr sz="1800" spc="-95">
                <a:latin typeface="Microsoft Sans Serif"/>
                <a:cs typeface="Microsoft Sans Serif"/>
              </a:rPr>
              <a:t> </a:t>
            </a:r>
            <a:r>
              <a:rPr sz="1800" spc="-90">
                <a:latin typeface="Microsoft Sans Serif"/>
                <a:cs typeface="Microsoft Sans Serif"/>
              </a:rPr>
              <a:t> </a:t>
            </a:r>
            <a:r>
              <a:rPr sz="1800" spc="-120" err="1">
                <a:latin typeface="Microsoft Sans Serif"/>
                <a:cs typeface="Microsoft Sans Serif"/>
              </a:rPr>
              <a:t>ser</a:t>
            </a:r>
            <a:r>
              <a:rPr sz="1800" spc="-120">
                <a:latin typeface="Microsoft Sans Serif"/>
                <a:cs typeface="Microsoft Sans Serif"/>
              </a:rPr>
              <a:t>:</a:t>
            </a:r>
            <a:endParaRPr sz="1800">
              <a:latin typeface="Microsoft Sans Serif"/>
              <a:cs typeface="Microsoft Sans Serif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Clr>
                <a:srgbClr val="DD8047"/>
              </a:buClr>
              <a:buFont typeface="Arial MT"/>
              <a:buChar char="○"/>
            </a:pPr>
            <a:endParaRPr sz="2100">
              <a:latin typeface="Microsoft Sans Serif"/>
              <a:cs typeface="Microsoft Sans Serif"/>
            </a:endParaRPr>
          </a:p>
          <a:p>
            <a:pPr marL="929640" lvl="2" indent="-258445">
              <a:lnSpc>
                <a:spcPct val="100000"/>
              </a:lnSpc>
              <a:buClr>
                <a:srgbClr val="DD8047"/>
              </a:buClr>
              <a:buChar char="■"/>
              <a:tabLst>
                <a:tab pos="930275" algn="l"/>
              </a:tabLst>
            </a:pPr>
            <a:r>
              <a:rPr sz="1850" b="1" spc="-13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</a:t>
            </a:r>
            <a:r>
              <a:rPr sz="1850" b="1" spc="-6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ariá</a:t>
            </a:r>
            <a:r>
              <a:rPr sz="1850" b="1" spc="-9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</a:t>
            </a:r>
            <a:r>
              <a:rPr sz="1850" b="1" spc="-13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eis</a:t>
            </a:r>
            <a:r>
              <a:rPr sz="1850" b="1" spc="-2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50" b="1" spc="-8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qualit</a:t>
            </a:r>
            <a:r>
              <a:rPr sz="1850" b="1" spc="-6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sz="1850" b="1" spc="-6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ti</a:t>
            </a:r>
            <a:r>
              <a:rPr sz="1850" b="1" spc="-114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</a:t>
            </a:r>
            <a:r>
              <a:rPr sz="1850" b="1" spc="-14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as</a:t>
            </a:r>
            <a:r>
              <a:rPr sz="1850" b="1" spc="-14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;</a:t>
            </a:r>
            <a:endParaRPr sz="185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929640" lvl="2" indent="-258445">
              <a:lnSpc>
                <a:spcPct val="100000"/>
              </a:lnSpc>
              <a:spcBef>
                <a:spcPts val="75"/>
              </a:spcBef>
              <a:buClr>
                <a:srgbClr val="DD8047"/>
              </a:buClr>
              <a:buChar char="■"/>
              <a:tabLst>
                <a:tab pos="930275" algn="l"/>
              </a:tabLst>
            </a:pPr>
            <a:r>
              <a:rPr sz="1850" b="1" spc="-13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</a:t>
            </a:r>
            <a:r>
              <a:rPr sz="1850" b="1" spc="-6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ariá</a:t>
            </a:r>
            <a:r>
              <a:rPr sz="1850" b="1" spc="-9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</a:t>
            </a:r>
            <a:r>
              <a:rPr sz="1850" b="1" spc="-13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eis</a:t>
            </a:r>
            <a:r>
              <a:rPr sz="1850" b="1" spc="-2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50" b="1" spc="-10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quantit</a:t>
            </a:r>
            <a:r>
              <a:rPr sz="1850" b="1" spc="-8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sz="1850" b="1" spc="-6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ti</a:t>
            </a:r>
            <a:r>
              <a:rPr sz="1850" b="1" spc="-114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</a:t>
            </a:r>
            <a:r>
              <a:rPr sz="1850" b="1" spc="-14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sz="1850" b="1" spc="-18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</a:t>
            </a:r>
            <a:r>
              <a:rPr sz="1850" b="1" spc="-3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sz="185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66069" y="1569970"/>
            <a:ext cx="7326630" cy="2283959"/>
          </a:xfrm>
          <a:prstGeom prst="rect">
            <a:avLst/>
          </a:prstGeom>
        </p:spPr>
        <p:txBody>
          <a:bodyPr vert="horz" wrap="square" lIns="0" tIns="82550" rIns="0" bIns="0" rtlCol="0" anchor="t">
            <a:spAutoFit/>
          </a:bodyPr>
          <a:lstStyle/>
          <a:p>
            <a:pPr marL="386715" indent="-374650">
              <a:lnSpc>
                <a:spcPct val="100000"/>
              </a:lnSpc>
              <a:spcBef>
                <a:spcPts val="650"/>
              </a:spcBef>
              <a:buClr>
                <a:srgbClr val="DD8047"/>
              </a:buClr>
              <a:buChar char="●"/>
              <a:tabLst>
                <a:tab pos="386715" algn="l"/>
                <a:tab pos="387350" algn="l"/>
              </a:tabLst>
            </a:pPr>
            <a:r>
              <a:rPr sz="2400" b="1" spc="-150" err="1">
                <a:latin typeface="Arial"/>
                <a:cs typeface="Arial"/>
              </a:rPr>
              <a:t>V</a:t>
            </a:r>
            <a:r>
              <a:rPr sz="2400" b="1" spc="-75" err="1">
                <a:latin typeface="Arial"/>
                <a:cs typeface="Arial"/>
              </a:rPr>
              <a:t>ariá</a:t>
            </a:r>
            <a:r>
              <a:rPr sz="2400" b="1" spc="-105" err="1">
                <a:latin typeface="Arial"/>
                <a:cs typeface="Arial"/>
              </a:rPr>
              <a:t>v</a:t>
            </a:r>
            <a:r>
              <a:rPr sz="2400" b="1" spc="-150" err="1">
                <a:latin typeface="Arial"/>
                <a:cs typeface="Arial"/>
              </a:rPr>
              <a:t>eis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100" err="1">
                <a:latin typeface="Arial"/>
                <a:cs typeface="Arial"/>
              </a:rPr>
              <a:t>qualit</a:t>
            </a:r>
            <a:r>
              <a:rPr sz="2400" b="1" spc="-80" err="1">
                <a:latin typeface="Arial"/>
                <a:cs typeface="Arial"/>
              </a:rPr>
              <a:t>a</a:t>
            </a:r>
            <a:r>
              <a:rPr sz="2400" b="1" spc="-70" err="1">
                <a:latin typeface="Arial"/>
                <a:cs typeface="Arial"/>
              </a:rPr>
              <a:t>ti</a:t>
            </a:r>
            <a:r>
              <a:rPr sz="2400" b="1" spc="-135" err="1">
                <a:latin typeface="Arial"/>
                <a:cs typeface="Arial"/>
              </a:rPr>
              <a:t>v</a:t>
            </a:r>
            <a:r>
              <a:rPr sz="2400" b="1" spc="-165" err="1">
                <a:latin typeface="Arial"/>
                <a:cs typeface="Arial"/>
              </a:rPr>
              <a:t>as</a:t>
            </a:r>
            <a:r>
              <a:rPr lang="pt-BR" sz="2400" b="1" spc="-165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697230" marR="5080" lvl="1" indent="-315595">
              <a:spcBef>
                <a:spcPts val="550"/>
              </a:spcBef>
              <a:buClr>
                <a:srgbClr val="DD8047"/>
              </a:buClr>
              <a:buFont typeface="Arial MT"/>
              <a:buChar char="○"/>
              <a:tabLst>
                <a:tab pos="697230" algn="l"/>
                <a:tab pos="697865" algn="l"/>
                <a:tab pos="2298700" algn="l"/>
                <a:tab pos="2599690" algn="l"/>
                <a:tab pos="3639185" algn="l"/>
                <a:tab pos="3927475" algn="l"/>
                <a:tab pos="5220335" algn="l"/>
                <a:tab pos="5661660" algn="l"/>
                <a:tab pos="6689090" algn="l"/>
                <a:tab pos="6961505" algn="l"/>
              </a:tabLst>
            </a:pPr>
            <a:r>
              <a:rPr lang="en-US" sz="2000" spc="-150" err="1">
                <a:latin typeface="Microsoft Sans Serif"/>
                <a:ea typeface="+mn-lt"/>
                <a:cs typeface="+mn-lt"/>
              </a:rPr>
              <a:t>Relacionam</a:t>
            </a:r>
            <a:r>
              <a:rPr lang="en-US" sz="2000" spc="-150">
                <a:latin typeface="Microsoft Sans Serif"/>
                <a:ea typeface="+mn-lt"/>
                <a:cs typeface="+mn-lt"/>
              </a:rPr>
              <a:t>-se à </a:t>
            </a:r>
            <a:r>
              <a:rPr lang="en-US" sz="2000" spc="-150" err="1">
                <a:latin typeface="Microsoft Sans Serif"/>
                <a:ea typeface="+mn-lt"/>
                <a:cs typeface="+mn-lt"/>
              </a:rPr>
              <a:t>atributos</a:t>
            </a:r>
            <a:r>
              <a:rPr lang="en-US" sz="2000" spc="-150">
                <a:latin typeface="Microsoft Sans Serif"/>
                <a:ea typeface="+mn-lt"/>
                <a:cs typeface="+mn-lt"/>
              </a:rPr>
              <a:t> e </a:t>
            </a:r>
            <a:r>
              <a:rPr lang="en-US" sz="2000" spc="-150" err="1">
                <a:latin typeface="Microsoft Sans Serif"/>
                <a:ea typeface="+mn-lt"/>
                <a:cs typeface="+mn-lt"/>
              </a:rPr>
              <a:t>qualidades</a:t>
            </a:r>
            <a:r>
              <a:rPr lang="en-US" sz="2000" spc="-150">
                <a:latin typeface="Microsoft Sans Serif"/>
                <a:ea typeface="+mn-lt"/>
                <a:cs typeface="+mn-lt"/>
              </a:rPr>
              <a:t> da </a:t>
            </a:r>
            <a:r>
              <a:rPr lang="en-US" sz="2000" spc="-150" err="1">
                <a:latin typeface="Microsoft Sans Serif"/>
                <a:ea typeface="+mn-lt"/>
                <a:cs typeface="+mn-lt"/>
              </a:rPr>
              <a:t>amostra</a:t>
            </a:r>
            <a:r>
              <a:rPr lang="en-US" sz="2000" spc="-150">
                <a:latin typeface="Microsoft Sans Serif"/>
                <a:ea typeface="+mn-lt"/>
                <a:cs typeface="+mn-lt"/>
              </a:rPr>
              <a:t>. E </a:t>
            </a:r>
            <a:r>
              <a:rPr lang="en-US" sz="2000" spc="-150" err="1">
                <a:latin typeface="Microsoft Sans Serif"/>
                <a:ea typeface="+mn-lt"/>
                <a:cs typeface="+mn-lt"/>
              </a:rPr>
              <a:t>são</a:t>
            </a:r>
            <a:r>
              <a:rPr lang="en-US" sz="2000" spc="-150">
                <a:latin typeface="Microsoft Sans Serif"/>
                <a:ea typeface="+mn-lt"/>
                <a:cs typeface="+mn-lt"/>
              </a:rPr>
              <a:t> </a:t>
            </a:r>
            <a:r>
              <a:rPr lang="en-US" sz="2000" spc="-150" err="1">
                <a:latin typeface="Microsoft Sans Serif"/>
                <a:ea typeface="+mn-lt"/>
                <a:cs typeface="+mn-lt"/>
              </a:rPr>
              <a:t>divididas</a:t>
            </a:r>
            <a:r>
              <a:rPr lang="en-US" sz="2000" spc="-150">
                <a:latin typeface="Microsoft Sans Serif"/>
                <a:ea typeface="+mn-lt"/>
                <a:cs typeface="+mn-lt"/>
              </a:rPr>
              <a:t> </a:t>
            </a:r>
            <a:r>
              <a:rPr lang="en-US" sz="2000" spc="-150" err="1">
                <a:latin typeface="Microsoft Sans Serif"/>
                <a:ea typeface="+mn-lt"/>
                <a:cs typeface="+mn-lt"/>
              </a:rPr>
              <a:t>em</a:t>
            </a:r>
            <a:r>
              <a:rPr lang="en-US" sz="2000" spc="-150">
                <a:latin typeface="Microsoft Sans Serif"/>
                <a:ea typeface="+mn-lt"/>
                <a:cs typeface="+mn-lt"/>
              </a:rPr>
              <a:t> duas:</a:t>
            </a:r>
            <a:endParaRPr lang="en-US" sz="2000">
              <a:latin typeface="Microsoft Sans Serif"/>
              <a:ea typeface="+mn-lt"/>
              <a:cs typeface="+mn-lt"/>
            </a:endParaRPr>
          </a:p>
          <a:p>
            <a:pPr marL="962660" lvl="2" indent="-253365">
              <a:lnSpc>
                <a:spcPct val="100000"/>
              </a:lnSpc>
              <a:spcBef>
                <a:spcPts val="1910"/>
              </a:spcBef>
              <a:buClr>
                <a:srgbClr val="DD8047"/>
              </a:buClr>
              <a:buChar char="■"/>
              <a:tabLst>
                <a:tab pos="963930" algn="l"/>
              </a:tabLst>
            </a:pPr>
            <a:r>
              <a:rPr sz="1800" b="1" spc="-105">
                <a:latin typeface="Arial"/>
                <a:cs typeface="Arial"/>
              </a:rPr>
              <a:t>Nominal:</a:t>
            </a:r>
            <a:r>
              <a:rPr sz="1800" b="1" spc="10">
                <a:latin typeface="Arial"/>
                <a:cs typeface="Arial"/>
              </a:rPr>
              <a:t> </a:t>
            </a:r>
            <a:r>
              <a:rPr sz="1800" spc="-50" err="1">
                <a:latin typeface="Microsoft Sans Serif"/>
                <a:cs typeface="Microsoft Sans Serif"/>
              </a:rPr>
              <a:t>qualidade</a:t>
            </a:r>
            <a:r>
              <a:rPr sz="1800" spc="20">
                <a:latin typeface="Microsoft Sans Serif"/>
                <a:cs typeface="Microsoft Sans Serif"/>
              </a:rPr>
              <a:t> </a:t>
            </a:r>
            <a:r>
              <a:rPr sz="1800" spc="-140">
                <a:latin typeface="Microsoft Sans Serif"/>
                <a:cs typeface="Microsoft Sans Serif"/>
              </a:rPr>
              <a:t>dos</a:t>
            </a:r>
            <a:r>
              <a:rPr sz="1800" spc="20">
                <a:latin typeface="Microsoft Sans Serif"/>
                <a:cs typeface="Microsoft Sans Serif"/>
              </a:rPr>
              <a:t> </a:t>
            </a:r>
            <a:r>
              <a:rPr sz="1800" spc="-140" err="1">
                <a:latin typeface="Microsoft Sans Serif"/>
                <a:cs typeface="Microsoft Sans Serif"/>
              </a:rPr>
              <a:t>elementos</a:t>
            </a:r>
            <a:r>
              <a:rPr sz="1800" spc="20">
                <a:latin typeface="Microsoft Sans Serif"/>
                <a:cs typeface="Microsoft Sans Serif"/>
              </a:rPr>
              <a:t> </a:t>
            </a:r>
            <a:r>
              <a:rPr sz="1800" spc="-15">
                <a:latin typeface="Microsoft Sans Serif"/>
                <a:cs typeface="Microsoft Sans Serif"/>
              </a:rPr>
              <a:t>da</a:t>
            </a:r>
            <a:r>
              <a:rPr sz="1800" spc="20">
                <a:latin typeface="Microsoft Sans Serif"/>
                <a:cs typeface="Microsoft Sans Serif"/>
              </a:rPr>
              <a:t> </a:t>
            </a:r>
            <a:r>
              <a:rPr sz="1800" spc="-114" err="1">
                <a:latin typeface="Microsoft Sans Serif"/>
                <a:cs typeface="Microsoft Sans Serif"/>
              </a:rPr>
              <a:t>amostra</a:t>
            </a:r>
            <a:r>
              <a:rPr sz="1800" spc="-114">
                <a:latin typeface="Microsoft Sans Serif"/>
                <a:cs typeface="Microsoft Sans Serif"/>
              </a:rPr>
              <a:t>,</a:t>
            </a:r>
            <a:r>
              <a:rPr sz="1800" spc="20">
                <a:latin typeface="Microsoft Sans Serif"/>
                <a:cs typeface="Microsoft Sans Serif"/>
              </a:rPr>
              <a:t> </a:t>
            </a:r>
            <a:r>
              <a:rPr sz="1800" spc="-185" err="1">
                <a:latin typeface="Microsoft Sans Serif"/>
                <a:cs typeface="Microsoft Sans Serif"/>
              </a:rPr>
              <a:t>como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90" err="1">
                <a:latin typeface="Microsoft Sans Serif"/>
                <a:cs typeface="Microsoft Sans Serif"/>
              </a:rPr>
              <a:t>gênero</a:t>
            </a:r>
            <a:r>
              <a:rPr sz="1800" spc="-90">
                <a:latin typeface="Microsoft Sans Serif"/>
                <a:cs typeface="Microsoft Sans Serif"/>
              </a:rPr>
              <a:t>;</a:t>
            </a:r>
            <a:endParaRPr sz="1800">
              <a:latin typeface="Microsoft Sans Serif"/>
              <a:ea typeface="Microsoft Sans Serif"/>
              <a:cs typeface="Microsoft Sans Serif"/>
            </a:endParaRPr>
          </a:p>
          <a:p>
            <a:pPr marL="962660" marR="66675" lvl="2" indent="-248285">
              <a:lnSpc>
                <a:spcPct val="100000"/>
              </a:lnSpc>
              <a:spcBef>
                <a:spcPts val="500"/>
              </a:spcBef>
              <a:buClr>
                <a:srgbClr val="DD8047"/>
              </a:buClr>
              <a:buChar char="■"/>
              <a:tabLst>
                <a:tab pos="963930" algn="l"/>
              </a:tabLst>
            </a:pPr>
            <a:r>
              <a:rPr sz="1800" b="1" spc="-100">
                <a:latin typeface="Arial"/>
                <a:cs typeface="Arial"/>
              </a:rPr>
              <a:t>Ordinal:</a:t>
            </a:r>
            <a:r>
              <a:rPr sz="1800" b="1" spc="100">
                <a:latin typeface="Arial"/>
                <a:cs typeface="Arial"/>
              </a:rPr>
              <a:t> </a:t>
            </a:r>
            <a:r>
              <a:rPr sz="1800" spc="-50" err="1">
                <a:latin typeface="Microsoft Sans Serif"/>
                <a:cs typeface="Microsoft Sans Serif"/>
              </a:rPr>
              <a:t>qualidade</a:t>
            </a:r>
            <a:r>
              <a:rPr sz="1800" spc="85">
                <a:latin typeface="Microsoft Sans Serif"/>
                <a:cs typeface="Microsoft Sans Serif"/>
              </a:rPr>
              <a:t> </a:t>
            </a:r>
            <a:r>
              <a:rPr sz="1800" spc="-210">
                <a:latin typeface="Microsoft Sans Serif"/>
                <a:cs typeface="Microsoft Sans Serif"/>
              </a:rPr>
              <a:t>com</a:t>
            </a:r>
            <a:r>
              <a:rPr sz="1800" spc="-25">
                <a:latin typeface="Microsoft Sans Serif"/>
                <a:cs typeface="Microsoft Sans Serif"/>
              </a:rPr>
              <a:t> </a:t>
            </a:r>
            <a:r>
              <a:rPr sz="1800" spc="-105" err="1">
                <a:latin typeface="Microsoft Sans Serif"/>
                <a:cs typeface="Microsoft Sans Serif"/>
              </a:rPr>
              <a:t>ordem</a:t>
            </a:r>
            <a:r>
              <a:rPr sz="1800" spc="145">
                <a:latin typeface="Microsoft Sans Serif"/>
                <a:cs typeface="Microsoft Sans Serif"/>
              </a:rPr>
              <a:t> </a:t>
            </a:r>
            <a:r>
              <a:rPr sz="1800" spc="-70" err="1">
                <a:latin typeface="Microsoft Sans Serif"/>
                <a:cs typeface="Microsoft Sans Serif"/>
              </a:rPr>
              <a:t>pré-estabelecida</a:t>
            </a:r>
            <a:r>
              <a:rPr sz="1800" spc="-70">
                <a:latin typeface="Microsoft Sans Serif"/>
                <a:cs typeface="Microsoft Sans Serif"/>
              </a:rPr>
              <a:t>,</a:t>
            </a:r>
            <a:r>
              <a:rPr sz="1800" spc="105">
                <a:latin typeface="Microsoft Sans Serif"/>
                <a:cs typeface="Microsoft Sans Serif"/>
              </a:rPr>
              <a:t> </a:t>
            </a:r>
            <a:r>
              <a:rPr sz="1800" spc="-185" err="1">
                <a:latin typeface="Microsoft Sans Serif"/>
                <a:cs typeface="Microsoft Sans Serif"/>
              </a:rPr>
              <a:t>como</a:t>
            </a:r>
            <a:r>
              <a:rPr sz="1800" spc="-75">
                <a:latin typeface="Microsoft Sans Serif"/>
                <a:cs typeface="Microsoft Sans Serif"/>
              </a:rPr>
              <a:t> </a:t>
            </a:r>
            <a:r>
              <a:rPr sz="1800" spc="-65" err="1">
                <a:latin typeface="Microsoft Sans Serif"/>
                <a:cs typeface="Microsoft Sans Serif"/>
              </a:rPr>
              <a:t>grau</a:t>
            </a:r>
            <a:r>
              <a:rPr sz="1800" spc="100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 </a:t>
            </a:r>
            <a:r>
              <a:rPr sz="1800" spc="-465">
                <a:latin typeface="Microsoft Sans Serif"/>
                <a:cs typeface="Microsoft Sans Serif"/>
              </a:rPr>
              <a:t> </a:t>
            </a:r>
            <a:r>
              <a:rPr sz="1800" spc="-80" err="1">
                <a:latin typeface="Microsoft Sans Serif"/>
                <a:cs typeface="Microsoft Sans Serif"/>
              </a:rPr>
              <a:t>escolaridade</a:t>
            </a:r>
            <a:r>
              <a:rPr sz="1800" spc="-80">
                <a:latin typeface="Microsoft Sans Serif"/>
                <a:cs typeface="Microsoft Sans Serif"/>
              </a:rPr>
              <a:t>.</a:t>
            </a:r>
            <a:endParaRPr sz="180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595" y="1333690"/>
            <a:ext cx="7319645" cy="2522485"/>
          </a:xfrm>
          <a:prstGeom prst="rect">
            <a:avLst/>
          </a:prstGeom>
        </p:spPr>
        <p:txBody>
          <a:bodyPr vert="horz" wrap="square" lIns="0" tIns="90170" rIns="0" bIns="0" rtlCol="0" anchor="t">
            <a:spAutoFit/>
          </a:bodyPr>
          <a:lstStyle/>
          <a:p>
            <a:pPr marL="409575" indent="-397510">
              <a:lnSpc>
                <a:spcPct val="100000"/>
              </a:lnSpc>
              <a:spcBef>
                <a:spcPts val="710"/>
              </a:spcBef>
              <a:buClr>
                <a:srgbClr val="DD8047"/>
              </a:buClr>
              <a:buChar char="●"/>
              <a:tabLst>
                <a:tab pos="409575" algn="l"/>
                <a:tab pos="410209" algn="l"/>
              </a:tabLst>
            </a:pPr>
            <a:r>
              <a:rPr sz="2400" b="1" spc="-165" err="1">
                <a:latin typeface="Arial"/>
                <a:cs typeface="Arial"/>
              </a:rPr>
              <a:t>V</a:t>
            </a:r>
            <a:r>
              <a:rPr sz="2400" b="1" spc="-80" err="1">
                <a:latin typeface="Arial"/>
                <a:cs typeface="Arial"/>
              </a:rPr>
              <a:t>ariá</a:t>
            </a:r>
            <a:r>
              <a:rPr sz="2400" b="1" spc="-120" err="1">
                <a:latin typeface="Arial"/>
                <a:cs typeface="Arial"/>
              </a:rPr>
              <a:t>v</a:t>
            </a:r>
            <a:r>
              <a:rPr sz="2400" b="1" spc="-165" err="1">
                <a:latin typeface="Arial"/>
                <a:cs typeface="Arial"/>
              </a:rPr>
              <a:t>eis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35" err="1">
                <a:latin typeface="Arial"/>
                <a:cs typeface="Arial"/>
              </a:rPr>
              <a:t>quantit</a:t>
            </a:r>
            <a:r>
              <a:rPr sz="2400" b="1" spc="-110" err="1">
                <a:latin typeface="Arial"/>
                <a:cs typeface="Arial"/>
              </a:rPr>
              <a:t>a</a:t>
            </a:r>
            <a:r>
              <a:rPr sz="2400" b="1" spc="-75" err="1">
                <a:latin typeface="Arial"/>
                <a:cs typeface="Arial"/>
              </a:rPr>
              <a:t>ti</a:t>
            </a:r>
            <a:r>
              <a:rPr sz="2400" b="1" spc="-150" err="1">
                <a:latin typeface="Arial"/>
                <a:cs typeface="Arial"/>
              </a:rPr>
              <a:t>v</a:t>
            </a:r>
            <a:r>
              <a:rPr sz="2400" b="1" spc="-180" err="1">
                <a:latin typeface="Arial"/>
                <a:cs typeface="Arial"/>
              </a:rPr>
              <a:t>as</a:t>
            </a:r>
            <a:r>
              <a:rPr lang="pt-BR" sz="2400" b="1" spc="-180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866775" lvl="1" indent="-397510">
              <a:spcBef>
                <a:spcPts val="710"/>
              </a:spcBef>
              <a:buClr>
                <a:srgbClr val="DD8047"/>
              </a:buClr>
              <a:buFont typeface="Arial MT"/>
              <a:buChar char="○"/>
              <a:tabLst>
                <a:tab pos="729615" algn="l"/>
                <a:tab pos="730250" algn="l"/>
                <a:tab pos="1343025" algn="l"/>
                <a:tab pos="1788160" algn="l"/>
                <a:tab pos="2891790" algn="l"/>
                <a:tab pos="3197225" algn="l"/>
                <a:tab pos="4428490" algn="l"/>
                <a:tab pos="6012180" algn="l"/>
                <a:tab pos="6583680" algn="l"/>
              </a:tabLst>
            </a:pPr>
            <a:r>
              <a:rPr lang="pt-BR" sz="2000" spc="-180">
                <a:latin typeface="Arial"/>
                <a:ea typeface="Microsoft Sans Serif"/>
                <a:cs typeface="Arial"/>
              </a:rPr>
              <a:t>Vem de medições e contagens, relacionam-se com valores </a:t>
            </a:r>
            <a:r>
              <a:rPr lang="pt-BR" sz="2000" spc="-180">
                <a:latin typeface="Microsoft Sans Serif"/>
                <a:ea typeface="Microsoft Sans Serif"/>
                <a:cs typeface="Arial"/>
              </a:rPr>
              <a:t>numéricos. Podem ser:</a:t>
            </a:r>
          </a:p>
          <a:p>
            <a:pPr marL="729615" marR="5080" lvl="1" indent="-321310">
              <a:spcBef>
                <a:spcPts val="560"/>
              </a:spcBef>
              <a:buClr>
                <a:srgbClr val="DD8047"/>
              </a:buClr>
              <a:buFont typeface="Arial MT"/>
              <a:buChar char="○"/>
              <a:tabLst>
                <a:tab pos="729615" algn="l"/>
                <a:tab pos="730250" algn="l"/>
                <a:tab pos="1343025" algn="l"/>
                <a:tab pos="1788160" algn="l"/>
                <a:tab pos="2891790" algn="l"/>
                <a:tab pos="3197225" algn="l"/>
                <a:tab pos="4428490" algn="l"/>
                <a:tab pos="6012180" algn="l"/>
                <a:tab pos="6583680" algn="l"/>
              </a:tabLst>
            </a:pPr>
            <a:endParaRPr lang="pt-BR" sz="2000" spc="-145">
              <a:latin typeface="Microsoft Sans Serif"/>
              <a:ea typeface="Microsoft Sans Serif"/>
              <a:cs typeface="Microsoft Sans Serif"/>
            </a:endParaRPr>
          </a:p>
          <a:p>
            <a:pPr marL="1179195" lvl="2" indent="-252095">
              <a:spcBef>
                <a:spcPts val="595"/>
              </a:spcBef>
              <a:buClr>
                <a:srgbClr val="DD8047"/>
              </a:buClr>
              <a:buFont typeface="Wingdings"/>
              <a:buChar char="§"/>
              <a:tabLst>
                <a:tab pos="729615" algn="l"/>
                <a:tab pos="730250" algn="l"/>
                <a:tab pos="1343025" algn="l"/>
                <a:tab pos="1788160" algn="l"/>
                <a:tab pos="2891790" algn="l"/>
                <a:tab pos="3197225" algn="l"/>
                <a:tab pos="4428490" algn="l"/>
                <a:tab pos="6012180" algn="l"/>
                <a:tab pos="6583680" algn="l"/>
              </a:tabLst>
            </a:pPr>
            <a:r>
              <a:rPr lang="pt-BR" b="1" spc="-145">
                <a:latin typeface="Arial"/>
                <a:ea typeface="Microsoft Sans Serif"/>
                <a:cs typeface="Arial"/>
              </a:rPr>
              <a:t>Discreta: </a:t>
            </a:r>
            <a:r>
              <a:rPr lang="pt-BR" spc="-145">
                <a:latin typeface="Microsoft Sans Serif"/>
                <a:ea typeface="Microsoft Sans Serif"/>
                <a:cs typeface="Microsoft Sans Serif"/>
              </a:rPr>
              <a:t>assume valores finitos (inteiros);</a:t>
            </a:r>
            <a:endParaRPr lang="en-US" spc="-145">
              <a:latin typeface="Microsoft Sans Serif"/>
              <a:ea typeface="Microsoft Sans Serif"/>
              <a:cs typeface="Microsoft Sans Serif"/>
            </a:endParaRPr>
          </a:p>
          <a:p>
            <a:pPr marL="1179195" marR="5080" lvl="2" indent="-252095">
              <a:spcBef>
                <a:spcPts val="500"/>
              </a:spcBef>
              <a:buClr>
                <a:srgbClr val="DD8047"/>
              </a:buClr>
              <a:buFont typeface="Wingdings"/>
              <a:buChar char="§"/>
              <a:tabLst>
                <a:tab pos="729615" algn="l"/>
                <a:tab pos="730250" algn="l"/>
                <a:tab pos="1343025" algn="l"/>
                <a:tab pos="1788160" algn="l"/>
                <a:tab pos="2891790" algn="l"/>
                <a:tab pos="3197225" algn="l"/>
                <a:tab pos="4428490" algn="l"/>
                <a:tab pos="6012180" algn="l"/>
                <a:tab pos="6583680" algn="l"/>
              </a:tabLst>
            </a:pPr>
            <a:r>
              <a:rPr lang="en-US" b="1" spc="-145" err="1">
                <a:latin typeface="Arial"/>
                <a:ea typeface="Microsoft Sans Serif"/>
                <a:cs typeface="Arial"/>
              </a:rPr>
              <a:t>Contínua</a:t>
            </a:r>
            <a:r>
              <a:rPr lang="en-US" b="1" spc="-145">
                <a:latin typeface="Arial"/>
                <a:ea typeface="Microsoft Sans Serif"/>
                <a:cs typeface="Arial"/>
              </a:rPr>
              <a:t>: </a:t>
            </a:r>
            <a:r>
              <a:rPr lang="en-US" spc="-145" err="1">
                <a:latin typeface="Microsoft Sans Serif"/>
                <a:ea typeface="Microsoft Sans Serif"/>
                <a:cs typeface="Microsoft Sans Serif"/>
              </a:rPr>
              <a:t>podem</a:t>
            </a:r>
            <a:r>
              <a:rPr lang="en-US" spc="-145">
                <a:latin typeface="Microsoft Sans Serif"/>
                <a:ea typeface="Microsoft Sans Serif"/>
                <a:cs typeface="Microsoft Sans Serif"/>
              </a:rPr>
              <a:t> </a:t>
            </a:r>
            <a:r>
              <a:rPr lang="pt-BR" spc="-145">
                <a:latin typeface="Microsoft Sans Serif"/>
                <a:ea typeface="Microsoft Sans Serif"/>
                <a:cs typeface="Microsoft Sans Serif"/>
              </a:rPr>
              <a:t>assumir uma infinidade de valores ou formam um intervalo.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2504" y="1343336"/>
            <a:ext cx="3606800" cy="3182281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303530" indent="-291465">
              <a:lnSpc>
                <a:spcPct val="100000"/>
              </a:lnSpc>
              <a:spcBef>
                <a:spcPts val="795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04165" algn="l"/>
              </a:tabLst>
            </a:pPr>
            <a:r>
              <a:rPr sz="1600" spc="-9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Tabela</a:t>
            </a:r>
            <a:r>
              <a:rPr sz="16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</a:t>
            </a:r>
            <a:r>
              <a:rPr sz="16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7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distribuição</a:t>
            </a:r>
            <a:r>
              <a:rPr sz="16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</a:t>
            </a:r>
            <a:r>
              <a:rPr sz="1600" spc="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7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frequência</a:t>
            </a:r>
            <a:r>
              <a:rPr sz="1600" spc="-7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pt-BR" sz="1600" spc="-75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03530" indent="-291465">
              <a:lnSpc>
                <a:spcPct val="100000"/>
              </a:lnSpc>
              <a:spcBef>
                <a:spcPts val="795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04165" algn="l"/>
              </a:tabLst>
            </a:pPr>
            <a:endParaRPr sz="160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03530" marR="9525" indent="-291465">
              <a:lnSpc>
                <a:spcPct val="100000"/>
              </a:lnSpc>
              <a:spcBef>
                <a:spcPts val="69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04165" algn="l"/>
              </a:tabLst>
            </a:pPr>
            <a:r>
              <a:rPr lang="pt-BR" sz="1600" spc="-32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Em </a:t>
            </a:r>
            <a:r>
              <a:rPr lang="pt-BR" sz="1600" spc="-32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2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um</a:t>
            </a:r>
            <a:r>
              <a:rPr lang="pt-BR" sz="1600" spc="-4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hospital,</a:t>
            </a:r>
            <a:r>
              <a:rPr lang="pt-BR" sz="1600" spc="-8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7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foram</a:t>
            </a:r>
            <a:r>
              <a:rPr lang="pt-BR" sz="1600" spc="-7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8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contabilizados</a:t>
            </a:r>
            <a:r>
              <a:rPr lang="pt-BR" sz="1600" spc="-7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9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 </a:t>
            </a:r>
            <a:r>
              <a:rPr lang="pt-BR" sz="1600" spc="-9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17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núme</a:t>
            </a:r>
            <a:r>
              <a:rPr lang="pt-BR" sz="1600" spc="-12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</a:t>
            </a:r>
            <a:r>
              <a:rPr lang="pt-BR" sz="1600" spc="-9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</a:t>
            </a:r>
            <a:r>
              <a:rPr lang="pt-BR" sz="1600" spc="9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</a:t>
            </a:r>
            <a:r>
              <a:rPr lang="pt-BR"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pt-BR" sz="1600" spc="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15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pessoa</a:t>
            </a:r>
            <a:r>
              <a:rPr lang="pt-BR" sz="1600" spc="-14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</a:t>
            </a:r>
            <a:r>
              <a:rPr lang="pt-BR" sz="1600" spc="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1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</a:t>
            </a:r>
            <a:r>
              <a:rPr lang="pt-BR" sz="1600" spc="-2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</a:t>
            </a:r>
            <a:r>
              <a:rPr lang="pt-BR" sz="1600" spc="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7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diabetes</a:t>
            </a:r>
            <a:r>
              <a:rPr lang="pt-BR" sz="1600" spc="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18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em</a:t>
            </a:r>
            <a:r>
              <a:rPr lang="pt-BR" sz="1600" spc="9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1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20  </a:t>
            </a:r>
            <a:r>
              <a:rPr lang="pt-BR" sz="1600" spc="-1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g</a:t>
            </a:r>
            <a:r>
              <a:rPr lang="pt-BR" sz="1600" spc="2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</a:t>
            </a:r>
            <a:r>
              <a:rPr lang="pt-BR" sz="1600" spc="-15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upo</a:t>
            </a:r>
            <a:r>
              <a:rPr lang="pt-BR" sz="1600" spc="-13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</a:t>
            </a:r>
            <a:r>
              <a:rPr lang="pt-BR" sz="1600" spc="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</a:t>
            </a:r>
            <a:r>
              <a:rPr lang="pt-BR"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pt-BR" sz="1600" spc="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1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100</a:t>
            </a:r>
            <a:r>
              <a:rPr lang="pt-BR" sz="1600" spc="-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0</a:t>
            </a:r>
            <a:r>
              <a:rPr lang="pt-BR" sz="1600" spc="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15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pessoa</a:t>
            </a:r>
            <a:r>
              <a:rPr lang="pt-BR" sz="1600" spc="-14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</a:t>
            </a:r>
            <a:r>
              <a:rPr lang="pt-BR" sz="1600" spc="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z="1600" spc="-7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cada</a:t>
            </a:r>
            <a:r>
              <a:rPr lang="pt-BR" sz="1600" spc="-7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303530" marR="9525" indent="-291465">
              <a:lnSpc>
                <a:spcPct val="100000"/>
              </a:lnSpc>
              <a:spcBef>
                <a:spcPts val="69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04165" algn="l"/>
              </a:tabLst>
            </a:pPr>
            <a:endParaRPr sz="160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03530" marR="5080" indent="-291465">
              <a:lnSpc>
                <a:spcPct val="100000"/>
              </a:lnSpc>
              <a:spcBef>
                <a:spcPts val="685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04165" algn="l"/>
              </a:tabLst>
            </a:pPr>
            <a:r>
              <a:rPr sz="1600" spc="-114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Nest</a:t>
            </a:r>
            <a:r>
              <a:rPr sz="1600" spc="-12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sz="1600" spc="7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14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cas</a:t>
            </a:r>
            <a:r>
              <a:rPr sz="1600" spc="-20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</a:t>
            </a:r>
            <a:r>
              <a:rPr sz="1600" spc="-9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</a:t>
            </a:r>
            <a:r>
              <a:rPr sz="1600" spc="7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12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obtemos</a:t>
            </a:r>
            <a:r>
              <a:rPr sz="1600" spc="7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18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os</a:t>
            </a:r>
            <a:r>
              <a:rPr sz="1600" spc="7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13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seguintes</a:t>
            </a:r>
            <a:r>
              <a:rPr sz="1600" spc="7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8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dados: 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10,</a:t>
            </a:r>
            <a:r>
              <a:rPr sz="1600" spc="10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12,</a:t>
            </a:r>
            <a:r>
              <a:rPr sz="1600" spc="10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9,</a:t>
            </a:r>
            <a:r>
              <a:rPr sz="1600" spc="1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11,</a:t>
            </a:r>
            <a:r>
              <a:rPr sz="1600" spc="10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10,</a:t>
            </a:r>
            <a:r>
              <a:rPr sz="1600" spc="1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8,</a:t>
            </a:r>
            <a:r>
              <a:rPr sz="1600" spc="10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9,</a:t>
            </a:r>
            <a:r>
              <a:rPr sz="1600" spc="1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10,</a:t>
            </a:r>
            <a:r>
              <a:rPr sz="1600" spc="10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7,</a:t>
            </a:r>
            <a:r>
              <a:rPr sz="1600" spc="1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10,</a:t>
            </a:r>
            <a:r>
              <a:rPr sz="1600" spc="10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8,</a:t>
            </a:r>
            <a:r>
              <a:rPr sz="1600" spc="1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9, </a:t>
            </a:r>
            <a:r>
              <a:rPr sz="1600" spc="-41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9,</a:t>
            </a:r>
            <a:r>
              <a:rPr sz="1600" spc="-5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10,</a:t>
            </a:r>
            <a:r>
              <a:rPr sz="1600" spc="-4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10,</a:t>
            </a:r>
            <a:r>
              <a:rPr sz="1600" spc="-4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11,</a:t>
            </a:r>
            <a:r>
              <a:rPr sz="1600" spc="-4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9,</a:t>
            </a:r>
            <a:r>
              <a:rPr sz="1600" spc="-5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11,</a:t>
            </a:r>
            <a:r>
              <a:rPr sz="1600" spc="3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10,</a:t>
            </a:r>
            <a:r>
              <a:rPr sz="1600" spc="3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10.</a:t>
            </a:r>
            <a:r>
              <a:rPr sz="1600" spc="3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2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Um </a:t>
            </a:r>
            <a:r>
              <a:rPr sz="1600" spc="-229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12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possível</a:t>
            </a:r>
            <a:r>
              <a:rPr sz="1600" spc="-114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15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resumo</a:t>
            </a:r>
            <a:r>
              <a:rPr sz="1600" spc="-15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13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dos</a:t>
            </a:r>
            <a:r>
              <a:rPr sz="1600" spc="-12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dados</a:t>
            </a:r>
            <a:r>
              <a:rPr sz="1600" spc="2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9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é </a:t>
            </a:r>
            <a:r>
              <a:rPr sz="1600" spc="-9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10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desenvolvido</a:t>
            </a:r>
            <a:r>
              <a:rPr sz="1600" spc="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10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na</a:t>
            </a:r>
            <a:r>
              <a:rPr sz="1600" spc="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9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Tabela</a:t>
            </a:r>
            <a:r>
              <a:rPr sz="1600" spc="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ao</a:t>
            </a:r>
            <a:r>
              <a:rPr sz="1600" spc="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600" spc="-5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lado</a:t>
            </a:r>
            <a:r>
              <a:rPr sz="1600" spc="-5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:</a:t>
            </a:r>
            <a:endParaRPr sz="160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2504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428BFA7B-C397-AED3-2920-CA1987F8DF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560232"/>
              </p:ext>
            </p:extLst>
          </p:nvPr>
        </p:nvGraphicFramePr>
        <p:xfrm>
          <a:off x="4376318" y="1548112"/>
          <a:ext cx="3755352" cy="2772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784">
                  <a:extLst>
                    <a:ext uri="{9D8B030D-6E8A-4147-A177-3AD203B41FA5}">
                      <a16:colId xmlns:a16="http://schemas.microsoft.com/office/drawing/2014/main" val="3877886950"/>
                    </a:ext>
                  </a:extLst>
                </a:gridCol>
                <a:gridCol w="1251784">
                  <a:extLst>
                    <a:ext uri="{9D8B030D-6E8A-4147-A177-3AD203B41FA5}">
                      <a16:colId xmlns:a16="http://schemas.microsoft.com/office/drawing/2014/main" val="888644194"/>
                    </a:ext>
                  </a:extLst>
                </a:gridCol>
                <a:gridCol w="1251784">
                  <a:extLst>
                    <a:ext uri="{9D8B030D-6E8A-4147-A177-3AD203B41FA5}">
                      <a16:colId xmlns:a16="http://schemas.microsoft.com/office/drawing/2014/main" val="2856888278"/>
                    </a:ext>
                  </a:extLst>
                </a:gridCol>
              </a:tblGrid>
              <a:tr h="547687">
                <a:tc>
                  <a:txBody>
                    <a:bodyPr/>
                    <a:lstStyle/>
                    <a:p>
                      <a:pPr algn="ctr"/>
                      <a:r>
                        <a:rPr lang="pt-BR" sz="1400" b="1">
                          <a:solidFill>
                            <a:schemeClr val="tx1"/>
                          </a:solidFill>
                          <a:latin typeface="Microsoft Sans Serif"/>
                        </a:rPr>
                        <a:t>Pessoas com diabetes </a:t>
                      </a:r>
                    </a:p>
                  </a:txBody>
                  <a:tcPr anchor="ctr">
                    <a:lnR w="12700">
                      <a:solidFill>
                        <a:schemeClr val="tx1"/>
                      </a:solidFill>
                    </a:lnR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>
                          <a:solidFill>
                            <a:schemeClr val="tx1"/>
                          </a:solidFill>
                          <a:latin typeface="Microsoft Sans Serif"/>
                        </a:rPr>
                        <a:t>Apuração dos grupos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>
                          <a:solidFill>
                            <a:schemeClr val="tx1"/>
                          </a:solidFill>
                          <a:latin typeface="Microsoft Sans Serif"/>
                        </a:rPr>
                        <a:t>Número de grupos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4622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7</a:t>
                      </a:r>
                    </a:p>
                  </a:txBody>
                  <a:tcPr anchor="ctr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/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1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59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8</a:t>
                      </a:r>
                    </a:p>
                  </a:txBody>
                  <a:tcPr anchor="ctr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//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2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8239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9</a:t>
                      </a:r>
                    </a:p>
                  </a:txBody>
                  <a:tcPr anchor="ctr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/////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5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719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10</a:t>
                      </a:r>
                    </a:p>
                  </a:txBody>
                  <a:tcPr anchor="ctr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////////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8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5527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11</a:t>
                      </a:r>
                    </a:p>
                  </a:txBody>
                  <a:tcPr anchor="ctr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///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3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945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12</a:t>
                      </a:r>
                    </a:p>
                  </a:txBody>
                  <a:tcPr anchor="ctr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/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0">
                          <a:latin typeface="Microsoft Sans Serif"/>
                        </a:rPr>
                        <a:t>1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822629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7868" y="1299033"/>
            <a:ext cx="5347652" cy="382156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349885" algn="l"/>
              </a:tabLst>
            </a:pPr>
            <a:r>
              <a:rPr sz="2400" b="1" spc="-355" err="1">
                <a:latin typeface="Arial"/>
                <a:cs typeface="Arial"/>
              </a:rPr>
              <a:t>T</a:t>
            </a:r>
            <a:r>
              <a:rPr sz="2400" b="1" spc="-105" err="1">
                <a:latin typeface="Arial"/>
                <a:cs typeface="Arial"/>
              </a:rPr>
              <a:t>abel</a:t>
            </a:r>
            <a:r>
              <a:rPr sz="2400" b="1" spc="-114" err="1">
                <a:latin typeface="Arial"/>
                <a:cs typeface="Arial"/>
              </a:rPr>
              <a:t>a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90">
                <a:latin typeface="Arial"/>
                <a:cs typeface="Arial"/>
              </a:rPr>
              <a:t>d</a:t>
            </a:r>
            <a:r>
              <a:rPr sz="2400" b="1" spc="-165">
                <a:latin typeface="Arial"/>
                <a:cs typeface="Arial"/>
              </a:rPr>
              <a:t>e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45" err="1">
                <a:latin typeface="Arial"/>
                <a:cs typeface="Arial"/>
              </a:rPr>
              <a:t>distri</a:t>
            </a:r>
            <a:r>
              <a:rPr sz="2400" b="1" spc="-260" err="1">
                <a:latin typeface="Arial"/>
                <a:cs typeface="Arial"/>
              </a:rPr>
              <a:t>b</a:t>
            </a:r>
            <a:r>
              <a:rPr sz="2400" b="1" spc="-160" err="1">
                <a:latin typeface="Arial"/>
                <a:cs typeface="Arial"/>
              </a:rPr>
              <a:t>uiçã</a:t>
            </a:r>
            <a:r>
              <a:rPr sz="2400" b="1" spc="-185" err="1">
                <a:latin typeface="Arial"/>
                <a:cs typeface="Arial"/>
              </a:rPr>
              <a:t>o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90">
                <a:latin typeface="Arial"/>
                <a:cs typeface="Arial"/>
              </a:rPr>
              <a:t>d</a:t>
            </a:r>
            <a:r>
              <a:rPr sz="2400" b="1" spc="-165">
                <a:latin typeface="Arial"/>
                <a:cs typeface="Arial"/>
              </a:rPr>
              <a:t>e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05" err="1">
                <a:latin typeface="Arial"/>
                <a:cs typeface="Arial"/>
              </a:rPr>
              <a:t>f</a:t>
            </a:r>
            <a:r>
              <a:rPr sz="2400" b="1" spc="-75" err="1">
                <a:latin typeface="Arial"/>
                <a:cs typeface="Arial"/>
              </a:rPr>
              <a:t>r</a:t>
            </a:r>
            <a:r>
              <a:rPr sz="2400" b="1" spc="-165" err="1">
                <a:latin typeface="Arial"/>
                <a:cs typeface="Arial"/>
              </a:rPr>
              <a:t>equência</a:t>
            </a:r>
            <a:r>
              <a:rPr lang="pt-BR" sz="2400" b="1" spc="-165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70626342-627E-F64B-B0B6-BB6BC01D83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848786"/>
              </p:ext>
            </p:extLst>
          </p:nvPr>
        </p:nvGraphicFramePr>
        <p:xfrm>
          <a:off x="685745" y="1905064"/>
          <a:ext cx="770843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686">
                  <a:extLst>
                    <a:ext uri="{9D8B030D-6E8A-4147-A177-3AD203B41FA5}">
                      <a16:colId xmlns:a16="http://schemas.microsoft.com/office/drawing/2014/main" val="3851079188"/>
                    </a:ext>
                  </a:extLst>
                </a:gridCol>
                <a:gridCol w="1541686">
                  <a:extLst>
                    <a:ext uri="{9D8B030D-6E8A-4147-A177-3AD203B41FA5}">
                      <a16:colId xmlns:a16="http://schemas.microsoft.com/office/drawing/2014/main" val="1994466143"/>
                    </a:ext>
                  </a:extLst>
                </a:gridCol>
                <a:gridCol w="1541686">
                  <a:extLst>
                    <a:ext uri="{9D8B030D-6E8A-4147-A177-3AD203B41FA5}">
                      <a16:colId xmlns:a16="http://schemas.microsoft.com/office/drawing/2014/main" val="3984928804"/>
                    </a:ext>
                  </a:extLst>
                </a:gridCol>
                <a:gridCol w="1541686">
                  <a:extLst>
                    <a:ext uri="{9D8B030D-6E8A-4147-A177-3AD203B41FA5}">
                      <a16:colId xmlns:a16="http://schemas.microsoft.com/office/drawing/2014/main" val="1498610730"/>
                    </a:ext>
                  </a:extLst>
                </a:gridCol>
                <a:gridCol w="1541686">
                  <a:extLst>
                    <a:ext uri="{9D8B030D-6E8A-4147-A177-3AD203B41FA5}">
                      <a16:colId xmlns:a16="http://schemas.microsoft.com/office/drawing/2014/main" val="34036317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200" b="1">
                          <a:solidFill>
                            <a:schemeClr val="tx1"/>
                          </a:solidFill>
                          <a:latin typeface="Microsoft Sans Serif"/>
                        </a:rPr>
                        <a:t>Número de pessoas  com diabetes</a:t>
                      </a:r>
                    </a:p>
                  </a:txBody>
                  <a:tcPr anchor="ctr"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1">
                          <a:solidFill>
                            <a:schemeClr val="tx1"/>
                          </a:solidFill>
                          <a:latin typeface="Microsoft Sans Serif"/>
                        </a:rPr>
                        <a:t>Frequência </a:t>
                      </a:r>
                      <a:r>
                        <a:rPr lang="en-US" sz="1200" b="1" i="0" u="none" strike="noStrike" noProof="0">
                          <a:solidFill>
                            <a:schemeClr val="tx1"/>
                          </a:solidFill>
                          <a:latin typeface="Microsoft Sans Serif"/>
                        </a:rPr>
                        <a:t>(ƒ</a:t>
                      </a:r>
                      <a:r>
                        <a:rPr lang="en-US" sz="1200" b="1" i="0" u="none" strike="noStrike" baseline="-25000" noProof="0">
                          <a:solidFill>
                            <a:schemeClr val="tx1"/>
                          </a:solidFill>
                          <a:latin typeface="Microsoft Sans Serif"/>
                        </a:rPr>
                        <a:t>i</a:t>
                      </a:r>
                      <a:r>
                        <a:rPr lang="en-US" sz="1200" b="1" i="0" u="none" strike="noStrike" baseline="0" noProof="0">
                          <a:solidFill>
                            <a:schemeClr val="tx1"/>
                          </a:solidFill>
                          <a:latin typeface="Microsoft Sans Serif"/>
                        </a:rPr>
                        <a:t>)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noProof="0">
                          <a:solidFill>
                            <a:schemeClr val="tx1"/>
                          </a:solidFill>
                          <a:latin typeface="Microsoft Sans Serif"/>
                        </a:rPr>
                        <a:t>Frequência relativa (ƒ</a:t>
                      </a:r>
                      <a:r>
                        <a:rPr lang="en-US" sz="1200" b="1" i="0" u="none" strike="noStrike" baseline="-25000" noProof="0">
                          <a:solidFill>
                            <a:schemeClr val="tx1"/>
                          </a:solidFill>
                          <a:latin typeface="Microsoft Sans Serif"/>
                        </a:rPr>
                        <a:t>ri</a:t>
                      </a:r>
                      <a:r>
                        <a:rPr lang="en-US" sz="1200" b="1" i="0" u="none" strike="noStrike" noProof="0">
                          <a:solidFill>
                            <a:schemeClr val="tx1"/>
                          </a:solidFill>
                          <a:latin typeface="Microsoft Sans Serif"/>
                        </a:rPr>
                        <a:t>)</a:t>
                      </a:r>
                      <a:endParaRPr lang="pt-BR" sz="1200" b="1" i="0" u="none" strike="noStrike" noProof="0">
                        <a:solidFill>
                          <a:schemeClr val="tx1"/>
                        </a:solidFill>
                        <a:latin typeface="Microsoft Sans Serif"/>
                      </a:endParaRP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noProof="0">
                          <a:solidFill>
                            <a:schemeClr val="tx1"/>
                          </a:solidFill>
                          <a:latin typeface="Microsoft Sans Serif"/>
                        </a:rPr>
                        <a:t>Frequência percentual (%)</a:t>
                      </a:r>
                      <a:endParaRPr lang="pt-BR" sz="1200" b="1" i="0" u="none" strike="noStrike" noProof="0">
                        <a:solidFill>
                          <a:schemeClr val="tx1"/>
                        </a:solidFill>
                        <a:latin typeface="Microsoft Sans Serif"/>
                      </a:endParaRP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noProof="0" err="1">
                          <a:solidFill>
                            <a:schemeClr val="tx1"/>
                          </a:solidFill>
                          <a:latin typeface="Microsoft Sans Serif"/>
                        </a:rPr>
                        <a:t>Frequência</a:t>
                      </a:r>
                      <a:r>
                        <a:rPr lang="en-US" sz="1200" b="1" i="0" u="none" strike="noStrike" noProof="0">
                          <a:solidFill>
                            <a:schemeClr val="tx1"/>
                          </a:solidFill>
                          <a:latin typeface="Microsoft Sans Serif"/>
                        </a:rPr>
                        <a:t> </a:t>
                      </a:r>
                      <a:r>
                        <a:rPr lang="en-US" sz="1200" b="1" i="0" u="none" strike="noStrike" noProof="0" err="1">
                          <a:solidFill>
                            <a:schemeClr val="tx1"/>
                          </a:solidFill>
                          <a:latin typeface="Microsoft Sans Serif"/>
                        </a:rPr>
                        <a:t>percentual</a:t>
                      </a:r>
                      <a:endParaRPr lang="pt-BR" sz="1200" b="1" i="0" u="none" strike="noStrike" noProof="0">
                        <a:solidFill>
                          <a:schemeClr val="tx1"/>
                        </a:solidFill>
                        <a:latin typeface="Microsoft Sans Serif"/>
                      </a:endParaRPr>
                    </a:p>
                    <a:p>
                      <a:pPr lvl="0" algn="ctr">
                        <a:buNone/>
                      </a:pPr>
                      <a:r>
                        <a:rPr lang="pt-BR" sz="1200" b="1">
                          <a:solidFill>
                            <a:schemeClr val="tx1"/>
                          </a:solidFill>
                          <a:latin typeface="Microsoft Sans Serif"/>
                        </a:rPr>
                        <a:t>acumulada</a:t>
                      </a:r>
                    </a:p>
                  </a:txBody>
                  <a:tcPr anchor="ctr">
                    <a:lnL w="0">
                      <a:noFill/>
                    </a:lnL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653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7</a:t>
                      </a:r>
                    </a:p>
                  </a:txBody>
                  <a:tcPr anchor="ctr"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1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0,05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5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5</a:t>
                      </a:r>
                    </a:p>
                  </a:txBody>
                  <a:tcPr anchor="ctr">
                    <a:lnL w="0">
                      <a:noFill/>
                    </a:lnL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8123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8</a:t>
                      </a:r>
                    </a:p>
                  </a:txBody>
                  <a:tcPr anchor="ctr"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2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0,1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10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15</a:t>
                      </a:r>
                    </a:p>
                  </a:txBody>
                  <a:tcPr anchor="ctr">
                    <a:lnL w="0">
                      <a:noFill/>
                    </a:lnL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812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9</a:t>
                      </a:r>
                    </a:p>
                  </a:txBody>
                  <a:tcPr anchor="ctr"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5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0,25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25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40</a:t>
                      </a:r>
                    </a:p>
                  </a:txBody>
                  <a:tcPr anchor="ctr">
                    <a:lnL w="0">
                      <a:noFill/>
                    </a:lnL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185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10</a:t>
                      </a:r>
                    </a:p>
                  </a:txBody>
                  <a:tcPr anchor="ctr"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8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0,4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40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80</a:t>
                      </a:r>
                    </a:p>
                  </a:txBody>
                  <a:tcPr anchor="ctr">
                    <a:lnL w="0">
                      <a:noFill/>
                    </a:lnL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954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11</a:t>
                      </a:r>
                    </a:p>
                  </a:txBody>
                  <a:tcPr anchor="ctr"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3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0,15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15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95</a:t>
                      </a:r>
                    </a:p>
                  </a:txBody>
                  <a:tcPr anchor="ctr">
                    <a:lnL w="0">
                      <a:noFill/>
                    </a:lnL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587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12</a:t>
                      </a:r>
                    </a:p>
                  </a:txBody>
                  <a:tcPr anchor="ctr"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1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0,05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5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latin typeface="Microsoft Sans Serif"/>
                        </a:rPr>
                        <a:t>100</a:t>
                      </a:r>
                    </a:p>
                  </a:txBody>
                  <a:tcPr anchor="ctr">
                    <a:lnL w="0">
                      <a:noFill/>
                    </a:lnL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85543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rcRect t="79" r="-110" b="24667"/>
          <a:stretch/>
        </p:blipFill>
        <p:spPr>
          <a:xfrm>
            <a:off x="685745" y="1299729"/>
            <a:ext cx="7835905" cy="178784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ject 4"/>
              <p:cNvSpPr txBox="1"/>
              <p:nvPr/>
            </p:nvSpPr>
            <p:spPr>
              <a:xfrm>
                <a:off x="685745" y="3087575"/>
                <a:ext cx="7835905" cy="1953933"/>
              </a:xfrm>
              <a:prstGeom prst="rect">
                <a:avLst/>
              </a:prstGeom>
            </p:spPr>
            <p:txBody>
              <a:bodyPr vert="horz" wrap="square" lIns="0" tIns="12700" rIns="0" bIns="0" rtlCol="0" anchor="t">
                <a:spAutoFit/>
              </a:bodyPr>
              <a:lstStyle/>
              <a:p>
                <a:pPr marL="12700" marR="5080">
                  <a:spcBef>
                    <a:spcPts val="1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20" dirty="0" smtClean="0">
                            <a:latin typeface="Cambria Math" panose="02040503050406030204" pitchFamily="18" charset="0"/>
                            <a:ea typeface="Microsoft Sans Serif"/>
                            <a:cs typeface="Microsoft Sans Serif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spc="-120" dirty="0">
                            <a:latin typeface="Microsoft Sans Serif"/>
                            <a:ea typeface="Microsoft Sans Serif"/>
                            <a:cs typeface="Microsoft Sans Serif"/>
                          </a:rPr>
                          <m:t>ƒ</m:t>
                        </m:r>
                      </m:e>
                      <m:sub>
                        <m:r>
                          <a:rPr lang="pt-BR" sz="2000" b="0" i="1" spc="-120" dirty="0" smtClean="0">
                            <a:latin typeface="Cambria Math" panose="02040503050406030204" pitchFamily="18" charset="0"/>
                            <a:ea typeface="Microsoft Sans Serif"/>
                            <a:cs typeface="Microsoft Sans Serif"/>
                          </a:rPr>
                          <m:t>𝑟𝑖</m:t>
                        </m:r>
                      </m:sub>
                    </m:sSub>
                    <m:r>
                      <a:rPr lang="pt-BR" sz="2000" b="0" i="0" spc="-120" smtClean="0">
                        <a:latin typeface="Cambria Math" panose="02040503050406030204" pitchFamily="18" charset="0"/>
                        <a:cs typeface="Microsoft Sans Serif"/>
                      </a:rPr>
                      <m:t>= </m:t>
                    </m:r>
                    <m:f>
                      <m:fPr>
                        <m:ctrlPr>
                          <a:rPr lang="pt-BR" sz="2000" b="0" i="1" spc="-120" smtClean="0">
                            <a:latin typeface="Cambria Math" panose="02040503050406030204" pitchFamily="18" charset="0"/>
                            <a:cs typeface="Microsoft Sans Serif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t-BR" sz="2000" b="0" i="1" spc="-120" smtClean="0">
                                <a:latin typeface="Cambria Math" panose="02040503050406030204" pitchFamily="18" charset="0"/>
                                <a:cs typeface="Microsoft Sans Serif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000" spc="-120" dirty="0">
                                <a:latin typeface="Microsoft Sans Serif"/>
                                <a:ea typeface="Microsoft Sans Serif"/>
                                <a:cs typeface="Microsoft Sans Serif"/>
                              </a:rPr>
                              <m:t>ƒ</m:t>
                            </m:r>
                          </m:e>
                          <m:sub>
                            <m:r>
                              <a:rPr lang="pt-BR" sz="2000" b="0" i="1" spc="-120" smtClean="0">
                                <a:latin typeface="Cambria Math" panose="02040503050406030204" pitchFamily="18" charset="0"/>
                                <a:cs typeface="Microsoft Sans Serif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pt-BR" sz="2000" b="0" i="1" spc="-120" smtClean="0">
                            <a:latin typeface="Cambria Math" panose="02040503050406030204" pitchFamily="18" charset="0"/>
                            <a:cs typeface="Microsoft Sans Serif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sz="2000" spc="-120">
                    <a:latin typeface="Microsoft Sans Serif"/>
                    <a:cs typeface="Microsoft Sans Serif"/>
                  </a:rPr>
                  <a:t>  (formula </a:t>
                </a:r>
                <a:r>
                  <a:rPr lang="en-US" sz="2000" spc="-120" err="1">
                    <a:latin typeface="Microsoft Sans Serif"/>
                    <a:cs typeface="Microsoft Sans Serif"/>
                  </a:rPr>
                  <a:t>frequência</a:t>
                </a:r>
                <a:r>
                  <a:rPr lang="en-US" sz="2000" spc="-120">
                    <a:latin typeface="Microsoft Sans Serif"/>
                    <a:cs typeface="Microsoft Sans Serif"/>
                  </a:rPr>
                  <a:t> </a:t>
                </a:r>
                <a:r>
                  <a:rPr lang="en-US" sz="2000" spc="-120" err="1">
                    <a:latin typeface="Microsoft Sans Serif"/>
                    <a:cs typeface="Microsoft Sans Serif"/>
                  </a:rPr>
                  <a:t>relativa</a:t>
                </a:r>
                <a:r>
                  <a:rPr lang="en-US" sz="2000" spc="-120">
                    <a:latin typeface="Microsoft Sans Serif"/>
                    <a:cs typeface="Microsoft Sans Serif"/>
                  </a:rPr>
                  <a:t>)</a:t>
                </a:r>
              </a:p>
              <a:p>
                <a:pPr marL="12700" marR="5080">
                  <a:spcBef>
                    <a:spcPts val="100"/>
                  </a:spcBef>
                </a:pPr>
                <a:r>
                  <a:rPr lang="en-US" spc="-120" err="1">
                    <a:latin typeface="Microsoft Sans Serif"/>
                    <a:ea typeface="Microsoft Sans Serif"/>
                    <a:cs typeface="Microsoft Sans Serif"/>
                  </a:rPr>
                  <a:t>ƒ</a:t>
                </a:r>
                <a:r>
                  <a:rPr lang="en-US" spc="-120" baseline="-25000" err="1">
                    <a:latin typeface="Microsoft Sans Serif"/>
                    <a:ea typeface="Microsoft Sans Serif"/>
                    <a:cs typeface="Microsoft Sans Serif"/>
                  </a:rPr>
                  <a:t>i</a:t>
                </a:r>
                <a:r>
                  <a:rPr lang="en-US" spc="-120">
                    <a:latin typeface="Microsoft Sans Serif"/>
                    <a:ea typeface="Microsoft Sans Serif"/>
                    <a:cs typeface="Microsoft Sans Serif"/>
                  </a:rPr>
                  <a:t> = </a:t>
                </a:r>
                <a:r>
                  <a:rPr lang="en-US" spc="-120" err="1">
                    <a:latin typeface="Microsoft Sans Serif"/>
                    <a:ea typeface="Microsoft Sans Serif"/>
                    <a:cs typeface="Microsoft Sans Serif"/>
                  </a:rPr>
                  <a:t>frequência</a:t>
                </a:r>
                <a:r>
                  <a:rPr lang="en-US" spc="-120">
                    <a:latin typeface="Microsoft Sans Serif"/>
                    <a:ea typeface="Microsoft Sans Serif"/>
                    <a:cs typeface="Microsoft Sans Serif"/>
                  </a:rPr>
                  <a:t> </a:t>
                </a:r>
                <a:r>
                  <a:rPr lang="en-US" spc="-120" err="1">
                    <a:latin typeface="Microsoft Sans Serif"/>
                    <a:ea typeface="Microsoft Sans Serif"/>
                    <a:cs typeface="Microsoft Sans Serif"/>
                  </a:rPr>
                  <a:t>absoulta</a:t>
                </a:r>
                <a:r>
                  <a:rPr lang="en-US" spc="-120">
                    <a:latin typeface="Microsoft Sans Serif"/>
                    <a:ea typeface="Microsoft Sans Serif"/>
                    <a:cs typeface="Microsoft Sans Serif"/>
                  </a:rPr>
                  <a:t> da </a:t>
                </a:r>
                <a:r>
                  <a:rPr lang="en-US" spc="-120" err="1">
                    <a:latin typeface="Microsoft Sans Serif"/>
                    <a:ea typeface="Microsoft Sans Serif"/>
                    <a:cs typeface="Microsoft Sans Serif"/>
                  </a:rPr>
                  <a:t>classe</a:t>
                </a:r>
                <a:r>
                  <a:rPr lang="en-US" spc="-120">
                    <a:latin typeface="Microsoft Sans Serif"/>
                    <a:ea typeface="Microsoft Sans Serif"/>
                    <a:cs typeface="Microsoft Sans Serif"/>
                  </a:rPr>
                  <a:t>;</a:t>
                </a:r>
              </a:p>
              <a:p>
                <a:pPr marL="12700" marR="5080">
                  <a:spcBef>
                    <a:spcPts val="100"/>
                  </a:spcBef>
                </a:pPr>
                <a:r>
                  <a:rPr lang="en-US" spc="-120">
                    <a:latin typeface="Microsoft Sans Serif"/>
                    <a:ea typeface="Microsoft Sans Serif"/>
                    <a:cs typeface="Microsoft Sans Serif"/>
                  </a:rPr>
                  <a:t>n = soma das </a:t>
                </a:r>
                <a:r>
                  <a:rPr lang="en-US" spc="-120" err="1">
                    <a:latin typeface="Microsoft Sans Serif"/>
                    <a:ea typeface="Microsoft Sans Serif"/>
                    <a:cs typeface="Microsoft Sans Serif"/>
                  </a:rPr>
                  <a:t>frequências</a:t>
                </a:r>
                <a:r>
                  <a:rPr lang="en-US" spc="-120">
                    <a:latin typeface="Microsoft Sans Serif"/>
                    <a:ea typeface="Microsoft Sans Serif"/>
                    <a:cs typeface="Microsoft Sans Serif"/>
                  </a:rPr>
                  <a:t>.</a:t>
                </a:r>
                <a:endParaRPr lang="en-US">
                  <a:latin typeface="Microsoft Sans Serif"/>
                  <a:ea typeface="Microsoft Sans Serif"/>
                  <a:cs typeface="Calibri"/>
                </a:endParaRPr>
              </a:p>
              <a:p>
                <a:pPr marL="12700" marR="5080">
                  <a:spcBef>
                    <a:spcPts val="100"/>
                  </a:spcBef>
                </a:pPr>
                <a:endParaRPr lang="en-US" spc="-120">
                  <a:latin typeface="Microsoft Sans Serif"/>
                  <a:cs typeface="Microsoft Sans Serif"/>
                </a:endParaRPr>
              </a:p>
              <a:p>
                <a:pPr marL="12700" marR="5080">
                  <a:spcBef>
                    <a:spcPts val="100"/>
                  </a:spcBef>
                </a:pPr>
                <a:r>
                  <a:rPr lang="pt-BR" spc="-120">
                    <a:latin typeface="Microsoft Sans Serif"/>
                    <a:cs typeface="Microsoft Sans Serif"/>
                  </a:rPr>
                  <a:t>Frequência</a:t>
                </a:r>
                <a:r>
                  <a:rPr lang="pt-BR" sz="1800" spc="-6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40">
                    <a:latin typeface="Microsoft Sans Serif"/>
                    <a:cs typeface="Microsoft Sans Serif"/>
                  </a:rPr>
                  <a:t>relativa</a:t>
                </a:r>
                <a:r>
                  <a:rPr lang="pt-BR" sz="1800" spc="29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05">
                    <a:latin typeface="Microsoft Sans Serif"/>
                    <a:cs typeface="Microsoft Sans Serif"/>
                  </a:rPr>
                  <a:t>é</a:t>
                </a:r>
                <a:r>
                  <a:rPr lang="pt-BR" sz="1800" spc="-8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65">
                    <a:latin typeface="Microsoft Sans Serif"/>
                    <a:cs typeface="Microsoft Sans Serif"/>
                  </a:rPr>
                  <a:t>nada</a:t>
                </a:r>
                <a:r>
                  <a:rPr lang="pt-BR" sz="1800" spc="29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210">
                    <a:latin typeface="Microsoft Sans Serif"/>
                    <a:cs typeface="Microsoft Sans Serif"/>
                  </a:rPr>
                  <a:t>menos</a:t>
                </a:r>
                <a:r>
                  <a:rPr lang="pt-BR" sz="1800" spc="2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60">
                    <a:latin typeface="Microsoft Sans Serif"/>
                    <a:cs typeface="Microsoft Sans Serif"/>
                  </a:rPr>
                  <a:t>do</a:t>
                </a:r>
                <a:r>
                  <a:rPr lang="pt-BR" sz="1800" spc="29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14">
                    <a:latin typeface="Microsoft Sans Serif"/>
                    <a:cs typeface="Microsoft Sans Serif"/>
                  </a:rPr>
                  <a:t>que</a:t>
                </a:r>
                <a:r>
                  <a:rPr lang="pt-BR" sz="1800" spc="-7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0">
                    <a:latin typeface="Microsoft Sans Serif"/>
                    <a:cs typeface="Microsoft Sans Serif"/>
                  </a:rPr>
                  <a:t>a</a:t>
                </a:r>
                <a:r>
                  <a:rPr lang="pt-BR" sz="1800" spc="29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30">
                    <a:latin typeface="Microsoft Sans Serif"/>
                    <a:cs typeface="Microsoft Sans Serif"/>
                  </a:rPr>
                  <a:t>probabilidade</a:t>
                </a:r>
                <a:r>
                  <a:rPr lang="pt-BR" sz="1800" spc="29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14">
                    <a:latin typeface="Microsoft Sans Serif"/>
                    <a:cs typeface="Microsoft Sans Serif"/>
                  </a:rPr>
                  <a:t>que</a:t>
                </a:r>
                <a:r>
                  <a:rPr lang="pt-BR" sz="1800" spc="-7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265">
                    <a:latin typeface="Microsoft Sans Serif"/>
                    <a:cs typeface="Microsoft Sans Serif"/>
                  </a:rPr>
                  <a:t>um </a:t>
                </a:r>
                <a:r>
                  <a:rPr lang="pt-BR" sz="1800" spc="-46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14">
                    <a:latin typeface="Microsoft Sans Serif"/>
                    <a:cs typeface="Microsoft Sans Serif"/>
                  </a:rPr>
                  <a:t>evento</a:t>
                </a:r>
                <a:r>
                  <a:rPr lang="pt-BR" sz="1800" spc="1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90">
                    <a:latin typeface="Microsoft Sans Serif"/>
                    <a:cs typeface="Microsoft Sans Serif"/>
                  </a:rPr>
                  <a:t>ocorre</a:t>
                </a:r>
                <a:r>
                  <a:rPr lang="pt-BR" sz="1800" spc="2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200">
                    <a:latin typeface="Microsoft Sans Serif"/>
                    <a:cs typeface="Microsoft Sans Serif"/>
                  </a:rPr>
                  <a:t>em</a:t>
                </a:r>
                <a:r>
                  <a:rPr lang="pt-BR" sz="1800" spc="1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85">
                    <a:latin typeface="Microsoft Sans Serif"/>
                    <a:cs typeface="Microsoft Sans Serif"/>
                  </a:rPr>
                  <a:t>determinado</a:t>
                </a:r>
                <a:r>
                  <a:rPr lang="pt-BR" sz="1800" spc="1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40">
                    <a:latin typeface="Microsoft Sans Serif"/>
                    <a:cs typeface="Microsoft Sans Serif"/>
                  </a:rPr>
                  <a:t>universo</a:t>
                </a:r>
                <a:r>
                  <a:rPr lang="pt-BR" sz="1800" spc="2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60">
                    <a:latin typeface="Microsoft Sans Serif"/>
                    <a:cs typeface="Microsoft Sans Serif"/>
                  </a:rPr>
                  <a:t>do</a:t>
                </a:r>
                <a:r>
                  <a:rPr lang="pt-BR" sz="1800" spc="1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60">
                    <a:latin typeface="Microsoft Sans Serif"/>
                    <a:cs typeface="Microsoft Sans Serif"/>
                  </a:rPr>
                  <a:t>objeto</a:t>
                </a:r>
                <a:r>
                  <a:rPr lang="pt-BR" sz="1800" spc="2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90">
                    <a:latin typeface="Microsoft Sans Serif"/>
                    <a:cs typeface="Microsoft Sans Serif"/>
                  </a:rPr>
                  <a:t>observado.</a:t>
                </a:r>
                <a:endParaRPr lang="pt-BR">
                  <a:latin typeface="Microsoft Sans Serif"/>
                  <a:ea typeface="Microsoft Sans Serif"/>
                  <a:cs typeface="Calibri"/>
                </a:endParaRPr>
              </a:p>
            </p:txBody>
          </p:sp>
        </mc:Choice>
        <mc:Fallback>
          <p:sp>
            <p:nvSpPr>
              <p:cNvPr id="4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45" y="3087575"/>
                <a:ext cx="7835905" cy="1953933"/>
              </a:xfrm>
              <a:prstGeom prst="rect">
                <a:avLst/>
              </a:prstGeom>
              <a:blipFill>
                <a:blip r:embed="rId3"/>
                <a:stretch>
                  <a:fillRect l="-1633" r="-1711" b="-654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object 2"/>
              <p:cNvSpPr txBox="1"/>
              <p:nvPr/>
            </p:nvSpPr>
            <p:spPr>
              <a:xfrm>
                <a:off x="523936" y="1363750"/>
                <a:ext cx="7686675" cy="2637260"/>
              </a:xfrm>
              <a:prstGeom prst="rect">
                <a:avLst/>
              </a:prstGeom>
            </p:spPr>
            <p:txBody>
              <a:bodyPr vert="horz" wrap="square" lIns="0" tIns="109855" rIns="0" bIns="0" rtlCol="0" anchor="t">
                <a:spAutoFit/>
              </a:bodyPr>
              <a:lstStyle/>
              <a:p>
                <a:pPr marL="389255" indent="-339090">
                  <a:lnSpc>
                    <a:spcPct val="100000"/>
                  </a:lnSpc>
                  <a:spcBef>
                    <a:spcPts val="865"/>
                  </a:spcBef>
                  <a:buClr>
                    <a:srgbClr val="DD8047"/>
                  </a:buClr>
                  <a:buSzPct val="58333"/>
                  <a:buChar char="●"/>
                  <a:tabLst>
                    <a:tab pos="389255" algn="l"/>
                    <a:tab pos="389890" algn="l"/>
                  </a:tabLst>
                </a:pPr>
                <a:r>
                  <a:rPr lang="pt-BR" sz="2400" b="1" spc="-165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Tabela</a:t>
                </a:r>
                <a:r>
                  <a:rPr lang="pt-BR" sz="2400" b="1" spc="-30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 </a:t>
                </a:r>
                <a:r>
                  <a:rPr lang="pt-BR" sz="2400" b="1" spc="-195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de</a:t>
                </a:r>
                <a:r>
                  <a:rPr lang="pt-BR" sz="2400" b="1" spc="-30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 </a:t>
                </a:r>
                <a:r>
                  <a:rPr lang="pt-BR" sz="2400" b="1" spc="-180" err="1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distribuição</a:t>
                </a:r>
                <a:r>
                  <a:rPr lang="pt-BR" sz="2400" b="1" spc="-30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 </a:t>
                </a:r>
                <a:r>
                  <a:rPr lang="pt-BR" sz="2400" b="1" spc="-195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de</a:t>
                </a:r>
                <a:r>
                  <a:rPr lang="pt-BR" sz="2400" b="1" spc="-30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 </a:t>
                </a:r>
                <a:r>
                  <a:rPr lang="pt-BR" sz="2400" b="1" spc="-165" err="1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frequência</a:t>
                </a:r>
                <a:r>
                  <a:rPr lang="pt-BR" sz="2400" b="1" spc="-165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:</a:t>
                </a:r>
                <a:endParaRPr lang="pt-BR" sz="2400">
                  <a:latin typeface="Arial" panose="020B0604020202020204" pitchFamily="34" charset="0"/>
                  <a:ea typeface="Microsoft Sans Serif"/>
                  <a:cs typeface="Arial" panose="020B0604020202020204" pitchFamily="34" charset="0"/>
                </a:endParaRPr>
              </a:p>
              <a:p>
                <a:pPr marL="709295" marR="80645" lvl="1" indent="-314960" algn="just">
                  <a:lnSpc>
                    <a:spcPct val="100000"/>
                  </a:lnSpc>
                  <a:spcBef>
                    <a:spcPts val="575"/>
                  </a:spcBef>
                  <a:buClr>
                    <a:srgbClr val="DD8047"/>
                  </a:buClr>
                  <a:buChar char="○"/>
                  <a:tabLst>
                    <a:tab pos="709930" algn="l"/>
                  </a:tabLst>
                </a:pPr>
                <a:r>
                  <a:rPr lang="pt-BR" sz="1800" b="1" spc="-145">
                    <a:latin typeface="Microsoft Sans Serif"/>
                    <a:ea typeface="Microsoft Sans Serif"/>
                    <a:cs typeface="Arial"/>
                  </a:rPr>
                  <a:t>Frequência</a:t>
                </a:r>
                <a:r>
                  <a:rPr lang="pt-BR" sz="1800" b="1" spc="-140">
                    <a:latin typeface="Microsoft Sans Serif"/>
                    <a:ea typeface="Microsoft Sans Serif"/>
                    <a:cs typeface="Arial"/>
                  </a:rPr>
                  <a:t> percentual </a:t>
                </a:r>
                <a:r>
                  <a:rPr lang="pt-BR" sz="1800" b="1" spc="-80">
                    <a:latin typeface="Microsoft Sans Serif"/>
                    <a:cs typeface="Microsoft Sans Serif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b="1" i="1" spc="-120" dirty="0">
                            <a:latin typeface="Cambria Math" panose="02040503050406030204" pitchFamily="18" charset="0"/>
                            <a:ea typeface="Microsoft Sans Serif"/>
                            <a:cs typeface="Microsoft Sans Serif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pt-BR" b="1" i="0" spc="-120" dirty="0" smtClean="0">
                            <a:latin typeface="Cambria Math" panose="02040503050406030204" pitchFamily="18" charset="0"/>
                            <a:ea typeface="Microsoft Sans Serif"/>
                            <a:cs typeface="Microsoft Sans Serif"/>
                          </a:rPr>
                          <m:t>p</m:t>
                        </m:r>
                      </m:e>
                      <m:sub>
                        <m:r>
                          <a:rPr lang="ar-AE" b="1" i="1" spc="-120" dirty="0" smtClean="0">
                            <a:latin typeface="Cambria Math" panose="02040503050406030204" pitchFamily="18" charset="0"/>
                            <a:ea typeface="Microsoft Sans Serif"/>
                            <a:cs typeface="Microsoft Sans Serif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pt-BR" sz="1800" b="1" spc="-3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): </a:t>
                </a:r>
                <a:r>
                  <a:rPr lang="pt-BR" sz="1800" spc="-3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obtida</a:t>
                </a:r>
                <a:r>
                  <a:rPr lang="pt-BR" sz="1800" spc="415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pt-BR" sz="1800" spc="-9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multiplicando</a:t>
                </a:r>
                <a:r>
                  <a:rPr lang="pt-BR" sz="1800" spc="30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pt-BR" sz="1800" spc="-1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a</a:t>
                </a:r>
                <a:r>
                  <a:rPr lang="pt-BR" sz="1800" spc="455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pt-BR" sz="1800" spc="-8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frequência</a:t>
                </a:r>
                <a:r>
                  <a:rPr lang="pt-BR" sz="1800" spc="32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pt-BR" sz="1800" spc="-4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relativa </a:t>
                </a:r>
                <a:r>
                  <a:rPr lang="pt-BR" sz="1800" spc="-35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pt-BR" sz="1800" spc="-4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por</a:t>
                </a:r>
                <a:r>
                  <a:rPr lang="pt-BR" sz="1800" spc="5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pt-BR" sz="1800" spc="-4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100.</a:t>
                </a:r>
                <a:endParaRPr lang="pt-BR" sz="180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endParaRPr>
              </a:p>
              <a:p>
                <a:pPr lvl="1">
                  <a:lnSpc>
                    <a:spcPct val="100000"/>
                  </a:lnSpc>
                  <a:buClr>
                    <a:srgbClr val="DD8047"/>
                  </a:buClr>
                  <a:buFont typeface="Arial"/>
                  <a:buChar char="○"/>
                </a:pPr>
                <a:endParaRPr lang="pt-BR">
                  <a:latin typeface="Microsoft Sans Serif"/>
                  <a:ea typeface="Microsoft Sans Serif"/>
                  <a:cs typeface="Microsoft Sans Serif"/>
                </a:endParaRPr>
              </a:p>
              <a:p>
                <a:pPr marL="709295" marR="55880" lvl="1" indent="-314960" algn="just">
                  <a:lnSpc>
                    <a:spcPct val="100000"/>
                  </a:lnSpc>
                  <a:spcBef>
                    <a:spcPts val="1105"/>
                  </a:spcBef>
                  <a:buClr>
                    <a:srgbClr val="DD8047"/>
                  </a:buClr>
                  <a:buChar char="○"/>
                  <a:tabLst>
                    <a:tab pos="709930" algn="l"/>
                  </a:tabLst>
                </a:pPr>
                <a:r>
                  <a:rPr lang="pt-BR" b="1" spc="-145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Frequência</a:t>
                </a:r>
                <a:r>
                  <a:rPr lang="pt-BR" b="1" spc="-140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 </a:t>
                </a:r>
                <a:r>
                  <a:rPr lang="pt-BR" b="1" spc="-125">
                    <a:latin typeface="Arial" panose="020B0604020202020204" pitchFamily="34" charset="0"/>
                    <a:ea typeface="Microsoft Sans Serif"/>
                    <a:cs typeface="Arial" panose="020B0604020202020204" pitchFamily="34" charset="0"/>
                  </a:rPr>
                  <a:t>acumulada:</a:t>
                </a:r>
                <a:r>
                  <a:rPr lang="pt-BR" b="1" spc="-125">
                    <a:latin typeface="Microsoft Sans Serif"/>
                    <a:ea typeface="Microsoft Sans Serif"/>
                    <a:cs typeface="Arial"/>
                  </a:rPr>
                  <a:t> </a:t>
                </a:r>
                <a:r>
                  <a:rPr lang="pt-BR" sz="1800" spc="-415">
                    <a:latin typeface="Microsoft Sans Serif"/>
                    <a:cs typeface="Microsoft Sans Serif"/>
                  </a:rPr>
                  <a:t>É</a:t>
                </a:r>
                <a:r>
                  <a:rPr lang="pt-BR" sz="1800" spc="-409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05">
                    <a:latin typeface="Microsoft Sans Serif"/>
                    <a:cs typeface="Microsoft Sans Serif"/>
                  </a:rPr>
                  <a:t>o</a:t>
                </a:r>
                <a:r>
                  <a:rPr lang="pt-BR" sz="1800" spc="-10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35">
                    <a:latin typeface="Microsoft Sans Serif"/>
                    <a:cs typeface="Microsoft Sans Serif"/>
                  </a:rPr>
                  <a:t>total </a:t>
                </a:r>
                <a:r>
                  <a:rPr lang="pt-BR" sz="1800" spc="-120">
                    <a:latin typeface="Microsoft Sans Serif"/>
                    <a:cs typeface="Microsoft Sans Serif"/>
                  </a:rPr>
                  <a:t>acumulado</a:t>
                </a:r>
                <a:r>
                  <a:rPr lang="pt-BR" sz="1800" spc="-114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60">
                    <a:latin typeface="Microsoft Sans Serif"/>
                    <a:cs typeface="Microsoft Sans Serif"/>
                  </a:rPr>
                  <a:t>(soma)</a:t>
                </a:r>
                <a:r>
                  <a:rPr lang="pt-BR" sz="1800" spc="-15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60">
                    <a:latin typeface="Microsoft Sans Serif"/>
                    <a:cs typeface="Microsoft Sans Serif"/>
                  </a:rPr>
                  <a:t>de</a:t>
                </a:r>
                <a:r>
                  <a:rPr lang="pt-BR" sz="1800" spc="-5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90">
                    <a:latin typeface="Microsoft Sans Serif"/>
                    <a:cs typeface="Microsoft Sans Serif"/>
                  </a:rPr>
                  <a:t>todas</a:t>
                </a:r>
                <a:r>
                  <a:rPr lang="pt-BR" sz="1800" spc="-8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60">
                    <a:latin typeface="Microsoft Sans Serif"/>
                    <a:cs typeface="Microsoft Sans Serif"/>
                  </a:rPr>
                  <a:t>as</a:t>
                </a:r>
                <a:r>
                  <a:rPr lang="pt-BR" sz="1800" spc="-15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85">
                    <a:latin typeface="Microsoft Sans Serif"/>
                    <a:cs typeface="Microsoft Sans Serif"/>
                  </a:rPr>
                  <a:t>classes </a:t>
                </a:r>
                <a:r>
                  <a:rPr lang="pt-BR" sz="1800" spc="-18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90">
                    <a:latin typeface="Microsoft Sans Serif"/>
                    <a:cs typeface="Microsoft Sans Serif"/>
                  </a:rPr>
                  <a:t>anteriores </a:t>
                </a:r>
                <a:r>
                  <a:rPr lang="pt-BR" sz="1800" spc="-45">
                    <a:latin typeface="Microsoft Sans Serif"/>
                    <a:cs typeface="Microsoft Sans Serif"/>
                  </a:rPr>
                  <a:t>até </a:t>
                </a:r>
                <a:r>
                  <a:rPr lang="pt-BR" sz="1800" spc="-10">
                    <a:latin typeface="Microsoft Sans Serif"/>
                    <a:cs typeface="Microsoft Sans Serif"/>
                  </a:rPr>
                  <a:t>a </a:t>
                </a:r>
                <a:r>
                  <a:rPr lang="pt-BR" sz="1800" spc="-160">
                    <a:latin typeface="Microsoft Sans Serif"/>
                    <a:cs typeface="Microsoft Sans Serif"/>
                  </a:rPr>
                  <a:t>classe </a:t>
                </a:r>
                <a:r>
                  <a:rPr lang="pt-BR" sz="1800" spc="-65">
                    <a:latin typeface="Microsoft Sans Serif"/>
                    <a:cs typeface="Microsoft Sans Serif"/>
                  </a:rPr>
                  <a:t>atual. </a:t>
                </a:r>
                <a:r>
                  <a:rPr lang="pt-BR" sz="1800" spc="-155">
                    <a:latin typeface="Microsoft Sans Serif"/>
                    <a:cs typeface="Microsoft Sans Serif"/>
                  </a:rPr>
                  <a:t>Pode </a:t>
                </a:r>
                <a:r>
                  <a:rPr lang="pt-BR" sz="1800" spc="-130">
                    <a:latin typeface="Microsoft Sans Serif"/>
                    <a:cs typeface="Microsoft Sans Serif"/>
                  </a:rPr>
                  <a:t>ser: </a:t>
                </a:r>
                <a:r>
                  <a:rPr lang="pt-BR" sz="1800" spc="-80">
                    <a:latin typeface="Microsoft Sans Serif"/>
                    <a:cs typeface="Microsoft Sans Serif"/>
                  </a:rPr>
                  <a:t>frequência </a:t>
                </a:r>
                <a:r>
                  <a:rPr lang="pt-BR" sz="1800" spc="-110">
                    <a:latin typeface="Microsoft Sans Serif"/>
                    <a:cs typeface="Microsoft Sans Serif"/>
                  </a:rPr>
                  <a:t>acumulada </a:t>
                </a:r>
                <a:r>
                  <a:rPr lang="pt-BR" sz="1800" spc="-90">
                    <a:latin typeface="Microsoft Sans Serif"/>
                    <a:cs typeface="Microsoft Sans Serif"/>
                  </a:rPr>
                  <a:t>absoluta </a:t>
                </a:r>
                <a:r>
                  <a:rPr lang="pt-BR" sz="1800" spc="-105">
                    <a:latin typeface="Microsoft Sans Serif"/>
                    <a:cs typeface="Microsoft Sans Serif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800" i="1" spc="-105" smtClean="0">
                            <a:latin typeface="Cambria Math" panose="02040503050406030204" pitchFamily="18" charset="0"/>
                            <a:cs typeface="Microsoft Sans Serif"/>
                          </a:rPr>
                        </m:ctrlPr>
                      </m:sSubPr>
                      <m:e>
                        <m:r>
                          <a:rPr lang="pt-BR" sz="1800" b="0" i="1" spc="-105" smtClean="0">
                            <a:latin typeface="Cambria Math" panose="02040503050406030204" pitchFamily="18" charset="0"/>
                            <a:cs typeface="Microsoft Sans Serif"/>
                          </a:rPr>
                          <m:t>𝐹</m:t>
                        </m:r>
                      </m:e>
                      <m:sub>
                        <m:r>
                          <a:rPr lang="pt-BR" sz="1800" b="0" i="1" spc="-105" smtClean="0">
                            <a:latin typeface="Cambria Math" panose="02040503050406030204" pitchFamily="18" charset="0"/>
                            <a:cs typeface="Microsoft Sans Serif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pt-BR" sz="1800" spc="-105">
                    <a:latin typeface="Microsoft Sans Serif"/>
                    <a:cs typeface="Microsoft Sans Serif"/>
                  </a:rPr>
                  <a:t>), </a:t>
                </a:r>
                <a:r>
                  <a:rPr lang="pt-BR" sz="1800" spc="-10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80">
                    <a:latin typeface="Microsoft Sans Serif"/>
                    <a:cs typeface="Microsoft Sans Serif"/>
                  </a:rPr>
                  <a:t>frequência</a:t>
                </a:r>
                <a:r>
                  <a:rPr lang="pt-BR" sz="1800" spc="-7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10">
                    <a:latin typeface="Microsoft Sans Serif"/>
                    <a:cs typeface="Microsoft Sans Serif"/>
                  </a:rPr>
                  <a:t>acumulada </a:t>
                </a:r>
                <a:r>
                  <a:rPr lang="pt-BR" sz="1800" spc="-40">
                    <a:latin typeface="Microsoft Sans Serif"/>
                    <a:cs typeface="Microsoft Sans Serif"/>
                  </a:rPr>
                  <a:t>relativa</a:t>
                </a:r>
                <a:r>
                  <a:rPr lang="pt-BR" sz="1800" spc="-3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10">
                    <a:latin typeface="Microsoft Sans Serif"/>
                    <a:cs typeface="Microsoft Sans Serif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800" i="1" spc="-110" smtClean="0">
                            <a:latin typeface="Cambria Math" panose="02040503050406030204" pitchFamily="18" charset="0"/>
                            <a:cs typeface="Microsoft Sans Serif"/>
                          </a:rPr>
                        </m:ctrlPr>
                      </m:sSubPr>
                      <m:e>
                        <m:r>
                          <a:rPr lang="pt-BR" sz="1800" b="0" i="1" spc="-110" smtClean="0">
                            <a:latin typeface="Cambria Math" panose="02040503050406030204" pitchFamily="18" charset="0"/>
                            <a:cs typeface="Microsoft Sans Serif"/>
                          </a:rPr>
                          <m:t>𝐹</m:t>
                        </m:r>
                      </m:e>
                      <m:sub>
                        <m:r>
                          <a:rPr lang="pt-BR" sz="1800" b="0" i="1" spc="-110" smtClean="0">
                            <a:latin typeface="Cambria Math" panose="02040503050406030204" pitchFamily="18" charset="0"/>
                            <a:cs typeface="Microsoft Sans Serif"/>
                          </a:rPr>
                          <m:t>𝑟𝑖</m:t>
                        </m:r>
                      </m:sub>
                    </m:sSub>
                  </m:oMath>
                </a14:m>
                <a:r>
                  <a:rPr lang="pt-BR" sz="1800" spc="-110">
                    <a:latin typeface="Microsoft Sans Serif"/>
                    <a:cs typeface="Microsoft Sans Serif"/>
                  </a:rPr>
                  <a:t>),</a:t>
                </a:r>
                <a:r>
                  <a:rPr lang="pt-BR" sz="1800" spc="-10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60">
                    <a:latin typeface="Microsoft Sans Serif"/>
                    <a:cs typeface="Microsoft Sans Serif"/>
                  </a:rPr>
                  <a:t>ou</a:t>
                </a:r>
                <a:r>
                  <a:rPr lang="pt-BR" sz="1800" spc="155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80">
                    <a:latin typeface="Microsoft Sans Serif"/>
                    <a:cs typeface="Microsoft Sans Serif"/>
                  </a:rPr>
                  <a:t>frequência</a:t>
                </a:r>
                <a:r>
                  <a:rPr lang="pt-BR" sz="1800" spc="32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10">
                    <a:latin typeface="Microsoft Sans Serif"/>
                    <a:cs typeface="Microsoft Sans Serif"/>
                  </a:rPr>
                  <a:t>acumulada</a:t>
                </a:r>
                <a:r>
                  <a:rPr lang="pt-BR" sz="1800" spc="254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95">
                    <a:latin typeface="Microsoft Sans Serif"/>
                    <a:cs typeface="Microsoft Sans Serif"/>
                  </a:rPr>
                  <a:t>percentual </a:t>
                </a:r>
                <a:r>
                  <a:rPr lang="pt-BR" sz="1800" spc="-90">
                    <a:latin typeface="Microsoft Sans Serif"/>
                    <a:cs typeface="Microsoft Sans Serif"/>
                  </a:rPr>
                  <a:t> </a:t>
                </a:r>
                <a:r>
                  <a:rPr lang="pt-BR" sz="1800" spc="-135">
                    <a:latin typeface="Microsoft Sans Serif"/>
                    <a:cs typeface="Microsoft Sans Serif"/>
                  </a:rPr>
                  <a:t>(</a:t>
                </a:r>
                <a14:m>
                  <m:oMath xmlns:m="http://schemas.openxmlformats.org/officeDocument/2006/math">
                    <m:r>
                      <a:rPr lang="pt-BR" sz="1800" i="1" spc="-135" dirty="0" smtClean="0">
                        <a:latin typeface="Cambria Math" panose="02040503050406030204" pitchFamily="18" charset="0"/>
                        <a:cs typeface="Microsoft Sans Serif"/>
                      </a:rPr>
                      <m:t>𝑃</m:t>
                    </m:r>
                    <m:r>
                      <a:rPr lang="pt-BR" sz="1800" i="1" spc="-202" baseline="-32407" dirty="0">
                        <a:latin typeface="Cambria Math" panose="02040503050406030204" pitchFamily="18" charset="0"/>
                        <a:cs typeface="Microsoft Sans Serif"/>
                      </a:rPr>
                      <m:t>𝑖</m:t>
                    </m:r>
                  </m:oMath>
                </a14:m>
                <a:r>
                  <a:rPr lang="pt-BR" sz="1800" spc="-135">
                    <a:latin typeface="Microsoft Sans Serif"/>
                    <a:cs typeface="Microsoft Sans Serif"/>
                  </a:rPr>
                  <a:t>).</a:t>
                </a:r>
                <a:endParaRPr sz="1800">
                  <a:latin typeface="Microsoft Sans Serif"/>
                  <a:cs typeface="Microsoft Sans Serif"/>
                </a:endParaRPr>
              </a:p>
            </p:txBody>
          </p:sp>
        </mc:Choice>
        <mc:Fallback>
          <p:sp>
            <p:nvSpPr>
              <p:cNvPr id="2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36" y="1363750"/>
                <a:ext cx="7686675" cy="2637260"/>
              </a:xfrm>
              <a:prstGeom prst="rect">
                <a:avLst/>
              </a:prstGeom>
              <a:blipFill>
                <a:blip r:embed="rId2"/>
                <a:stretch>
                  <a:fillRect l="-714" r="-1110" b="-463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object 2"/>
              <p:cNvSpPr txBox="1"/>
              <p:nvPr/>
            </p:nvSpPr>
            <p:spPr>
              <a:xfrm>
                <a:off x="685745" y="1350687"/>
                <a:ext cx="7485380" cy="1808187"/>
              </a:xfrm>
              <a:prstGeom prst="rect">
                <a:avLst/>
              </a:prstGeom>
            </p:spPr>
            <p:txBody>
              <a:bodyPr vert="horz" wrap="square" lIns="0" tIns="15240" rIns="0" bIns="0" rtlCol="0" anchor="t">
                <a:spAutoFit/>
              </a:bodyPr>
              <a:lstStyle/>
              <a:p>
                <a:pPr marL="368300" indent="-342900">
                  <a:lnSpc>
                    <a:spcPct val="100000"/>
                  </a:lnSpc>
                  <a:spcBef>
                    <a:spcPts val="120"/>
                  </a:spcBef>
                  <a:buClr>
                    <a:srgbClr val="DD8047"/>
                  </a:buClr>
                  <a:buFont typeface="Arial" panose="020B0604020202020204" pitchFamily="34" charset="0"/>
                  <a:buChar char="•"/>
                </a:pPr>
                <a:r>
                  <a:rPr lang="pt-BR" sz="2400" i="1" spc="-100">
                    <a:latin typeface="Arial"/>
                    <a:cs typeface="Arial"/>
                  </a:rPr>
                  <a:t>Distri</a:t>
                </a:r>
                <a:r>
                  <a:rPr lang="pt-BR" sz="2400" i="1" spc="-105">
                    <a:latin typeface="Arial"/>
                    <a:cs typeface="Arial"/>
                  </a:rPr>
                  <a:t>b</a:t>
                </a:r>
                <a:r>
                  <a:rPr lang="pt-BR" sz="2400" i="1" spc="-145">
                    <a:latin typeface="Arial"/>
                    <a:cs typeface="Arial"/>
                  </a:rPr>
                  <a:t>uiçã</a:t>
                </a:r>
                <a:r>
                  <a:rPr lang="pt-BR" sz="2400" i="1" spc="-170">
                    <a:latin typeface="Arial"/>
                    <a:cs typeface="Arial"/>
                  </a:rPr>
                  <a:t>o</a:t>
                </a:r>
                <a:r>
                  <a:rPr lang="pt-BR" sz="2400" i="1" spc="-10">
                    <a:latin typeface="Arial"/>
                    <a:cs typeface="Arial"/>
                  </a:rPr>
                  <a:t> </a:t>
                </a:r>
                <a:r>
                  <a:rPr lang="pt-BR" sz="2400" i="1" spc="-185">
                    <a:latin typeface="Arial"/>
                    <a:cs typeface="Arial"/>
                  </a:rPr>
                  <a:t>de</a:t>
                </a:r>
                <a:r>
                  <a:rPr lang="pt-BR" sz="2400" i="1" spc="-5">
                    <a:latin typeface="Arial"/>
                    <a:cs typeface="Arial"/>
                  </a:rPr>
                  <a:t> </a:t>
                </a:r>
                <a:r>
                  <a:rPr lang="pt-BR" sz="2400" i="1" spc="-135">
                    <a:latin typeface="Arial"/>
                    <a:cs typeface="Arial"/>
                  </a:rPr>
                  <a:t>frequência</a:t>
                </a:r>
                <a:r>
                  <a:rPr lang="pt-BR" sz="2400" i="1" spc="-5">
                    <a:latin typeface="Arial"/>
                    <a:cs typeface="Arial"/>
                  </a:rPr>
                  <a:t> </a:t>
                </a:r>
                <a:r>
                  <a:rPr lang="pt-BR" sz="2400" i="1" spc="-110">
                    <a:latin typeface="Arial"/>
                    <a:cs typeface="Arial"/>
                  </a:rPr>
                  <a:t>pontual:</a:t>
                </a:r>
                <a:r>
                  <a:rPr lang="pt-BR" sz="2400" i="1" spc="-5">
                    <a:latin typeface="Arial"/>
                    <a:cs typeface="Arial"/>
                  </a:rPr>
                  <a:t> </a:t>
                </a:r>
                <a:r>
                  <a:rPr lang="pt-BR" sz="2400" i="1" spc="-165">
                    <a:latin typeface="Arial"/>
                    <a:cs typeface="Arial"/>
                  </a:rPr>
                  <a:t>dados</a:t>
                </a:r>
                <a:r>
                  <a:rPr lang="pt-BR" sz="2400" i="1" spc="-5">
                    <a:latin typeface="Arial"/>
                    <a:cs typeface="Arial"/>
                  </a:rPr>
                  <a:t> </a:t>
                </a:r>
                <a:r>
                  <a:rPr lang="pt-BR" sz="2400" i="1" spc="-165">
                    <a:latin typeface="Arial"/>
                    <a:cs typeface="Arial"/>
                  </a:rPr>
                  <a:t>discretos:</a:t>
                </a:r>
                <a:endParaRPr lang="pt-BR" sz="2300">
                  <a:latin typeface="Arial"/>
                  <a:cs typeface="Arial"/>
                </a:endParaRPr>
              </a:p>
              <a:p>
                <a:pPr marL="380365" marR="43180" algn="just">
                  <a:lnSpc>
                    <a:spcPct val="80000"/>
                  </a:lnSpc>
                  <a:buClr>
                    <a:srgbClr val="DD8047"/>
                  </a:buClr>
                  <a:buSzPct val="70270"/>
                  <a:tabLst>
                    <a:tab pos="665480" algn="l"/>
                  </a:tabLst>
                </a:pPr>
                <a:endParaRPr lang="pt-BR" sz="1850" spc="-120">
                  <a:latin typeface="Microsoft Sans Serif"/>
                  <a:cs typeface="Microsoft Sans Serif"/>
                </a:endParaRPr>
              </a:p>
              <a:p>
                <a:pPr marL="723265" marR="43180" indent="-342900" algn="just">
                  <a:lnSpc>
                    <a:spcPct val="80000"/>
                  </a:lnSpc>
                  <a:buClr>
                    <a:srgbClr val="DD8047"/>
                  </a:buClr>
                  <a:buSzPct val="70270"/>
                  <a:buFont typeface="Courier New" panose="02070309020205020404" pitchFamily="49" charset="0"/>
                  <a:buChar char="o"/>
                  <a:tabLst>
                    <a:tab pos="665480" algn="l"/>
                  </a:tabLst>
                </a:pPr>
                <a:r>
                  <a:rPr lang="pt-BR" sz="1850" spc="-120">
                    <a:latin typeface="Microsoft Sans Serif"/>
                    <a:cs typeface="Microsoft Sans Serif"/>
                  </a:rPr>
                  <a:t>A</a:t>
                </a:r>
                <a:r>
                  <a:rPr lang="pt-BR" sz="1850" spc="-114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45">
                    <a:latin typeface="Microsoft Sans Serif"/>
                    <a:cs typeface="Microsoft Sans Serif"/>
                  </a:rPr>
                  <a:t>construção</a:t>
                </a:r>
                <a:r>
                  <a:rPr lang="pt-BR" sz="1850" spc="-14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60">
                    <a:latin typeface="Microsoft Sans Serif"/>
                    <a:cs typeface="Microsoft Sans Serif"/>
                  </a:rPr>
                  <a:t>de </a:t>
                </a:r>
                <a:r>
                  <a:rPr lang="pt-BR" sz="1850" spc="-185">
                    <a:latin typeface="Microsoft Sans Serif"/>
                    <a:cs typeface="Microsoft Sans Serif"/>
                  </a:rPr>
                  <a:t>uma</a:t>
                </a:r>
                <a:r>
                  <a:rPr lang="pt-BR" sz="1850" spc="-18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35">
                    <a:latin typeface="Microsoft Sans Serif"/>
                    <a:cs typeface="Microsoft Sans Serif"/>
                  </a:rPr>
                  <a:t>tabela </a:t>
                </a:r>
                <a:r>
                  <a:rPr lang="pt-BR" sz="1850" spc="-60">
                    <a:latin typeface="Microsoft Sans Serif"/>
                    <a:cs typeface="Microsoft Sans Serif"/>
                  </a:rPr>
                  <a:t>de </a:t>
                </a:r>
                <a:r>
                  <a:rPr lang="pt-BR" sz="1850" spc="-85">
                    <a:latin typeface="Microsoft Sans Serif"/>
                    <a:cs typeface="Microsoft Sans Serif"/>
                  </a:rPr>
                  <a:t>distribuição</a:t>
                </a:r>
                <a:r>
                  <a:rPr lang="pt-BR" sz="1850" spc="-8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60">
                    <a:latin typeface="Microsoft Sans Serif"/>
                    <a:cs typeface="Microsoft Sans Serif"/>
                  </a:rPr>
                  <a:t>de </a:t>
                </a:r>
                <a:r>
                  <a:rPr lang="pt-BR" sz="1850" spc="-80">
                    <a:latin typeface="Microsoft Sans Serif"/>
                    <a:cs typeface="Microsoft Sans Serif"/>
                  </a:rPr>
                  <a:t>frequência</a:t>
                </a:r>
                <a:r>
                  <a:rPr lang="pt-BR" sz="1850" spc="-75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90">
                    <a:latin typeface="Microsoft Sans Serif"/>
                    <a:cs typeface="Microsoft Sans Serif"/>
                  </a:rPr>
                  <a:t>pontual</a:t>
                </a:r>
                <a:r>
                  <a:rPr lang="pt-BR" sz="1850" spc="-85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05">
                    <a:latin typeface="Microsoft Sans Serif"/>
                    <a:cs typeface="Microsoft Sans Serif"/>
                  </a:rPr>
                  <a:t>é </a:t>
                </a:r>
                <a:r>
                  <a:rPr lang="pt-BR" sz="1850" spc="-10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90">
                    <a:latin typeface="Microsoft Sans Serif"/>
                    <a:cs typeface="Microsoft Sans Serif"/>
                  </a:rPr>
                  <a:t>equivalente</a:t>
                </a:r>
                <a:r>
                  <a:rPr lang="pt-BR" sz="1850" spc="-85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0">
                    <a:latin typeface="Microsoft Sans Serif"/>
                    <a:cs typeface="Microsoft Sans Serif"/>
                  </a:rPr>
                  <a:t>à</a:t>
                </a:r>
                <a:r>
                  <a:rPr lang="pt-BR" sz="1850" spc="-5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45">
                    <a:latin typeface="Microsoft Sans Serif"/>
                    <a:cs typeface="Microsoft Sans Serif"/>
                  </a:rPr>
                  <a:t>construção</a:t>
                </a:r>
                <a:r>
                  <a:rPr lang="pt-BR" sz="1850" spc="-14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60">
                    <a:latin typeface="Microsoft Sans Serif"/>
                    <a:cs typeface="Microsoft Sans Serif"/>
                  </a:rPr>
                  <a:t>de</a:t>
                </a:r>
                <a:r>
                  <a:rPr lang="pt-BR" sz="1850" spc="-55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85">
                    <a:latin typeface="Microsoft Sans Serif"/>
                    <a:cs typeface="Microsoft Sans Serif"/>
                  </a:rPr>
                  <a:t>uma</a:t>
                </a:r>
                <a:r>
                  <a:rPr lang="pt-BR" sz="1850" spc="-18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35">
                    <a:latin typeface="Microsoft Sans Serif"/>
                    <a:cs typeface="Microsoft Sans Serif"/>
                  </a:rPr>
                  <a:t>tabela</a:t>
                </a:r>
                <a:r>
                  <a:rPr lang="pt-BR" sz="1850" spc="-3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55">
                    <a:latin typeface="Microsoft Sans Serif"/>
                    <a:cs typeface="Microsoft Sans Serif"/>
                  </a:rPr>
                  <a:t>simples,</a:t>
                </a:r>
                <a:r>
                  <a:rPr lang="pt-BR" sz="1850" spc="-15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10">
                    <a:latin typeface="Microsoft Sans Serif"/>
                    <a:cs typeface="Microsoft Sans Serif"/>
                  </a:rPr>
                  <a:t>onde</a:t>
                </a:r>
                <a:r>
                  <a:rPr lang="pt-BR" sz="1850" spc="-105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210">
                    <a:latin typeface="Microsoft Sans Serif"/>
                    <a:cs typeface="Microsoft Sans Serif"/>
                  </a:rPr>
                  <a:t>se</a:t>
                </a:r>
                <a:r>
                  <a:rPr lang="pt-BR" sz="1850" spc="-204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20">
                    <a:latin typeface="Microsoft Sans Serif"/>
                    <a:cs typeface="Microsoft Sans Serif"/>
                  </a:rPr>
                  <a:t>listam</a:t>
                </a:r>
                <a:r>
                  <a:rPr lang="pt-BR" sz="1850" spc="-114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210">
                    <a:latin typeface="Microsoft Sans Serif"/>
                    <a:cs typeface="Microsoft Sans Serif"/>
                  </a:rPr>
                  <a:t>os </a:t>
                </a:r>
                <a:r>
                  <a:rPr lang="pt-BR" sz="1850" spc="-204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85">
                    <a:latin typeface="Microsoft Sans Serif"/>
                    <a:cs typeface="Microsoft Sans Serif"/>
                  </a:rPr>
                  <a:t>diferentes</a:t>
                </a:r>
                <a:r>
                  <a:rPr lang="pt-BR" sz="1850" spc="-8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05">
                    <a:latin typeface="Microsoft Sans Serif"/>
                    <a:cs typeface="Microsoft Sans Serif"/>
                  </a:rPr>
                  <a:t>valores</a:t>
                </a:r>
                <a:r>
                  <a:rPr lang="pt-BR" sz="1850" spc="-10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10">
                    <a:latin typeface="Microsoft Sans Serif"/>
                    <a:cs typeface="Microsoft Sans Serif"/>
                  </a:rPr>
                  <a:t>observados</a:t>
                </a:r>
                <a:r>
                  <a:rPr lang="pt-BR" sz="1850" spc="-105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5">
                    <a:latin typeface="Microsoft Sans Serif"/>
                    <a:cs typeface="Microsoft Sans Serif"/>
                  </a:rPr>
                  <a:t>da</a:t>
                </a:r>
                <a:r>
                  <a:rPr lang="pt-BR" sz="1850" spc="-1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65">
                    <a:latin typeface="Microsoft Sans Serif"/>
                    <a:cs typeface="Microsoft Sans Serif"/>
                  </a:rPr>
                  <a:t>variável</a:t>
                </a:r>
                <a:r>
                  <a:rPr lang="pt-BR" sz="1850" spc="-6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215">
                    <a:latin typeface="Microsoft Sans Serif"/>
                    <a:cs typeface="Microsoft Sans Serif"/>
                  </a:rPr>
                  <a:t>com</a:t>
                </a:r>
                <a:r>
                  <a:rPr lang="pt-BR" sz="1850" spc="-21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215">
                    <a:latin typeface="Microsoft Sans Serif"/>
                    <a:cs typeface="Microsoft Sans Serif"/>
                  </a:rPr>
                  <a:t>suas</a:t>
                </a:r>
                <a:r>
                  <a:rPr lang="pt-BR" sz="1850" spc="65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00">
                    <a:latin typeface="Microsoft Sans Serif"/>
                    <a:cs typeface="Microsoft Sans Serif"/>
                  </a:rPr>
                  <a:t>frequências </a:t>
                </a:r>
                <a:r>
                  <a:rPr lang="pt-BR" sz="1850" spc="-95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120">
                    <a:latin typeface="Microsoft Sans Serif"/>
                    <a:cs typeface="Microsoft Sans Serif"/>
                  </a:rPr>
                  <a:t>absolutas,</a:t>
                </a:r>
                <a:r>
                  <a:rPr lang="pt-BR" sz="1850" spc="1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95">
                    <a:latin typeface="Microsoft Sans Serif"/>
                    <a:cs typeface="Microsoft Sans Serif"/>
                  </a:rPr>
                  <a:t>denotadas</a:t>
                </a:r>
                <a:r>
                  <a:rPr lang="pt-BR" sz="1850" spc="10">
                    <a:latin typeface="Microsoft Sans Serif"/>
                    <a:cs typeface="Microsoft Sans Serif"/>
                  </a:rPr>
                  <a:t> </a:t>
                </a:r>
                <a:r>
                  <a:rPr lang="pt-BR" sz="1850" spc="-45">
                    <a:latin typeface="Microsoft Sans Serif"/>
                    <a:cs typeface="Microsoft Sans Serif"/>
                  </a:rPr>
                  <a:t>por</a:t>
                </a:r>
                <a:r>
                  <a:rPr lang="pt-BR" sz="1850" spc="10">
                    <a:latin typeface="Microsoft Sans Serif"/>
                    <a:cs typeface="Microsoft Sans Serif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850" i="1" spc="-65" smtClean="0">
                            <a:latin typeface="Cambria Math" panose="02040503050406030204" pitchFamily="18" charset="0"/>
                            <a:cs typeface="Microsoft Sans Serif"/>
                          </a:rPr>
                        </m:ctrlPr>
                      </m:sSubPr>
                      <m:e>
                        <m:r>
                          <a:rPr lang="pt-BR" sz="1850" b="0" i="1" spc="-65" smtClean="0">
                            <a:latin typeface="Cambria Math" panose="02040503050406030204" pitchFamily="18" charset="0"/>
                            <a:cs typeface="Microsoft Sans Serif"/>
                          </a:rPr>
                          <m:t>𝑓</m:t>
                        </m:r>
                      </m:e>
                      <m:sub>
                        <m:r>
                          <a:rPr lang="pt-BR" sz="1850" b="0" i="1" spc="-65" smtClean="0">
                            <a:latin typeface="Cambria Math" panose="02040503050406030204" pitchFamily="18" charset="0"/>
                            <a:cs typeface="Microsoft Sans Serif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pt-BR" sz="1850" spc="-65">
                    <a:latin typeface="Microsoft Sans Serif"/>
                    <a:cs typeface="Microsoft Sans Serif"/>
                  </a:rPr>
                  <a:t>.</a:t>
                </a:r>
                <a:endParaRPr lang="pt-BR" sz="1850">
                  <a:latin typeface="Microsoft Sans Serif"/>
                  <a:cs typeface="Microsoft Sans Serif"/>
                </a:endParaRPr>
              </a:p>
              <a:p>
                <a:pPr>
                  <a:spcBef>
                    <a:spcPts val="30"/>
                  </a:spcBef>
                  <a:buClr>
                    <a:srgbClr val="DD8047"/>
                  </a:buClr>
                  <a:buFont typeface="Arial MT"/>
                  <a:buChar char="○"/>
                  <a:tabLst>
                    <a:tab pos="665480" algn="l"/>
                  </a:tabLst>
                </a:pPr>
                <a:endParaRPr sz="1850">
                  <a:latin typeface="Microsoft Sans Serif"/>
                  <a:cs typeface="Microsoft Sans Serif"/>
                </a:endParaRPr>
              </a:p>
            </p:txBody>
          </p:sp>
        </mc:Choice>
        <mc:Fallback>
          <p:sp>
            <p:nvSpPr>
              <p:cNvPr id="2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45" y="1350687"/>
                <a:ext cx="7485380" cy="1808187"/>
              </a:xfrm>
              <a:prstGeom prst="rect">
                <a:avLst/>
              </a:prstGeom>
              <a:blipFill>
                <a:blip r:embed="rId2"/>
                <a:stretch>
                  <a:fillRect l="-1954" t="-4054" r="-1384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4114800" y="211628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473797"/>
            <a:ext cx="8264292" cy="3077766"/>
          </a:xfrm>
          <a:prstGeom prst="rect">
            <a:avLst/>
          </a:prstGeom>
        </p:spPr>
        <p:txBody>
          <a:bodyPr vert="horz" wrap="square" lIns="0" tIns="91440" rIns="0" bIns="0" rtlCol="0" anchor="t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720"/>
              </a:spcBef>
              <a:buClr>
                <a:srgbClr val="DD8047"/>
              </a:buClr>
              <a:buFont typeface="Arial" panose="020B0604020202020204" pitchFamily="34" charset="0"/>
              <a:buChar char="•"/>
            </a:pPr>
            <a:r>
              <a:rPr sz="2000" i="1" spc="-95" err="1">
                <a:latin typeface="Arial"/>
                <a:cs typeface="Arial"/>
              </a:rPr>
              <a:t>Distri</a:t>
            </a:r>
            <a:r>
              <a:rPr sz="2000" i="1" spc="-100" err="1">
                <a:latin typeface="Arial"/>
                <a:cs typeface="Arial"/>
              </a:rPr>
              <a:t>b</a:t>
            </a:r>
            <a:r>
              <a:rPr sz="2000" i="1" spc="-140" err="1">
                <a:latin typeface="Arial"/>
                <a:cs typeface="Arial"/>
              </a:rPr>
              <a:t>uiçã</a:t>
            </a:r>
            <a:r>
              <a:rPr sz="2000" i="1" spc="-165" err="1">
                <a:latin typeface="Arial"/>
                <a:cs typeface="Arial"/>
              </a:rPr>
              <a:t>o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75">
                <a:latin typeface="Arial"/>
                <a:cs typeface="Arial"/>
              </a:rPr>
              <a:t>de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30" err="1">
                <a:latin typeface="Arial"/>
                <a:cs typeface="Arial"/>
              </a:rPr>
              <a:t>frequência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235" err="1">
                <a:latin typeface="Arial"/>
                <a:cs typeface="Arial"/>
              </a:rPr>
              <a:t>e</a:t>
            </a:r>
            <a:r>
              <a:rPr sz="2000" i="1" spc="-345" err="1">
                <a:latin typeface="Arial"/>
                <a:cs typeface="Arial"/>
              </a:rPr>
              <a:t>m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10" err="1">
                <a:latin typeface="Arial"/>
                <a:cs typeface="Arial"/>
              </a:rPr>
              <a:t>inte</a:t>
            </a:r>
            <a:r>
              <a:rPr sz="2000" i="1" spc="-50" err="1">
                <a:latin typeface="Arial"/>
                <a:cs typeface="Arial"/>
              </a:rPr>
              <a:t>r</a:t>
            </a:r>
            <a:r>
              <a:rPr sz="2000" i="1" spc="-145" err="1">
                <a:latin typeface="Arial"/>
                <a:cs typeface="Arial"/>
              </a:rPr>
              <a:t>valos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75">
                <a:latin typeface="Arial"/>
                <a:cs typeface="Arial"/>
              </a:rPr>
              <a:t>de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200">
                <a:latin typeface="Arial"/>
                <a:cs typeface="Arial"/>
              </a:rPr>
              <a:t>c</a:t>
            </a:r>
            <a:r>
              <a:rPr sz="2000" i="1" spc="-215">
                <a:latin typeface="Arial"/>
                <a:cs typeface="Arial"/>
              </a:rPr>
              <a:t>lasses</a:t>
            </a:r>
            <a:r>
              <a:rPr sz="2000" i="1" spc="-125">
                <a:latin typeface="Arial"/>
                <a:cs typeface="Arial"/>
              </a:rPr>
              <a:t>: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85">
                <a:latin typeface="Arial"/>
                <a:cs typeface="Arial"/>
              </a:rPr>
              <a:t>Dados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70" err="1">
                <a:latin typeface="Arial"/>
                <a:cs typeface="Arial"/>
              </a:rPr>
              <a:t>contínuos</a:t>
            </a:r>
            <a:r>
              <a:rPr sz="2000" i="1" spc="-170">
                <a:latin typeface="Arial"/>
                <a:cs typeface="Arial"/>
              </a:rPr>
              <a:t>:</a:t>
            </a:r>
            <a:endParaRPr lang="pt-BR" sz="2000" i="1" spc="-170">
              <a:latin typeface="Arial"/>
              <a:cs typeface="Arial"/>
            </a:endParaRPr>
          </a:p>
          <a:p>
            <a:pPr marL="678180" marR="30480" indent="-291465">
              <a:spcBef>
                <a:spcPts val="555"/>
              </a:spcBef>
              <a:buClr>
                <a:srgbClr val="DD8047"/>
              </a:buClr>
              <a:buSzPct val="69444"/>
              <a:buFont typeface="Courier New" panose="02070309020205020404" pitchFamily="49" charset="0"/>
              <a:buChar char="o"/>
              <a:tabLst>
                <a:tab pos="678180" algn="l"/>
              </a:tabLst>
            </a:pPr>
            <a:r>
              <a:rPr sz="1800" spc="-114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Para</a:t>
            </a:r>
            <a:r>
              <a:rPr sz="1800" spc="-1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9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dados</a:t>
            </a:r>
            <a:r>
              <a:rPr sz="1800" spc="-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9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quantitativos</a:t>
            </a:r>
            <a:r>
              <a:rPr sz="1800" spc="-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6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contínuos</a:t>
            </a:r>
            <a:r>
              <a:rPr sz="1800" spc="-1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</a:t>
            </a:r>
            <a:r>
              <a:rPr sz="1800" spc="-1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9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geralmente</a:t>
            </a:r>
            <a:r>
              <a:rPr sz="1800" spc="-9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2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resultantes</a:t>
            </a:r>
            <a:r>
              <a:rPr sz="1800" spc="24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</a:t>
            </a:r>
            <a:r>
              <a:rPr sz="18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5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medições</a:t>
            </a:r>
            <a:r>
              <a:rPr sz="1800" spc="-1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</a:t>
            </a:r>
            <a:r>
              <a:rPr lang="pt-BR" sz="1800" spc="-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0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características</a:t>
            </a:r>
            <a:r>
              <a:rPr sz="1800" spc="-9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da</a:t>
            </a:r>
            <a:r>
              <a:rPr sz="1800" spc="-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5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qualidade</a:t>
            </a:r>
            <a:r>
              <a:rPr sz="1800" spc="-4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</a:t>
            </a:r>
            <a:r>
              <a:rPr sz="18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3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peças</a:t>
            </a:r>
            <a:r>
              <a:rPr sz="1800" spc="-12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6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ou</a:t>
            </a:r>
            <a:r>
              <a:rPr sz="1800" spc="-1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0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produtos</a:t>
            </a:r>
            <a:r>
              <a:rPr sz="1800" spc="-10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</a:t>
            </a:r>
            <a:r>
              <a:rPr sz="1800" spc="-1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0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dividimos</a:t>
            </a:r>
            <a:r>
              <a:rPr sz="1800" spc="-1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sz="1800" spc="4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1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faixa</a:t>
            </a:r>
            <a:r>
              <a:rPr lang="pt-BR" spc="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 </a:t>
            </a:r>
            <a:r>
              <a:rPr sz="1800" spc="-7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variação</a:t>
            </a:r>
            <a:r>
              <a:rPr lang="pt-BR" spc="-6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4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dos</a:t>
            </a:r>
            <a:r>
              <a:rPr sz="1800" spc="-1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9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dados</a:t>
            </a:r>
            <a:r>
              <a:rPr sz="1800" spc="-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pt-BR" spc="-2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em </a:t>
            </a:r>
            <a:r>
              <a:rPr lang="pt-BR" spc="-9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intervalos</a:t>
            </a:r>
            <a:r>
              <a:rPr sz="1800" spc="-8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6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</a:t>
            </a:r>
            <a:r>
              <a:rPr sz="1800" spc="-5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spc="-17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classes.</a:t>
            </a:r>
            <a:r>
              <a:rPr sz="1800" spc="-17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endParaRPr lang="pt-BR" spc="-17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672465" marR="30480" indent="-285750">
              <a:spcBef>
                <a:spcPts val="555"/>
              </a:spcBef>
              <a:buClr>
                <a:srgbClr val="DD8047"/>
              </a:buClr>
              <a:buSzPct val="69444"/>
              <a:buFont typeface="Arial"/>
              <a:buChar char="•"/>
              <a:tabLst>
                <a:tab pos="678180" algn="l"/>
              </a:tabLst>
            </a:pPr>
            <a:endParaRPr lang="pt-BR" spc="-17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672465" marR="30480" indent="-285750" algn="just">
              <a:spcBef>
                <a:spcPts val="555"/>
              </a:spcBef>
              <a:buClr>
                <a:srgbClr val="DD8047"/>
              </a:buClr>
              <a:buSzPct val="69444"/>
              <a:buFont typeface="Courier New" panose="02070309020205020404" pitchFamily="49" charset="0"/>
              <a:buChar char="o"/>
              <a:tabLst>
                <a:tab pos="678180" algn="l"/>
              </a:tabLst>
            </a:pPr>
            <a:r>
              <a:rPr lang="pt-BR" spc="-1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Definimos um </a:t>
            </a:r>
            <a:r>
              <a:rPr lang="pt-BR" b="1" spc="-1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número de classes (K)</a:t>
            </a:r>
            <a:r>
              <a:rPr lang="pt-BR" spc="-1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: </a:t>
            </a:r>
            <a:endParaRPr lang="pt-BR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843915" marR="30480" lvl="1" algn="just">
              <a:spcBef>
                <a:spcPts val="555"/>
              </a:spcBef>
              <a:buClr>
                <a:srgbClr val="DD8047"/>
              </a:buClr>
              <a:buSzPct val="69444"/>
              <a:tabLst>
                <a:tab pos="678180" algn="l"/>
              </a:tabLst>
            </a:pPr>
            <a:r>
              <a:rPr lang="pt-BR" spc="-1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K = 5, para n ≤ 25;</a:t>
            </a:r>
          </a:p>
          <a:p>
            <a:pPr marL="843915" marR="30480" lvl="1" algn="just">
              <a:spcBef>
                <a:spcPts val="555"/>
              </a:spcBef>
              <a:buClr>
                <a:srgbClr val="DD8047"/>
              </a:buClr>
              <a:buSzPct val="69444"/>
              <a:tabLst>
                <a:tab pos="678180" algn="l"/>
              </a:tabLst>
            </a:pPr>
            <a:r>
              <a:rPr lang="pt-BR" spc="-1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K ≈ √5, para n &gt; 25;</a:t>
            </a:r>
          </a:p>
          <a:p>
            <a:pPr marL="843915" marR="30480" lvl="1" algn="just">
              <a:spcBef>
                <a:spcPts val="555"/>
              </a:spcBef>
              <a:buClr>
                <a:srgbClr val="DD8047"/>
              </a:buClr>
              <a:buSzPct val="69444"/>
              <a:tabLst>
                <a:tab pos="678180" algn="l"/>
              </a:tabLst>
            </a:pPr>
            <a:r>
              <a:rPr lang="pt-BR" spc="-1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K ≈ 1 + 3,22 log(n) (fórmula de </a:t>
            </a:r>
            <a:r>
              <a:rPr lang="pt-BR" spc="-13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Sturges</a:t>
            </a:r>
            <a:r>
              <a:rPr lang="pt-BR" spc="-1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).</a:t>
            </a:r>
            <a:endParaRPr lang="pt-BR" spc="-135">
              <a:solidFill>
                <a:srgbClr val="0000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object 2"/>
              <p:cNvSpPr txBox="1"/>
              <p:nvPr/>
            </p:nvSpPr>
            <p:spPr>
              <a:xfrm>
                <a:off x="669137" y="1265980"/>
                <a:ext cx="7449627" cy="2328266"/>
              </a:xfrm>
              <a:prstGeom prst="rect">
                <a:avLst/>
              </a:prstGeom>
            </p:spPr>
            <p:txBody>
              <a:bodyPr vert="horz" wrap="square" lIns="0" tIns="91440" rIns="0" bIns="0" rtlCol="0" anchor="t">
                <a:spAutoFit/>
              </a:bodyPr>
              <a:lstStyle/>
              <a:p>
                <a:pPr marL="381000" indent="-342900">
                  <a:lnSpc>
                    <a:spcPct val="100000"/>
                  </a:lnSpc>
                  <a:spcBef>
                    <a:spcPts val="720"/>
                  </a:spcBef>
                  <a:buClr>
                    <a:srgbClr val="DD8047"/>
                  </a:buClr>
                  <a:buFont typeface="Arial" panose="020B0604020202020204" pitchFamily="34" charset="0"/>
                  <a:buChar char="•"/>
                </a:pPr>
                <a:r>
                  <a:rPr lang="pt-BR" sz="2000" i="1" spc="-95">
                    <a:latin typeface="Arial"/>
                    <a:cs typeface="Arial"/>
                  </a:rPr>
                  <a:t>Distri</a:t>
                </a:r>
                <a:r>
                  <a:rPr lang="pt-BR" sz="2000" i="1" spc="-100" err="1">
                    <a:latin typeface="Arial"/>
                    <a:cs typeface="Arial"/>
                  </a:rPr>
                  <a:t>b</a:t>
                </a:r>
                <a:r>
                  <a:rPr lang="pt-BR" sz="2000" i="1" spc="-140" err="1">
                    <a:latin typeface="Arial"/>
                    <a:cs typeface="Arial"/>
                  </a:rPr>
                  <a:t>uiçã</a:t>
                </a:r>
                <a:r>
                  <a:rPr lang="pt-BR" sz="2000" i="1" spc="-165" err="1">
                    <a:latin typeface="Arial"/>
                    <a:cs typeface="Arial"/>
                  </a:rPr>
                  <a:t>o</a:t>
                </a:r>
                <a:r>
                  <a:rPr lang="pt-BR" sz="2000" i="1" spc="-10">
                    <a:latin typeface="Arial"/>
                    <a:cs typeface="Arial"/>
                  </a:rPr>
                  <a:t> </a:t>
                </a:r>
                <a:r>
                  <a:rPr lang="pt-BR" sz="2000" i="1" spc="-175">
                    <a:latin typeface="Arial"/>
                    <a:cs typeface="Arial"/>
                  </a:rPr>
                  <a:t>de</a:t>
                </a:r>
                <a:r>
                  <a:rPr lang="pt-BR" sz="2000" i="1" spc="-10">
                    <a:latin typeface="Arial"/>
                    <a:cs typeface="Arial"/>
                  </a:rPr>
                  <a:t> </a:t>
                </a:r>
                <a:r>
                  <a:rPr lang="pt-BR" sz="2000" i="1" spc="-130" err="1">
                    <a:latin typeface="Arial"/>
                    <a:cs typeface="Arial"/>
                  </a:rPr>
                  <a:t>frequência</a:t>
                </a:r>
                <a:r>
                  <a:rPr lang="pt-BR" sz="2000" i="1" spc="-10">
                    <a:latin typeface="Arial"/>
                    <a:cs typeface="Arial"/>
                  </a:rPr>
                  <a:t> </a:t>
                </a:r>
                <a:r>
                  <a:rPr lang="pt-BR" sz="2000" i="1" spc="-235" err="1">
                    <a:latin typeface="Arial"/>
                    <a:cs typeface="Arial"/>
                  </a:rPr>
                  <a:t>e</a:t>
                </a:r>
                <a:r>
                  <a:rPr lang="pt-BR" sz="2000" i="1" spc="-345" err="1">
                    <a:latin typeface="Arial"/>
                    <a:cs typeface="Arial"/>
                  </a:rPr>
                  <a:t>m</a:t>
                </a:r>
                <a:r>
                  <a:rPr lang="pt-BR" sz="2000" i="1" spc="-10">
                    <a:latin typeface="Arial"/>
                    <a:cs typeface="Arial"/>
                  </a:rPr>
                  <a:t> </a:t>
                </a:r>
                <a:r>
                  <a:rPr lang="pt-BR" sz="2000" i="1" spc="-110" err="1">
                    <a:latin typeface="Arial"/>
                    <a:cs typeface="Arial"/>
                  </a:rPr>
                  <a:t>inte</a:t>
                </a:r>
                <a:r>
                  <a:rPr lang="pt-BR" sz="2000" i="1" spc="-50" err="1">
                    <a:latin typeface="Arial"/>
                    <a:cs typeface="Arial"/>
                  </a:rPr>
                  <a:t>r</a:t>
                </a:r>
                <a:r>
                  <a:rPr lang="pt-BR" sz="2000" i="1" spc="-145" err="1">
                    <a:latin typeface="Arial"/>
                    <a:cs typeface="Arial"/>
                  </a:rPr>
                  <a:t>valos</a:t>
                </a:r>
                <a:r>
                  <a:rPr lang="pt-BR" sz="2000" i="1" spc="-10">
                    <a:latin typeface="Arial"/>
                    <a:cs typeface="Arial"/>
                  </a:rPr>
                  <a:t> </a:t>
                </a:r>
                <a:r>
                  <a:rPr lang="pt-BR" sz="2000" i="1" spc="-175">
                    <a:latin typeface="Arial"/>
                    <a:cs typeface="Arial"/>
                  </a:rPr>
                  <a:t>de</a:t>
                </a:r>
                <a:r>
                  <a:rPr lang="pt-BR" sz="2000" i="1" spc="-10">
                    <a:latin typeface="Arial"/>
                    <a:cs typeface="Arial"/>
                  </a:rPr>
                  <a:t> </a:t>
                </a:r>
                <a:r>
                  <a:rPr lang="pt-BR" sz="2000" i="1" spc="-200">
                    <a:latin typeface="Arial"/>
                    <a:cs typeface="Arial"/>
                  </a:rPr>
                  <a:t>c</a:t>
                </a:r>
                <a:r>
                  <a:rPr lang="pt-BR" sz="2000" i="1" spc="-215">
                    <a:latin typeface="Arial"/>
                    <a:cs typeface="Arial"/>
                  </a:rPr>
                  <a:t>lasses</a:t>
                </a:r>
                <a:r>
                  <a:rPr lang="pt-BR" sz="2000" i="1" spc="-125">
                    <a:latin typeface="Arial"/>
                    <a:cs typeface="Arial"/>
                  </a:rPr>
                  <a:t>:</a:t>
                </a:r>
                <a:r>
                  <a:rPr lang="pt-BR" sz="2000" i="1" spc="-10">
                    <a:latin typeface="Arial"/>
                    <a:cs typeface="Arial"/>
                  </a:rPr>
                  <a:t> </a:t>
                </a:r>
                <a:r>
                  <a:rPr lang="pt-BR" sz="2000" i="1" spc="-185">
                    <a:latin typeface="Arial"/>
                    <a:cs typeface="Arial"/>
                  </a:rPr>
                  <a:t>Dados</a:t>
                </a:r>
                <a:r>
                  <a:rPr lang="pt-BR" sz="2000" i="1" spc="-10">
                    <a:latin typeface="Arial"/>
                    <a:cs typeface="Arial"/>
                  </a:rPr>
                  <a:t> </a:t>
                </a:r>
                <a:r>
                  <a:rPr lang="pt-BR" sz="2000" i="1" spc="-170" err="1">
                    <a:latin typeface="Arial"/>
                    <a:cs typeface="Arial"/>
                  </a:rPr>
                  <a:t>contínuos</a:t>
                </a:r>
                <a:r>
                  <a:rPr lang="pt-BR" sz="2000" i="1" spc="-170">
                    <a:latin typeface="Arial"/>
                    <a:cs typeface="Arial"/>
                  </a:rPr>
                  <a:t>:</a:t>
                </a:r>
                <a:endParaRPr lang="pt-BR" sz="2000">
                  <a:latin typeface="Arial"/>
                  <a:cs typeface="Arial"/>
                </a:endParaRPr>
              </a:p>
              <a:p>
                <a:pPr marL="381000" indent="-342900">
                  <a:spcBef>
                    <a:spcPts val="720"/>
                  </a:spcBef>
                  <a:buClr>
                    <a:srgbClr val="DD8047"/>
                  </a:buClr>
                  <a:buFont typeface="Arial" panose="020B0604020202020204" pitchFamily="34" charset="0"/>
                  <a:buChar char="•"/>
                  <a:tabLst>
                    <a:tab pos="678180" algn="l"/>
                  </a:tabLst>
                </a:pPr>
                <a:endParaRPr lang="pt-BR" sz="2000" i="1" spc="-170">
                  <a:latin typeface="Arial"/>
                  <a:cs typeface="Arial"/>
                </a:endParaRPr>
              </a:p>
              <a:p>
                <a:pPr marL="678180" marR="30480" indent="-291465">
                  <a:spcBef>
                    <a:spcPts val="555"/>
                  </a:spcBef>
                  <a:buClr>
                    <a:srgbClr val="DD8047"/>
                  </a:buClr>
                  <a:buSzPct val="69444"/>
                  <a:buFont typeface="Courier New" panose="02070309020205020404" pitchFamily="49" charset="0"/>
                  <a:buChar char="o"/>
                  <a:tabLst>
                    <a:tab pos="678180" algn="l"/>
                  </a:tabLst>
                </a:pPr>
                <a:r>
                  <a:rPr lang="pt-BR" spc="-114">
                    <a:latin typeface="Microsoft Sans Serif"/>
                    <a:ea typeface="Microsoft Sans Serif"/>
                    <a:cs typeface="Microsoft Sans Serif"/>
                  </a:rPr>
                  <a:t>Também é necessário definir uma amplitude de classes (h):</a:t>
                </a:r>
              </a:p>
              <a:p>
                <a:pPr marL="843915" marR="30480" lvl="1">
                  <a:spcBef>
                    <a:spcPts val="555"/>
                  </a:spcBef>
                  <a:buClr>
                    <a:srgbClr val="DD8047"/>
                  </a:buClr>
                  <a:buSzPct val="69444"/>
                  <a:tabLst>
                    <a:tab pos="678180" algn="l"/>
                  </a:tabLst>
                </a:pPr>
                <a:r>
                  <a:rPr lang="pt-BR" spc="-114">
                    <a:latin typeface="Calibri"/>
                    <a:ea typeface="Calibri"/>
                    <a:cs typeface="Calibri"/>
                  </a:rPr>
                  <a:t>h ≈</a:t>
                </a:r>
                <a:r>
                  <a:rPr lang="pt-BR" spc="-114">
                    <a:latin typeface="Microsoft Sans Serif"/>
                    <a:ea typeface="Microsoft Sans Serif"/>
                    <a:cs typeface="Microsoft Sans Serif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i="1" spc="-114" dirty="0" smtClean="0">
                            <a:latin typeface="Cambria Math" panose="02040503050406030204" pitchFamily="18" charset="0"/>
                            <a:ea typeface="Microsoft Sans Serif"/>
                            <a:cs typeface="Microsoft Sans Serif"/>
                          </a:rPr>
                        </m:ctrlPr>
                      </m:fPr>
                      <m:num>
                        <m:r>
                          <a:rPr lang="ar-AE" b="0" i="1" spc="-114" dirty="0" smtClean="0">
                            <a:latin typeface="Cambria Math" panose="02040503050406030204" pitchFamily="18" charset="0"/>
                            <a:ea typeface="Microsoft Sans Serif"/>
                            <a:cs typeface="Microsoft Sans Serif"/>
                          </a:rPr>
                          <m:t>𝑅</m:t>
                        </m:r>
                      </m:num>
                      <m:den>
                        <m:r>
                          <a:rPr lang="pt-BR" b="0" i="1" spc="-114" dirty="0" smtClean="0">
                            <a:latin typeface="Cambria Math" panose="02040503050406030204" pitchFamily="18" charset="0"/>
                            <a:ea typeface="Microsoft Sans Serif"/>
                            <a:cs typeface="Microsoft Sans Serif"/>
                          </a:rPr>
                          <m:t>𝐾</m:t>
                        </m:r>
                      </m:den>
                    </m:f>
                  </m:oMath>
                </a14:m>
                <a:endParaRPr lang="pt-BR" spc="-114">
                  <a:latin typeface="Microsoft Sans Serif"/>
                  <a:ea typeface="Microsoft Sans Serif"/>
                  <a:cs typeface="Microsoft Sans Serif"/>
                </a:endParaRPr>
              </a:p>
              <a:p>
                <a:pPr marL="843915" marR="30480" lvl="1">
                  <a:spcBef>
                    <a:spcPts val="555"/>
                  </a:spcBef>
                  <a:buClr>
                    <a:srgbClr val="DD8047"/>
                  </a:buClr>
                  <a:buSzPct val="69444"/>
                  <a:tabLst>
                    <a:tab pos="678180" algn="l"/>
                  </a:tabLst>
                </a:pPr>
                <a:r>
                  <a:rPr lang="pt-BR" spc="-114">
                    <a:latin typeface="Microsoft Sans Serif"/>
                    <a:ea typeface="Microsoft Sans Serif"/>
                    <a:cs typeface="Microsoft Sans Serif"/>
                  </a:rPr>
                  <a:t>R = amplitude total do Rol;</a:t>
                </a:r>
              </a:p>
              <a:p>
                <a:pPr marL="843915" marR="30480" lvl="1">
                  <a:spcBef>
                    <a:spcPts val="555"/>
                  </a:spcBef>
                  <a:buClr>
                    <a:srgbClr val="DD8047"/>
                  </a:buClr>
                  <a:buSzPct val="69444"/>
                  <a:tabLst>
                    <a:tab pos="678180" algn="l"/>
                  </a:tabLst>
                </a:pPr>
                <a:r>
                  <a:rPr lang="pt-BR" spc="-114">
                    <a:latin typeface="Microsoft Sans Serif"/>
                    <a:ea typeface="Microsoft Sans Serif"/>
                    <a:cs typeface="Microsoft Sans Serif"/>
                  </a:rPr>
                  <a:t>K = número de classes .</a:t>
                </a:r>
              </a:p>
            </p:txBody>
          </p:sp>
        </mc:Choice>
        <mc:Fallback>
          <p:sp>
            <p:nvSpPr>
              <p:cNvPr id="2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37" y="1265980"/>
                <a:ext cx="7449627" cy="2328266"/>
              </a:xfrm>
              <a:prstGeom prst="rect">
                <a:avLst/>
              </a:prstGeom>
              <a:blipFill>
                <a:blip r:embed="rId2"/>
                <a:stretch>
                  <a:fillRect l="-1473" b="-523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  <p:extLst>
      <p:ext uri="{BB962C8B-B14F-4D97-AF65-F5344CB8AC3E}">
        <p14:creationId xmlns:p14="http://schemas.microsoft.com/office/powerpoint/2010/main" val="1309681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0156" y="1803500"/>
            <a:ext cx="4109720" cy="2292449"/>
          </a:xfrm>
          <a:prstGeom prst="rect">
            <a:avLst/>
          </a:prstGeom>
        </p:spPr>
        <p:txBody>
          <a:bodyPr vert="horz" wrap="square" lIns="0" tIns="101600" rIns="0" bIns="0" rtlCol="0" anchor="t">
            <a:spAutoFit/>
          </a:bodyPr>
          <a:lstStyle/>
          <a:p>
            <a:pPr marL="354965" indent="-342900">
              <a:lnSpc>
                <a:spcPct val="100000"/>
              </a:lnSpc>
              <a:spcBef>
                <a:spcPts val="8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1155" algn="l"/>
                <a:tab pos="351790" algn="l"/>
              </a:tabLst>
            </a:pPr>
            <a:r>
              <a:rPr sz="2400" spc="-114" err="1">
                <a:latin typeface="Microsoft Sans Serif"/>
                <a:cs typeface="Microsoft Sans Serif"/>
              </a:rPr>
              <a:t>Definição</a:t>
            </a:r>
            <a:r>
              <a:rPr sz="2400" spc="-5">
                <a:latin typeface="Microsoft Sans Serif"/>
                <a:cs typeface="Microsoft Sans Serif"/>
              </a:rPr>
              <a:t> </a:t>
            </a:r>
            <a:r>
              <a:rPr sz="2400" spc="-80">
                <a:latin typeface="Microsoft Sans Serif"/>
                <a:cs typeface="Microsoft Sans Serif"/>
              </a:rPr>
              <a:t>do</a:t>
            </a:r>
            <a:r>
              <a:rPr sz="2400" spc="-5">
                <a:latin typeface="Microsoft Sans Serif"/>
                <a:cs typeface="Microsoft Sans Serif"/>
              </a:rPr>
              <a:t> </a:t>
            </a:r>
            <a:r>
              <a:rPr sz="2400" spc="-90" err="1">
                <a:latin typeface="Microsoft Sans Serif"/>
                <a:cs typeface="Microsoft Sans Serif"/>
              </a:rPr>
              <a:t>problema</a:t>
            </a:r>
            <a:r>
              <a:rPr sz="2400" spc="-90">
                <a:latin typeface="Microsoft Sans Serif"/>
                <a:cs typeface="Microsoft Sans Serif"/>
              </a:rPr>
              <a:t>;</a:t>
            </a:r>
            <a:endParaRPr lang="pt-BR" sz="2400">
              <a:latin typeface="Microsoft Sans Serif"/>
              <a:ea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1155" algn="l"/>
                <a:tab pos="351790" algn="l"/>
              </a:tabLst>
            </a:pPr>
            <a:r>
              <a:rPr sz="2400" spc="-145" err="1">
                <a:latin typeface="Microsoft Sans Serif"/>
                <a:cs typeface="Microsoft Sans Serif"/>
              </a:rPr>
              <a:t>Planejamento</a:t>
            </a:r>
            <a:r>
              <a:rPr sz="2400" spc="-145">
                <a:latin typeface="Microsoft Sans Serif"/>
                <a:cs typeface="Microsoft Sans Serif"/>
              </a:rPr>
              <a:t>;</a:t>
            </a:r>
            <a:endParaRPr sz="2400">
              <a:latin typeface="Microsoft Sans Serif"/>
              <a:ea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1155" algn="l"/>
                <a:tab pos="351790" algn="l"/>
              </a:tabLst>
            </a:pPr>
            <a:r>
              <a:rPr sz="2400" spc="-105" err="1">
                <a:latin typeface="Microsoft Sans Serif"/>
                <a:cs typeface="Microsoft Sans Serif"/>
              </a:rPr>
              <a:t>Coleta</a:t>
            </a:r>
            <a:r>
              <a:rPr sz="2400" spc="5">
                <a:latin typeface="Microsoft Sans Serif"/>
                <a:cs typeface="Microsoft Sans Serif"/>
              </a:rPr>
              <a:t> </a:t>
            </a:r>
            <a:r>
              <a:rPr sz="2400" spc="-80">
                <a:latin typeface="Microsoft Sans Serif"/>
                <a:cs typeface="Microsoft Sans Serif"/>
              </a:rPr>
              <a:t>de</a:t>
            </a:r>
            <a:r>
              <a:rPr sz="2400">
                <a:latin typeface="Microsoft Sans Serif"/>
                <a:cs typeface="Microsoft Sans Serif"/>
              </a:rPr>
              <a:t> </a:t>
            </a:r>
            <a:r>
              <a:rPr sz="2400" spc="-105">
                <a:latin typeface="Microsoft Sans Serif"/>
                <a:cs typeface="Microsoft Sans Serif"/>
              </a:rPr>
              <a:t>dados;</a:t>
            </a:r>
            <a:endParaRPr sz="2400">
              <a:latin typeface="Microsoft Sans Serif"/>
              <a:ea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1155" algn="l"/>
                <a:tab pos="351790" algn="l"/>
              </a:tabLst>
            </a:pPr>
            <a:r>
              <a:rPr sz="2400" spc="-90" err="1">
                <a:latin typeface="Microsoft Sans Serif"/>
                <a:cs typeface="Microsoft Sans Serif"/>
              </a:rPr>
              <a:t>Crítica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195">
                <a:latin typeface="Microsoft Sans Serif"/>
                <a:cs typeface="Microsoft Sans Serif"/>
              </a:rPr>
              <a:t>do</a:t>
            </a:r>
            <a:r>
              <a:rPr sz="2400" spc="-170">
                <a:latin typeface="Microsoft Sans Serif"/>
                <a:cs typeface="Microsoft Sans Serif"/>
              </a:rPr>
              <a:t>s</a:t>
            </a:r>
            <a:r>
              <a:rPr sz="2400" spc="15">
                <a:latin typeface="Microsoft Sans Serif"/>
                <a:cs typeface="Microsoft Sans Serif"/>
              </a:rPr>
              <a:t> </a:t>
            </a:r>
            <a:r>
              <a:rPr sz="2400" spc="-105">
                <a:latin typeface="Microsoft Sans Serif"/>
                <a:cs typeface="Microsoft Sans Serif"/>
              </a:rPr>
              <a:t>dados;</a:t>
            </a:r>
            <a:endParaRPr sz="2400">
              <a:latin typeface="Microsoft Sans Serif"/>
              <a:ea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1155" algn="l"/>
                <a:tab pos="351790" algn="l"/>
              </a:tabLst>
            </a:pPr>
            <a:r>
              <a:rPr sz="2400" spc="-135" err="1">
                <a:latin typeface="Microsoft Sans Serif"/>
                <a:cs typeface="Microsoft Sans Serif"/>
              </a:rPr>
              <a:t>Apresentação</a:t>
            </a:r>
            <a:r>
              <a:rPr sz="2400" spc="20">
                <a:latin typeface="Microsoft Sans Serif"/>
                <a:cs typeface="Microsoft Sans Serif"/>
              </a:rPr>
              <a:t> </a:t>
            </a:r>
            <a:r>
              <a:rPr sz="2400" spc="-195">
                <a:latin typeface="Microsoft Sans Serif"/>
                <a:cs typeface="Microsoft Sans Serif"/>
              </a:rPr>
              <a:t>do</a:t>
            </a:r>
            <a:r>
              <a:rPr sz="2400" spc="-170">
                <a:latin typeface="Microsoft Sans Serif"/>
                <a:cs typeface="Microsoft Sans Serif"/>
              </a:rPr>
              <a:t>s</a:t>
            </a:r>
            <a:r>
              <a:rPr sz="2400" spc="15">
                <a:latin typeface="Microsoft Sans Serif"/>
                <a:cs typeface="Microsoft Sans Serif"/>
              </a:rPr>
              <a:t> </a:t>
            </a:r>
            <a:r>
              <a:rPr sz="2400" spc="-105">
                <a:latin typeface="Microsoft Sans Serif"/>
                <a:cs typeface="Microsoft Sans Serif"/>
              </a:rPr>
              <a:t>dados</a:t>
            </a:r>
            <a:r>
              <a:rPr lang="pt-BR" sz="2400" spc="-105">
                <a:latin typeface="Microsoft Sans Serif"/>
                <a:cs typeface="Microsoft Sans Serif"/>
              </a:rPr>
              <a:t>.</a:t>
            </a:r>
            <a:endParaRPr sz="240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3403" y="197217"/>
            <a:ext cx="6979461" cy="691215"/>
          </a:xfrm>
          <a:prstGeom prst="rect">
            <a:avLst/>
          </a:prstGeom>
        </p:spPr>
        <p:txBody>
          <a:bodyPr vert="horz" wrap="square" lIns="0" tIns="1397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err="1"/>
              <a:t>Estatística</a:t>
            </a:r>
            <a:r>
              <a:rPr spc="-5"/>
              <a:t> </a:t>
            </a:r>
            <a:r>
              <a:rPr spc="-5" err="1"/>
              <a:t>Descritiva</a:t>
            </a:r>
            <a:endParaRPr lang="pt-BR" err="1"/>
          </a:p>
        </p:txBody>
      </p:sp>
      <p:sp>
        <p:nvSpPr>
          <p:cNvPr id="4" name="object 4"/>
          <p:cNvSpPr txBox="1"/>
          <p:nvPr/>
        </p:nvSpPr>
        <p:spPr>
          <a:xfrm>
            <a:off x="910113" y="1285752"/>
            <a:ext cx="4104957" cy="518731"/>
          </a:xfrm>
          <a:prstGeom prst="rect">
            <a:avLst/>
          </a:prstGeom>
          <a:solidFill>
            <a:srgbClr val="DD8047"/>
          </a:solidFill>
        </p:spPr>
        <p:txBody>
          <a:bodyPr vert="horz" wrap="square" lIns="0" tIns="26034" rIns="0" bIns="0" rtlCol="0" anchor="t">
            <a:spAutoFit/>
          </a:bodyPr>
          <a:lstStyle/>
          <a:p>
            <a:pPr marL="85725">
              <a:lnSpc>
                <a:spcPct val="100000"/>
              </a:lnSpc>
              <a:spcBef>
                <a:spcPts val="204"/>
              </a:spcBef>
            </a:pPr>
            <a:r>
              <a:rPr sz="3200" b="1" spc="-5" err="1">
                <a:latin typeface="Arial"/>
                <a:cs typeface="Times New Roman"/>
              </a:rPr>
              <a:t>Método</a:t>
            </a:r>
            <a:r>
              <a:rPr sz="3200" b="1" spc="-35">
                <a:latin typeface="Arial"/>
                <a:cs typeface="Times New Roman"/>
              </a:rPr>
              <a:t> </a:t>
            </a:r>
            <a:r>
              <a:rPr sz="3200" b="1" spc="-5">
                <a:latin typeface="Arial"/>
                <a:cs typeface="Times New Roman"/>
              </a:rPr>
              <a:t>de</a:t>
            </a:r>
            <a:r>
              <a:rPr sz="3200" b="1" spc="-30">
                <a:latin typeface="Arial"/>
                <a:cs typeface="Times New Roman"/>
              </a:rPr>
              <a:t> </a:t>
            </a:r>
            <a:r>
              <a:rPr sz="3200" b="1" err="1">
                <a:latin typeface="Arial"/>
                <a:cs typeface="Times New Roman"/>
              </a:rPr>
              <a:t>trabalho</a:t>
            </a:r>
            <a:r>
              <a:rPr sz="3200" b="1">
                <a:latin typeface="Arial"/>
                <a:cs typeface="Times New Roman"/>
              </a:rPr>
              <a:t>:</a:t>
            </a:r>
            <a:endParaRPr lang="pt-BR" sz="3200">
              <a:latin typeface="Arial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175925"/>
            <a:ext cx="8797636" cy="3862596"/>
          </a:xfrm>
          <a:prstGeom prst="rect">
            <a:avLst/>
          </a:prstGeom>
        </p:spPr>
        <p:txBody>
          <a:bodyPr vert="horz" wrap="square" lIns="0" tIns="91440" rIns="0" bIns="0" rtlCol="0" anchor="t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720"/>
              </a:spcBef>
              <a:buClr>
                <a:srgbClr val="DD8047"/>
              </a:buClr>
              <a:buFont typeface="Arial" panose="020B0604020202020204" pitchFamily="34" charset="0"/>
              <a:buChar char="•"/>
            </a:pPr>
            <a:r>
              <a:rPr sz="2000" i="1" spc="-95" err="1">
                <a:latin typeface="Arial"/>
                <a:cs typeface="Arial"/>
              </a:rPr>
              <a:t>Distri</a:t>
            </a:r>
            <a:r>
              <a:rPr sz="2000" i="1" spc="-100" err="1">
                <a:latin typeface="Arial"/>
                <a:cs typeface="Arial"/>
              </a:rPr>
              <a:t>b</a:t>
            </a:r>
            <a:r>
              <a:rPr sz="2000" i="1" spc="-140" err="1">
                <a:latin typeface="Arial"/>
                <a:cs typeface="Arial"/>
              </a:rPr>
              <a:t>uiçã</a:t>
            </a:r>
            <a:r>
              <a:rPr sz="2000" i="1" spc="-165" err="1">
                <a:latin typeface="Arial"/>
                <a:cs typeface="Arial"/>
              </a:rPr>
              <a:t>o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75">
                <a:latin typeface="Arial"/>
                <a:cs typeface="Arial"/>
              </a:rPr>
              <a:t>de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30" err="1">
                <a:latin typeface="Arial"/>
                <a:cs typeface="Arial"/>
              </a:rPr>
              <a:t>frequência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235" err="1">
                <a:latin typeface="Arial"/>
                <a:cs typeface="Arial"/>
              </a:rPr>
              <a:t>e</a:t>
            </a:r>
            <a:r>
              <a:rPr sz="2000" i="1" spc="-345" err="1">
                <a:latin typeface="Arial"/>
                <a:cs typeface="Arial"/>
              </a:rPr>
              <a:t>m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10" err="1">
                <a:latin typeface="Arial"/>
                <a:cs typeface="Arial"/>
              </a:rPr>
              <a:t>inte</a:t>
            </a:r>
            <a:r>
              <a:rPr sz="2000" i="1" spc="-50" err="1">
                <a:latin typeface="Arial"/>
                <a:cs typeface="Arial"/>
              </a:rPr>
              <a:t>r</a:t>
            </a:r>
            <a:r>
              <a:rPr sz="2000" i="1" spc="-145" err="1">
                <a:latin typeface="Arial"/>
                <a:cs typeface="Arial"/>
              </a:rPr>
              <a:t>valos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75">
                <a:latin typeface="Arial"/>
                <a:cs typeface="Arial"/>
              </a:rPr>
              <a:t>de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200">
                <a:latin typeface="Arial"/>
                <a:cs typeface="Arial"/>
              </a:rPr>
              <a:t>c</a:t>
            </a:r>
            <a:r>
              <a:rPr sz="2000" i="1" spc="-215">
                <a:latin typeface="Arial"/>
                <a:cs typeface="Arial"/>
              </a:rPr>
              <a:t>lasses</a:t>
            </a:r>
            <a:r>
              <a:rPr sz="2000" i="1" spc="-125">
                <a:latin typeface="Arial"/>
                <a:cs typeface="Arial"/>
              </a:rPr>
              <a:t>: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85">
                <a:latin typeface="Arial"/>
                <a:cs typeface="Arial"/>
              </a:rPr>
              <a:t>Dados</a:t>
            </a:r>
            <a:r>
              <a:rPr sz="2000" i="1" spc="-10">
                <a:latin typeface="Arial"/>
                <a:cs typeface="Arial"/>
              </a:rPr>
              <a:t> </a:t>
            </a:r>
            <a:r>
              <a:rPr sz="2000" i="1" spc="-170" err="1">
                <a:latin typeface="Arial"/>
                <a:cs typeface="Arial"/>
              </a:rPr>
              <a:t>contínuos</a:t>
            </a:r>
            <a:r>
              <a:rPr sz="2000" i="1" spc="-170">
                <a:latin typeface="Arial"/>
                <a:cs typeface="Arial"/>
              </a:rPr>
              <a:t>:</a:t>
            </a:r>
            <a:endParaRPr sz="2000">
              <a:latin typeface="Arial"/>
              <a:cs typeface="Arial"/>
            </a:endParaRPr>
          </a:p>
          <a:p>
            <a:pPr marL="672465" marR="30480" indent="-285750" algn="just">
              <a:lnSpc>
                <a:spcPct val="100000"/>
              </a:lnSpc>
              <a:spcBef>
                <a:spcPts val="555"/>
              </a:spcBef>
              <a:buClr>
                <a:srgbClr val="DD8047"/>
              </a:buClr>
              <a:buSzPct val="69444"/>
              <a:buFont typeface="Courier New" panose="02070309020205020404" pitchFamily="49" charset="0"/>
              <a:buChar char="o"/>
              <a:tabLst>
                <a:tab pos="678180" algn="l"/>
              </a:tabLst>
            </a:pPr>
            <a:r>
              <a:rPr spc="-15">
                <a:latin typeface="Microsoft Sans Serif"/>
                <a:cs typeface="Microsoft Sans Serif"/>
              </a:rPr>
              <a:t>O</a:t>
            </a:r>
            <a:r>
              <a:rPr spc="-10">
                <a:latin typeface="Microsoft Sans Serif"/>
                <a:cs typeface="Microsoft Sans Serif"/>
              </a:rPr>
              <a:t> </a:t>
            </a:r>
            <a:r>
              <a:rPr spc="-150" err="1">
                <a:latin typeface="Microsoft Sans Serif"/>
                <a:cs typeface="Microsoft Sans Serif"/>
              </a:rPr>
              <a:t>menor</a:t>
            </a:r>
            <a:r>
              <a:rPr spc="-145">
                <a:latin typeface="Microsoft Sans Serif"/>
                <a:cs typeface="Microsoft Sans Serif"/>
              </a:rPr>
              <a:t> </a:t>
            </a:r>
            <a:r>
              <a:rPr spc="-60">
                <a:latin typeface="Microsoft Sans Serif"/>
                <a:cs typeface="Microsoft Sans Serif"/>
              </a:rPr>
              <a:t>valor</a:t>
            </a:r>
            <a:r>
              <a:rPr spc="-55">
                <a:latin typeface="Microsoft Sans Serif"/>
                <a:cs typeface="Microsoft Sans Serif"/>
              </a:rPr>
              <a:t> </a:t>
            </a:r>
            <a:r>
              <a:rPr spc="-15">
                <a:latin typeface="Microsoft Sans Serif"/>
                <a:cs typeface="Microsoft Sans Serif"/>
              </a:rPr>
              <a:t>da</a:t>
            </a:r>
            <a:r>
              <a:rPr spc="-10">
                <a:latin typeface="Microsoft Sans Serif"/>
                <a:cs typeface="Microsoft Sans Serif"/>
              </a:rPr>
              <a:t> </a:t>
            </a:r>
            <a:r>
              <a:rPr spc="-160" err="1">
                <a:latin typeface="Microsoft Sans Serif"/>
                <a:cs typeface="Microsoft Sans Serif"/>
              </a:rPr>
              <a:t>classe</a:t>
            </a:r>
            <a:r>
              <a:rPr spc="-15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é </a:t>
            </a:r>
            <a:r>
              <a:rPr spc="-100">
                <a:latin typeface="Microsoft Sans Serif"/>
                <a:cs typeface="Microsoft Sans Serif"/>
              </a:rPr>
              <a:t> </a:t>
            </a:r>
            <a:r>
              <a:rPr spc="-114" err="1">
                <a:latin typeface="Microsoft Sans Serif"/>
                <a:cs typeface="Microsoft Sans Serif"/>
              </a:rPr>
              <a:t>denominado</a:t>
            </a:r>
            <a:r>
              <a:rPr spc="-110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limite</a:t>
            </a:r>
            <a:r>
              <a:rPr spc="-80">
                <a:latin typeface="Microsoft Sans Serif"/>
                <a:cs typeface="Microsoft Sans Serif"/>
              </a:rPr>
              <a:t> </a:t>
            </a:r>
            <a:r>
              <a:rPr spc="-50">
                <a:latin typeface="Microsoft Sans Serif"/>
                <a:cs typeface="Microsoft Sans Serif"/>
              </a:rPr>
              <a:t>inferior </a:t>
            </a:r>
            <a:r>
              <a:rPr spc="-55">
                <a:latin typeface="Microsoft Sans Serif"/>
                <a:cs typeface="Microsoft Sans Serif"/>
              </a:rPr>
              <a:t>(l</a:t>
            </a:r>
            <a:r>
              <a:rPr spc="-82" baseline="-32407">
                <a:latin typeface="Microsoft Sans Serif"/>
                <a:cs typeface="Microsoft Sans Serif"/>
              </a:rPr>
              <a:t>i</a:t>
            </a:r>
            <a:r>
              <a:rPr spc="-55">
                <a:latin typeface="Microsoft Sans Serif"/>
                <a:cs typeface="Microsoft Sans Serif"/>
              </a:rPr>
              <a:t>) </a:t>
            </a:r>
            <a:r>
              <a:rPr spc="-105">
                <a:latin typeface="Microsoft Sans Serif"/>
                <a:cs typeface="Microsoft Sans Serif"/>
              </a:rPr>
              <a:t>e</a:t>
            </a:r>
            <a:r>
              <a:rPr spc="-100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o</a:t>
            </a:r>
            <a:r>
              <a:rPr spc="-100">
                <a:latin typeface="Microsoft Sans Serif"/>
                <a:cs typeface="Microsoft Sans Serif"/>
              </a:rPr>
              <a:t> </a:t>
            </a:r>
            <a:r>
              <a:rPr spc="-90" err="1">
                <a:latin typeface="Microsoft Sans Serif"/>
                <a:cs typeface="Microsoft Sans Serif"/>
              </a:rPr>
              <a:t>maior</a:t>
            </a:r>
            <a:r>
              <a:rPr spc="-85">
                <a:latin typeface="Microsoft Sans Serif"/>
                <a:cs typeface="Microsoft Sans Serif"/>
              </a:rPr>
              <a:t> </a:t>
            </a:r>
            <a:r>
              <a:rPr spc="-60">
                <a:latin typeface="Microsoft Sans Serif"/>
                <a:cs typeface="Microsoft Sans Serif"/>
              </a:rPr>
              <a:t>valor </a:t>
            </a:r>
            <a:r>
              <a:rPr spc="-15">
                <a:latin typeface="Microsoft Sans Serif"/>
                <a:cs typeface="Microsoft Sans Serif"/>
              </a:rPr>
              <a:t>da </a:t>
            </a:r>
            <a:r>
              <a:rPr spc="-160" err="1">
                <a:latin typeface="Microsoft Sans Serif"/>
                <a:cs typeface="Microsoft Sans Serif"/>
              </a:rPr>
              <a:t>classe</a:t>
            </a:r>
            <a:r>
              <a:rPr spc="-15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é</a:t>
            </a:r>
            <a:r>
              <a:rPr lang="pt-BR" spc="-100">
                <a:latin typeface="Microsoft Sans Serif"/>
                <a:cs typeface="Microsoft Sans Serif"/>
              </a:rPr>
              <a:t> </a:t>
            </a:r>
            <a:r>
              <a:rPr spc="-114" err="1">
                <a:latin typeface="Microsoft Sans Serif"/>
                <a:cs typeface="Microsoft Sans Serif"/>
              </a:rPr>
              <a:t>denominado</a:t>
            </a:r>
            <a:r>
              <a:rPr spc="-110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limite</a:t>
            </a:r>
            <a:r>
              <a:rPr spc="-85">
                <a:latin typeface="Microsoft Sans Serif"/>
                <a:cs typeface="Microsoft Sans Serif"/>
              </a:rPr>
              <a:t> </a:t>
            </a:r>
            <a:r>
              <a:rPr spc="-80">
                <a:latin typeface="Microsoft Sans Serif"/>
                <a:cs typeface="Microsoft Sans Serif"/>
              </a:rPr>
              <a:t> </a:t>
            </a:r>
            <a:r>
              <a:rPr spc="-95">
                <a:latin typeface="Microsoft Sans Serif"/>
                <a:cs typeface="Microsoft Sans Serif"/>
              </a:rPr>
              <a:t>superior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35">
                <a:latin typeface="Microsoft Sans Serif"/>
                <a:cs typeface="Microsoft Sans Serif"/>
              </a:rPr>
              <a:t>(L</a:t>
            </a:r>
            <a:r>
              <a:rPr spc="-202" baseline="-32407">
                <a:latin typeface="Microsoft Sans Serif"/>
                <a:cs typeface="Microsoft Sans Serif"/>
              </a:rPr>
              <a:t>i</a:t>
            </a:r>
            <a:r>
              <a:rPr spc="-135">
                <a:latin typeface="Microsoft Sans Serif"/>
                <a:cs typeface="Microsoft Sans Serif"/>
              </a:rPr>
              <a:t>).</a:t>
            </a:r>
            <a:endParaRPr lang="pt-BR" spc="-135">
              <a:latin typeface="Microsoft Sans Serif"/>
              <a:cs typeface="Microsoft Sans Serif"/>
            </a:endParaRPr>
          </a:p>
          <a:p>
            <a:pPr marL="672465" marR="30480" indent="-285750" algn="just">
              <a:lnSpc>
                <a:spcPct val="100000"/>
              </a:lnSpc>
              <a:spcBef>
                <a:spcPts val="555"/>
              </a:spcBef>
              <a:buClr>
                <a:srgbClr val="DD8047"/>
              </a:buClr>
              <a:buSzPct val="69444"/>
              <a:buFont typeface="Courier New" panose="02070309020205020404" pitchFamily="49" charset="0"/>
              <a:buChar char="o"/>
              <a:tabLst>
                <a:tab pos="678180" algn="l"/>
              </a:tabLst>
            </a:pPr>
            <a:endParaRPr spc="-135">
              <a:latin typeface="Microsoft Sans Serif"/>
              <a:ea typeface="Microsoft Sans Serif"/>
              <a:cs typeface="Microsoft Sans Serif"/>
            </a:endParaRPr>
          </a:p>
          <a:p>
            <a:pPr marL="672465" indent="-285750">
              <a:lnSpc>
                <a:spcPct val="100000"/>
              </a:lnSpc>
              <a:spcBef>
                <a:spcPts val="550"/>
              </a:spcBef>
              <a:buClr>
                <a:srgbClr val="DD8047"/>
              </a:buClr>
              <a:buSzPct val="69444"/>
              <a:buFont typeface="Courier New" panose="02070309020205020404" pitchFamily="49" charset="0"/>
              <a:buChar char="o"/>
              <a:tabLst>
                <a:tab pos="678180" algn="l"/>
              </a:tabLst>
            </a:pPr>
            <a:r>
              <a:rPr spc="-15">
                <a:latin typeface="Microsoft Sans Serif"/>
                <a:cs typeface="Microsoft Sans Serif"/>
              </a:rPr>
              <a:t>O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80" err="1">
                <a:latin typeface="Microsoft Sans Serif"/>
                <a:cs typeface="Microsoft Sans Serif"/>
              </a:rPr>
              <a:t>inte</a:t>
            </a:r>
            <a:r>
              <a:rPr spc="10" err="1">
                <a:latin typeface="Microsoft Sans Serif"/>
                <a:cs typeface="Microsoft Sans Serif"/>
              </a:rPr>
              <a:t>r</a:t>
            </a:r>
            <a:r>
              <a:rPr spc="-155" err="1">
                <a:latin typeface="Microsoft Sans Serif"/>
                <a:cs typeface="Microsoft Sans Serif"/>
              </a:rPr>
              <a:t>v</a:t>
            </a:r>
            <a:r>
              <a:rPr spc="-45" err="1">
                <a:latin typeface="Microsoft Sans Serif"/>
                <a:cs typeface="Microsoft Sans Serif"/>
              </a:rPr>
              <a:t>al</a:t>
            </a:r>
            <a:r>
              <a:rPr spc="-55" err="1">
                <a:latin typeface="Microsoft Sans Serif"/>
                <a:cs typeface="Microsoft Sans Serif"/>
              </a:rPr>
              <a:t>o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60" err="1">
                <a:latin typeface="Microsoft Sans Serif"/>
                <a:cs typeface="Microsoft Sans Serif"/>
              </a:rPr>
              <a:t>ou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60" err="1">
                <a:latin typeface="Microsoft Sans Serif"/>
                <a:cs typeface="Microsoft Sans Serif"/>
              </a:rPr>
              <a:t>class</a:t>
            </a:r>
            <a:r>
              <a:rPr spc="-185" err="1">
                <a:latin typeface="Microsoft Sans Serif"/>
                <a:cs typeface="Microsoft Sans Serif"/>
              </a:rPr>
              <a:t>e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60" err="1">
                <a:latin typeface="Microsoft Sans Serif"/>
                <a:cs typeface="Microsoft Sans Serif"/>
              </a:rPr>
              <a:t>pod</a:t>
            </a:r>
            <a:r>
              <a:rPr spc="-55" err="1">
                <a:latin typeface="Microsoft Sans Serif"/>
                <a:cs typeface="Microsoft Sans Serif"/>
              </a:rPr>
              <a:t>e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35" err="1">
                <a:latin typeface="Microsoft Sans Serif"/>
                <a:cs typeface="Microsoft Sans Serif"/>
              </a:rPr>
              <a:t>ser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80" err="1">
                <a:latin typeface="Microsoft Sans Serif"/>
                <a:cs typeface="Microsoft Sans Serif"/>
              </a:rPr>
              <a:t>representado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14">
                <a:latin typeface="Microsoft Sans Serif"/>
                <a:cs typeface="Microsoft Sans Serif"/>
              </a:rPr>
              <a:t>da</a:t>
            </a:r>
            <a:r>
              <a:rPr spc="-100">
                <a:latin typeface="Microsoft Sans Serif"/>
                <a:cs typeface="Microsoft Sans Serif"/>
              </a:rPr>
              <a:t>s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45" err="1">
                <a:latin typeface="Microsoft Sans Serif"/>
                <a:cs typeface="Microsoft Sans Serif"/>
              </a:rPr>
              <a:t>seguintes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20" err="1">
                <a:latin typeface="Microsoft Sans Serif"/>
                <a:cs typeface="Microsoft Sans Serif"/>
              </a:rPr>
              <a:t>manei</a:t>
            </a:r>
            <a:r>
              <a:rPr spc="-90" err="1">
                <a:latin typeface="Microsoft Sans Serif"/>
                <a:cs typeface="Microsoft Sans Serif"/>
              </a:rPr>
              <a:t>r</a:t>
            </a:r>
            <a:r>
              <a:rPr spc="-145" err="1">
                <a:latin typeface="Microsoft Sans Serif"/>
                <a:cs typeface="Microsoft Sans Serif"/>
              </a:rPr>
              <a:t>as</a:t>
            </a:r>
            <a:r>
              <a:rPr spc="-145">
                <a:latin typeface="Microsoft Sans Serif"/>
                <a:cs typeface="Microsoft Sans Serif"/>
              </a:rPr>
              <a:t>:</a:t>
            </a:r>
            <a:endParaRPr>
              <a:latin typeface="Microsoft Sans Serif"/>
              <a:ea typeface="Microsoft Sans Serif"/>
              <a:cs typeface="Microsoft Sans Serif"/>
            </a:endParaRPr>
          </a:p>
          <a:p>
            <a:pPr marL="1320165" marR="554990" lvl="1" indent="-285750">
              <a:spcBef>
                <a:spcPts val="850"/>
              </a:spcBef>
              <a:buClr>
                <a:srgbClr val="DD8047"/>
              </a:buClr>
              <a:buSzPct val="100000"/>
              <a:buFont typeface="Wingdings" panose="05000000000000000000" pitchFamily="2" charset="2"/>
              <a:buChar char="§"/>
              <a:tabLst>
                <a:tab pos="1333500" algn="l"/>
                <a:tab pos="1334135" algn="l"/>
              </a:tabLst>
            </a:pPr>
            <a:r>
              <a:rPr spc="25">
                <a:latin typeface="Microsoft Sans Serif"/>
                <a:cs typeface="Microsoft Sans Serif"/>
              </a:rPr>
              <a:t>(</a:t>
            </a:r>
            <a:r>
              <a:rPr lang="en-US" spc="25">
                <a:latin typeface="Microsoft Sans Serif"/>
                <a:cs typeface="Microsoft Sans Serif"/>
              </a:rPr>
              <a:t>l</a:t>
            </a:r>
            <a:r>
              <a:rPr lang="en-US" spc="25" baseline="-25000">
                <a:latin typeface="Microsoft Sans Serif"/>
                <a:cs typeface="Microsoft Sans Serif"/>
              </a:rPr>
              <a:t>i</a:t>
            </a:r>
            <a:r>
              <a:rPr lang="pt-BR" spc="25">
                <a:latin typeface="Microsoft Sans Serif"/>
                <a:cs typeface="Microsoft Sans Serif"/>
              </a:rPr>
              <a:t>)</a:t>
            </a:r>
            <a:r>
              <a:rPr lang="pt-BR" spc="25">
                <a:latin typeface="Trebuchet MS"/>
                <a:cs typeface="Microsoft Sans Serif"/>
              </a:rPr>
              <a:t>├</a:t>
            </a:r>
            <a:r>
              <a:rPr lang="pt-BR" spc="10">
                <a:latin typeface="Microsoft Sans Serif"/>
                <a:cs typeface="Microsoft Sans Serif"/>
              </a:rPr>
              <a:t> </a:t>
            </a:r>
            <a:r>
              <a:rPr spc="-135">
                <a:latin typeface="Microsoft Sans Serif"/>
                <a:cs typeface="Microsoft Sans Serif"/>
              </a:rPr>
              <a:t>(</a:t>
            </a:r>
            <a:r>
              <a:rPr lang="en-US" spc="-135">
                <a:latin typeface="Microsoft Sans Serif"/>
                <a:cs typeface="Microsoft Sans Serif"/>
              </a:rPr>
              <a:t>L</a:t>
            </a:r>
            <a:r>
              <a:rPr lang="en-US" spc="-135" baseline="-25000">
                <a:latin typeface="Microsoft Sans Serif"/>
                <a:cs typeface="Microsoft Sans Serif"/>
              </a:rPr>
              <a:t>i</a:t>
            </a:r>
            <a:r>
              <a:rPr spc="-135">
                <a:latin typeface="Microsoft Sans Serif"/>
                <a:cs typeface="Microsoft Sans Serif"/>
              </a:rPr>
              <a:t>),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10" err="1">
                <a:latin typeface="Microsoft Sans Serif"/>
                <a:cs typeface="Microsoft Sans Serif"/>
              </a:rPr>
              <a:t>onde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limite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50">
                <a:latin typeface="Microsoft Sans Serif"/>
                <a:cs typeface="Microsoft Sans Serif"/>
              </a:rPr>
              <a:t>inferior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5">
                <a:latin typeface="Microsoft Sans Serif"/>
                <a:cs typeface="Microsoft Sans Serif"/>
              </a:rPr>
              <a:t>da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60" err="1">
                <a:latin typeface="Microsoft Sans Serif"/>
                <a:cs typeface="Microsoft Sans Serif"/>
              </a:rPr>
              <a:t>classe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é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05" err="1">
                <a:latin typeface="Microsoft Sans Serif"/>
                <a:cs typeface="Microsoft Sans Serif"/>
              </a:rPr>
              <a:t>incluído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14" err="1">
                <a:latin typeface="Microsoft Sans Serif"/>
                <a:cs typeface="Microsoft Sans Serif"/>
              </a:rPr>
              <a:t>na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30" err="1">
                <a:latin typeface="Microsoft Sans Serif"/>
                <a:cs typeface="Microsoft Sans Serif"/>
              </a:rPr>
              <a:t>contagem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5">
                <a:latin typeface="Microsoft Sans Serif"/>
                <a:cs typeface="Microsoft Sans Serif"/>
              </a:rPr>
              <a:t>da </a:t>
            </a:r>
            <a:r>
              <a:rPr spc="-465">
                <a:latin typeface="Microsoft Sans Serif"/>
                <a:cs typeface="Microsoft Sans Serif"/>
              </a:rPr>
              <a:t> </a:t>
            </a:r>
            <a:r>
              <a:rPr spc="-80" err="1">
                <a:latin typeface="Microsoft Sans Serif"/>
                <a:cs typeface="Microsoft Sans Serif"/>
              </a:rPr>
              <a:t>frequência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95" err="1">
                <a:latin typeface="Microsoft Sans Serif"/>
                <a:cs typeface="Microsoft Sans Serif"/>
              </a:rPr>
              <a:t>absoluta</a:t>
            </a:r>
            <a:r>
              <a:rPr spc="-95">
                <a:latin typeface="Microsoft Sans Serif"/>
                <a:cs typeface="Microsoft Sans Serif"/>
              </a:rPr>
              <a:t>,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210">
                <a:latin typeface="Microsoft Sans Serif"/>
                <a:cs typeface="Microsoft Sans Serif"/>
              </a:rPr>
              <a:t>mas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o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95">
                <a:latin typeface="Microsoft Sans Serif"/>
                <a:cs typeface="Microsoft Sans Serif"/>
              </a:rPr>
              <a:t>superior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90" err="1">
                <a:latin typeface="Microsoft Sans Serif"/>
                <a:cs typeface="Microsoft Sans Serif"/>
              </a:rPr>
              <a:t>não</a:t>
            </a:r>
            <a:r>
              <a:rPr spc="-90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ea typeface="Microsoft Sans Serif"/>
              <a:cs typeface="Microsoft Sans Serif"/>
            </a:endParaRPr>
          </a:p>
          <a:p>
            <a:pPr marL="1320165" marR="145415" lvl="1" indent="-285750">
              <a:spcBef>
                <a:spcPts val="850"/>
              </a:spcBef>
              <a:buClr>
                <a:srgbClr val="DD8047"/>
              </a:buClr>
              <a:buSzPct val="100000"/>
              <a:buFont typeface="Wingdings" panose="05000000000000000000" pitchFamily="2" charset="2"/>
              <a:buChar char="§"/>
              <a:tabLst>
                <a:tab pos="1333500" algn="l"/>
                <a:tab pos="1334135" algn="l"/>
              </a:tabLst>
            </a:pPr>
            <a:r>
              <a:rPr spc="-70">
                <a:latin typeface="Microsoft Sans Serif"/>
                <a:cs typeface="Microsoft Sans Serif"/>
              </a:rPr>
              <a:t>(</a:t>
            </a:r>
            <a:r>
              <a:rPr lang="en-US" spc="-70">
                <a:latin typeface="Microsoft Sans Serif"/>
                <a:cs typeface="Microsoft Sans Serif"/>
              </a:rPr>
              <a:t>l</a:t>
            </a:r>
            <a:r>
              <a:rPr lang="en-US" spc="-70" baseline="-25000">
                <a:latin typeface="Microsoft Sans Serif"/>
                <a:cs typeface="Microsoft Sans Serif"/>
              </a:rPr>
              <a:t>i</a:t>
            </a:r>
            <a:r>
              <a:rPr spc="-70">
                <a:latin typeface="Microsoft Sans Serif"/>
                <a:cs typeface="Microsoft Sans Serif"/>
              </a:rPr>
              <a:t>)</a:t>
            </a:r>
            <a:r>
              <a:rPr lang="en-US" spc="-70">
                <a:solidFill>
                  <a:srgbClr val="000000"/>
                </a:solidFill>
                <a:latin typeface="Microsoft Sans Serif"/>
                <a:ea typeface="Microsoft Sans Serif"/>
                <a:cs typeface="Microsoft Sans Serif"/>
              </a:rPr>
              <a:t> </a:t>
            </a:r>
            <a:r>
              <a:rPr lang="en-US" spc="10">
                <a:latin typeface="Microsoft Sans Serif"/>
                <a:ea typeface="Microsoft Sans Serif"/>
                <a:cs typeface="Microsoft Sans Serif"/>
              </a:rPr>
              <a:t>┤</a:t>
            </a:r>
            <a:r>
              <a:rPr lang="pt-BR" spc="-25">
                <a:latin typeface="Microsoft Sans Serif"/>
                <a:cs typeface="Microsoft Sans Serif"/>
              </a:rPr>
              <a:t>(</a:t>
            </a:r>
            <a:r>
              <a:rPr lang="en-US" spc="-25">
                <a:latin typeface="Microsoft Sans Serif"/>
                <a:cs typeface="Microsoft Sans Serif"/>
              </a:rPr>
              <a:t>L</a:t>
            </a:r>
            <a:r>
              <a:rPr lang="en-US" spc="-25" baseline="-25000">
                <a:latin typeface="Microsoft Sans Serif"/>
                <a:cs typeface="Microsoft Sans Serif"/>
              </a:rPr>
              <a:t>i</a:t>
            </a:r>
            <a:r>
              <a:rPr spc="-25">
                <a:latin typeface="Microsoft Sans Serif"/>
                <a:cs typeface="Microsoft Sans Serif"/>
              </a:rPr>
              <a:t>),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10" err="1">
                <a:latin typeface="Microsoft Sans Serif"/>
                <a:cs typeface="Microsoft Sans Serif"/>
              </a:rPr>
              <a:t>onde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limite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95">
                <a:latin typeface="Microsoft Sans Serif"/>
                <a:cs typeface="Microsoft Sans Serif"/>
              </a:rPr>
              <a:t>superior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5">
                <a:latin typeface="Microsoft Sans Serif"/>
                <a:cs typeface="Microsoft Sans Serif"/>
              </a:rPr>
              <a:t>da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60" err="1">
                <a:latin typeface="Microsoft Sans Serif"/>
                <a:cs typeface="Microsoft Sans Serif"/>
              </a:rPr>
              <a:t>classe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é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05" err="1">
                <a:latin typeface="Microsoft Sans Serif"/>
                <a:cs typeface="Microsoft Sans Serif"/>
              </a:rPr>
              <a:t>incluído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14" err="1">
                <a:latin typeface="Microsoft Sans Serif"/>
                <a:cs typeface="Microsoft Sans Serif"/>
              </a:rPr>
              <a:t>na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25" err="1">
                <a:latin typeface="Microsoft Sans Serif"/>
                <a:cs typeface="Microsoft Sans Serif"/>
              </a:rPr>
              <a:t>contagem</a:t>
            </a:r>
            <a:r>
              <a:rPr spc="-125">
                <a:latin typeface="Microsoft Sans Serif"/>
                <a:cs typeface="Microsoft Sans Serif"/>
              </a:rPr>
              <a:t>,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210">
                <a:latin typeface="Microsoft Sans Serif"/>
                <a:cs typeface="Microsoft Sans Serif"/>
              </a:rPr>
              <a:t>mas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o </a:t>
            </a:r>
            <a:r>
              <a:rPr spc="-465">
                <a:latin typeface="Microsoft Sans Serif"/>
                <a:cs typeface="Microsoft Sans Serif"/>
              </a:rPr>
              <a:t> </a:t>
            </a:r>
            <a:r>
              <a:rPr spc="-50">
                <a:latin typeface="Microsoft Sans Serif"/>
                <a:cs typeface="Microsoft Sans Serif"/>
              </a:rPr>
              <a:t>inferior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20" err="1">
                <a:latin typeface="Microsoft Sans Serif"/>
                <a:cs typeface="Microsoft Sans Serif"/>
              </a:rPr>
              <a:t>não</a:t>
            </a:r>
            <a:r>
              <a:rPr spc="-120">
                <a:latin typeface="Microsoft Sans Serif"/>
                <a:cs typeface="Microsoft Sans Serif"/>
              </a:rPr>
              <a:t>.</a:t>
            </a:r>
            <a:endParaRPr spc="-120">
              <a:latin typeface="Microsoft Sans Serif"/>
              <a:ea typeface="Microsoft Sans Serif"/>
              <a:cs typeface="Microsoft Sans Serif"/>
            </a:endParaRPr>
          </a:p>
          <a:p>
            <a:pPr marL="1320165" marR="145415" lvl="1" indent="-285750">
              <a:spcBef>
                <a:spcPts val="850"/>
              </a:spcBef>
              <a:buClr>
                <a:srgbClr val="DD8047"/>
              </a:buClr>
              <a:buSzPct val="100000"/>
              <a:buFont typeface="Wingdings" panose="05000000000000000000" pitchFamily="2" charset="2"/>
              <a:buChar char="§"/>
              <a:tabLst>
                <a:tab pos="1333500" algn="l"/>
                <a:tab pos="1334135" algn="l"/>
              </a:tabLst>
            </a:pPr>
            <a:r>
              <a:rPr lang="pt-BR" spc="-120">
                <a:latin typeface="Microsoft Sans Serif"/>
                <a:ea typeface="Microsoft Sans Serif"/>
                <a:cs typeface="Microsoft Sans Serif"/>
              </a:rPr>
              <a:t>(</a:t>
            </a:r>
            <a:r>
              <a:rPr lang="en-US" spc="-120">
                <a:latin typeface="Microsoft Sans Serif"/>
                <a:ea typeface="Microsoft Sans Serif"/>
                <a:cs typeface="Microsoft Sans Serif"/>
              </a:rPr>
              <a:t>l</a:t>
            </a:r>
            <a:r>
              <a:rPr lang="en-US" spc="-120" baseline="-25000">
                <a:latin typeface="Microsoft Sans Serif"/>
                <a:ea typeface="Microsoft Sans Serif"/>
                <a:cs typeface="Microsoft Sans Serif"/>
              </a:rPr>
              <a:t>i</a:t>
            </a:r>
            <a:r>
              <a:rPr lang="pt-BR" spc="-120">
                <a:latin typeface="Microsoft Sans Serif"/>
                <a:ea typeface="Microsoft Sans Serif"/>
                <a:cs typeface="Microsoft Sans Serif"/>
              </a:rPr>
              <a:t>) - (</a:t>
            </a:r>
            <a:r>
              <a:rPr lang="en-US" spc="-120">
                <a:latin typeface="Microsoft Sans Serif"/>
                <a:ea typeface="Microsoft Sans Serif"/>
                <a:cs typeface="Microsoft Sans Serif"/>
              </a:rPr>
              <a:t>L</a:t>
            </a:r>
            <a:r>
              <a:rPr lang="en-US" spc="-120" baseline="-25000">
                <a:latin typeface="Microsoft Sans Serif"/>
                <a:ea typeface="Microsoft Sans Serif"/>
                <a:cs typeface="Microsoft Sans Serif"/>
              </a:rPr>
              <a:t>i</a:t>
            </a:r>
            <a:r>
              <a:rPr lang="pt-BR" spc="-120">
                <a:latin typeface="Microsoft Sans Serif"/>
                <a:ea typeface="Microsoft Sans Serif"/>
                <a:cs typeface="Microsoft Sans Serif"/>
              </a:rPr>
              <a:t>), onde ambos valores são excluídos na contagem.</a:t>
            </a:r>
          </a:p>
          <a:p>
            <a:pPr marL="1320165" marR="145415" lvl="1" indent="-285750">
              <a:spcBef>
                <a:spcPts val="850"/>
              </a:spcBef>
              <a:buClr>
                <a:srgbClr val="DD8047"/>
              </a:buClr>
              <a:buSzPct val="100000"/>
              <a:buFont typeface="Wingdings" panose="05000000000000000000" pitchFamily="2" charset="2"/>
              <a:buChar char="§"/>
              <a:tabLst>
                <a:tab pos="1333500" algn="l"/>
                <a:tab pos="1334135" algn="l"/>
              </a:tabLst>
            </a:pPr>
            <a:r>
              <a:rPr lang="pt-BR" spc="-120">
                <a:latin typeface="Microsoft Sans Serif"/>
                <a:ea typeface="Microsoft Sans Serif"/>
                <a:cs typeface="Microsoft Sans Serif"/>
              </a:rPr>
              <a:t>(</a:t>
            </a:r>
            <a:r>
              <a:rPr lang="en-US" spc="-120">
                <a:latin typeface="Microsoft Sans Serif"/>
                <a:ea typeface="Microsoft Sans Serif"/>
                <a:cs typeface="Microsoft Sans Serif"/>
              </a:rPr>
              <a:t>l</a:t>
            </a:r>
            <a:r>
              <a:rPr lang="en-US" spc="-120" baseline="-25000">
                <a:latin typeface="Microsoft Sans Serif"/>
                <a:ea typeface="Microsoft Sans Serif"/>
                <a:cs typeface="Microsoft Sans Serif"/>
              </a:rPr>
              <a:t>i</a:t>
            </a:r>
            <a:r>
              <a:rPr lang="pt-BR" spc="-120">
                <a:latin typeface="Microsoft Sans Serif"/>
                <a:ea typeface="Microsoft Sans Serif"/>
                <a:cs typeface="Microsoft Sans Serif"/>
              </a:rPr>
              <a:t>) │─│(</a:t>
            </a:r>
            <a:r>
              <a:rPr lang="en-US" spc="-120">
                <a:latin typeface="Microsoft Sans Serif"/>
                <a:ea typeface="Microsoft Sans Serif"/>
                <a:cs typeface="Microsoft Sans Serif"/>
              </a:rPr>
              <a:t>L</a:t>
            </a:r>
            <a:r>
              <a:rPr lang="en-US" spc="-120" baseline="-25000">
                <a:latin typeface="Microsoft Sans Serif"/>
                <a:ea typeface="Microsoft Sans Serif"/>
                <a:cs typeface="Microsoft Sans Serif"/>
              </a:rPr>
              <a:t>i</a:t>
            </a:r>
            <a:r>
              <a:rPr lang="pt-BR" spc="-120">
                <a:latin typeface="Microsoft Sans Serif"/>
                <a:ea typeface="Microsoft Sans Serif"/>
                <a:cs typeface="Microsoft Sans Serif"/>
              </a:rPr>
              <a:t>), onde ambos valores são incluídos na contagem.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  <p:extLst>
      <p:ext uri="{BB962C8B-B14F-4D97-AF65-F5344CB8AC3E}">
        <p14:creationId xmlns:p14="http://schemas.microsoft.com/office/powerpoint/2010/main" val="3813384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9649" y="1545750"/>
            <a:ext cx="7065698" cy="308339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3716" y="1164629"/>
            <a:ext cx="7560945" cy="854710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351155" indent="-339090">
              <a:lnSpc>
                <a:spcPct val="100000"/>
              </a:lnSpc>
              <a:spcBef>
                <a:spcPts val="780"/>
              </a:spcBef>
              <a:buClr>
                <a:srgbClr val="DD8047"/>
              </a:buClr>
              <a:buSzPct val="58333"/>
              <a:buChar char="●"/>
              <a:tabLst>
                <a:tab pos="351155" algn="l"/>
                <a:tab pos="351790" algn="l"/>
              </a:tabLst>
            </a:pPr>
            <a:r>
              <a:rPr sz="2400" b="1" spc="-165">
                <a:latin typeface="Arial"/>
                <a:cs typeface="Arial"/>
              </a:rPr>
              <a:t>Tabela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95">
                <a:latin typeface="Arial"/>
                <a:cs typeface="Arial"/>
              </a:rPr>
              <a:t>de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80">
                <a:latin typeface="Arial"/>
                <a:cs typeface="Arial"/>
              </a:rPr>
              <a:t>distribuição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95">
                <a:latin typeface="Arial"/>
                <a:cs typeface="Arial"/>
              </a:rPr>
              <a:t>de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65">
                <a:latin typeface="Arial"/>
                <a:cs typeface="Arial"/>
              </a:rPr>
              <a:t>frequência</a:t>
            </a:r>
            <a:endParaRPr sz="2400">
              <a:latin typeface="Arial"/>
              <a:cs typeface="Arial"/>
            </a:endParaRPr>
          </a:p>
          <a:p>
            <a:pPr marL="671195" lvl="1" indent="-293370">
              <a:lnSpc>
                <a:spcPct val="100000"/>
              </a:lnSpc>
              <a:spcBef>
                <a:spcPts val="565"/>
              </a:spcBef>
              <a:buClr>
                <a:srgbClr val="DD8047"/>
              </a:buClr>
              <a:buSzPct val="70000"/>
              <a:buFont typeface="Arial MT"/>
              <a:buChar char="○"/>
              <a:tabLst>
                <a:tab pos="671195" algn="l"/>
                <a:tab pos="671830" algn="l"/>
              </a:tabLst>
            </a:pPr>
            <a:r>
              <a:rPr sz="2000" spc="-105">
                <a:latin typeface="Microsoft Sans Serif"/>
                <a:cs typeface="Microsoft Sans Serif"/>
              </a:rPr>
              <a:t>Distribuição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65">
                <a:latin typeface="Microsoft Sans Serif"/>
                <a:cs typeface="Microsoft Sans Serif"/>
              </a:rPr>
              <a:t>de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90">
                <a:latin typeface="Microsoft Sans Serif"/>
                <a:cs typeface="Microsoft Sans Serif"/>
              </a:rPr>
              <a:t>frequência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225">
                <a:latin typeface="Microsoft Sans Serif"/>
                <a:cs typeface="Microsoft Sans Serif"/>
              </a:rPr>
              <a:t>em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100">
                <a:latin typeface="Microsoft Sans Serif"/>
                <a:cs typeface="Microsoft Sans Serif"/>
              </a:rPr>
              <a:t>intervalos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65">
                <a:latin typeface="Microsoft Sans Serif"/>
                <a:cs typeface="Microsoft Sans Serif"/>
              </a:rPr>
              <a:t>de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195">
                <a:latin typeface="Microsoft Sans Serif"/>
                <a:cs typeface="Microsoft Sans Serif"/>
              </a:rPr>
              <a:t>classes: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140">
                <a:latin typeface="Microsoft Sans Serif"/>
                <a:cs typeface="Microsoft Sans Serif"/>
              </a:rPr>
              <a:t>Dados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175">
                <a:latin typeface="Microsoft Sans Serif"/>
                <a:cs typeface="Microsoft Sans Serif"/>
              </a:rPr>
              <a:t>contínuos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7252" y="2074649"/>
            <a:ext cx="7929880" cy="0"/>
          </a:xfrm>
          <a:custGeom>
            <a:avLst/>
            <a:gdLst/>
            <a:ahLst/>
            <a:cxnLst/>
            <a:rect l="l" t="t" r="r" b="b"/>
            <a:pathLst>
              <a:path w="7929880">
                <a:moveTo>
                  <a:pt x="0" y="0"/>
                </a:moveTo>
                <a:lnTo>
                  <a:pt x="7929474" y="0"/>
                </a:lnTo>
              </a:path>
            </a:pathLst>
          </a:custGeom>
          <a:ln w="122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6888"/>
              </p:ext>
            </p:extLst>
          </p:nvPr>
        </p:nvGraphicFramePr>
        <p:xfrm>
          <a:off x="498167" y="2210968"/>
          <a:ext cx="8220708" cy="25682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6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63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19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0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309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9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40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ts val="1480"/>
                        </a:lnSpc>
                      </a:pPr>
                      <a:r>
                        <a:rPr sz="1400" spc="-125">
                          <a:latin typeface="Microsoft Sans Serif"/>
                          <a:cs typeface="Microsoft Sans Serif"/>
                        </a:rPr>
                        <a:t>Classe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9070" algn="ctr">
                        <a:lnSpc>
                          <a:spcPts val="1480"/>
                        </a:lnSpc>
                      </a:pPr>
                      <a:r>
                        <a:rPr sz="1400" spc="-95">
                          <a:latin typeface="Microsoft Sans Serif"/>
                          <a:cs typeface="Microsoft Sans Serif"/>
                        </a:rPr>
                        <a:t>Frequência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2565" algn="ctr">
                        <a:lnSpc>
                          <a:spcPts val="1480"/>
                        </a:lnSpc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F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req.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45">
                          <a:latin typeface="Microsoft Sans Serif"/>
                          <a:cs typeface="Microsoft Sans Serif"/>
                        </a:rPr>
                        <a:t>R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elati</a:t>
                      </a:r>
                      <a:r>
                        <a:rPr sz="1400" spc="-30">
                          <a:latin typeface="Microsoft Sans Serif"/>
                          <a:cs typeface="Microsoft Sans Serif"/>
                        </a:rPr>
                        <a:t>v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a</a:t>
                      </a: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2725" algn="ctr">
                        <a:lnSpc>
                          <a:spcPts val="1480"/>
                        </a:lnSpc>
                      </a:pPr>
                      <a:r>
                        <a:rPr sz="1400" spc="-105">
                          <a:latin typeface="Microsoft Sans Serif"/>
                          <a:cs typeface="Microsoft Sans Serif"/>
                        </a:rPr>
                        <a:t>Porcentagem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 algn="ctr">
                        <a:lnSpc>
                          <a:spcPts val="1480"/>
                        </a:lnSpc>
                      </a:pPr>
                      <a:r>
                        <a:rPr sz="1400" spc="-70">
                          <a:latin typeface="Microsoft Sans Serif"/>
                          <a:cs typeface="Microsoft Sans Serif"/>
                        </a:rPr>
                        <a:t>P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orc.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Acu</a:t>
                      </a:r>
                      <a:r>
                        <a:rPr sz="1400" spc="25">
                          <a:latin typeface="Microsoft Sans Serif"/>
                          <a:cs typeface="Microsoft Sans Serif"/>
                        </a:rPr>
                        <a:t>m</a:t>
                      </a:r>
                      <a:r>
                        <a:rPr sz="1400" spc="-5">
                          <a:latin typeface="Microsoft Sans Serif"/>
                          <a:cs typeface="Microsoft Sans Serif"/>
                        </a:rPr>
                        <a:t>ulada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2415" algn="ctr">
                        <a:lnSpc>
                          <a:spcPts val="1480"/>
                        </a:lnSpc>
                      </a:pPr>
                      <a:r>
                        <a:rPr sz="1400" spc="-70">
                          <a:latin typeface="Microsoft Sans Serif"/>
                          <a:cs typeface="Microsoft Sans Serif"/>
                        </a:rPr>
                        <a:t>P</a:t>
                      </a:r>
                      <a:r>
                        <a:rPr sz="1400">
                          <a:latin typeface="Microsoft Sans Serif"/>
                          <a:cs typeface="Microsoft Sans Serif"/>
                        </a:rPr>
                        <a:t>onto</a:t>
                      </a:r>
                      <a:r>
                        <a:rPr sz="140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spc="-5">
                          <a:latin typeface="Microsoft Sans Serif"/>
                          <a:cs typeface="Microsoft Sans Serif"/>
                        </a:rPr>
                        <a:t>médio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1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4,2</a:t>
                      </a:r>
                      <a:r>
                        <a:rPr lang="pt-BR" sz="1000" b="0" i="0" u="none" strike="noStrike" spc="-40" noProof="0">
                          <a:solidFill>
                            <a:srgbClr val="333333"/>
                          </a:solidFill>
                          <a:latin typeface="Trebuchet MS"/>
                        </a:rPr>
                        <a:t>├ </a:t>
                      </a: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4,4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75565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79070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12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75565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0256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0,06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75565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1272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400">
                          <a:latin typeface="Microsoft Sans Serif"/>
                          <a:cs typeface="Microsoft Sans Serif"/>
                        </a:rPr>
                        <a:t>6</a:t>
                      </a:r>
                    </a:p>
                  </a:txBody>
                  <a:tcPr marL="0" marR="0" marT="75565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26060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400">
                          <a:latin typeface="Microsoft Sans Serif"/>
                          <a:cs typeface="Microsoft Sans Serif"/>
                        </a:rPr>
                        <a:t>6</a:t>
                      </a:r>
                    </a:p>
                  </a:txBody>
                  <a:tcPr marL="0" marR="0" marT="75565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7241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4,3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75565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9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4,4</a:t>
                      </a:r>
                      <a:r>
                        <a:rPr lang="en-US" sz="1000" b="0" i="0" u="none" strike="noStrike" spc="-40" noProof="0">
                          <a:solidFill>
                            <a:srgbClr val="333333"/>
                          </a:solidFill>
                          <a:latin typeface="Trebuchet MS"/>
                        </a:rPr>
                        <a:t>├ </a:t>
                      </a: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4,6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1790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16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0256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0,08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27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>
                          <a:latin typeface="Microsoft Sans Serif"/>
                          <a:cs typeface="Microsoft Sans Serif"/>
                        </a:rPr>
                        <a:t>8</a:t>
                      </a: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2606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14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724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4,5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9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4,6</a:t>
                      </a:r>
                      <a:r>
                        <a:rPr lang="en-US" sz="1000" b="0" i="0" u="none" strike="noStrike" spc="-40" noProof="0">
                          <a:solidFill>
                            <a:srgbClr val="333333"/>
                          </a:solidFill>
                          <a:latin typeface="Trebuchet MS"/>
                        </a:rPr>
                        <a:t>├ </a:t>
                      </a: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4,8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1790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31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0256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0,15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127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15,5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2606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29,5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724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4,7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9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4,8</a:t>
                      </a:r>
                      <a:r>
                        <a:rPr lang="en-US" sz="1000" b="0" i="0" u="none" strike="noStrike" spc="-40" noProof="0">
                          <a:solidFill>
                            <a:srgbClr val="333333"/>
                          </a:solidFill>
                          <a:latin typeface="Trebuchet MS"/>
                        </a:rPr>
                        <a:t>├ </a:t>
                      </a: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5,0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1790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66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0256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0,33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127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33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2606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62,5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724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4,9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9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5,0</a:t>
                      </a:r>
                      <a:r>
                        <a:rPr lang="en-US" sz="1000" b="0" i="0" u="none" strike="noStrike" spc="-40" noProof="0">
                          <a:solidFill>
                            <a:srgbClr val="333333"/>
                          </a:solidFill>
                          <a:latin typeface="Trebuchet MS"/>
                        </a:rPr>
                        <a:t>├ </a:t>
                      </a: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5,2</a:t>
                      </a:r>
                      <a:endParaRPr sz="1400" spc="-4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1790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35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0256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0,17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127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17,5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2606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80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724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5,1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9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5,2</a:t>
                      </a:r>
                      <a:r>
                        <a:rPr lang="pt-BR" sz="1000" b="0" i="0" u="none" strike="noStrike" spc="-40" noProof="0">
                          <a:solidFill>
                            <a:srgbClr val="333333"/>
                          </a:solidFill>
                          <a:latin typeface="Trebuchet MS"/>
                        </a:rPr>
                        <a:t>├ </a:t>
                      </a: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5,4</a:t>
                      </a:r>
                      <a:endParaRPr sz="1400" spc="-4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1790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25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0256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0,12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127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12,5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2606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92,5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724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5,3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9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5,4</a:t>
                      </a:r>
                      <a:r>
                        <a:rPr lang="en-US" sz="1000" b="0" i="0" u="none" strike="noStrike" spc="-40" noProof="0">
                          <a:solidFill>
                            <a:srgbClr val="333333"/>
                          </a:solidFill>
                          <a:latin typeface="Trebuchet MS"/>
                        </a:rPr>
                        <a:t>├ </a:t>
                      </a: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5,6</a:t>
                      </a:r>
                      <a:endParaRPr sz="1400" spc="-4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1790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11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0256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0,06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127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5,5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2606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98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2724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5,5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3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5,6</a:t>
                      </a:r>
                      <a:r>
                        <a:rPr lang="en-US" sz="1000" b="0" i="0" u="none" strike="noStrike" spc="-40" noProof="0">
                          <a:solidFill>
                            <a:srgbClr val="333333"/>
                          </a:solidFill>
                          <a:latin typeface="Trebuchet MS"/>
                        </a:rPr>
                        <a:t>├ </a:t>
                      </a:r>
                      <a:r>
                        <a:rPr lang="pt-BR" sz="1400" spc="-40">
                          <a:latin typeface="Microsoft Sans Serif"/>
                          <a:cs typeface="Microsoft Sans Serif"/>
                        </a:rPr>
                        <a:t>5,8</a:t>
                      </a:r>
                      <a:endParaRPr sz="1400" spc="-4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90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>
                          <a:latin typeface="Microsoft Sans Serif"/>
                          <a:cs typeface="Microsoft Sans Serif"/>
                        </a:rPr>
                        <a:t>4</a:t>
                      </a:r>
                    </a:p>
                  </a:txBody>
                  <a:tcPr marL="0" marR="0" marT="1841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256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35">
                          <a:latin typeface="Microsoft Sans Serif"/>
                          <a:cs typeface="Microsoft Sans Serif"/>
                        </a:rPr>
                        <a:t>0,02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27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>
                          <a:latin typeface="Microsoft Sans Serif"/>
                          <a:cs typeface="Microsoft Sans Serif"/>
                        </a:rPr>
                        <a:t>2</a:t>
                      </a:r>
                    </a:p>
                  </a:txBody>
                  <a:tcPr marL="0" marR="0" marT="1841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15">
                          <a:latin typeface="Microsoft Sans Serif"/>
                          <a:cs typeface="Microsoft Sans Serif"/>
                        </a:rPr>
                        <a:t>100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24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spc="-40">
                          <a:latin typeface="Microsoft Sans Serif"/>
                          <a:cs typeface="Microsoft Sans Serif"/>
                        </a:rPr>
                        <a:t>5,7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841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8349" y="1462916"/>
            <a:ext cx="8128634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4335" marR="5080" indent="-382270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Arial" panose="020B0604020202020204" pitchFamily="34" charset="0"/>
              <a:buChar char="•"/>
            </a:pP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 </a:t>
            </a:r>
            <a:r>
              <a:rPr sz="2000" b="1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apresentação</a:t>
            </a:r>
            <a:r>
              <a:rPr sz="2000" b="1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gráfica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é 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um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complemento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importante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da </a:t>
            </a:r>
            <a:r>
              <a:rPr sz="2000" spc="-1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apresentação</a:t>
            </a:r>
            <a:r>
              <a:rPr sz="2000" spc="-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3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tabular. 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 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principal </a:t>
            </a:r>
            <a:r>
              <a:rPr sz="2000" spc="-1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vantagem</a:t>
            </a:r>
            <a:r>
              <a:rPr sz="2000" spc="-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 um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gráfico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sobre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tabela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é o </a:t>
            </a:r>
            <a:r>
              <a:rPr sz="2000" spc="-1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fato</a:t>
            </a:r>
            <a:r>
              <a:rPr sz="2000" spc="-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 que 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ele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permite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uma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visualização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imediata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da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distribuição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dos</a:t>
            </a:r>
            <a:r>
              <a:rPr sz="2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1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valores</a:t>
            </a:r>
            <a:r>
              <a:rPr sz="2000" spc="-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55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spc="-1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observados</a:t>
            </a:r>
            <a:r>
              <a:rPr sz="2000" spc="-1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sz="200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0224" y="3041779"/>
            <a:ext cx="2386157" cy="8976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75">
                <a:latin typeface="Arial"/>
                <a:cs typeface="Arial"/>
              </a:rPr>
              <a:t>CAR</a:t>
            </a:r>
            <a:r>
              <a:rPr sz="2000" b="1" spc="-275">
                <a:latin typeface="Arial"/>
                <a:cs typeface="Arial"/>
              </a:rPr>
              <a:t>A</a:t>
            </a:r>
            <a:r>
              <a:rPr sz="2000" b="1" spc="-235">
                <a:latin typeface="Arial"/>
                <a:cs typeface="Arial"/>
              </a:rPr>
              <a:t>CTERÍSTICAS: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Arial"/>
              <a:cs typeface="Arial"/>
            </a:endParaRPr>
          </a:p>
          <a:p>
            <a:pPr marL="788035" indent="-342900">
              <a:lnSpc>
                <a:spcPct val="100000"/>
              </a:lnSpc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750570" algn="l"/>
                <a:tab pos="751205" algn="l"/>
              </a:tabLst>
            </a:pPr>
            <a:r>
              <a:rPr sz="2000" spc="-95" err="1">
                <a:latin typeface="Microsoft Sans Serif"/>
                <a:cs typeface="Microsoft Sans Serif"/>
              </a:rPr>
              <a:t>Simplicidade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80597" y="3681090"/>
            <a:ext cx="11430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Arial MT"/>
              <a:buChar char="•"/>
              <a:tabLst>
                <a:tab pos="317500" algn="l"/>
                <a:tab pos="318135" algn="l"/>
              </a:tabLst>
            </a:pPr>
            <a:r>
              <a:rPr sz="2000" spc="-75" err="1">
                <a:latin typeface="Microsoft Sans Serif"/>
                <a:cs typeface="Microsoft Sans Serif"/>
              </a:rPr>
              <a:t>Clareza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97815" y="3604890"/>
            <a:ext cx="126492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Arial MT"/>
              <a:buChar char="•"/>
              <a:tabLst>
                <a:tab pos="317500" algn="l"/>
                <a:tab pos="318135" algn="l"/>
              </a:tabLst>
            </a:pPr>
            <a:r>
              <a:rPr sz="2000" spc="-130" err="1">
                <a:latin typeface="Microsoft Sans Serif"/>
                <a:cs typeface="Microsoft Sans Serif"/>
              </a:rPr>
              <a:t>Eficiência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8760" y="1232279"/>
            <a:ext cx="6448425" cy="431800"/>
          </a:xfrm>
          <a:custGeom>
            <a:avLst/>
            <a:gdLst/>
            <a:ahLst/>
            <a:cxnLst/>
            <a:rect l="l" t="t" r="r" b="b"/>
            <a:pathLst>
              <a:path w="6448425" h="431800">
                <a:moveTo>
                  <a:pt x="6447959" y="431729"/>
                </a:moveTo>
                <a:lnTo>
                  <a:pt x="0" y="431729"/>
                </a:lnTo>
                <a:lnTo>
                  <a:pt x="0" y="0"/>
                </a:lnTo>
                <a:lnTo>
                  <a:pt x="6447959" y="0"/>
                </a:lnTo>
                <a:lnTo>
                  <a:pt x="6447959" y="431729"/>
                </a:lnTo>
                <a:close/>
              </a:path>
            </a:pathLst>
          </a:custGeom>
          <a:solidFill>
            <a:srgbClr val="DD80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67649" y="1885238"/>
            <a:ext cx="2989060" cy="261994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62585" indent="-342900">
              <a:lnSpc>
                <a:spcPct val="100000"/>
              </a:lnSpc>
              <a:spcBef>
                <a:spcPts val="9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405130" algn="l"/>
                <a:tab pos="405765" algn="l"/>
              </a:tabLst>
            </a:pPr>
            <a:r>
              <a:rPr sz="2350" spc="-195" err="1">
                <a:latin typeface="Microsoft Sans Serif"/>
                <a:cs typeface="Microsoft Sans Serif"/>
              </a:rPr>
              <a:t>Número</a:t>
            </a:r>
            <a:r>
              <a:rPr lang="pt-BR" sz="2350" spc="-195">
                <a:latin typeface="Microsoft Sans Serif"/>
                <a:cs typeface="Microsoft Sans Serif"/>
              </a:rPr>
              <a:t>;</a:t>
            </a:r>
            <a:endParaRPr sz="2350">
              <a:latin typeface="Microsoft Sans Serif"/>
              <a:cs typeface="Microsoft Sans Serif"/>
            </a:endParaRPr>
          </a:p>
          <a:p>
            <a:pPr marL="362585" indent="-342900">
              <a:lnSpc>
                <a:spcPct val="100000"/>
              </a:lnSpc>
              <a:spcBef>
                <a:spcPts val="13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405130" algn="l"/>
                <a:tab pos="405765" algn="l"/>
              </a:tabLst>
            </a:pPr>
            <a:r>
              <a:rPr sz="2350" spc="-155" err="1">
                <a:latin typeface="Microsoft Sans Serif"/>
                <a:cs typeface="Microsoft Sans Serif"/>
              </a:rPr>
              <a:t>Título</a:t>
            </a:r>
            <a:r>
              <a:rPr lang="pt-BR" sz="2350" spc="-155">
                <a:latin typeface="Microsoft Sans Serif"/>
                <a:cs typeface="Microsoft Sans Serif"/>
              </a:rPr>
              <a:t>;</a:t>
            </a:r>
            <a:endParaRPr sz="2350">
              <a:latin typeface="Microsoft Sans Serif"/>
              <a:cs typeface="Microsoft Sans Serif"/>
            </a:endParaRPr>
          </a:p>
          <a:p>
            <a:pPr marL="362585" indent="-342900">
              <a:lnSpc>
                <a:spcPct val="100000"/>
              </a:lnSpc>
              <a:spcBef>
                <a:spcPts val="13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405130" algn="l"/>
                <a:tab pos="405765" algn="l"/>
              </a:tabLst>
            </a:pPr>
            <a:r>
              <a:rPr sz="2350" spc="-135" err="1">
                <a:latin typeface="Microsoft Sans Serif"/>
                <a:cs typeface="Microsoft Sans Serif"/>
              </a:rPr>
              <a:t>Indicadores</a:t>
            </a:r>
            <a:r>
              <a:rPr lang="pt-BR" sz="2350" spc="-135">
                <a:latin typeface="Microsoft Sans Serif"/>
                <a:cs typeface="Microsoft Sans Serif"/>
              </a:rPr>
              <a:t>;</a:t>
            </a:r>
            <a:endParaRPr sz="2350">
              <a:latin typeface="Microsoft Sans Serif"/>
              <a:cs typeface="Microsoft Sans Serif"/>
            </a:endParaRPr>
          </a:p>
          <a:p>
            <a:pPr marL="362585" indent="-342900">
              <a:lnSpc>
                <a:spcPct val="100000"/>
              </a:lnSpc>
              <a:spcBef>
                <a:spcPts val="13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405130" algn="l"/>
                <a:tab pos="405765" algn="l"/>
              </a:tabLst>
            </a:pPr>
            <a:r>
              <a:rPr sz="2350" spc="-155" err="1">
                <a:latin typeface="Microsoft Sans Serif"/>
                <a:cs typeface="Microsoft Sans Serif"/>
              </a:rPr>
              <a:t>Legenda</a:t>
            </a:r>
            <a:r>
              <a:rPr lang="pt-BR" sz="2350" spc="-155">
                <a:latin typeface="Microsoft Sans Serif"/>
                <a:cs typeface="Microsoft Sans Serif"/>
              </a:rPr>
              <a:t>;</a:t>
            </a:r>
            <a:endParaRPr sz="2350">
              <a:latin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13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405130" algn="l"/>
                <a:tab pos="405765" algn="l"/>
              </a:tabLst>
            </a:pPr>
            <a:r>
              <a:rPr sz="2350" spc="-85">
                <a:latin typeface="Microsoft Sans Serif"/>
                <a:cs typeface="Microsoft Sans Serif"/>
              </a:rPr>
              <a:t>Data</a:t>
            </a:r>
            <a:r>
              <a:rPr sz="2350" spc="-10">
                <a:latin typeface="Microsoft Sans Serif"/>
                <a:cs typeface="Microsoft Sans Serif"/>
              </a:rPr>
              <a:t> </a:t>
            </a:r>
            <a:r>
              <a:rPr sz="2350" spc="-80">
                <a:latin typeface="Microsoft Sans Serif"/>
                <a:cs typeface="Microsoft Sans Serif"/>
              </a:rPr>
              <a:t>de</a:t>
            </a:r>
            <a:r>
              <a:rPr sz="2350" spc="-10">
                <a:latin typeface="Microsoft Sans Serif"/>
                <a:cs typeface="Microsoft Sans Serif"/>
              </a:rPr>
              <a:t> </a:t>
            </a:r>
            <a:r>
              <a:rPr sz="2350" spc="-90" err="1">
                <a:latin typeface="Microsoft Sans Serif"/>
                <a:cs typeface="Microsoft Sans Serif"/>
              </a:rPr>
              <a:t>referência</a:t>
            </a:r>
            <a:r>
              <a:rPr lang="pt-BR" sz="2350" spc="-90">
                <a:latin typeface="Microsoft Sans Serif"/>
                <a:cs typeface="Microsoft Sans Serif"/>
              </a:rPr>
              <a:t>;</a:t>
            </a:r>
            <a:endParaRPr sz="2350">
              <a:latin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13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405130" algn="l"/>
                <a:tab pos="405765" algn="l"/>
              </a:tabLst>
            </a:pPr>
            <a:r>
              <a:rPr sz="2350" spc="-204">
                <a:latin typeface="Microsoft Sans Serif"/>
                <a:cs typeface="Microsoft Sans Serif"/>
              </a:rPr>
              <a:t>Fonte</a:t>
            </a:r>
            <a:r>
              <a:rPr lang="pt-BR" sz="2350" spc="-204">
                <a:latin typeface="Microsoft Sans Serif"/>
                <a:cs typeface="Microsoft Sans Serif"/>
              </a:rPr>
              <a:t>;</a:t>
            </a:r>
            <a:endParaRPr sz="2350">
              <a:latin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13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405130" algn="l"/>
                <a:tab pos="405765" algn="l"/>
              </a:tabLst>
            </a:pPr>
            <a:r>
              <a:rPr sz="2350" spc="-85">
                <a:latin typeface="Microsoft Sans Serif"/>
                <a:cs typeface="Microsoft Sans Serif"/>
              </a:rPr>
              <a:t>Nota</a:t>
            </a:r>
            <a:r>
              <a:rPr lang="pt-BR" sz="2350" spc="-85">
                <a:latin typeface="Microsoft Sans Serif"/>
                <a:cs typeface="Microsoft Sans Serif"/>
              </a:rPr>
              <a:t>.</a:t>
            </a:r>
            <a:endParaRPr sz="235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8760" y="1272885"/>
            <a:ext cx="64484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100"/>
              </a:spcBef>
            </a:pPr>
            <a:r>
              <a:rPr sz="2000" b="1" spc="-180">
                <a:solidFill>
                  <a:srgbClr val="FFFFFF"/>
                </a:solidFill>
                <a:latin typeface="Arial"/>
                <a:cs typeface="Arial"/>
              </a:rPr>
              <a:t>FORMATAÇÃO: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06545" y="160352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22882" y="1755000"/>
            <a:ext cx="4709684" cy="246076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114781" y="4215763"/>
            <a:ext cx="4427855" cy="404598"/>
          </a:xfrm>
          <a:prstGeom prst="rect">
            <a:avLst/>
          </a:prstGeom>
        </p:spPr>
        <p:txBody>
          <a:bodyPr vert="horz" wrap="square" lIns="0" tIns="45085" rIns="0" bIns="0" rtlCol="0" anchor="t">
            <a:spAutoFit/>
          </a:bodyPr>
          <a:lstStyle/>
          <a:p>
            <a:pPr marL="17145" marR="5080" indent="-5080">
              <a:lnSpc>
                <a:spcPts val="1430"/>
              </a:lnSpc>
              <a:spcBef>
                <a:spcPts val="355"/>
              </a:spcBef>
            </a:pPr>
            <a:r>
              <a:rPr sz="1400" spc="-135">
                <a:latin typeface="Microsoft Sans Serif"/>
                <a:cs typeface="Microsoft Sans Serif"/>
              </a:rPr>
              <a:t>GRÁFICO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165">
                <a:latin typeface="Microsoft Sans Serif"/>
                <a:cs typeface="Microsoft Sans Serif"/>
              </a:rPr>
              <a:t>XX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>
                <a:latin typeface="Microsoft Sans Serif"/>
                <a:cs typeface="Microsoft Sans Serif"/>
              </a:rPr>
              <a:t>-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95" err="1">
                <a:latin typeface="Microsoft Sans Serif"/>
                <a:cs typeface="Microsoft Sans Serif"/>
              </a:rPr>
              <a:t>Produção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45">
                <a:latin typeface="Microsoft Sans Serif"/>
                <a:cs typeface="Microsoft Sans Serif"/>
              </a:rPr>
              <a:t>de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85" err="1">
                <a:latin typeface="Microsoft Sans Serif"/>
                <a:cs typeface="Microsoft Sans Serif"/>
              </a:rPr>
              <a:t>Petróleo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125">
                <a:latin typeface="Microsoft Sans Serif"/>
                <a:cs typeface="Microsoft Sans Serif"/>
              </a:rPr>
              <a:t>no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90" err="1">
                <a:latin typeface="Microsoft Sans Serif"/>
                <a:cs typeface="Microsoft Sans Serif"/>
              </a:rPr>
              <a:t>Brasil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>
                <a:latin typeface="Microsoft Sans Serif"/>
                <a:cs typeface="Microsoft Sans Serif"/>
              </a:rPr>
              <a:t>-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35">
                <a:latin typeface="Microsoft Sans Serif"/>
                <a:cs typeface="Microsoft Sans Serif"/>
              </a:rPr>
              <a:t>(2003-2020). </a:t>
            </a:r>
            <a:r>
              <a:rPr sz="1400" spc="-355">
                <a:latin typeface="Microsoft Sans Serif"/>
                <a:cs typeface="Microsoft Sans Serif"/>
              </a:rPr>
              <a:t> </a:t>
            </a:r>
            <a:r>
              <a:rPr sz="1400" spc="-260">
                <a:latin typeface="Microsoft Sans Serif"/>
                <a:cs typeface="Microsoft Sans Serif"/>
              </a:rPr>
              <a:t>F</a:t>
            </a:r>
            <a:r>
              <a:rPr sz="1400" spc="-85">
                <a:latin typeface="Microsoft Sans Serif"/>
                <a:cs typeface="Microsoft Sans Serif"/>
              </a:rPr>
              <a:t>onte: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320" err="1">
                <a:latin typeface="Microsoft Sans Serif"/>
                <a:cs typeface="Microsoft Sans Serif"/>
              </a:rPr>
              <a:t>P</a:t>
            </a:r>
            <a:r>
              <a:rPr sz="1400" spc="-35" err="1">
                <a:latin typeface="Microsoft Sans Serif"/>
                <a:cs typeface="Microsoft Sans Serif"/>
              </a:rPr>
              <a:t>et</a:t>
            </a:r>
            <a:r>
              <a:rPr sz="1400" spc="-60" err="1">
                <a:latin typeface="Microsoft Sans Serif"/>
                <a:cs typeface="Microsoft Sans Serif"/>
              </a:rPr>
              <a:t>r</a:t>
            </a:r>
            <a:r>
              <a:rPr sz="1400" spc="-35" err="1">
                <a:latin typeface="Microsoft Sans Serif"/>
                <a:cs typeface="Microsoft Sans Serif"/>
              </a:rPr>
              <a:t>obr</a:t>
            </a:r>
            <a:r>
              <a:rPr sz="1400" spc="-135" err="1">
                <a:latin typeface="Microsoft Sans Serif"/>
                <a:cs typeface="Microsoft Sans Serif"/>
              </a:rPr>
              <a:t>a</a:t>
            </a:r>
            <a:r>
              <a:rPr sz="1400" spc="-130" err="1">
                <a:latin typeface="Microsoft Sans Serif"/>
                <a:cs typeface="Microsoft Sans Serif"/>
              </a:rPr>
              <a:t>s</a:t>
            </a:r>
            <a:endParaRPr lang="pt-BR" sz="1400" spc="-85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0F1579E-964A-BC5E-0526-ED7E9B85FD49}"/>
              </a:ext>
            </a:extLst>
          </p:cNvPr>
          <p:cNvSpPr txBox="1"/>
          <p:nvPr/>
        </p:nvSpPr>
        <p:spPr>
          <a:xfrm rot="16200000">
            <a:off x="3130883" y="2854575"/>
            <a:ext cx="1322389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100">
                <a:latin typeface="Microsoft Sans Serif"/>
              </a:rPr>
              <a:t>Milhões de Barris</a:t>
            </a:r>
            <a:r>
              <a:rPr lang="pt-BR" sz="1100">
                <a:latin typeface="Microsoft Sans Serif"/>
                <a:ea typeface="Microsoft Sans Serif"/>
                <a:cs typeface="Microsoft Sans Serif"/>
              </a:rPr>
              <a:t>​</a:t>
            </a:r>
            <a:endParaRPr lang="pt-BR" sz="1100">
              <a:cs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233971"/>
            <a:ext cx="4660556" cy="3183564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55244">
              <a:lnSpc>
                <a:spcPct val="100000"/>
              </a:lnSpc>
              <a:spcBef>
                <a:spcPts val="505"/>
              </a:spcBef>
              <a:buClr>
                <a:srgbClr val="DD8047"/>
              </a:buClr>
            </a:pPr>
            <a:r>
              <a:rPr sz="2400" b="1" spc="-135" err="1">
                <a:latin typeface="Arial"/>
                <a:cs typeface="Arial"/>
              </a:rPr>
              <a:t>Gráfic</a:t>
            </a:r>
            <a:r>
              <a:rPr sz="2400" b="1" spc="-165" err="1">
                <a:latin typeface="Arial"/>
                <a:cs typeface="Arial"/>
              </a:rPr>
              <a:t>o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175">
                <a:latin typeface="Arial"/>
                <a:cs typeface="Arial"/>
              </a:rPr>
              <a:t>d</a:t>
            </a:r>
            <a:r>
              <a:rPr sz="2400" b="1" spc="-155">
                <a:latin typeface="Arial"/>
                <a:cs typeface="Arial"/>
              </a:rPr>
              <a:t>e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colunas</a:t>
            </a:r>
            <a:r>
              <a:rPr lang="pt-BR" sz="2400" b="1" spc="-170">
                <a:latin typeface="Arial"/>
                <a:cs typeface="Arial"/>
              </a:rPr>
              <a:t>:</a:t>
            </a:r>
            <a:endParaRPr lang="pt-BR" sz="2400">
              <a:latin typeface="Arial"/>
              <a:cs typeface="Arial"/>
            </a:endParaRPr>
          </a:p>
          <a:p>
            <a:pPr marL="340994" indent="-285750">
              <a:lnSpc>
                <a:spcPct val="100000"/>
              </a:lnSpc>
              <a:spcBef>
                <a:spcPts val="505"/>
              </a:spcBef>
              <a:buClr>
                <a:srgbClr val="DD8047"/>
              </a:buClr>
              <a:buFont typeface="Courier New" panose="02070309020205020404" pitchFamily="49" charset="0"/>
              <a:buChar char="o"/>
            </a:pPr>
            <a:r>
              <a:rPr spc="-125" err="1">
                <a:latin typeface="Microsoft Sans Serif"/>
                <a:cs typeface="Microsoft Sans Serif"/>
              </a:rPr>
              <a:t>Composto</a:t>
            </a:r>
            <a:r>
              <a:rPr spc="-120">
                <a:latin typeface="Microsoft Sans Serif"/>
                <a:cs typeface="Microsoft Sans Serif"/>
              </a:rPr>
              <a:t> </a:t>
            </a:r>
            <a:r>
              <a:rPr spc="-30" err="1">
                <a:latin typeface="Microsoft Sans Serif"/>
                <a:cs typeface="Microsoft Sans Serif"/>
              </a:rPr>
              <a:t>por</a:t>
            </a:r>
            <a:r>
              <a:rPr spc="-25">
                <a:latin typeface="Microsoft Sans Serif"/>
                <a:cs typeface="Microsoft Sans Serif"/>
              </a:rPr>
              <a:t> </a:t>
            </a:r>
            <a:r>
              <a:rPr spc="-120" err="1">
                <a:latin typeface="Microsoft Sans Serif"/>
                <a:cs typeface="Microsoft Sans Serif"/>
              </a:rPr>
              <a:t>duas</a:t>
            </a:r>
            <a:r>
              <a:rPr spc="-114">
                <a:latin typeface="Microsoft Sans Serif"/>
                <a:cs typeface="Microsoft Sans Serif"/>
              </a:rPr>
              <a:t> </a:t>
            </a:r>
            <a:r>
              <a:rPr spc="-120" err="1">
                <a:latin typeface="Microsoft Sans Serif"/>
                <a:cs typeface="Microsoft Sans Serif"/>
              </a:rPr>
              <a:t>linhas</a:t>
            </a:r>
            <a:r>
              <a:rPr spc="200">
                <a:latin typeface="Microsoft Sans Serif"/>
                <a:cs typeface="Microsoft Sans Serif"/>
              </a:rPr>
              <a:t> </a:t>
            </a:r>
            <a:r>
              <a:rPr spc="-140" err="1">
                <a:latin typeface="Microsoft Sans Serif"/>
                <a:cs typeface="Microsoft Sans Serif"/>
              </a:rPr>
              <a:t>ou</a:t>
            </a:r>
            <a:r>
              <a:rPr spc="160">
                <a:latin typeface="Microsoft Sans Serif"/>
                <a:cs typeface="Microsoft Sans Serif"/>
              </a:rPr>
              <a:t> </a:t>
            </a:r>
            <a:r>
              <a:rPr spc="-105" err="1">
                <a:latin typeface="Microsoft Sans Serif"/>
                <a:cs typeface="Microsoft Sans Serif"/>
              </a:rPr>
              <a:t>eixos</a:t>
            </a:r>
            <a:r>
              <a:rPr spc="-105">
                <a:latin typeface="Microsoft Sans Serif"/>
                <a:cs typeface="Microsoft Sans Serif"/>
              </a:rPr>
              <a:t>,</a:t>
            </a:r>
            <a:r>
              <a:rPr spc="229">
                <a:latin typeface="Microsoft Sans Serif"/>
                <a:cs typeface="Microsoft Sans Serif"/>
              </a:rPr>
              <a:t> </a:t>
            </a:r>
            <a:r>
              <a:rPr spc="-235">
                <a:latin typeface="Microsoft Sans Serif"/>
                <a:cs typeface="Microsoft Sans Serif"/>
              </a:rPr>
              <a:t>um </a:t>
            </a:r>
            <a:r>
              <a:rPr spc="-229">
                <a:latin typeface="Microsoft Sans Serif"/>
                <a:cs typeface="Microsoft Sans Serif"/>
              </a:rPr>
              <a:t> </a:t>
            </a:r>
            <a:r>
              <a:rPr spc="-55">
                <a:latin typeface="Microsoft Sans Serif"/>
                <a:cs typeface="Microsoft Sans Serif"/>
              </a:rPr>
              <a:t>vertical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85">
                <a:latin typeface="Microsoft Sans Serif"/>
                <a:cs typeface="Microsoft Sans Serif"/>
              </a:rPr>
              <a:t>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80">
                <a:latin typeface="Microsoft Sans Serif"/>
                <a:cs typeface="Microsoft Sans Serif"/>
              </a:rPr>
              <a:t>outro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75">
                <a:latin typeface="Microsoft Sans Serif"/>
                <a:cs typeface="Microsoft Sans Serif"/>
              </a:rPr>
              <a:t>horizontal.</a:t>
            </a:r>
            <a:endParaRPr lang="pt-BR">
              <a:latin typeface="Microsoft Sans Serif"/>
              <a:cs typeface="Microsoft Sans Serif"/>
            </a:endParaRPr>
          </a:p>
          <a:p>
            <a:pPr marL="340994" indent="-285750">
              <a:lnSpc>
                <a:spcPct val="100000"/>
              </a:lnSpc>
              <a:spcBef>
                <a:spcPts val="505"/>
              </a:spcBef>
              <a:buClr>
                <a:srgbClr val="DD8047"/>
              </a:buClr>
              <a:buFont typeface="Courier New" panose="02070309020205020404" pitchFamily="49" charset="0"/>
              <a:buChar char="o"/>
            </a:pPr>
            <a:r>
              <a:rPr spc="-85">
                <a:latin typeface="Microsoft Sans Serif"/>
                <a:cs typeface="Microsoft Sans Serif"/>
              </a:rPr>
              <a:t>No </a:t>
            </a:r>
            <a:r>
              <a:rPr spc="-55" err="1">
                <a:latin typeface="Microsoft Sans Serif"/>
                <a:cs typeface="Microsoft Sans Serif"/>
              </a:rPr>
              <a:t>eixo</a:t>
            </a:r>
            <a:r>
              <a:rPr spc="-55">
                <a:latin typeface="Microsoft Sans Serif"/>
                <a:cs typeface="Microsoft Sans Serif"/>
              </a:rPr>
              <a:t> </a:t>
            </a:r>
            <a:r>
              <a:rPr spc="-75">
                <a:latin typeface="Microsoft Sans Serif"/>
                <a:cs typeface="Microsoft Sans Serif"/>
              </a:rPr>
              <a:t>horizontal </a:t>
            </a:r>
            <a:r>
              <a:rPr spc="-120" err="1">
                <a:latin typeface="Microsoft Sans Serif"/>
                <a:cs typeface="Microsoft Sans Serif"/>
              </a:rPr>
              <a:t>são</a:t>
            </a:r>
            <a:r>
              <a:rPr spc="-120">
                <a:latin typeface="Microsoft Sans Serif"/>
                <a:cs typeface="Microsoft Sans Serif"/>
              </a:rPr>
              <a:t> </a:t>
            </a:r>
            <a:r>
              <a:rPr spc="-110" err="1">
                <a:latin typeface="Microsoft Sans Serif"/>
                <a:cs typeface="Microsoft Sans Serif"/>
              </a:rPr>
              <a:t>construídas</a:t>
            </a:r>
            <a:r>
              <a:rPr spc="-110">
                <a:latin typeface="Microsoft Sans Serif"/>
                <a:cs typeface="Microsoft Sans Serif"/>
              </a:rPr>
              <a:t> </a:t>
            </a:r>
            <a:r>
              <a:rPr spc="-140">
                <a:latin typeface="Microsoft Sans Serif"/>
                <a:cs typeface="Microsoft Sans Serif"/>
              </a:rPr>
              <a:t>as </a:t>
            </a:r>
            <a:r>
              <a:rPr spc="-140" err="1">
                <a:latin typeface="Microsoft Sans Serif"/>
                <a:cs typeface="Microsoft Sans Serif"/>
              </a:rPr>
              <a:t>colunas</a:t>
            </a:r>
            <a:r>
              <a:rPr spc="-140">
                <a:latin typeface="Microsoft Sans Serif"/>
                <a:cs typeface="Microsoft Sans Serif"/>
              </a:rPr>
              <a:t> </a:t>
            </a:r>
            <a:r>
              <a:rPr spc="-135">
                <a:latin typeface="Microsoft Sans Serif"/>
                <a:cs typeface="Microsoft Sans Serif"/>
              </a:rPr>
              <a:t> </a:t>
            </a:r>
            <a:r>
              <a:rPr spc="-100">
                <a:latin typeface="Microsoft Sans Serif"/>
                <a:cs typeface="Microsoft Sans Serif"/>
              </a:rPr>
              <a:t>qu</a:t>
            </a:r>
            <a:r>
              <a:rPr spc="-95">
                <a:latin typeface="Microsoft Sans Serif"/>
                <a:cs typeface="Microsoft Sans Serif"/>
              </a:rPr>
              <a:t>e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90" err="1">
                <a:latin typeface="Microsoft Sans Serif"/>
                <a:cs typeface="Microsoft Sans Serif"/>
              </a:rPr>
              <a:t>representam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>
                <a:latin typeface="Microsoft Sans Serif"/>
                <a:cs typeface="Microsoft Sans Serif"/>
              </a:rPr>
              <a:t>a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35" err="1">
                <a:latin typeface="Microsoft Sans Serif"/>
                <a:cs typeface="Microsoft Sans Serif"/>
              </a:rPr>
              <a:t>v</a:t>
            </a:r>
            <a:r>
              <a:rPr spc="-45" err="1">
                <a:latin typeface="Microsoft Sans Serif"/>
                <a:cs typeface="Microsoft Sans Serif"/>
              </a:rPr>
              <a:t>ariaçã</a:t>
            </a:r>
            <a:r>
              <a:rPr spc="-50" err="1">
                <a:latin typeface="Microsoft Sans Serif"/>
                <a:cs typeface="Microsoft Sans Serif"/>
              </a:rPr>
              <a:t>o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50">
                <a:latin typeface="Microsoft Sans Serif"/>
                <a:cs typeface="Microsoft Sans Serif"/>
              </a:rPr>
              <a:t>d</a:t>
            </a:r>
            <a:r>
              <a:rPr spc="-45">
                <a:latin typeface="Microsoft Sans Serif"/>
                <a:cs typeface="Microsoft Sans Serif"/>
              </a:rPr>
              <a:t>e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90">
                <a:latin typeface="Microsoft Sans Serif"/>
                <a:cs typeface="Microsoft Sans Serif"/>
              </a:rPr>
              <a:t>u</a:t>
            </a:r>
            <a:r>
              <a:rPr spc="-275">
                <a:latin typeface="Microsoft Sans Serif"/>
                <a:cs typeface="Microsoft Sans Serif"/>
              </a:rPr>
              <a:t>m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00" err="1">
                <a:latin typeface="Microsoft Sans Serif"/>
                <a:cs typeface="Microsoft Sans Serif"/>
              </a:rPr>
              <a:t>fenômeno</a:t>
            </a:r>
            <a:r>
              <a:rPr spc="-100">
                <a:latin typeface="Microsoft Sans Serif"/>
                <a:cs typeface="Microsoft Sans Serif"/>
              </a:rPr>
              <a:t>  </a:t>
            </a:r>
            <a:r>
              <a:rPr spc="-140" err="1">
                <a:latin typeface="Microsoft Sans Serif"/>
                <a:cs typeface="Microsoft Sans Serif"/>
              </a:rPr>
              <a:t>ou</a:t>
            </a:r>
            <a:r>
              <a:rPr spc="-135">
                <a:latin typeface="Microsoft Sans Serif"/>
                <a:cs typeface="Microsoft Sans Serif"/>
              </a:rPr>
              <a:t> </a:t>
            </a:r>
            <a:r>
              <a:rPr spc="-45">
                <a:latin typeface="Microsoft Sans Serif"/>
                <a:cs typeface="Microsoft Sans Serif"/>
              </a:rPr>
              <a:t>de</a:t>
            </a:r>
            <a:r>
              <a:rPr spc="350">
                <a:latin typeface="Microsoft Sans Serif"/>
                <a:cs typeface="Microsoft Sans Serif"/>
              </a:rPr>
              <a:t> </a:t>
            </a:r>
            <a:r>
              <a:rPr spc="-229">
                <a:latin typeface="Microsoft Sans Serif"/>
                <a:cs typeface="Microsoft Sans Serif"/>
              </a:rPr>
              <a:t>um</a:t>
            </a:r>
            <a:r>
              <a:rPr spc="-225">
                <a:latin typeface="Microsoft Sans Serif"/>
                <a:cs typeface="Microsoft Sans Serif"/>
              </a:rPr>
              <a:t> </a:t>
            </a:r>
            <a:r>
              <a:rPr spc="-130" err="1">
                <a:latin typeface="Microsoft Sans Serif"/>
                <a:cs typeface="Microsoft Sans Serif"/>
              </a:rPr>
              <a:t>processo</a:t>
            </a:r>
            <a:r>
              <a:rPr spc="-125">
                <a:latin typeface="Microsoft Sans Serif"/>
                <a:cs typeface="Microsoft Sans Serif"/>
              </a:rPr>
              <a:t> </a:t>
            </a:r>
            <a:r>
              <a:rPr spc="-45">
                <a:latin typeface="Microsoft Sans Serif"/>
                <a:cs typeface="Microsoft Sans Serif"/>
              </a:rPr>
              <a:t>de</a:t>
            </a:r>
            <a:r>
              <a:rPr spc="350">
                <a:latin typeface="Microsoft Sans Serif"/>
                <a:cs typeface="Microsoft Sans Serif"/>
              </a:rPr>
              <a:t> </a:t>
            </a:r>
            <a:r>
              <a:rPr spc="-65" err="1">
                <a:latin typeface="Microsoft Sans Serif"/>
                <a:cs typeface="Microsoft Sans Serif"/>
              </a:rPr>
              <a:t>acordo</a:t>
            </a:r>
            <a:r>
              <a:rPr spc="-60">
                <a:latin typeface="Microsoft Sans Serif"/>
                <a:cs typeface="Microsoft Sans Serif"/>
              </a:rPr>
              <a:t> </a:t>
            </a:r>
            <a:r>
              <a:rPr spc="-185">
                <a:latin typeface="Microsoft Sans Serif"/>
                <a:cs typeface="Microsoft Sans Serif"/>
              </a:rPr>
              <a:t>com</a:t>
            </a:r>
            <a:r>
              <a:rPr spc="-180">
                <a:latin typeface="Microsoft Sans Serif"/>
                <a:cs typeface="Microsoft Sans Serif"/>
              </a:rPr>
              <a:t> </a:t>
            </a:r>
            <a:r>
              <a:rPr spc="-155" err="1">
                <a:latin typeface="Microsoft Sans Serif"/>
                <a:cs typeface="Microsoft Sans Serif"/>
              </a:rPr>
              <a:t>sua</a:t>
            </a:r>
            <a:r>
              <a:rPr spc="-155">
                <a:latin typeface="Microsoft Sans Serif"/>
                <a:cs typeface="Microsoft Sans Serif"/>
              </a:rPr>
              <a:t> </a:t>
            </a:r>
            <a:r>
              <a:rPr spc="-150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intensidade</a:t>
            </a:r>
            <a:r>
              <a:rPr spc="-85">
                <a:latin typeface="Microsoft Sans Serif"/>
                <a:cs typeface="Microsoft Sans Serif"/>
              </a:rPr>
              <a:t>.</a:t>
            </a:r>
            <a:endParaRPr lang="pt-BR">
              <a:latin typeface="Microsoft Sans Serif"/>
              <a:cs typeface="Microsoft Sans Serif"/>
            </a:endParaRPr>
          </a:p>
          <a:p>
            <a:pPr marL="340994" indent="-285750">
              <a:lnSpc>
                <a:spcPct val="100000"/>
              </a:lnSpc>
              <a:spcBef>
                <a:spcPts val="505"/>
              </a:spcBef>
              <a:buClr>
                <a:srgbClr val="DD8047"/>
              </a:buClr>
              <a:buFont typeface="Courier New" panose="02070309020205020404" pitchFamily="49" charset="0"/>
              <a:buChar char="o"/>
            </a:pPr>
            <a:r>
              <a:rPr spc="-235" err="1">
                <a:latin typeface="Microsoft Sans Serif"/>
                <a:cs typeface="Microsoft Sans Serif"/>
              </a:rPr>
              <a:t>Essa</a:t>
            </a:r>
            <a:r>
              <a:rPr spc="-229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intensidade</a:t>
            </a:r>
            <a:r>
              <a:rPr spc="-80">
                <a:latin typeface="Microsoft Sans Serif"/>
                <a:cs typeface="Microsoft Sans Serif"/>
              </a:rPr>
              <a:t> </a:t>
            </a:r>
            <a:r>
              <a:rPr spc="-85">
                <a:latin typeface="Microsoft Sans Serif"/>
                <a:cs typeface="Microsoft Sans Serif"/>
              </a:rPr>
              <a:t>é</a:t>
            </a:r>
            <a:r>
              <a:rPr spc="270">
                <a:latin typeface="Microsoft Sans Serif"/>
                <a:cs typeface="Microsoft Sans Serif"/>
              </a:rPr>
              <a:t> </a:t>
            </a:r>
            <a:r>
              <a:rPr spc="-55" err="1">
                <a:latin typeface="Microsoft Sans Serif"/>
                <a:cs typeface="Microsoft Sans Serif"/>
              </a:rPr>
              <a:t>indicada</a:t>
            </a:r>
            <a:r>
              <a:rPr spc="330">
                <a:latin typeface="Microsoft Sans Serif"/>
                <a:cs typeface="Microsoft Sans Serif"/>
              </a:rPr>
              <a:t> </a:t>
            </a:r>
            <a:r>
              <a:rPr spc="-50" err="1">
                <a:latin typeface="Microsoft Sans Serif"/>
                <a:cs typeface="Microsoft Sans Serif"/>
              </a:rPr>
              <a:t>pelo</a:t>
            </a:r>
            <a:r>
              <a:rPr spc="340">
                <a:latin typeface="Microsoft Sans Serif"/>
                <a:cs typeface="Microsoft Sans Serif"/>
              </a:rPr>
              <a:t> </a:t>
            </a:r>
            <a:r>
              <a:rPr spc="-55" err="1">
                <a:latin typeface="Microsoft Sans Serif"/>
                <a:cs typeface="Microsoft Sans Serif"/>
              </a:rPr>
              <a:t>eixo</a:t>
            </a:r>
            <a:r>
              <a:rPr spc="-55">
                <a:latin typeface="Microsoft Sans Serif"/>
                <a:cs typeface="Microsoft Sans Serif"/>
              </a:rPr>
              <a:t> </a:t>
            </a:r>
            <a:r>
              <a:rPr spc="-50">
                <a:latin typeface="Microsoft Sans Serif"/>
                <a:cs typeface="Microsoft Sans Serif"/>
              </a:rPr>
              <a:t> </a:t>
            </a:r>
            <a:r>
              <a:rPr spc="-60">
                <a:latin typeface="Microsoft Sans Serif"/>
                <a:cs typeface="Microsoft Sans Serif"/>
              </a:rPr>
              <a:t>vertical.</a:t>
            </a:r>
            <a:endParaRPr lang="pt-BR" spc="-60">
              <a:latin typeface="Microsoft Sans Serif"/>
              <a:cs typeface="Microsoft Sans Serif"/>
            </a:endParaRPr>
          </a:p>
          <a:p>
            <a:pPr marL="340994" indent="-285750">
              <a:lnSpc>
                <a:spcPct val="100000"/>
              </a:lnSpc>
              <a:spcBef>
                <a:spcPts val="505"/>
              </a:spcBef>
              <a:buClr>
                <a:srgbClr val="DD8047"/>
              </a:buClr>
              <a:buFont typeface="Courier New" panose="02070309020205020404" pitchFamily="49" charset="0"/>
              <a:buChar char="o"/>
            </a:pPr>
            <a:r>
              <a:rPr spc="-135" err="1">
                <a:latin typeface="Microsoft Sans Serif"/>
                <a:cs typeface="Microsoft Sans Serif"/>
              </a:rPr>
              <a:t>Existe</a:t>
            </a:r>
            <a:r>
              <a:rPr spc="-235" err="1">
                <a:latin typeface="Microsoft Sans Serif"/>
                <a:cs typeface="Microsoft Sans Serif"/>
              </a:rPr>
              <a:t>m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>
                <a:latin typeface="Microsoft Sans Serif"/>
                <a:cs typeface="Microsoft Sans Serif"/>
              </a:rPr>
              <a:t>3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80" err="1">
                <a:latin typeface="Microsoft Sans Serif"/>
                <a:cs typeface="Microsoft Sans Serif"/>
              </a:rPr>
              <a:t>tipo</a:t>
            </a:r>
            <a:r>
              <a:rPr spc="-90" err="1">
                <a:latin typeface="Microsoft Sans Serif"/>
                <a:cs typeface="Microsoft Sans Serif"/>
              </a:rPr>
              <a:t>s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50">
                <a:latin typeface="Microsoft Sans Serif"/>
                <a:cs typeface="Microsoft Sans Serif"/>
              </a:rPr>
              <a:t>d</a:t>
            </a:r>
            <a:r>
              <a:rPr spc="-45">
                <a:latin typeface="Microsoft Sans Serif"/>
                <a:cs typeface="Microsoft Sans Serif"/>
              </a:rPr>
              <a:t>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60" err="1">
                <a:latin typeface="Microsoft Sans Serif"/>
                <a:cs typeface="Microsoft Sans Serif"/>
              </a:rPr>
              <a:t>gráfico</a:t>
            </a:r>
            <a:r>
              <a:rPr spc="-65" err="1">
                <a:latin typeface="Microsoft Sans Serif"/>
                <a:cs typeface="Microsoft Sans Serif"/>
              </a:rPr>
              <a:t>s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50">
                <a:latin typeface="Microsoft Sans Serif"/>
                <a:cs typeface="Microsoft Sans Serif"/>
              </a:rPr>
              <a:t>d</a:t>
            </a:r>
            <a:r>
              <a:rPr spc="-45">
                <a:latin typeface="Microsoft Sans Serif"/>
                <a:cs typeface="Microsoft Sans Serif"/>
              </a:rPr>
              <a:t>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40" err="1">
                <a:latin typeface="Microsoft Sans Serif"/>
                <a:cs typeface="Microsoft Sans Serif"/>
              </a:rPr>
              <a:t>coluna</a:t>
            </a:r>
            <a:r>
              <a:rPr spc="-155" err="1">
                <a:latin typeface="Microsoft Sans Serif"/>
                <a:cs typeface="Microsoft Sans Serif"/>
              </a:rPr>
              <a:t>s</a:t>
            </a:r>
            <a:r>
              <a:rPr spc="-95">
                <a:latin typeface="Microsoft Sans Serif"/>
                <a:cs typeface="Microsoft Sans Serif"/>
              </a:rPr>
              <a:t>.</a:t>
            </a:r>
            <a:endParaRPr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8231" y="1563660"/>
            <a:ext cx="3655769" cy="2524186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304679"/>
            <a:ext cx="35172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60" err="1">
                <a:latin typeface="Arial"/>
                <a:cs typeface="Arial"/>
              </a:rPr>
              <a:t>Gráfic</a:t>
            </a:r>
            <a:r>
              <a:rPr sz="2400" b="1" spc="-195" err="1">
                <a:latin typeface="Arial"/>
                <a:cs typeface="Arial"/>
              </a:rPr>
              <a:t>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4">
                <a:latin typeface="Arial"/>
                <a:cs typeface="Arial"/>
              </a:rPr>
              <a:t>d</a:t>
            </a:r>
            <a:r>
              <a:rPr sz="2400" b="1" spc="-180">
                <a:latin typeface="Arial"/>
                <a:cs typeface="Arial"/>
              </a:rPr>
              <a:t>e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0" err="1">
                <a:latin typeface="Arial"/>
                <a:cs typeface="Arial"/>
              </a:rPr>
              <a:t>coluna</a:t>
            </a:r>
            <a:r>
              <a:rPr sz="2400" b="1" spc="-204" err="1">
                <a:latin typeface="Arial"/>
                <a:cs typeface="Arial"/>
              </a:rPr>
              <a:t>s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95">
                <a:latin typeface="Arial"/>
                <a:cs typeface="Arial"/>
              </a:rPr>
              <a:t>simples: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33618" y="4179103"/>
            <a:ext cx="4991100" cy="696595"/>
          </a:xfrm>
          <a:prstGeom prst="rect">
            <a:avLst/>
          </a:prstGeom>
        </p:spPr>
        <p:txBody>
          <a:bodyPr vert="horz" wrap="square" lIns="0" tIns="27940" rIns="0" bIns="0" rtlCol="0" anchor="t">
            <a:spAutoFit/>
          </a:bodyPr>
          <a:lstStyle/>
          <a:p>
            <a:pPr marL="12700">
              <a:spcBef>
                <a:spcPts val="220"/>
              </a:spcBef>
            </a:pPr>
            <a:r>
              <a:rPr sz="1400" spc="-135">
                <a:latin typeface="Microsoft Sans Serif"/>
                <a:cs typeface="Microsoft Sans Serif"/>
              </a:rPr>
              <a:t>GRÁFICO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10">
                <a:latin typeface="Microsoft Sans Serif"/>
                <a:cs typeface="Microsoft Sans Serif"/>
              </a:rPr>
              <a:t>01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285">
                <a:latin typeface="Microsoft Sans Serif"/>
                <a:cs typeface="Microsoft Sans Serif"/>
              </a:rPr>
              <a:t>–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95">
                <a:latin typeface="Microsoft Sans Serif"/>
                <a:cs typeface="Microsoft Sans Serif"/>
              </a:rPr>
              <a:t>Taxa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45">
                <a:latin typeface="Microsoft Sans Serif"/>
                <a:cs typeface="Microsoft Sans Serif"/>
              </a:rPr>
              <a:t>de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60" err="1">
                <a:latin typeface="Microsoft Sans Serif"/>
                <a:cs typeface="Microsoft Sans Serif"/>
              </a:rPr>
              <a:t>fecundidade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125">
                <a:latin typeface="Microsoft Sans Serif"/>
                <a:cs typeface="Microsoft Sans Serif"/>
              </a:rPr>
              <a:t>no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90" err="1">
                <a:latin typeface="Microsoft Sans Serif"/>
                <a:cs typeface="Microsoft Sans Serif"/>
              </a:rPr>
              <a:t>Brasil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>
                <a:latin typeface="Microsoft Sans Serif"/>
                <a:cs typeface="Microsoft Sans Serif"/>
              </a:rPr>
              <a:t>-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35">
                <a:latin typeface="Microsoft Sans Serif"/>
                <a:cs typeface="Microsoft Sans Serif"/>
              </a:rPr>
              <a:t>(1940</a:t>
            </a:r>
            <a:r>
              <a:rPr lang="pt-BR" sz="1400" spc="-35">
                <a:latin typeface="Microsoft Sans Serif"/>
                <a:cs typeface="Microsoft Sans Serif"/>
              </a:rPr>
              <a:t> à </a:t>
            </a:r>
            <a:r>
              <a:rPr sz="1400" spc="-35">
                <a:latin typeface="Microsoft Sans Serif"/>
                <a:cs typeface="Microsoft Sans Serif"/>
              </a:rPr>
              <a:t>2000).</a:t>
            </a:r>
            <a:endParaRPr lang="pt-BR"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400" spc="-114">
                <a:latin typeface="Microsoft Sans Serif"/>
                <a:cs typeface="Microsoft Sans Serif"/>
              </a:rPr>
              <a:t>Fonte: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145" err="1">
                <a:latin typeface="Microsoft Sans Serif"/>
                <a:cs typeface="Microsoft Sans Serif"/>
              </a:rPr>
              <a:t>Censo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70" err="1">
                <a:latin typeface="Microsoft Sans Serif"/>
                <a:cs typeface="Microsoft Sans Serif"/>
              </a:rPr>
              <a:t>Demográfico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30">
                <a:latin typeface="Microsoft Sans Serif"/>
                <a:cs typeface="Microsoft Sans Serif"/>
              </a:rPr>
              <a:t>2000,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85" err="1">
                <a:latin typeface="Microsoft Sans Serif"/>
                <a:cs typeface="Microsoft Sans Serif"/>
              </a:rPr>
              <a:t>Fecundidade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80">
                <a:latin typeface="Microsoft Sans Serif"/>
                <a:cs typeface="Microsoft Sans Serif"/>
              </a:rPr>
              <a:t>e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30" err="1">
                <a:latin typeface="Microsoft Sans Serif"/>
                <a:cs typeface="Microsoft Sans Serif"/>
              </a:rPr>
              <a:t>Mortalidade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60" err="1">
                <a:latin typeface="Microsoft Sans Serif"/>
                <a:cs typeface="Microsoft Sans Serif"/>
              </a:rPr>
              <a:t>Infantil</a:t>
            </a:r>
            <a:r>
              <a:rPr sz="1400" spc="-60">
                <a:latin typeface="Microsoft Sans Serif"/>
                <a:cs typeface="Microsoft Sans Serif"/>
              </a:rPr>
              <a:t>, </a:t>
            </a:r>
            <a:r>
              <a:rPr sz="1400" spc="-355">
                <a:latin typeface="Microsoft Sans Serif"/>
                <a:cs typeface="Microsoft Sans Serif"/>
              </a:rPr>
              <a:t> </a:t>
            </a:r>
            <a:r>
              <a:rPr sz="1400" spc="-360" err="1">
                <a:latin typeface="Microsoft Sans Serif"/>
                <a:cs typeface="Microsoft Sans Serif"/>
              </a:rPr>
              <a:t>R</a:t>
            </a:r>
            <a:r>
              <a:rPr sz="1400" spc="-95" err="1">
                <a:latin typeface="Microsoft Sans Serif"/>
                <a:cs typeface="Microsoft Sans Serif"/>
              </a:rPr>
              <a:t>esultados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90" err="1">
                <a:latin typeface="Microsoft Sans Serif"/>
                <a:cs typeface="Microsoft Sans Serif"/>
              </a:rPr>
              <a:t>Preliminares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15">
                <a:latin typeface="Microsoft Sans Serif"/>
                <a:cs typeface="Microsoft Sans Serif"/>
              </a:rPr>
              <a:t>d</a:t>
            </a:r>
            <a:r>
              <a:rPr sz="1400" spc="-10">
                <a:latin typeface="Microsoft Sans Serif"/>
                <a:cs typeface="Microsoft Sans Serif"/>
              </a:rPr>
              <a:t>a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114" err="1">
                <a:latin typeface="Microsoft Sans Serif"/>
                <a:cs typeface="Microsoft Sans Serif"/>
              </a:rPr>
              <a:t>Amost</a:t>
            </a:r>
            <a:r>
              <a:rPr sz="1400" spc="-85" err="1">
                <a:latin typeface="Microsoft Sans Serif"/>
                <a:cs typeface="Microsoft Sans Serif"/>
              </a:rPr>
              <a:t>r</a:t>
            </a:r>
            <a:r>
              <a:rPr sz="1400" spc="-65" err="1">
                <a:latin typeface="Microsoft Sans Serif"/>
                <a:cs typeface="Microsoft Sans Serif"/>
              </a:rPr>
              <a:t>a</a:t>
            </a:r>
            <a:r>
              <a:rPr sz="1400" spc="-30">
                <a:latin typeface="Microsoft Sans Serif"/>
                <a:cs typeface="Microsoft Sans Serif"/>
              </a:rPr>
              <a:t>,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170">
                <a:latin typeface="Microsoft Sans Serif"/>
                <a:cs typeface="Microsoft Sans Serif"/>
              </a:rPr>
              <a:t>IBGE</a:t>
            </a:r>
            <a:r>
              <a:rPr sz="1400" spc="-80">
                <a:latin typeface="Microsoft Sans Serif"/>
                <a:cs typeface="Microsoft Sans Serif"/>
              </a:rPr>
              <a:t>,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15">
                <a:latin typeface="Microsoft Sans Serif"/>
                <a:cs typeface="Microsoft Sans Serif"/>
              </a:rPr>
              <a:t>2002</a:t>
            </a:r>
            <a:endParaRPr lang="pt-BR" sz="140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86726" y="2377407"/>
            <a:ext cx="185307" cy="1562099"/>
          </a:xfrm>
          <a:prstGeom prst="rect">
            <a:avLst/>
          </a:prstGeom>
        </p:spPr>
        <p:txBody>
          <a:bodyPr vert="vert270" wrap="square" lIns="0" tIns="0" rIns="0" bIns="0" rtlCol="0" anchor="t">
            <a:spAutoFit/>
          </a:bodyPr>
          <a:lstStyle/>
          <a:p>
            <a:pPr marL="12700">
              <a:lnSpc>
                <a:spcPts val="1580"/>
              </a:lnSpc>
            </a:pPr>
            <a:r>
              <a:rPr lang="pt-BR" sz="1100" spc="-5">
                <a:latin typeface="Microsoft Sans Serif"/>
                <a:ea typeface="Microsoft Sans Serif"/>
                <a:cs typeface="Microsoft Sans Serif"/>
              </a:rPr>
              <a:t>Nascimentos por mulher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5640" y="2132190"/>
            <a:ext cx="4823639" cy="205045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1800" y="1836706"/>
            <a:ext cx="4754282" cy="250533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755910" y="4345241"/>
            <a:ext cx="4751705" cy="566822"/>
          </a:xfrm>
          <a:prstGeom prst="rect">
            <a:avLst/>
          </a:prstGeom>
        </p:spPr>
        <p:txBody>
          <a:bodyPr vert="horz" wrap="square" lIns="0" tIns="22860" rIns="0" bIns="0" rtlCol="0" anchor="t">
            <a:spAutoFit/>
          </a:bodyPr>
          <a:lstStyle/>
          <a:p>
            <a:pPr marL="907415" marR="5080" indent="-895350">
              <a:lnSpc>
                <a:spcPts val="1400"/>
              </a:lnSpc>
              <a:spcBef>
                <a:spcPts val="180"/>
              </a:spcBef>
            </a:pPr>
            <a:r>
              <a:rPr sz="1200" spc="-120">
                <a:latin typeface="Microsoft Sans Serif"/>
                <a:cs typeface="Microsoft Sans Serif"/>
              </a:rPr>
              <a:t>GRÁFICO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10">
                <a:latin typeface="Microsoft Sans Serif"/>
                <a:cs typeface="Microsoft Sans Serif"/>
              </a:rPr>
              <a:t>02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>
                <a:latin typeface="Microsoft Sans Serif"/>
                <a:cs typeface="Microsoft Sans Serif"/>
              </a:rPr>
              <a:t>- </a:t>
            </a:r>
            <a:r>
              <a:rPr sz="1800" spc="-142" baseline="2314" err="1">
                <a:latin typeface="Microsoft Sans Serif"/>
                <a:cs typeface="Microsoft Sans Serif"/>
              </a:rPr>
              <a:t>Preço</a:t>
            </a:r>
            <a:r>
              <a:rPr sz="1800" spc="22" baseline="2314">
                <a:latin typeface="Microsoft Sans Serif"/>
                <a:cs typeface="Microsoft Sans Serif"/>
              </a:rPr>
              <a:t> </a:t>
            </a:r>
            <a:r>
              <a:rPr sz="1800" spc="-142" baseline="2314">
                <a:latin typeface="Microsoft Sans Serif"/>
                <a:cs typeface="Microsoft Sans Serif"/>
              </a:rPr>
              <a:t>dos</a:t>
            </a:r>
            <a:r>
              <a:rPr sz="1800" spc="7" baseline="2314">
                <a:latin typeface="Microsoft Sans Serif"/>
                <a:cs typeface="Microsoft Sans Serif"/>
              </a:rPr>
              <a:t> </a:t>
            </a:r>
            <a:r>
              <a:rPr sz="1800" spc="-120" baseline="2314" err="1">
                <a:latin typeface="Microsoft Sans Serif"/>
                <a:cs typeface="Microsoft Sans Serif"/>
              </a:rPr>
              <a:t>contratos</a:t>
            </a:r>
            <a:r>
              <a:rPr sz="1800" spc="15" baseline="2314">
                <a:latin typeface="Microsoft Sans Serif"/>
                <a:cs typeface="Microsoft Sans Serif"/>
              </a:rPr>
              <a:t> </a:t>
            </a:r>
            <a:r>
              <a:rPr sz="1800" spc="-112" baseline="2314" err="1">
                <a:latin typeface="Microsoft Sans Serif"/>
                <a:cs typeface="Microsoft Sans Serif"/>
              </a:rPr>
              <a:t>futuros</a:t>
            </a:r>
            <a:r>
              <a:rPr sz="1800" spc="15" baseline="2314">
                <a:latin typeface="Microsoft Sans Serif"/>
                <a:cs typeface="Microsoft Sans Serif"/>
              </a:rPr>
              <a:t> </a:t>
            </a:r>
            <a:r>
              <a:rPr sz="1800" spc="-15" baseline="2314">
                <a:latin typeface="Microsoft Sans Serif"/>
                <a:cs typeface="Microsoft Sans Serif"/>
              </a:rPr>
              <a:t>da</a:t>
            </a:r>
            <a:r>
              <a:rPr sz="1800" spc="15" baseline="2314">
                <a:latin typeface="Microsoft Sans Serif"/>
                <a:cs typeface="Microsoft Sans Serif"/>
              </a:rPr>
              <a:t> </a:t>
            </a:r>
            <a:r>
              <a:rPr sz="1800" spc="-30" baseline="2314">
                <a:latin typeface="Microsoft Sans Serif"/>
                <a:cs typeface="Microsoft Sans Serif"/>
              </a:rPr>
              <a:t>arroba</a:t>
            </a:r>
            <a:r>
              <a:rPr sz="1800" spc="15" baseline="2314">
                <a:latin typeface="Microsoft Sans Serif"/>
                <a:cs typeface="Microsoft Sans Serif"/>
              </a:rPr>
              <a:t> </a:t>
            </a:r>
            <a:r>
              <a:rPr sz="1800" spc="-60" baseline="2314">
                <a:latin typeface="Microsoft Sans Serif"/>
                <a:cs typeface="Microsoft Sans Serif"/>
              </a:rPr>
              <a:t>do</a:t>
            </a:r>
            <a:r>
              <a:rPr sz="1800" spc="15" baseline="2314">
                <a:latin typeface="Microsoft Sans Serif"/>
                <a:cs typeface="Microsoft Sans Serif"/>
              </a:rPr>
              <a:t> </a:t>
            </a:r>
            <a:r>
              <a:rPr sz="1800" spc="-52" baseline="2314" err="1">
                <a:latin typeface="Microsoft Sans Serif"/>
                <a:cs typeface="Microsoft Sans Serif"/>
              </a:rPr>
              <a:t>boi</a:t>
            </a:r>
            <a:r>
              <a:rPr sz="1800" spc="7" baseline="2314">
                <a:latin typeface="Microsoft Sans Serif"/>
                <a:cs typeface="Microsoft Sans Serif"/>
              </a:rPr>
              <a:t> </a:t>
            </a:r>
            <a:r>
              <a:rPr sz="1800" spc="-52" baseline="2314" err="1">
                <a:latin typeface="Microsoft Sans Serif"/>
                <a:cs typeface="Microsoft Sans Serif"/>
              </a:rPr>
              <a:t>gordo</a:t>
            </a:r>
            <a:r>
              <a:rPr sz="1800" spc="15" baseline="2314">
                <a:latin typeface="Microsoft Sans Serif"/>
                <a:cs typeface="Microsoft Sans Serif"/>
              </a:rPr>
              <a:t> </a:t>
            </a:r>
            <a:r>
              <a:rPr sz="1800" spc="-165" baseline="2314">
                <a:latin typeface="Microsoft Sans Serif"/>
                <a:cs typeface="Microsoft Sans Serif"/>
              </a:rPr>
              <a:t>no</a:t>
            </a:r>
            <a:r>
              <a:rPr sz="1800" spc="7" baseline="2314">
                <a:latin typeface="Microsoft Sans Serif"/>
                <a:cs typeface="Microsoft Sans Serif"/>
              </a:rPr>
              <a:t> </a:t>
            </a:r>
            <a:r>
              <a:rPr sz="1800" spc="-120" baseline="2314" err="1">
                <a:latin typeface="Microsoft Sans Serif"/>
                <a:cs typeface="Microsoft Sans Serif"/>
              </a:rPr>
              <a:t>Brasil</a:t>
            </a:r>
            <a:r>
              <a:rPr sz="1800" spc="15" baseline="2314">
                <a:latin typeface="Microsoft Sans Serif"/>
                <a:cs typeface="Microsoft Sans Serif"/>
              </a:rPr>
              <a:t> </a:t>
            </a:r>
            <a:r>
              <a:rPr sz="1800" baseline="2314">
                <a:latin typeface="Microsoft Sans Serif"/>
                <a:cs typeface="Microsoft Sans Serif"/>
              </a:rPr>
              <a:t>- </a:t>
            </a:r>
            <a:r>
              <a:rPr sz="1200" spc="-20">
                <a:latin typeface="Microsoft Sans Serif"/>
                <a:cs typeface="Microsoft Sans Serif"/>
              </a:rPr>
              <a:t>(</a:t>
            </a:r>
            <a:r>
              <a:rPr sz="1200" spc="-20" err="1">
                <a:latin typeface="Microsoft Sans Serif"/>
                <a:cs typeface="Microsoft Sans Serif"/>
              </a:rPr>
              <a:t>nov</a:t>
            </a:r>
            <a:r>
              <a:rPr sz="1200" spc="-20">
                <a:latin typeface="Microsoft Sans Serif"/>
                <a:cs typeface="Microsoft Sans Serif"/>
              </a:rPr>
              <a:t>/2011</a:t>
            </a:r>
            <a:r>
              <a:rPr sz="1200">
                <a:latin typeface="Microsoft Sans Serif"/>
                <a:cs typeface="Microsoft Sans Serif"/>
              </a:rPr>
              <a:t> </a:t>
            </a:r>
            <a:r>
              <a:rPr lang="pt-BR" sz="1200">
                <a:latin typeface="Microsoft Sans Serif"/>
                <a:cs typeface="Microsoft Sans Serif"/>
              </a:rPr>
              <a:t>à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25" err="1">
                <a:latin typeface="Microsoft Sans Serif"/>
                <a:cs typeface="Microsoft Sans Serif"/>
              </a:rPr>
              <a:t>maio</a:t>
            </a:r>
            <a:r>
              <a:rPr sz="1200" spc="-25">
                <a:latin typeface="Microsoft Sans Serif"/>
                <a:cs typeface="Microsoft Sans Serif"/>
              </a:rPr>
              <a:t>/2012).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200" spc="-5">
                <a:latin typeface="Arial MT"/>
                <a:cs typeface="Arial MT"/>
              </a:rPr>
              <a:t>Fonte:</a:t>
            </a:r>
            <a:r>
              <a:rPr sz="1200" spc="-20">
                <a:latin typeface="Arial MT"/>
                <a:cs typeface="Arial MT"/>
              </a:rPr>
              <a:t> </a:t>
            </a:r>
            <a:r>
              <a:rPr sz="1200" spc="-20" err="1">
                <a:latin typeface="Arial MT"/>
                <a:cs typeface="Arial MT"/>
              </a:rPr>
              <a:t>Esalq</a:t>
            </a:r>
            <a:r>
              <a:rPr sz="1200" spc="-20">
                <a:latin typeface="Arial MT"/>
                <a:cs typeface="Arial MT"/>
              </a:rPr>
              <a:t>/BM&amp;F,</a:t>
            </a:r>
            <a:r>
              <a:rPr sz="1200" spc="-15">
                <a:latin typeface="Arial MT"/>
                <a:cs typeface="Arial MT"/>
              </a:rPr>
              <a:t> </a:t>
            </a:r>
            <a:r>
              <a:rPr sz="1200" spc="-5" err="1">
                <a:latin typeface="Arial MT"/>
                <a:cs typeface="Arial MT"/>
              </a:rPr>
              <a:t>elaboração</a:t>
            </a:r>
            <a:r>
              <a:rPr sz="1200" spc="-20">
                <a:latin typeface="Arial MT"/>
                <a:cs typeface="Arial MT"/>
              </a:rPr>
              <a:t> </a:t>
            </a:r>
            <a:r>
              <a:rPr sz="1200" spc="-5" err="1">
                <a:latin typeface="Arial MT"/>
                <a:cs typeface="Arial MT"/>
              </a:rPr>
              <a:t>BeefPoint</a:t>
            </a:r>
            <a:endParaRPr sz="1200" spc="-5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53805" y="2628651"/>
            <a:ext cx="205184" cy="657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sz="1400" spc="-20" err="1">
                <a:latin typeface="Arial"/>
                <a:cs typeface="Arial"/>
              </a:rPr>
              <a:t>Valores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5745" y="1248368"/>
            <a:ext cx="55702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60" err="1">
                <a:latin typeface="Arial"/>
                <a:cs typeface="Arial"/>
              </a:rPr>
              <a:t>Gráfic</a:t>
            </a:r>
            <a:r>
              <a:rPr sz="2400" b="1" spc="-195" err="1">
                <a:latin typeface="Arial"/>
                <a:cs typeface="Arial"/>
              </a:rPr>
              <a:t>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4">
                <a:latin typeface="Arial"/>
                <a:cs typeface="Arial"/>
              </a:rPr>
              <a:t>d</a:t>
            </a:r>
            <a:r>
              <a:rPr sz="2400" b="1" spc="-180">
                <a:latin typeface="Arial"/>
                <a:cs typeface="Arial"/>
              </a:rPr>
              <a:t>e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0" err="1">
                <a:latin typeface="Arial"/>
                <a:cs typeface="Arial"/>
              </a:rPr>
              <a:t>coluna</a:t>
            </a:r>
            <a:r>
              <a:rPr sz="2400" b="1" spc="-204" err="1">
                <a:latin typeface="Arial"/>
                <a:cs typeface="Arial"/>
              </a:rPr>
              <a:t>s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5" err="1">
                <a:latin typeface="Arial"/>
                <a:cs typeface="Arial"/>
              </a:rPr>
              <a:t>a</a:t>
            </a:r>
            <a:r>
              <a:rPr sz="2400" b="1" spc="-200" err="1">
                <a:latin typeface="Arial"/>
                <a:cs typeface="Arial"/>
              </a:rPr>
              <a:t>grupado</a:t>
            </a:r>
            <a:r>
              <a:rPr sz="2400" b="1" spc="-190" err="1">
                <a:latin typeface="Arial"/>
                <a:cs typeface="Arial"/>
              </a:rPr>
              <a:t>s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45" err="1">
                <a:latin typeface="Arial"/>
                <a:cs typeface="Arial"/>
              </a:rPr>
              <a:t>l</a:t>
            </a:r>
            <a:r>
              <a:rPr sz="2400" b="1" spc="-30" err="1">
                <a:latin typeface="Arial"/>
                <a:cs typeface="Arial"/>
              </a:rPr>
              <a:t>a</a:t>
            </a:r>
            <a:r>
              <a:rPr sz="2400" b="1" spc="-195" err="1">
                <a:latin typeface="Arial"/>
                <a:cs typeface="Arial"/>
              </a:rPr>
              <a:t>te</a:t>
            </a:r>
            <a:r>
              <a:rPr sz="2400" b="1" spc="-155" err="1">
                <a:latin typeface="Arial"/>
                <a:cs typeface="Arial"/>
              </a:rPr>
              <a:t>r</a:t>
            </a:r>
            <a:r>
              <a:rPr sz="2400" b="1" spc="-165" err="1">
                <a:latin typeface="Arial"/>
                <a:cs typeface="Arial"/>
              </a:rPr>
              <a:t>almente</a:t>
            </a:r>
            <a:r>
              <a:rPr sz="2400" b="1" spc="-165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0145" y="1298947"/>
            <a:ext cx="55060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60" err="1">
                <a:latin typeface="Arial"/>
                <a:cs typeface="Arial"/>
              </a:rPr>
              <a:t>Gráfic</a:t>
            </a:r>
            <a:r>
              <a:rPr sz="2400" b="1" spc="-195" err="1">
                <a:latin typeface="Arial"/>
                <a:cs typeface="Arial"/>
              </a:rPr>
              <a:t>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4">
                <a:latin typeface="Arial"/>
                <a:cs typeface="Arial"/>
              </a:rPr>
              <a:t>d</a:t>
            </a:r>
            <a:r>
              <a:rPr sz="2400" b="1" spc="-180">
                <a:latin typeface="Arial"/>
                <a:cs typeface="Arial"/>
              </a:rPr>
              <a:t>e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0" err="1">
                <a:latin typeface="Arial"/>
                <a:cs typeface="Arial"/>
              </a:rPr>
              <a:t>coluna</a:t>
            </a:r>
            <a:r>
              <a:rPr sz="2400" b="1" spc="-204" err="1">
                <a:latin typeface="Arial"/>
                <a:cs typeface="Arial"/>
              </a:rPr>
              <a:t>s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5" err="1">
                <a:latin typeface="Arial"/>
                <a:cs typeface="Arial"/>
              </a:rPr>
              <a:t>a</a:t>
            </a:r>
            <a:r>
              <a:rPr sz="2400" b="1" spc="-200" err="1">
                <a:latin typeface="Arial"/>
                <a:cs typeface="Arial"/>
              </a:rPr>
              <a:t>grupado</a:t>
            </a:r>
            <a:r>
              <a:rPr sz="2400" b="1" spc="-190" err="1">
                <a:latin typeface="Arial"/>
                <a:cs typeface="Arial"/>
              </a:rPr>
              <a:t>s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15" err="1">
                <a:latin typeface="Arial"/>
                <a:cs typeface="Arial"/>
              </a:rPr>
              <a:t>superpostas</a:t>
            </a:r>
            <a:r>
              <a:rPr sz="2400" b="1" spc="-215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3080" y="1661040"/>
            <a:ext cx="4925159" cy="259874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940645" y="2076657"/>
            <a:ext cx="205184" cy="1772603"/>
          </a:xfrm>
          <a:prstGeom prst="rect">
            <a:avLst/>
          </a:prstGeom>
        </p:spPr>
        <p:txBody>
          <a:bodyPr vert="vert270" wrap="square" lIns="0" tIns="0" rIns="0" bIns="0" rtlCol="0" anchor="t">
            <a:spAutoFit/>
          </a:bodyPr>
          <a:lstStyle/>
          <a:p>
            <a:pPr marL="12700" algn="ctr">
              <a:lnSpc>
                <a:spcPts val="1580"/>
              </a:lnSpc>
            </a:pPr>
            <a:r>
              <a:rPr sz="1400" spc="-5">
                <a:latin typeface="Microsoft Sans Serif"/>
                <a:cs typeface="Microsoft Sans Serif"/>
              </a:rPr>
              <a:t>Milhõe</a:t>
            </a:r>
            <a:r>
              <a:rPr sz="1400">
                <a:latin typeface="Microsoft Sans Serif"/>
                <a:cs typeface="Microsoft Sans Serif"/>
              </a:rPr>
              <a:t>s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5">
                <a:latin typeface="Microsoft Sans Serif"/>
                <a:cs typeface="Microsoft Sans Serif"/>
              </a:rPr>
              <a:t>d</a:t>
            </a:r>
            <a:r>
              <a:rPr sz="1400">
                <a:latin typeface="Microsoft Sans Serif"/>
                <a:cs typeface="Microsoft Sans Serif"/>
              </a:rPr>
              <a:t>e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>
                <a:latin typeface="Microsoft Sans Serif"/>
                <a:cs typeface="Microsoft Sans Serif"/>
              </a:rPr>
              <a:t>Barris</a:t>
            </a:r>
            <a:endParaRPr lang="pt-BR" sz="140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74947" y="4119722"/>
            <a:ext cx="4594241" cy="57842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lnSpc>
                <a:spcPct val="136400"/>
              </a:lnSpc>
              <a:spcBef>
                <a:spcPts val="100"/>
              </a:spcBef>
            </a:pPr>
            <a:r>
              <a:rPr sz="1400" spc="-135">
                <a:latin typeface="Microsoft Sans Serif"/>
                <a:cs typeface="Microsoft Sans Serif"/>
              </a:rPr>
              <a:t>GRÁFICO</a:t>
            </a:r>
            <a:r>
              <a:rPr sz="1400" spc="-130">
                <a:latin typeface="Microsoft Sans Serif"/>
                <a:cs typeface="Microsoft Sans Serif"/>
              </a:rPr>
              <a:t> </a:t>
            </a:r>
            <a:r>
              <a:rPr sz="1400" spc="-10">
                <a:latin typeface="Microsoft Sans Serif"/>
                <a:cs typeface="Microsoft Sans Serif"/>
              </a:rPr>
              <a:t>03 </a:t>
            </a:r>
            <a:r>
              <a:rPr sz="1400">
                <a:latin typeface="Microsoft Sans Serif"/>
                <a:cs typeface="Microsoft Sans Serif"/>
              </a:rPr>
              <a:t>- </a:t>
            </a:r>
            <a:r>
              <a:rPr sz="1400" spc="-95" err="1">
                <a:latin typeface="Microsoft Sans Serif"/>
                <a:cs typeface="Microsoft Sans Serif"/>
              </a:rPr>
              <a:t>Produção</a:t>
            </a:r>
            <a:r>
              <a:rPr sz="1400" spc="-90">
                <a:latin typeface="Microsoft Sans Serif"/>
                <a:cs typeface="Microsoft Sans Serif"/>
              </a:rPr>
              <a:t> </a:t>
            </a:r>
            <a:r>
              <a:rPr sz="1400" spc="-45">
                <a:latin typeface="Microsoft Sans Serif"/>
                <a:cs typeface="Microsoft Sans Serif"/>
              </a:rPr>
              <a:t>de </a:t>
            </a:r>
            <a:r>
              <a:rPr sz="1400" spc="-85">
                <a:latin typeface="Microsoft Sans Serif"/>
                <a:cs typeface="Microsoft Sans Serif"/>
              </a:rPr>
              <a:t>Petróleo </a:t>
            </a:r>
            <a:r>
              <a:rPr sz="1400" spc="-125">
                <a:latin typeface="Microsoft Sans Serif"/>
                <a:cs typeface="Microsoft Sans Serif"/>
              </a:rPr>
              <a:t>no</a:t>
            </a:r>
            <a:r>
              <a:rPr sz="1400" spc="-120">
                <a:latin typeface="Microsoft Sans Serif"/>
                <a:cs typeface="Microsoft Sans Serif"/>
              </a:rPr>
              <a:t> </a:t>
            </a:r>
            <a:r>
              <a:rPr sz="1400" spc="-90" err="1">
                <a:latin typeface="Microsoft Sans Serif"/>
                <a:cs typeface="Microsoft Sans Serif"/>
              </a:rPr>
              <a:t>Brasil</a:t>
            </a:r>
            <a:r>
              <a:rPr sz="1400" spc="-90">
                <a:latin typeface="Microsoft Sans Serif"/>
                <a:cs typeface="Microsoft Sans Serif"/>
              </a:rPr>
              <a:t> </a:t>
            </a:r>
            <a:r>
              <a:rPr sz="1400">
                <a:latin typeface="Microsoft Sans Serif"/>
                <a:cs typeface="Microsoft Sans Serif"/>
              </a:rPr>
              <a:t>- </a:t>
            </a:r>
            <a:r>
              <a:rPr sz="1400" spc="-35">
                <a:latin typeface="Microsoft Sans Serif"/>
                <a:cs typeface="Microsoft Sans Serif"/>
              </a:rPr>
              <a:t>(</a:t>
            </a:r>
            <a:r>
              <a:rPr lang="pt-BR" sz="1400" spc="-35">
                <a:latin typeface="Microsoft Sans Serif"/>
                <a:cs typeface="Microsoft Sans Serif"/>
              </a:rPr>
              <a:t>2003 à 2020</a:t>
            </a:r>
            <a:r>
              <a:rPr sz="1400" spc="-35">
                <a:latin typeface="Microsoft Sans Serif"/>
                <a:cs typeface="Microsoft Sans Serif"/>
              </a:rPr>
              <a:t>). </a:t>
            </a:r>
            <a:endParaRPr lang="pt-BR" sz="1400">
              <a:latin typeface="Microsoft Sans Serif"/>
              <a:cs typeface="Microsoft Sans Serif"/>
            </a:endParaRPr>
          </a:p>
          <a:p>
            <a:pPr marL="12700" marR="5080">
              <a:lnSpc>
                <a:spcPct val="136400"/>
              </a:lnSpc>
              <a:spcBef>
                <a:spcPts val="100"/>
              </a:spcBef>
            </a:pPr>
            <a:r>
              <a:rPr sz="1400" spc="-260">
                <a:latin typeface="Microsoft Sans Serif"/>
                <a:cs typeface="Microsoft Sans Serif"/>
              </a:rPr>
              <a:t>F</a:t>
            </a:r>
            <a:r>
              <a:rPr sz="1400" spc="-85">
                <a:latin typeface="Microsoft Sans Serif"/>
                <a:cs typeface="Microsoft Sans Serif"/>
              </a:rPr>
              <a:t>onte: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320">
                <a:latin typeface="Microsoft Sans Serif"/>
                <a:cs typeface="Microsoft Sans Serif"/>
              </a:rPr>
              <a:t>P</a:t>
            </a:r>
            <a:r>
              <a:rPr sz="1400" spc="-35">
                <a:latin typeface="Microsoft Sans Serif"/>
                <a:cs typeface="Microsoft Sans Serif"/>
              </a:rPr>
              <a:t>et</a:t>
            </a:r>
            <a:r>
              <a:rPr sz="1400" spc="-60">
                <a:latin typeface="Microsoft Sans Serif"/>
                <a:cs typeface="Microsoft Sans Serif"/>
              </a:rPr>
              <a:t>r</a:t>
            </a:r>
            <a:r>
              <a:rPr sz="1400" spc="-35">
                <a:latin typeface="Microsoft Sans Serif"/>
                <a:cs typeface="Microsoft Sans Serif"/>
              </a:rPr>
              <a:t>obr</a:t>
            </a:r>
            <a:r>
              <a:rPr sz="1400" spc="-125">
                <a:latin typeface="Microsoft Sans Serif"/>
                <a:cs typeface="Microsoft Sans Serif"/>
              </a:rPr>
              <a:t>as</a:t>
            </a:r>
            <a:endParaRPr sz="140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62220" y="1607310"/>
            <a:ext cx="4195220" cy="215216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89609" y="1240436"/>
            <a:ext cx="3888740" cy="2540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9870">
              <a:lnSpc>
                <a:spcPct val="100000"/>
              </a:lnSpc>
              <a:spcBef>
                <a:spcPts val="100"/>
              </a:spcBef>
            </a:pPr>
            <a:r>
              <a:rPr sz="2400" b="1" spc="-160" err="1">
                <a:latin typeface="Arial"/>
                <a:cs typeface="Arial"/>
              </a:rPr>
              <a:t>Gráfic</a:t>
            </a:r>
            <a:r>
              <a:rPr sz="2400" b="1" spc="-195" err="1">
                <a:latin typeface="Arial"/>
                <a:cs typeface="Arial"/>
              </a:rPr>
              <a:t>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04">
                <a:latin typeface="Arial"/>
                <a:cs typeface="Arial"/>
              </a:rPr>
              <a:t>d</a:t>
            </a:r>
            <a:r>
              <a:rPr sz="2400" b="1" spc="-180">
                <a:latin typeface="Arial"/>
                <a:cs typeface="Arial"/>
              </a:rPr>
              <a:t>e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75" err="1">
                <a:latin typeface="Arial"/>
                <a:cs typeface="Arial"/>
              </a:rPr>
              <a:t>ba</a:t>
            </a:r>
            <a:r>
              <a:rPr sz="2400" b="1" spc="-70" err="1">
                <a:latin typeface="Arial"/>
                <a:cs typeface="Arial"/>
              </a:rPr>
              <a:t>r</a:t>
            </a:r>
            <a:r>
              <a:rPr sz="2400" b="1" spc="-170" err="1">
                <a:latin typeface="Arial"/>
                <a:cs typeface="Arial"/>
              </a:rPr>
              <a:t>r</a:t>
            </a:r>
            <a:r>
              <a:rPr sz="2400" b="1" spc="-190" err="1">
                <a:latin typeface="Arial"/>
                <a:cs typeface="Arial"/>
              </a:rPr>
              <a:t>as</a:t>
            </a:r>
            <a:r>
              <a:rPr sz="2400" b="1" spc="-190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335915" marR="5080" indent="-323850" algn="just">
              <a:lnSpc>
                <a:spcPct val="100000"/>
              </a:lnSpc>
              <a:spcBef>
                <a:spcPts val="1800"/>
              </a:spcBef>
              <a:buClr>
                <a:srgbClr val="DD8047"/>
              </a:buClr>
              <a:buFont typeface="Arial MT"/>
              <a:buChar char="○"/>
              <a:tabLst>
                <a:tab pos="336550" algn="l"/>
              </a:tabLst>
            </a:pPr>
            <a:r>
              <a:rPr sz="1800" spc="-140" err="1">
                <a:latin typeface="Microsoft Sans Serif"/>
                <a:cs typeface="Microsoft Sans Serif"/>
              </a:rPr>
              <a:t>Semelhante</a:t>
            </a:r>
            <a:r>
              <a:rPr sz="1800" spc="-135">
                <a:latin typeface="Microsoft Sans Serif"/>
                <a:cs typeface="Microsoft Sans Serif"/>
              </a:rPr>
              <a:t> </a:t>
            </a:r>
            <a:r>
              <a:rPr sz="1800" spc="-60" err="1">
                <a:latin typeface="Microsoft Sans Serif"/>
                <a:cs typeface="Microsoft Sans Serif"/>
              </a:rPr>
              <a:t>ao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40" err="1">
                <a:latin typeface="Microsoft Sans Serif"/>
                <a:cs typeface="Microsoft Sans Serif"/>
              </a:rPr>
              <a:t>gráfico</a:t>
            </a:r>
            <a:r>
              <a:rPr sz="1800" spc="-3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</a:t>
            </a:r>
            <a:r>
              <a:rPr sz="1800" spc="360">
                <a:latin typeface="Microsoft Sans Serif"/>
                <a:cs typeface="Microsoft Sans Serif"/>
              </a:rPr>
              <a:t> </a:t>
            </a:r>
            <a:r>
              <a:rPr sz="1800" spc="-135" err="1">
                <a:latin typeface="Microsoft Sans Serif"/>
                <a:cs typeface="Microsoft Sans Serif"/>
              </a:rPr>
              <a:t>coluna</a:t>
            </a:r>
            <a:r>
              <a:rPr sz="1800" spc="-135">
                <a:latin typeface="Microsoft Sans Serif"/>
                <a:cs typeface="Microsoft Sans Serif"/>
              </a:rPr>
              <a:t> 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110" err="1">
                <a:latin typeface="Microsoft Sans Serif"/>
                <a:cs typeface="Microsoft Sans Serif"/>
              </a:rPr>
              <a:t>porém</a:t>
            </a:r>
            <a:r>
              <a:rPr sz="1800" spc="-105">
                <a:latin typeface="Microsoft Sans Serif"/>
                <a:cs typeface="Microsoft Sans Serif"/>
              </a:rPr>
              <a:t> </a:t>
            </a:r>
            <a:r>
              <a:rPr sz="1800" spc="-160">
                <a:latin typeface="Microsoft Sans Serif"/>
                <a:cs typeface="Microsoft Sans Serif"/>
              </a:rPr>
              <a:t>as</a:t>
            </a:r>
            <a:r>
              <a:rPr sz="1800" spc="-155">
                <a:latin typeface="Microsoft Sans Serif"/>
                <a:cs typeface="Microsoft Sans Serif"/>
              </a:rPr>
              <a:t> </a:t>
            </a:r>
            <a:r>
              <a:rPr sz="1800" spc="-65" err="1">
                <a:latin typeface="Microsoft Sans Serif"/>
                <a:cs typeface="Microsoft Sans Serif"/>
              </a:rPr>
              <a:t>barras</a:t>
            </a:r>
            <a:r>
              <a:rPr sz="1800" spc="-60">
                <a:latin typeface="Microsoft Sans Serif"/>
                <a:cs typeface="Microsoft Sans Serif"/>
              </a:rPr>
              <a:t> </a:t>
            </a:r>
            <a:r>
              <a:rPr sz="1800" spc="-114">
                <a:latin typeface="Microsoft Sans Serif"/>
                <a:cs typeface="Microsoft Sans Serif"/>
              </a:rPr>
              <a:t>que</a:t>
            </a:r>
            <a:r>
              <a:rPr sz="1800" spc="-110">
                <a:latin typeface="Microsoft Sans Serif"/>
                <a:cs typeface="Microsoft Sans Serif"/>
              </a:rPr>
              <a:t> </a:t>
            </a:r>
            <a:r>
              <a:rPr sz="1800" spc="-105" err="1">
                <a:latin typeface="Microsoft Sans Serif"/>
                <a:cs typeface="Microsoft Sans Serif"/>
              </a:rPr>
              <a:t>representam</a:t>
            </a:r>
            <a:r>
              <a:rPr sz="1800" spc="-100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a </a:t>
            </a:r>
            <a:r>
              <a:rPr sz="1800" spc="-5">
                <a:latin typeface="Microsoft Sans Serif"/>
                <a:cs typeface="Microsoft Sans Serif"/>
              </a:rPr>
              <a:t> </a:t>
            </a:r>
            <a:r>
              <a:rPr sz="1800" spc="-70" err="1">
                <a:latin typeface="Microsoft Sans Serif"/>
                <a:cs typeface="Microsoft Sans Serif"/>
              </a:rPr>
              <a:t>variação</a:t>
            </a:r>
            <a:r>
              <a:rPr sz="1800" spc="-6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260">
                <a:latin typeface="Microsoft Sans Serif"/>
                <a:cs typeface="Microsoft Sans Serif"/>
              </a:rPr>
              <a:t>um</a:t>
            </a:r>
            <a:r>
              <a:rPr sz="1800" spc="-254">
                <a:latin typeface="Microsoft Sans Serif"/>
                <a:cs typeface="Microsoft Sans Serif"/>
              </a:rPr>
              <a:t> </a:t>
            </a:r>
            <a:r>
              <a:rPr sz="1800" spc="-130" err="1">
                <a:latin typeface="Microsoft Sans Serif"/>
                <a:cs typeface="Microsoft Sans Serif"/>
              </a:rPr>
              <a:t>fenômeno</a:t>
            </a:r>
            <a:r>
              <a:rPr sz="1800" spc="-125">
                <a:latin typeface="Microsoft Sans Serif"/>
                <a:cs typeface="Microsoft Sans Serif"/>
              </a:rPr>
              <a:t> </a:t>
            </a:r>
            <a:r>
              <a:rPr sz="1800" spc="-160" err="1">
                <a:latin typeface="Microsoft Sans Serif"/>
                <a:cs typeface="Microsoft Sans Serif"/>
              </a:rPr>
              <a:t>ou</a:t>
            </a:r>
            <a:r>
              <a:rPr sz="1800" spc="-15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265">
                <a:latin typeface="Microsoft Sans Serif"/>
                <a:cs typeface="Microsoft Sans Serif"/>
              </a:rPr>
              <a:t>um </a:t>
            </a:r>
            <a:r>
              <a:rPr sz="1800" spc="-260">
                <a:latin typeface="Microsoft Sans Serif"/>
                <a:cs typeface="Microsoft Sans Serif"/>
              </a:rPr>
              <a:t> </a:t>
            </a:r>
            <a:r>
              <a:rPr sz="1800" spc="-150" err="1">
                <a:latin typeface="Microsoft Sans Serif"/>
                <a:cs typeface="Microsoft Sans Serif"/>
              </a:rPr>
              <a:t>processo</a:t>
            </a:r>
            <a:r>
              <a:rPr sz="1800" spc="-14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80" err="1">
                <a:latin typeface="Microsoft Sans Serif"/>
                <a:cs typeface="Microsoft Sans Serif"/>
              </a:rPr>
              <a:t>acordo</a:t>
            </a:r>
            <a:r>
              <a:rPr sz="1800" spc="-75">
                <a:latin typeface="Microsoft Sans Serif"/>
                <a:cs typeface="Microsoft Sans Serif"/>
              </a:rPr>
              <a:t> </a:t>
            </a:r>
            <a:r>
              <a:rPr sz="1800" spc="-210">
                <a:latin typeface="Microsoft Sans Serif"/>
                <a:cs typeface="Microsoft Sans Serif"/>
              </a:rPr>
              <a:t>com</a:t>
            </a:r>
            <a:r>
              <a:rPr sz="1800" spc="60">
                <a:latin typeface="Microsoft Sans Serif"/>
                <a:cs typeface="Microsoft Sans Serif"/>
              </a:rPr>
              <a:t> </a:t>
            </a:r>
            <a:r>
              <a:rPr sz="1800" spc="-175" err="1">
                <a:latin typeface="Microsoft Sans Serif"/>
                <a:cs typeface="Microsoft Sans Serif"/>
              </a:rPr>
              <a:t>sua</a:t>
            </a:r>
            <a:r>
              <a:rPr sz="1800" spc="-175">
                <a:latin typeface="Microsoft Sans Serif"/>
                <a:cs typeface="Microsoft Sans Serif"/>
              </a:rPr>
              <a:t> </a:t>
            </a:r>
            <a:r>
              <a:rPr sz="1800" spc="-170">
                <a:latin typeface="Microsoft Sans Serif"/>
                <a:cs typeface="Microsoft Sans Serif"/>
              </a:rPr>
              <a:t> </a:t>
            </a:r>
            <a:r>
              <a:rPr sz="1800" spc="-100" err="1">
                <a:latin typeface="Microsoft Sans Serif"/>
                <a:cs typeface="Microsoft Sans Serif"/>
              </a:rPr>
              <a:t>intensidade</a:t>
            </a:r>
            <a:r>
              <a:rPr sz="1800" spc="-95">
                <a:latin typeface="Microsoft Sans Serif"/>
                <a:cs typeface="Microsoft Sans Serif"/>
              </a:rPr>
              <a:t> </a:t>
            </a:r>
            <a:r>
              <a:rPr sz="1800" spc="-140" err="1">
                <a:latin typeface="Microsoft Sans Serif"/>
                <a:cs typeface="Microsoft Sans Serif"/>
              </a:rPr>
              <a:t>são</a:t>
            </a:r>
            <a:r>
              <a:rPr sz="1800" spc="-135">
                <a:latin typeface="Microsoft Sans Serif"/>
                <a:cs typeface="Microsoft Sans Serif"/>
              </a:rPr>
              <a:t> </a:t>
            </a:r>
            <a:r>
              <a:rPr sz="1800" spc="-130" err="1">
                <a:latin typeface="Microsoft Sans Serif"/>
                <a:cs typeface="Microsoft Sans Serif"/>
              </a:rPr>
              <a:t>construídas</a:t>
            </a:r>
            <a:r>
              <a:rPr sz="1800" spc="-125">
                <a:latin typeface="Microsoft Sans Serif"/>
                <a:cs typeface="Microsoft Sans Serif"/>
              </a:rPr>
              <a:t> </a:t>
            </a:r>
            <a:r>
              <a:rPr sz="1800" spc="-160">
                <a:latin typeface="Microsoft Sans Serif"/>
                <a:cs typeface="Microsoft Sans Serif"/>
              </a:rPr>
              <a:t>no</a:t>
            </a:r>
            <a:r>
              <a:rPr sz="1800" spc="-155">
                <a:latin typeface="Microsoft Sans Serif"/>
                <a:cs typeface="Microsoft Sans Serif"/>
              </a:rPr>
              <a:t> </a:t>
            </a:r>
            <a:r>
              <a:rPr sz="1800" spc="-65" err="1">
                <a:latin typeface="Microsoft Sans Serif"/>
                <a:cs typeface="Microsoft Sans Serif"/>
              </a:rPr>
              <a:t>eixo</a:t>
            </a:r>
            <a:r>
              <a:rPr sz="1800" spc="-6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 </a:t>
            </a:r>
            <a:r>
              <a:rPr sz="1800" spc="-65">
                <a:latin typeface="Microsoft Sans Serif"/>
                <a:cs typeface="Microsoft Sans Serif"/>
              </a:rPr>
              <a:t>vertical</a:t>
            </a:r>
            <a:r>
              <a:rPr sz="1800" spc="-60">
                <a:latin typeface="Microsoft Sans Serif"/>
                <a:cs typeface="Microsoft Sans Serif"/>
              </a:rPr>
              <a:t> </a:t>
            </a:r>
            <a:r>
              <a:rPr sz="1800" spc="-105">
                <a:latin typeface="Microsoft Sans Serif"/>
                <a:cs typeface="Microsoft Sans Serif"/>
              </a:rPr>
              <a:t>e</a:t>
            </a:r>
            <a:r>
              <a:rPr sz="1800" spc="-100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a</a:t>
            </a:r>
            <a:r>
              <a:rPr sz="1800" spc="-5">
                <a:latin typeface="Microsoft Sans Serif"/>
                <a:cs typeface="Microsoft Sans Serif"/>
              </a:rPr>
              <a:t> </a:t>
            </a:r>
            <a:r>
              <a:rPr sz="1800" spc="-100" err="1">
                <a:latin typeface="Microsoft Sans Serif"/>
                <a:cs typeface="Microsoft Sans Serif"/>
              </a:rPr>
              <a:t>intensidade</a:t>
            </a:r>
            <a:r>
              <a:rPr sz="1800" spc="275">
                <a:latin typeface="Microsoft Sans Serif"/>
                <a:cs typeface="Microsoft Sans Serif"/>
              </a:rPr>
              <a:t> </a:t>
            </a:r>
            <a:r>
              <a:rPr sz="1800" spc="-105">
                <a:latin typeface="Microsoft Sans Serif"/>
                <a:cs typeface="Microsoft Sans Serif"/>
              </a:rPr>
              <a:t>é</a:t>
            </a:r>
            <a:r>
              <a:rPr sz="1800" spc="270">
                <a:latin typeface="Microsoft Sans Serif"/>
                <a:cs typeface="Microsoft Sans Serif"/>
              </a:rPr>
              <a:t> </a:t>
            </a:r>
            <a:r>
              <a:rPr sz="1800" spc="-70" err="1">
                <a:latin typeface="Microsoft Sans Serif"/>
                <a:cs typeface="Microsoft Sans Serif"/>
              </a:rPr>
              <a:t>indicada</a:t>
            </a:r>
            <a:r>
              <a:rPr sz="1800" spc="-70">
                <a:latin typeface="Microsoft Sans Serif"/>
                <a:cs typeface="Microsoft Sans Serif"/>
              </a:rPr>
              <a:t> </a:t>
            </a:r>
            <a:r>
              <a:rPr sz="1800" spc="-65">
                <a:latin typeface="Microsoft Sans Serif"/>
                <a:cs typeface="Microsoft Sans Serif"/>
              </a:rPr>
              <a:t> </a:t>
            </a:r>
            <a:r>
              <a:rPr sz="1800" spc="-65" err="1">
                <a:latin typeface="Microsoft Sans Serif"/>
                <a:cs typeface="Microsoft Sans Serif"/>
              </a:rPr>
              <a:t>pelo</a:t>
            </a:r>
            <a:r>
              <a:rPr sz="1800" spc="5">
                <a:latin typeface="Microsoft Sans Serif"/>
                <a:cs typeface="Microsoft Sans Serif"/>
              </a:rPr>
              <a:t> </a:t>
            </a:r>
            <a:r>
              <a:rPr sz="1800" spc="-65" err="1">
                <a:latin typeface="Microsoft Sans Serif"/>
                <a:cs typeface="Microsoft Sans Serif"/>
              </a:rPr>
              <a:t>eixo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90">
                <a:latin typeface="Microsoft Sans Serif"/>
                <a:cs typeface="Microsoft Sans Serif"/>
              </a:rPr>
              <a:t>horizontal.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59225" y="3877064"/>
            <a:ext cx="395414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20">
                <a:latin typeface="Microsoft Sans Serif"/>
                <a:cs typeface="Microsoft Sans Serif"/>
              </a:rPr>
              <a:t>GRÁFICO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10">
                <a:latin typeface="Microsoft Sans Serif"/>
                <a:cs typeface="Microsoft Sans Serif"/>
              </a:rPr>
              <a:t>04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>
                <a:latin typeface="Microsoft Sans Serif"/>
                <a:cs typeface="Microsoft Sans Serif"/>
              </a:rPr>
              <a:t>-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110" err="1">
                <a:latin typeface="Microsoft Sans Serif"/>
                <a:cs typeface="Microsoft Sans Serif"/>
              </a:rPr>
              <a:t>Taxas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40">
                <a:latin typeface="Microsoft Sans Serif"/>
                <a:cs typeface="Microsoft Sans Serif"/>
              </a:rPr>
              <a:t>de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30" err="1">
                <a:latin typeface="Microsoft Sans Serif"/>
                <a:cs typeface="Microsoft Sans Serif"/>
              </a:rPr>
              <a:t>Mortalidade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45" err="1">
                <a:latin typeface="Microsoft Sans Serif"/>
                <a:cs typeface="Microsoft Sans Serif"/>
              </a:rPr>
              <a:t>Infantil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30" err="1">
                <a:latin typeface="Microsoft Sans Serif"/>
                <a:cs typeface="Microsoft Sans Serif"/>
              </a:rPr>
              <a:t>por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80" err="1">
                <a:latin typeface="Microsoft Sans Serif"/>
                <a:cs typeface="Microsoft Sans Serif"/>
              </a:rPr>
              <a:t>Região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20">
                <a:latin typeface="Microsoft Sans Serif"/>
                <a:cs typeface="Microsoft Sans Serif"/>
              </a:rPr>
              <a:t>-2013.</a:t>
            </a:r>
            <a:endParaRPr sz="12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200" spc="-225">
                <a:latin typeface="Microsoft Sans Serif"/>
                <a:cs typeface="Microsoft Sans Serif"/>
              </a:rPr>
              <a:t>F</a:t>
            </a:r>
            <a:r>
              <a:rPr sz="1200" spc="-75">
                <a:latin typeface="Microsoft Sans Serif"/>
                <a:cs typeface="Microsoft Sans Serif"/>
              </a:rPr>
              <a:t>onte: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145">
                <a:latin typeface="Microsoft Sans Serif"/>
                <a:cs typeface="Microsoft Sans Serif"/>
              </a:rPr>
              <a:t>IBGE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2555" y="1482030"/>
            <a:ext cx="7261543" cy="1604285"/>
          </a:xfrm>
          <a:prstGeom prst="rect">
            <a:avLst/>
          </a:prstGeom>
        </p:spPr>
        <p:txBody>
          <a:bodyPr vert="horz" wrap="square" lIns="0" tIns="62230" rIns="0" bIns="0" rtlCol="0" anchor="t">
            <a:spAutoFit/>
          </a:bodyPr>
          <a:lstStyle/>
          <a:p>
            <a:pPr marL="311150" marR="8255" indent="-299085">
              <a:lnSpc>
                <a:spcPts val="1610"/>
              </a:lnSpc>
              <a:spcBef>
                <a:spcPts val="49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11150" algn="l"/>
                <a:tab pos="311785" algn="l"/>
                <a:tab pos="770255" algn="l"/>
                <a:tab pos="1477645" algn="l"/>
                <a:tab pos="1922780" algn="l"/>
                <a:tab pos="2926715" algn="l"/>
                <a:tab pos="3279140" algn="l"/>
                <a:tab pos="4570095" algn="l"/>
                <a:tab pos="4921885" algn="l"/>
                <a:tab pos="6063615" algn="l"/>
                <a:tab pos="6508750" algn="l"/>
                <a:tab pos="6942455" algn="l"/>
              </a:tabLst>
            </a:pPr>
            <a:r>
              <a:rPr spc="-110">
                <a:latin typeface="Microsoft Sans Serif"/>
                <a:cs typeface="Microsoft Sans Serif"/>
              </a:rPr>
              <a:t>São	</a:t>
            </a:r>
            <a:r>
              <a:rPr lang="pt-BR" spc="65">
                <a:latin typeface="Microsoft Sans Serif"/>
                <a:cs typeface="Microsoft Sans Serif"/>
              </a:rPr>
              <a:t>f</a:t>
            </a:r>
            <a:r>
              <a:rPr lang="pt-BR" spc="-45">
                <a:latin typeface="Microsoft Sans Serif"/>
                <a:cs typeface="Microsoft Sans Serif"/>
              </a:rPr>
              <a:t>o</a:t>
            </a:r>
            <a:r>
              <a:rPr lang="pt-BR">
                <a:latin typeface="Microsoft Sans Serif"/>
                <a:cs typeface="Microsoft Sans Serif"/>
              </a:rPr>
              <a:t>r</a:t>
            </a:r>
            <a:r>
              <a:rPr lang="pt-BR" spc="-195">
                <a:latin typeface="Microsoft Sans Serif"/>
                <a:cs typeface="Microsoft Sans Serif"/>
              </a:rPr>
              <a:t>ma</a:t>
            </a:r>
            <a:r>
              <a:rPr lang="pt-BR" spc="-135">
                <a:latin typeface="Microsoft Sans Serif"/>
                <a:cs typeface="Microsoft Sans Serif"/>
              </a:rPr>
              <a:t>s </a:t>
            </a:r>
            <a:r>
              <a:rPr lang="pt-BR" spc="-90">
                <a:latin typeface="Microsoft Sans Serif"/>
                <a:cs typeface="Microsoft Sans Serif"/>
              </a:rPr>
              <a:t>nã</a:t>
            </a:r>
            <a:r>
              <a:rPr lang="pt-BR" spc="-85">
                <a:latin typeface="Microsoft Sans Serif"/>
                <a:cs typeface="Microsoft Sans Serif"/>
              </a:rPr>
              <a:t>o </a:t>
            </a:r>
            <a:r>
              <a:rPr lang="pt-BR" spc="-114">
                <a:latin typeface="Microsoft Sans Serif"/>
                <a:cs typeface="Microsoft Sans Serif"/>
              </a:rPr>
              <a:t>discursi</a:t>
            </a:r>
            <a:r>
              <a:rPr lang="pt-BR" spc="-165">
                <a:latin typeface="Microsoft Sans Serif"/>
                <a:cs typeface="Microsoft Sans Serif"/>
              </a:rPr>
              <a:t>v</a:t>
            </a:r>
            <a:r>
              <a:rPr lang="pt-BR" spc="-140">
                <a:latin typeface="Microsoft Sans Serif"/>
                <a:cs typeface="Microsoft Sans Serif"/>
              </a:rPr>
              <a:t>a</a:t>
            </a:r>
            <a:r>
              <a:rPr lang="pt-BR" spc="-125">
                <a:latin typeface="Microsoft Sans Serif"/>
                <a:cs typeface="Microsoft Sans Serif"/>
              </a:rPr>
              <a:t>s </a:t>
            </a:r>
            <a:r>
              <a:rPr lang="pt-BR" spc="-40">
                <a:latin typeface="Microsoft Sans Serif"/>
                <a:cs typeface="Microsoft Sans Serif"/>
              </a:rPr>
              <a:t>d</a:t>
            </a:r>
            <a:r>
              <a:rPr lang="pt-BR" spc="-35">
                <a:latin typeface="Microsoft Sans Serif"/>
                <a:cs typeface="Microsoft Sans Serif"/>
              </a:rPr>
              <a:t>e </a:t>
            </a:r>
            <a:r>
              <a:rPr lang="pt-BR" spc="-75">
                <a:latin typeface="Microsoft Sans Serif"/>
                <a:cs typeface="Microsoft Sans Serif"/>
              </a:rPr>
              <a:t>apresentação </a:t>
            </a:r>
            <a:r>
              <a:rPr lang="pt-BR" spc="-40">
                <a:latin typeface="Microsoft Sans Serif"/>
                <a:cs typeface="Microsoft Sans Serif"/>
              </a:rPr>
              <a:t>d</a:t>
            </a:r>
            <a:r>
              <a:rPr lang="pt-BR" spc="-35">
                <a:latin typeface="Microsoft Sans Serif"/>
                <a:cs typeface="Microsoft Sans Serif"/>
              </a:rPr>
              <a:t>e </a:t>
            </a:r>
            <a:r>
              <a:rPr lang="pt-BR" spc="-40">
                <a:latin typeface="Microsoft Sans Serif"/>
                <a:cs typeface="Microsoft Sans Serif"/>
              </a:rPr>
              <a:t>in</a:t>
            </a:r>
            <a:r>
              <a:rPr lang="pt-BR" spc="-60">
                <a:latin typeface="Microsoft Sans Serif"/>
                <a:cs typeface="Microsoft Sans Serif"/>
              </a:rPr>
              <a:t>f</a:t>
            </a:r>
            <a:r>
              <a:rPr lang="pt-BR" spc="-45">
                <a:latin typeface="Microsoft Sans Serif"/>
                <a:cs typeface="Microsoft Sans Serif"/>
              </a:rPr>
              <a:t>o</a:t>
            </a:r>
            <a:r>
              <a:rPr lang="pt-BR">
                <a:latin typeface="Microsoft Sans Serif"/>
                <a:cs typeface="Microsoft Sans Serif"/>
              </a:rPr>
              <a:t>r</a:t>
            </a:r>
            <a:r>
              <a:rPr lang="pt-BR" spc="-150">
                <a:latin typeface="Microsoft Sans Serif"/>
                <a:cs typeface="Microsoft Sans Serif"/>
              </a:rPr>
              <a:t>maçõe</a:t>
            </a:r>
            <a:r>
              <a:rPr lang="pt-BR" spc="-125">
                <a:latin typeface="Microsoft Sans Serif"/>
                <a:cs typeface="Microsoft Sans Serif"/>
              </a:rPr>
              <a:t>s </a:t>
            </a:r>
            <a:r>
              <a:rPr lang="pt-BR" spc="-90">
                <a:latin typeface="Microsoft Sans Serif"/>
                <a:cs typeface="Microsoft Sans Serif"/>
              </a:rPr>
              <a:t>qu</a:t>
            </a:r>
            <a:r>
              <a:rPr lang="pt-BR" spc="-85">
                <a:latin typeface="Microsoft Sans Serif"/>
                <a:cs typeface="Microsoft Sans Serif"/>
              </a:rPr>
              <a:t>e </a:t>
            </a:r>
            <a:r>
              <a:rPr lang="pt-BR" spc="-90">
                <a:latin typeface="Microsoft Sans Serif"/>
                <a:cs typeface="Microsoft Sans Serif"/>
              </a:rPr>
              <a:t>te</a:t>
            </a:r>
            <a:r>
              <a:rPr lang="pt-BR" spc="-170">
                <a:latin typeface="Microsoft Sans Serif"/>
                <a:cs typeface="Microsoft Sans Serif"/>
              </a:rPr>
              <a:t>m </a:t>
            </a:r>
            <a:r>
              <a:rPr lang="pt-BR" spc="-25">
                <a:latin typeface="Microsoft Sans Serif"/>
                <a:cs typeface="Microsoft Sans Serif"/>
              </a:rPr>
              <a:t>por</a:t>
            </a:r>
            <a:r>
              <a:rPr spc="-25">
                <a:latin typeface="Microsoft Sans Serif"/>
                <a:cs typeface="Microsoft Sans Serif"/>
              </a:rPr>
              <a:t>  </a:t>
            </a:r>
            <a:r>
              <a:rPr spc="-15" err="1">
                <a:latin typeface="Microsoft Sans Serif"/>
                <a:cs typeface="Microsoft Sans Serif"/>
              </a:rPr>
              <a:t>finalidade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5">
                <a:latin typeface="Microsoft Sans Serif"/>
                <a:cs typeface="Microsoft Sans Serif"/>
              </a:rPr>
              <a:t>a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95" err="1">
                <a:latin typeface="Microsoft Sans Serif"/>
                <a:cs typeface="Microsoft Sans Serif"/>
              </a:rPr>
              <a:t>descrição</a:t>
            </a:r>
            <a:r>
              <a:rPr spc="-95">
                <a:latin typeface="Microsoft Sans Serif"/>
                <a:cs typeface="Microsoft Sans Serif"/>
              </a:rPr>
              <a:t>,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80">
                <a:latin typeface="Microsoft Sans Serif"/>
                <a:cs typeface="Microsoft Sans Serif"/>
              </a:rPr>
              <a:t>e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20" err="1">
                <a:latin typeface="Microsoft Sans Serif"/>
                <a:cs typeface="Microsoft Sans Serif"/>
              </a:rPr>
              <a:t>ou</a:t>
            </a:r>
            <a:r>
              <a:rPr spc="-120">
                <a:latin typeface="Microsoft Sans Serif"/>
                <a:cs typeface="Microsoft Sans Serif"/>
              </a:rPr>
              <a:t>,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80">
                <a:latin typeface="Microsoft Sans Serif"/>
                <a:cs typeface="Microsoft Sans Serif"/>
              </a:rPr>
              <a:t>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05" err="1">
                <a:latin typeface="Microsoft Sans Serif"/>
                <a:cs typeface="Microsoft Sans Serif"/>
              </a:rPr>
              <a:t>cruzamento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40">
                <a:latin typeface="Microsoft Sans Serif"/>
                <a:cs typeface="Microsoft Sans Serif"/>
              </a:rPr>
              <a:t>de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70">
                <a:latin typeface="Microsoft Sans Serif"/>
                <a:cs typeface="Microsoft Sans Serif"/>
              </a:rPr>
              <a:t>dados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40" err="1">
                <a:latin typeface="Microsoft Sans Serif"/>
                <a:cs typeface="Microsoft Sans Serif"/>
              </a:rPr>
              <a:t>numéricos</a:t>
            </a:r>
            <a:r>
              <a:rPr spc="-140">
                <a:latin typeface="Microsoft Sans Serif"/>
                <a:cs typeface="Microsoft Sans Serif"/>
              </a:rPr>
              <a:t>.</a:t>
            </a:r>
            <a:endParaRPr lang="pt-BR">
              <a:latin typeface="Microsoft Sans Serif"/>
              <a:ea typeface="Microsoft Sans Serif"/>
              <a:cs typeface="Microsoft Sans Serif"/>
            </a:endParaRPr>
          </a:p>
          <a:p>
            <a:pPr marL="311150" indent="-299085">
              <a:lnSpc>
                <a:spcPct val="100000"/>
              </a:lnSpc>
              <a:spcBef>
                <a:spcPts val="345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11150" algn="l"/>
                <a:tab pos="311785" algn="l"/>
              </a:tabLst>
            </a:pPr>
            <a:r>
              <a:rPr spc="-110">
                <a:latin typeface="Microsoft Sans Serif"/>
                <a:cs typeface="Microsoft Sans Serif"/>
              </a:rPr>
              <a:t>São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75" err="1">
                <a:latin typeface="Microsoft Sans Serif"/>
                <a:cs typeface="Microsoft Sans Serif"/>
              </a:rPr>
              <a:t>normatizadas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75" err="1">
                <a:latin typeface="Microsoft Sans Serif"/>
                <a:cs typeface="Microsoft Sans Serif"/>
              </a:rPr>
              <a:t>pelas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00">
                <a:latin typeface="Microsoft Sans Serif"/>
                <a:cs typeface="Microsoft Sans Serif"/>
              </a:rPr>
              <a:t>NBR6022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80">
                <a:latin typeface="Microsoft Sans Serif"/>
                <a:cs typeface="Microsoft Sans Serif"/>
              </a:rPr>
              <a:t>e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00">
                <a:latin typeface="Microsoft Sans Serif"/>
                <a:cs typeface="Microsoft Sans Serif"/>
              </a:rPr>
              <a:t>NBR6029.</a:t>
            </a:r>
            <a:endParaRPr>
              <a:latin typeface="Microsoft Sans Serif"/>
              <a:ea typeface="Microsoft Sans Serif"/>
              <a:cs typeface="Microsoft Sans Serif"/>
            </a:endParaRPr>
          </a:p>
          <a:p>
            <a:pPr marL="311150" marR="5080" indent="-299085">
              <a:lnSpc>
                <a:spcPts val="1610"/>
              </a:lnSpc>
              <a:spcBef>
                <a:spcPts val="695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11150" algn="l"/>
                <a:tab pos="311785" algn="l"/>
                <a:tab pos="1157605" algn="l"/>
                <a:tab pos="1888489" algn="l"/>
                <a:tab pos="2349500" algn="l"/>
                <a:tab pos="3738245" algn="l"/>
                <a:tab pos="4506595" algn="l"/>
                <a:tab pos="4990465" algn="l"/>
                <a:tab pos="6130925" algn="l"/>
                <a:tab pos="6520815" algn="l"/>
                <a:tab pos="7122795" algn="l"/>
              </a:tabLst>
            </a:pPr>
            <a:r>
              <a:rPr spc="-125">
                <a:latin typeface="Microsoft Sans Serif"/>
                <a:cs typeface="Microsoft Sans Serif"/>
              </a:rPr>
              <a:t>De</a:t>
            </a:r>
            <a:r>
              <a:rPr spc="-135">
                <a:latin typeface="Microsoft Sans Serif"/>
                <a:cs typeface="Microsoft Sans Serif"/>
              </a:rPr>
              <a:t>v</a:t>
            </a:r>
            <a:r>
              <a:rPr spc="-105">
                <a:latin typeface="Microsoft Sans Serif"/>
                <a:cs typeface="Microsoft Sans Serif"/>
              </a:rPr>
              <a:t>e-se</a:t>
            </a:r>
            <a:r>
              <a:rPr lang="pt-BR" spc="-105">
                <a:latin typeface="Microsoft Sans Serif"/>
                <a:cs typeface="Microsoft Sans Serif"/>
              </a:rPr>
              <a:t> </a:t>
            </a:r>
            <a:r>
              <a:rPr lang="pt-BR" spc="-45">
                <a:latin typeface="Microsoft Sans Serif"/>
                <a:cs typeface="Microsoft Sans Serif"/>
              </a:rPr>
              <a:t>prima</a:t>
            </a:r>
            <a:r>
              <a:rPr lang="pt-BR" spc="-30">
                <a:latin typeface="Microsoft Sans Serif"/>
                <a:cs typeface="Microsoft Sans Serif"/>
              </a:rPr>
              <a:t>r po</a:t>
            </a:r>
            <a:r>
              <a:rPr lang="pt-BR" spc="-15">
                <a:latin typeface="Microsoft Sans Serif"/>
                <a:cs typeface="Microsoft Sans Serif"/>
              </a:rPr>
              <a:t>r </a:t>
            </a:r>
            <a:r>
              <a:rPr lang="pt-BR" spc="-95">
                <a:latin typeface="Microsoft Sans Serif"/>
                <a:cs typeface="Microsoft Sans Serif"/>
              </a:rPr>
              <a:t>apresentaçõe</a:t>
            </a:r>
            <a:r>
              <a:rPr lang="pt-BR" spc="-90">
                <a:latin typeface="Microsoft Sans Serif"/>
                <a:cs typeface="Microsoft Sans Serif"/>
              </a:rPr>
              <a:t>s </a:t>
            </a:r>
            <a:r>
              <a:rPr lang="pt-BR" spc="-125">
                <a:latin typeface="Microsoft Sans Serif"/>
                <a:cs typeface="Microsoft Sans Serif"/>
              </a:rPr>
              <a:t>simples </a:t>
            </a:r>
            <a:r>
              <a:rPr spc="-90">
                <a:latin typeface="Microsoft Sans Serif"/>
                <a:cs typeface="Microsoft Sans Serif"/>
              </a:rPr>
              <a:t>qu</a:t>
            </a:r>
            <a:r>
              <a:rPr spc="-85">
                <a:latin typeface="Microsoft Sans Serif"/>
                <a:cs typeface="Microsoft Sans Serif"/>
              </a:rPr>
              <a:t>e</a:t>
            </a:r>
            <a:r>
              <a:rPr lang="pt-BR" spc="-85">
                <a:latin typeface="Microsoft Sans Serif"/>
                <a:cs typeface="Microsoft Sans Serif"/>
              </a:rPr>
              <a:t> </a:t>
            </a:r>
            <a:r>
              <a:rPr lang="pt-BR" spc="-80">
                <a:latin typeface="Microsoft Sans Serif"/>
                <a:cs typeface="Microsoft Sans Serif"/>
              </a:rPr>
              <a:t>possibilite</a:t>
            </a:r>
            <a:r>
              <a:rPr lang="pt-BR" spc="-155">
                <a:latin typeface="Microsoft Sans Serif"/>
                <a:cs typeface="Microsoft Sans Serif"/>
              </a:rPr>
              <a:t>m </a:t>
            </a:r>
            <a:r>
              <a:rPr lang="pt-BR" spc="-40">
                <a:latin typeface="Microsoft Sans Serif"/>
                <a:cs typeface="Microsoft Sans Serif"/>
              </a:rPr>
              <a:t>a</a:t>
            </a:r>
            <a:r>
              <a:rPr lang="pt-BR" spc="-35">
                <a:latin typeface="Microsoft Sans Serif"/>
                <a:cs typeface="Microsoft Sans Serif"/>
              </a:rPr>
              <a:t>o </a:t>
            </a:r>
            <a:r>
              <a:rPr spc="-35">
                <a:latin typeface="Microsoft Sans Serif"/>
                <a:cs typeface="Microsoft Sans Serif"/>
              </a:rPr>
              <a:t>leito</a:t>
            </a:r>
            <a:r>
              <a:rPr spc="-30">
                <a:latin typeface="Microsoft Sans Serif"/>
                <a:cs typeface="Microsoft Sans Serif"/>
              </a:rPr>
              <a:t>r</a:t>
            </a:r>
            <a:r>
              <a:rPr lang="pt-BR" spc="-30">
                <a:latin typeface="Microsoft Sans Serif"/>
                <a:cs typeface="Microsoft Sans Serif"/>
              </a:rPr>
              <a:t> </a:t>
            </a:r>
            <a:r>
              <a:rPr lang="pt-BR" spc="5">
                <a:latin typeface="Microsoft Sans Serif"/>
                <a:cs typeface="Microsoft Sans Serif"/>
              </a:rPr>
              <a:t>a </a:t>
            </a:r>
            <a:r>
              <a:rPr lang="pt-BR" spc="-114">
                <a:latin typeface="Microsoft Sans Serif"/>
                <a:cs typeface="Microsoft Sans Serif"/>
              </a:rPr>
              <a:t>compreensão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40">
                <a:latin typeface="Microsoft Sans Serif"/>
                <a:cs typeface="Microsoft Sans Serif"/>
              </a:rPr>
              <a:t>do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05" err="1">
                <a:latin typeface="Microsoft Sans Serif"/>
                <a:cs typeface="Microsoft Sans Serif"/>
              </a:rPr>
              <a:t>fenômeno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70" err="1">
                <a:latin typeface="Microsoft Sans Serif"/>
                <a:cs typeface="Microsoft Sans Serif"/>
              </a:rPr>
              <a:t>em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100" err="1">
                <a:latin typeface="Microsoft Sans Serif"/>
                <a:cs typeface="Microsoft Sans Serif"/>
              </a:rPr>
              <a:t>estudo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200" err="1">
                <a:latin typeface="Microsoft Sans Serif"/>
                <a:cs typeface="Microsoft Sans Serif"/>
              </a:rPr>
              <a:t>sem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05" err="1">
                <a:latin typeface="Microsoft Sans Serif"/>
                <a:cs typeface="Microsoft Sans Serif"/>
              </a:rPr>
              <a:t>muito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95" err="1">
                <a:latin typeface="Microsoft Sans Serif"/>
                <a:cs typeface="Microsoft Sans Serif"/>
              </a:rPr>
              <a:t>esforço</a:t>
            </a:r>
            <a:r>
              <a:rPr spc="-95">
                <a:latin typeface="Microsoft Sans Serif"/>
                <a:cs typeface="Microsoft Sans Serif"/>
              </a:rPr>
              <a:t>.</a:t>
            </a:r>
            <a:endParaRPr>
              <a:latin typeface="Microsoft Sans Serif"/>
              <a:ea typeface="Microsoft Sans Serif"/>
              <a:cs typeface="Microsoft Sans Serif"/>
            </a:endParaRPr>
          </a:p>
          <a:p>
            <a:pPr marL="311150" indent="-299085">
              <a:lnSpc>
                <a:spcPct val="100000"/>
              </a:lnSpc>
              <a:spcBef>
                <a:spcPts val="34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11150" algn="l"/>
                <a:tab pos="311785" algn="l"/>
              </a:tabLst>
            </a:pPr>
            <a:r>
              <a:rPr spc="-110" err="1">
                <a:latin typeface="Microsoft Sans Serif"/>
                <a:cs typeface="Microsoft Sans Serif"/>
              </a:rPr>
              <a:t>Ser</a:t>
            </a:r>
            <a:r>
              <a:rPr spc="20">
                <a:latin typeface="Microsoft Sans Serif"/>
                <a:cs typeface="Microsoft Sans Serif"/>
              </a:rPr>
              <a:t> </a:t>
            </a:r>
            <a:r>
              <a:rPr spc="-70" err="1">
                <a:latin typeface="Microsoft Sans Serif"/>
                <a:cs typeface="Microsoft Sans Serif"/>
              </a:rPr>
              <a:t>auto</a:t>
            </a:r>
            <a:r>
              <a:rPr spc="-125" err="1">
                <a:latin typeface="Microsoft Sans Serif"/>
                <a:cs typeface="Microsoft Sans Serif"/>
              </a:rPr>
              <a:t>e</a:t>
            </a:r>
            <a:r>
              <a:rPr spc="-30" err="1">
                <a:latin typeface="Microsoft Sans Serif"/>
                <a:cs typeface="Microsoft Sans Serif"/>
              </a:rPr>
              <a:t>xplicati</a:t>
            </a:r>
            <a:r>
              <a:rPr spc="-75" err="1">
                <a:latin typeface="Microsoft Sans Serif"/>
                <a:cs typeface="Microsoft Sans Serif"/>
              </a:rPr>
              <a:t>v</a:t>
            </a:r>
            <a:r>
              <a:rPr spc="-50" err="1">
                <a:latin typeface="Microsoft Sans Serif"/>
                <a:cs typeface="Microsoft Sans Serif"/>
              </a:rPr>
              <a:t>a</a:t>
            </a:r>
            <a:r>
              <a:rPr spc="-50">
                <a:latin typeface="Microsoft Sans Serif"/>
                <a:cs typeface="Microsoft Sans Serif"/>
              </a:rPr>
              <a:t>.</a:t>
            </a:r>
            <a:endParaRPr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35188" y="3325472"/>
            <a:ext cx="2808605" cy="32060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441325" indent="-428625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MS PGothic"/>
              <a:buChar char="❖"/>
              <a:tabLst>
                <a:tab pos="440690" algn="l"/>
                <a:tab pos="441325" algn="l"/>
              </a:tabLst>
            </a:pPr>
            <a:r>
              <a:rPr sz="2000" b="1" spc="-110">
                <a:latin typeface="Microsoft Sans Serif"/>
                <a:cs typeface="Microsoft Sans Serif"/>
              </a:rPr>
              <a:t>NBR6022:</a:t>
            </a:r>
            <a:endParaRPr lang="pt-BR" sz="2000" b="1" spc="-11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38363" y="3705837"/>
            <a:ext cx="280860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lang="pt-BR" spc="-120">
                <a:latin typeface="Microsoft Sans Serif"/>
                <a:cs typeface="Microsoft Sans Serif"/>
              </a:rPr>
              <a:t>Estabelece</a:t>
            </a:r>
            <a:r>
              <a:rPr lang="pt-BR" spc="190">
                <a:latin typeface="Microsoft Sans Serif"/>
                <a:cs typeface="Microsoft Sans Serif"/>
              </a:rPr>
              <a:t> </a:t>
            </a:r>
            <a:r>
              <a:rPr lang="pt-BR" spc="-229">
                <a:latin typeface="Microsoft Sans Serif"/>
                <a:cs typeface="Microsoft Sans Serif"/>
              </a:rPr>
              <a:t>um</a:t>
            </a:r>
            <a:r>
              <a:rPr lang="pt-BR" spc="-225">
                <a:latin typeface="Microsoft Sans Serif"/>
                <a:cs typeface="Microsoft Sans Serif"/>
              </a:rPr>
              <a:t> </a:t>
            </a:r>
            <a:r>
              <a:rPr lang="pt-BR" spc="-135">
                <a:latin typeface="Microsoft Sans Serif"/>
                <a:cs typeface="Microsoft Sans Serif"/>
              </a:rPr>
              <a:t>sistema</a:t>
            </a:r>
            <a:r>
              <a:rPr lang="pt-BR" spc="-130">
                <a:latin typeface="Microsoft Sans Serif"/>
                <a:cs typeface="Microsoft Sans Serif"/>
              </a:rPr>
              <a:t> </a:t>
            </a:r>
            <a:r>
              <a:rPr lang="pt-BR" spc="-15">
                <a:latin typeface="Microsoft Sans Serif"/>
                <a:cs typeface="Microsoft Sans Serif"/>
              </a:rPr>
              <a:t>para </a:t>
            </a:r>
            <a:r>
              <a:rPr lang="pt-BR" spc="-409">
                <a:latin typeface="Microsoft Sans Serif"/>
                <a:cs typeface="Microsoft Sans Serif"/>
              </a:rPr>
              <a:t> </a:t>
            </a:r>
            <a:r>
              <a:rPr lang="pt-BR" spc="-85">
                <a:latin typeface="Microsoft Sans Serif"/>
                <a:cs typeface="Microsoft Sans Serif"/>
              </a:rPr>
              <a:t>apresentação</a:t>
            </a:r>
            <a:r>
              <a:rPr lang="pt-BR" spc="-80">
                <a:latin typeface="Microsoft Sans Serif"/>
                <a:cs typeface="Microsoft Sans Serif"/>
              </a:rPr>
              <a:t> </a:t>
            </a:r>
            <a:r>
              <a:rPr lang="pt-BR" spc="-125">
                <a:latin typeface="Microsoft Sans Serif"/>
                <a:cs typeface="Microsoft Sans Serif"/>
              </a:rPr>
              <a:t>dos</a:t>
            </a:r>
            <a:r>
              <a:rPr lang="pt-BR" spc="-120">
                <a:latin typeface="Microsoft Sans Serif"/>
                <a:cs typeface="Microsoft Sans Serif"/>
              </a:rPr>
              <a:t> </a:t>
            </a:r>
            <a:r>
              <a:rPr lang="pt-BR" spc="-125">
                <a:latin typeface="Microsoft Sans Serif"/>
                <a:cs typeface="Microsoft Sans Serif"/>
              </a:rPr>
              <a:t>elementos</a:t>
            </a:r>
            <a:r>
              <a:rPr lang="pt-BR" spc="-120">
                <a:latin typeface="Microsoft Sans Serif"/>
                <a:cs typeface="Microsoft Sans Serif"/>
              </a:rPr>
              <a:t> </a:t>
            </a:r>
            <a:r>
              <a:rPr lang="pt-BR" spc="-105">
                <a:latin typeface="Microsoft Sans Serif"/>
                <a:cs typeface="Microsoft Sans Serif"/>
              </a:rPr>
              <a:t>que </a:t>
            </a:r>
            <a:r>
              <a:rPr lang="pt-BR" spc="-100">
                <a:latin typeface="Microsoft Sans Serif"/>
                <a:cs typeface="Microsoft Sans Serif"/>
              </a:rPr>
              <a:t> </a:t>
            </a:r>
            <a:r>
              <a:rPr lang="pt-BR" spc="-130">
                <a:latin typeface="Microsoft Sans Serif"/>
                <a:cs typeface="Microsoft Sans Serif"/>
              </a:rPr>
              <a:t>constitue</a:t>
            </a:r>
            <a:r>
              <a:rPr lang="pt-BR" spc="-229">
                <a:latin typeface="Microsoft Sans Serif"/>
                <a:cs typeface="Microsoft Sans Serif"/>
              </a:rPr>
              <a:t>m</a:t>
            </a:r>
            <a:r>
              <a:rPr lang="pt-BR" spc="70">
                <a:latin typeface="Microsoft Sans Serif"/>
                <a:cs typeface="Microsoft Sans Serif"/>
              </a:rPr>
              <a:t> </a:t>
            </a:r>
            <a:r>
              <a:rPr lang="pt-BR" spc="-90">
                <a:latin typeface="Microsoft Sans Serif"/>
                <a:cs typeface="Microsoft Sans Serif"/>
              </a:rPr>
              <a:t>o</a:t>
            </a:r>
            <a:r>
              <a:rPr lang="pt-BR" spc="70">
                <a:latin typeface="Microsoft Sans Serif"/>
                <a:cs typeface="Microsoft Sans Serif"/>
              </a:rPr>
              <a:t> </a:t>
            </a:r>
            <a:r>
              <a:rPr lang="pt-BR" spc="-10">
                <a:latin typeface="Microsoft Sans Serif"/>
                <a:cs typeface="Microsoft Sans Serif"/>
              </a:rPr>
              <a:t>a</a:t>
            </a:r>
            <a:r>
              <a:rPr lang="pt-BR" spc="25">
                <a:latin typeface="Microsoft Sans Serif"/>
                <a:cs typeface="Microsoft Sans Serif"/>
              </a:rPr>
              <a:t>r</a:t>
            </a:r>
            <a:r>
              <a:rPr lang="pt-BR" spc="-35">
                <a:latin typeface="Microsoft Sans Serif"/>
                <a:cs typeface="Microsoft Sans Serif"/>
              </a:rPr>
              <a:t>tig</a:t>
            </a:r>
            <a:r>
              <a:rPr lang="pt-BR" spc="-45">
                <a:latin typeface="Microsoft Sans Serif"/>
                <a:cs typeface="Microsoft Sans Serif"/>
              </a:rPr>
              <a:t>o</a:t>
            </a:r>
            <a:r>
              <a:rPr lang="pt-BR" spc="70">
                <a:latin typeface="Microsoft Sans Serif"/>
                <a:cs typeface="Microsoft Sans Serif"/>
              </a:rPr>
              <a:t> </a:t>
            </a:r>
            <a:r>
              <a:rPr lang="pt-BR" spc="-180">
                <a:latin typeface="Microsoft Sans Serif"/>
                <a:cs typeface="Microsoft Sans Serif"/>
              </a:rPr>
              <a:t>em</a:t>
            </a:r>
            <a:r>
              <a:rPr lang="pt-BR" spc="70">
                <a:latin typeface="Microsoft Sans Serif"/>
                <a:cs typeface="Microsoft Sans Serif"/>
              </a:rPr>
              <a:t> </a:t>
            </a:r>
            <a:r>
              <a:rPr lang="pt-BR" spc="-75">
                <a:latin typeface="Microsoft Sans Serif"/>
                <a:cs typeface="Microsoft Sans Serif"/>
              </a:rPr>
              <a:t>publicação  </a:t>
            </a:r>
            <a:r>
              <a:rPr lang="pt-BR" spc="-70">
                <a:latin typeface="Microsoft Sans Serif"/>
                <a:cs typeface="Microsoft Sans Serif"/>
              </a:rPr>
              <a:t>científica</a:t>
            </a:r>
            <a:r>
              <a:rPr lang="pt-BR" spc="5">
                <a:latin typeface="Microsoft Sans Serif"/>
                <a:cs typeface="Microsoft Sans Serif"/>
              </a:rPr>
              <a:t> </a:t>
            </a:r>
            <a:r>
              <a:rPr lang="pt-BR" spc="-120">
                <a:latin typeface="Microsoft Sans Serif"/>
                <a:cs typeface="Microsoft Sans Serif"/>
              </a:rPr>
              <a:t>impressa</a:t>
            </a:r>
            <a:endParaRPr>
              <a:latin typeface="Microsoft Sans Serif"/>
              <a:cs typeface="Microsoft Sans Serif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ACE0D755-9D9B-F205-9455-2736C5CB16B7}"/>
              </a:ext>
            </a:extLst>
          </p:cNvPr>
          <p:cNvSpPr txBox="1"/>
          <p:nvPr/>
        </p:nvSpPr>
        <p:spPr>
          <a:xfrm>
            <a:off x="5388125" y="3325472"/>
            <a:ext cx="2808605" cy="32060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441325" indent="-428625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MS PGothic"/>
              <a:buChar char="❖"/>
              <a:tabLst>
                <a:tab pos="440690" algn="l"/>
                <a:tab pos="441325" algn="l"/>
              </a:tabLst>
            </a:pPr>
            <a:r>
              <a:rPr sz="2000" b="1" spc="-110">
                <a:latin typeface="Microsoft Sans Serif"/>
                <a:cs typeface="Microsoft Sans Serif"/>
              </a:rPr>
              <a:t>NBR6022:</a:t>
            </a:r>
            <a:endParaRPr lang="pt-BR" sz="2000" b="1" spc="-11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A43C13C5-DD45-262A-FFED-FD6167406A72}"/>
              </a:ext>
            </a:extLst>
          </p:cNvPr>
          <p:cNvSpPr txBox="1"/>
          <p:nvPr/>
        </p:nvSpPr>
        <p:spPr>
          <a:xfrm>
            <a:off x="5391300" y="3705837"/>
            <a:ext cx="2808605" cy="1410643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algn="just"/>
            <a:r>
              <a:rPr lang="pt-BR" spc="-120">
                <a:solidFill>
                  <a:schemeClr val="dk1"/>
                </a:solidFill>
                <a:latin typeface="Microsoft Sans Serif"/>
                <a:ea typeface="+mn-lt"/>
                <a:cs typeface="+mn-lt"/>
              </a:rPr>
              <a:t>Estabelece os princípios gerais para apresentação dos elementos que constituem o livro ou folheto</a:t>
            </a: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lang="pt-BR" spc="-120">
              <a:latin typeface="Microsoft Sans Serif"/>
              <a:ea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9018" y="1379324"/>
            <a:ext cx="4448810" cy="3444533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86995">
              <a:lnSpc>
                <a:spcPct val="100000"/>
              </a:lnSpc>
              <a:spcBef>
                <a:spcPts val="100"/>
              </a:spcBef>
            </a:pPr>
            <a:r>
              <a:rPr sz="2400" b="1" spc="-160" err="1">
                <a:latin typeface="Arial"/>
                <a:cs typeface="Arial"/>
              </a:rPr>
              <a:t>Gráfic</a:t>
            </a:r>
            <a:r>
              <a:rPr sz="2400" b="1" spc="-195" err="1">
                <a:latin typeface="Arial"/>
                <a:cs typeface="Arial"/>
              </a:rPr>
              <a:t>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10" err="1">
                <a:latin typeface="Arial"/>
                <a:cs typeface="Arial"/>
              </a:rPr>
              <a:t>em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225" err="1">
                <a:latin typeface="Arial"/>
                <a:cs typeface="Arial"/>
              </a:rPr>
              <a:t>seto</a:t>
            </a:r>
            <a:r>
              <a:rPr sz="2400" b="1" spc="-125" err="1">
                <a:latin typeface="Arial"/>
                <a:cs typeface="Arial"/>
              </a:rPr>
              <a:t>r</a:t>
            </a:r>
            <a:r>
              <a:rPr sz="2400" b="1" spc="-250" err="1">
                <a:latin typeface="Arial"/>
                <a:cs typeface="Arial"/>
              </a:rPr>
              <a:t>es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90">
                <a:latin typeface="Arial"/>
                <a:cs typeface="Arial"/>
              </a:rPr>
              <a:t>(pizza):</a:t>
            </a:r>
            <a:endParaRPr sz="2400">
              <a:latin typeface="Arial"/>
              <a:cs typeface="Arial"/>
            </a:endParaRPr>
          </a:p>
          <a:p>
            <a:pPr marL="335915" marR="5080" indent="-323850" algn="just">
              <a:lnSpc>
                <a:spcPct val="100000"/>
              </a:lnSpc>
              <a:spcBef>
                <a:spcPts val="2220"/>
              </a:spcBef>
              <a:buClr>
                <a:srgbClr val="DD8047"/>
              </a:buClr>
              <a:buFont typeface="Arial MT"/>
              <a:buChar char="○"/>
              <a:tabLst>
                <a:tab pos="336550" algn="l"/>
              </a:tabLst>
            </a:pPr>
            <a:r>
              <a:rPr sz="1800" spc="-140">
                <a:latin typeface="Microsoft Sans Serif"/>
                <a:cs typeface="Microsoft Sans Serif"/>
              </a:rPr>
              <a:t>São</a:t>
            </a:r>
            <a:r>
              <a:rPr sz="1800" spc="-135">
                <a:latin typeface="Microsoft Sans Serif"/>
                <a:cs typeface="Microsoft Sans Serif"/>
              </a:rPr>
              <a:t> </a:t>
            </a:r>
            <a:r>
              <a:rPr sz="1800" spc="-100" err="1">
                <a:latin typeface="Microsoft Sans Serif"/>
                <a:cs typeface="Microsoft Sans Serif"/>
              </a:rPr>
              <a:t>representados</a:t>
            </a:r>
            <a:r>
              <a:rPr sz="1800" spc="-95">
                <a:latin typeface="Microsoft Sans Serif"/>
                <a:cs typeface="Microsoft Sans Serif"/>
              </a:rPr>
              <a:t> </a:t>
            </a:r>
            <a:r>
              <a:rPr sz="1800" spc="-40" err="1">
                <a:latin typeface="Microsoft Sans Serif"/>
                <a:cs typeface="Microsoft Sans Serif"/>
              </a:rPr>
              <a:t>por</a:t>
            </a:r>
            <a:r>
              <a:rPr sz="1800" spc="-35">
                <a:latin typeface="Microsoft Sans Serif"/>
                <a:cs typeface="Microsoft Sans Serif"/>
              </a:rPr>
              <a:t> </a:t>
            </a:r>
            <a:r>
              <a:rPr sz="1800" spc="-140" err="1">
                <a:latin typeface="Microsoft Sans Serif"/>
                <a:cs typeface="Microsoft Sans Serif"/>
              </a:rPr>
              <a:t>círculos</a:t>
            </a:r>
            <a:r>
              <a:rPr sz="1800" spc="-135">
                <a:latin typeface="Microsoft Sans Serif"/>
                <a:cs typeface="Microsoft Sans Serif"/>
              </a:rPr>
              <a:t> </a:t>
            </a:r>
            <a:r>
              <a:rPr sz="1800" spc="-70" err="1">
                <a:latin typeface="Microsoft Sans Serif"/>
                <a:cs typeface="Microsoft Sans Serif"/>
              </a:rPr>
              <a:t>divididos</a:t>
            </a:r>
            <a:r>
              <a:rPr sz="1800" spc="-70">
                <a:latin typeface="Microsoft Sans Serif"/>
                <a:cs typeface="Microsoft Sans Serif"/>
              </a:rPr>
              <a:t> </a:t>
            </a:r>
            <a:r>
              <a:rPr sz="1800" spc="-65">
                <a:latin typeface="Microsoft Sans Serif"/>
                <a:cs typeface="Microsoft Sans Serif"/>
              </a:rPr>
              <a:t> </a:t>
            </a:r>
            <a:r>
              <a:rPr sz="1800" spc="-95" err="1">
                <a:latin typeface="Microsoft Sans Serif"/>
                <a:cs typeface="Microsoft Sans Serif"/>
              </a:rPr>
              <a:t>proporcionalmente</a:t>
            </a:r>
            <a:r>
              <a:rPr sz="1800" spc="-9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 </a:t>
            </a:r>
            <a:r>
              <a:rPr sz="1800" spc="-80" err="1">
                <a:latin typeface="Microsoft Sans Serif"/>
                <a:cs typeface="Microsoft Sans Serif"/>
              </a:rPr>
              <a:t>acordo</a:t>
            </a:r>
            <a:r>
              <a:rPr sz="1800" spc="-80">
                <a:latin typeface="Microsoft Sans Serif"/>
                <a:cs typeface="Microsoft Sans Serif"/>
              </a:rPr>
              <a:t> </a:t>
            </a:r>
            <a:r>
              <a:rPr sz="1800" spc="-210">
                <a:latin typeface="Microsoft Sans Serif"/>
                <a:cs typeface="Microsoft Sans Serif"/>
              </a:rPr>
              <a:t>com</a:t>
            </a:r>
            <a:r>
              <a:rPr sz="1800" spc="-204">
                <a:latin typeface="Microsoft Sans Serif"/>
                <a:cs typeface="Microsoft Sans Serif"/>
              </a:rPr>
              <a:t> </a:t>
            </a:r>
            <a:r>
              <a:rPr sz="1800" spc="-204" err="1">
                <a:latin typeface="Microsoft Sans Serif"/>
                <a:cs typeface="Microsoft Sans Serif"/>
              </a:rPr>
              <a:t>os</a:t>
            </a:r>
            <a:r>
              <a:rPr sz="1800" spc="-200">
                <a:latin typeface="Microsoft Sans Serif"/>
                <a:cs typeface="Microsoft Sans Serif"/>
              </a:rPr>
              <a:t> </a:t>
            </a:r>
            <a:r>
              <a:rPr sz="1800" spc="-95">
                <a:latin typeface="Microsoft Sans Serif"/>
                <a:cs typeface="Microsoft Sans Serif"/>
              </a:rPr>
              <a:t>dados </a:t>
            </a:r>
            <a:r>
              <a:rPr sz="1800" spc="-90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do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130" err="1">
                <a:latin typeface="Microsoft Sans Serif"/>
                <a:cs typeface="Microsoft Sans Serif"/>
              </a:rPr>
              <a:t>fenômeno</a:t>
            </a:r>
            <a:r>
              <a:rPr sz="1800" spc="-125">
                <a:latin typeface="Microsoft Sans Serif"/>
                <a:cs typeface="Microsoft Sans Serif"/>
              </a:rPr>
              <a:t> </a:t>
            </a:r>
            <a:r>
              <a:rPr sz="1800" spc="-160" err="1">
                <a:latin typeface="Microsoft Sans Serif"/>
                <a:cs typeface="Microsoft Sans Serif"/>
              </a:rPr>
              <a:t>ou</a:t>
            </a:r>
            <a:r>
              <a:rPr sz="1800" spc="-15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do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150" err="1">
                <a:latin typeface="Microsoft Sans Serif"/>
                <a:cs typeface="Microsoft Sans Serif"/>
              </a:rPr>
              <a:t>processo</a:t>
            </a:r>
            <a:r>
              <a:rPr sz="1800" spc="-145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a</a:t>
            </a:r>
            <a:r>
              <a:rPr sz="1800" spc="-5">
                <a:latin typeface="Microsoft Sans Serif"/>
                <a:cs typeface="Microsoft Sans Serif"/>
              </a:rPr>
              <a:t> </a:t>
            </a:r>
            <a:r>
              <a:rPr sz="1800" spc="-135" err="1">
                <a:latin typeface="Microsoft Sans Serif"/>
                <a:cs typeface="Microsoft Sans Serif"/>
              </a:rPr>
              <a:t>ser</a:t>
            </a:r>
            <a:r>
              <a:rPr sz="1800" spc="-135">
                <a:latin typeface="Microsoft Sans Serif"/>
                <a:cs typeface="Microsoft Sans Serif"/>
              </a:rPr>
              <a:t> 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85" err="1">
                <a:latin typeface="Microsoft Sans Serif"/>
                <a:cs typeface="Microsoft Sans Serif"/>
              </a:rPr>
              <a:t>representado</a:t>
            </a:r>
            <a:r>
              <a:rPr sz="1800" spc="-85">
                <a:latin typeface="Microsoft Sans Serif"/>
                <a:cs typeface="Microsoft Sans Serif"/>
              </a:rPr>
              <a:t>.</a:t>
            </a:r>
          </a:p>
          <a:p>
            <a:pPr marL="335915" marR="5080" indent="-323850" algn="just">
              <a:spcBef>
                <a:spcPts val="2220"/>
              </a:spcBef>
              <a:buClr>
                <a:srgbClr val="DD8047"/>
              </a:buClr>
              <a:buFont typeface="Arial MT"/>
              <a:buChar char="○"/>
              <a:tabLst>
                <a:tab pos="336550" algn="l"/>
              </a:tabLst>
            </a:pP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Os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valores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são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expressos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em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números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ou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em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percentuais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(%).</a:t>
            </a:r>
            <a:endParaRPr lang="pt-BR" spc="-85">
              <a:latin typeface="Microsoft Sans Serif"/>
              <a:ea typeface="Microsoft Sans Serif"/>
              <a:cs typeface="Microsoft Sans Serif"/>
            </a:endParaRPr>
          </a:p>
          <a:p>
            <a:pPr marL="335915" marR="5080" indent="-323850" algn="just">
              <a:spcBef>
                <a:spcPts val="2220"/>
              </a:spcBef>
              <a:buClr>
                <a:srgbClr val="DD8047"/>
              </a:buClr>
              <a:buFont typeface="Arial MT"/>
              <a:buChar char="○"/>
              <a:tabLst>
                <a:tab pos="336550" algn="l"/>
              </a:tabLst>
            </a:pP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Deve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utilizar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no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máximo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5 classes para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facilitar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 a </a:t>
            </a:r>
            <a:r>
              <a:rPr lang="en-US" spc="-85" err="1">
                <a:latin typeface="Microsoft Sans Serif"/>
                <a:ea typeface="Microsoft Sans Serif"/>
                <a:cs typeface="Microsoft Sans Serif"/>
              </a:rPr>
              <a:t>interpretação</a:t>
            </a:r>
            <a:r>
              <a:rPr lang="en-US" spc="-85">
                <a:latin typeface="Microsoft Sans Serif"/>
                <a:ea typeface="Microsoft Sans Serif"/>
                <a:cs typeface="Microsoft Sans Serif"/>
              </a:rPr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63074" y="3757754"/>
            <a:ext cx="3993515" cy="391160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904875" marR="5080" indent="-892810">
              <a:lnSpc>
                <a:spcPct val="100000"/>
              </a:lnSpc>
              <a:spcBef>
                <a:spcPts val="100"/>
              </a:spcBef>
              <a:tabLst>
                <a:tab pos="1753870" algn="l"/>
                <a:tab pos="2108835" algn="l"/>
                <a:tab pos="2780030" algn="l"/>
                <a:tab pos="3779520" algn="l"/>
              </a:tabLst>
            </a:pPr>
            <a:r>
              <a:rPr sz="1800" spc="-172" baseline="4629">
                <a:latin typeface="Microsoft Sans Serif"/>
                <a:cs typeface="Microsoft Sans Serif"/>
              </a:rPr>
              <a:t>GRÁFIC</a:t>
            </a:r>
            <a:r>
              <a:rPr sz="1800" spc="-202" baseline="4629">
                <a:latin typeface="Microsoft Sans Serif"/>
                <a:cs typeface="Microsoft Sans Serif"/>
              </a:rPr>
              <a:t>O</a:t>
            </a:r>
            <a:r>
              <a:rPr sz="1800" spc="7" baseline="4629">
                <a:latin typeface="Microsoft Sans Serif"/>
                <a:cs typeface="Microsoft Sans Serif"/>
              </a:rPr>
              <a:t> </a:t>
            </a:r>
            <a:r>
              <a:rPr sz="1800" spc="-15" baseline="4629">
                <a:latin typeface="Microsoft Sans Serif"/>
                <a:cs typeface="Microsoft Sans Serif"/>
              </a:rPr>
              <a:t>5</a:t>
            </a:r>
            <a:r>
              <a:rPr sz="1800" spc="7" baseline="4629">
                <a:latin typeface="Microsoft Sans Serif"/>
                <a:cs typeface="Microsoft Sans Serif"/>
              </a:rPr>
              <a:t> </a:t>
            </a:r>
            <a:r>
              <a:rPr sz="1800" baseline="4629">
                <a:latin typeface="Microsoft Sans Serif"/>
                <a:cs typeface="Microsoft Sans Serif"/>
              </a:rPr>
              <a:t>- </a:t>
            </a:r>
            <a:r>
              <a:rPr sz="1800" spc="-7" baseline="4629">
                <a:latin typeface="Microsoft Sans Serif"/>
                <a:cs typeface="Microsoft Sans Serif"/>
              </a:rPr>
              <a:t> </a:t>
            </a:r>
            <a:r>
              <a:rPr sz="1200" spc="-65" err="1">
                <a:latin typeface="Microsoft Sans Serif"/>
                <a:cs typeface="Microsoft Sans Serif"/>
              </a:rPr>
              <a:t>Distribuição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100">
                <a:latin typeface="Microsoft Sans Serif"/>
                <a:cs typeface="Microsoft Sans Serif"/>
              </a:rPr>
              <a:t>do</a:t>
            </a:r>
            <a:r>
              <a:rPr sz="1200" spc="-85">
                <a:latin typeface="Microsoft Sans Serif"/>
                <a:cs typeface="Microsoft Sans Serif"/>
              </a:rPr>
              <a:t>s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10" err="1">
                <a:latin typeface="Microsoft Sans Serif"/>
                <a:cs typeface="Microsoft Sans Serif"/>
              </a:rPr>
              <a:t>p</a:t>
            </a:r>
            <a:r>
              <a:rPr sz="1200" spc="-30" err="1">
                <a:latin typeface="Microsoft Sans Serif"/>
                <a:cs typeface="Microsoft Sans Serif"/>
              </a:rPr>
              <a:t>r</a:t>
            </a:r>
            <a:r>
              <a:rPr sz="1200" spc="-85" err="1">
                <a:latin typeface="Microsoft Sans Serif"/>
                <a:cs typeface="Microsoft Sans Serif"/>
              </a:rPr>
              <a:t>odutos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95" err="1">
                <a:latin typeface="Microsoft Sans Serif"/>
                <a:cs typeface="Microsoft Sans Serif"/>
              </a:rPr>
              <a:t>movimentado</a:t>
            </a:r>
            <a:r>
              <a:rPr sz="1200" spc="-85" err="1">
                <a:latin typeface="Microsoft Sans Serif"/>
                <a:cs typeface="Microsoft Sans Serif"/>
              </a:rPr>
              <a:t>s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100" err="1">
                <a:latin typeface="Microsoft Sans Serif"/>
                <a:cs typeface="Microsoft Sans Serif"/>
              </a:rPr>
              <a:t>nas</a:t>
            </a:r>
            <a:r>
              <a:rPr sz="1200" spc="-100">
                <a:latin typeface="Microsoft Sans Serif"/>
                <a:cs typeface="Microsoft Sans Serif"/>
              </a:rPr>
              <a:t>  </a:t>
            </a:r>
            <a:r>
              <a:rPr sz="1200" spc="-45" err="1">
                <a:latin typeface="Microsoft Sans Serif"/>
                <a:cs typeface="Microsoft Sans Serif"/>
              </a:rPr>
              <a:t>ferrovias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60" err="1">
                <a:latin typeface="Microsoft Sans Serif"/>
                <a:cs typeface="Microsoft Sans Serif"/>
              </a:rPr>
              <a:t>brasileiras</a:t>
            </a:r>
            <a:r>
              <a:rPr sz="1200" spc="-60">
                <a:latin typeface="Microsoft Sans Serif"/>
                <a:cs typeface="Microsoft Sans Serif"/>
              </a:rPr>
              <a:t>,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30" err="1">
                <a:latin typeface="Microsoft Sans Serif"/>
                <a:cs typeface="Microsoft Sans Serif"/>
              </a:rPr>
              <a:t>por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100">
                <a:latin typeface="Microsoft Sans Serif"/>
                <a:cs typeface="Microsoft Sans Serif"/>
              </a:rPr>
              <a:t>volume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245">
                <a:latin typeface="Microsoft Sans Serif"/>
                <a:cs typeface="Microsoft Sans Serif"/>
              </a:rPr>
              <a:t>–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10">
                <a:latin typeface="Microsoft Sans Serif"/>
                <a:cs typeface="Microsoft Sans Serif"/>
              </a:rPr>
              <a:t>2016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lang="pt-BR" sz="1200" spc="-10">
                <a:latin typeface="Microsoft Sans Serif"/>
                <a:cs typeface="Microsoft Sans Serif"/>
              </a:rPr>
              <a:t>à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15">
                <a:latin typeface="Microsoft Sans Serif"/>
                <a:cs typeface="Microsoft Sans Serif"/>
              </a:rPr>
              <a:t>2017</a:t>
            </a:r>
            <a:r>
              <a:rPr lang="pt-BR" sz="1200" spc="-15">
                <a:latin typeface="Microsoft Sans Serif"/>
                <a:cs typeface="Microsoft Sans Serif"/>
              </a:rPr>
              <a:t>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63074" y="4148914"/>
            <a:ext cx="171386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25" err="1">
                <a:latin typeface="Microsoft Sans Serif"/>
                <a:cs typeface="Microsoft Sans Serif"/>
              </a:rPr>
              <a:t>F</a:t>
            </a:r>
            <a:r>
              <a:rPr sz="1200" spc="-95" err="1">
                <a:latin typeface="Microsoft Sans Serif"/>
                <a:cs typeface="Microsoft Sans Serif"/>
              </a:rPr>
              <a:t>ontes</a:t>
            </a:r>
            <a:r>
              <a:rPr sz="1200" spc="-95">
                <a:latin typeface="Microsoft Sans Serif"/>
                <a:cs typeface="Microsoft Sans Serif"/>
              </a:rPr>
              <a:t>:</a:t>
            </a:r>
            <a:r>
              <a:rPr sz="1200">
                <a:latin typeface="Microsoft Sans Serif"/>
                <a:cs typeface="Microsoft Sans Serif"/>
              </a:rPr>
              <a:t> 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145">
                <a:latin typeface="Microsoft Sans Serif"/>
                <a:cs typeface="Microsoft Sans Serif"/>
              </a:rPr>
              <a:t>ANT</a:t>
            </a:r>
            <a:r>
              <a:rPr sz="1200" spc="-220">
                <a:latin typeface="Microsoft Sans Serif"/>
                <a:cs typeface="Microsoft Sans Serif"/>
              </a:rPr>
              <a:t>T</a:t>
            </a:r>
            <a:r>
              <a:rPr sz="1200" spc="-10">
                <a:latin typeface="Microsoft Sans Serif"/>
                <a:cs typeface="Microsoft Sans Serif"/>
              </a:rPr>
              <a:t>;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75" err="1">
                <a:latin typeface="Microsoft Sans Serif"/>
                <a:cs typeface="Microsoft Sans Serif"/>
              </a:rPr>
              <a:t>Análise</a:t>
            </a:r>
            <a:r>
              <a:rPr sz="1200" spc="-75">
                <a:latin typeface="Microsoft Sans Serif"/>
                <a:cs typeface="Microsoft Sans Serif"/>
              </a:rPr>
              <a:t>: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100">
                <a:latin typeface="Microsoft Sans Serif"/>
                <a:cs typeface="Microsoft Sans Serif"/>
              </a:rPr>
              <a:t>I</a:t>
            </a:r>
            <a:r>
              <a:rPr sz="1200" spc="-200">
                <a:latin typeface="Microsoft Sans Serif"/>
                <a:cs typeface="Microsoft Sans Serif"/>
              </a:rPr>
              <a:t>L</a:t>
            </a:r>
            <a:r>
              <a:rPr sz="1200" spc="-110">
                <a:latin typeface="Microsoft Sans Serif"/>
                <a:cs typeface="Microsoft Sans Serif"/>
              </a:rPr>
              <a:t>OS</a:t>
            </a:r>
            <a:endParaRPr sz="1200">
              <a:latin typeface="Microsoft Sans Serif"/>
              <a:cs typeface="Microsoft Sans Serif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63074" y="1700035"/>
            <a:ext cx="3964436" cy="2004633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2504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1706" y="1222900"/>
            <a:ext cx="4110185" cy="3990580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409575">
              <a:lnSpc>
                <a:spcPct val="100000"/>
              </a:lnSpc>
              <a:spcBef>
                <a:spcPts val="720"/>
              </a:spcBef>
            </a:pPr>
            <a:r>
              <a:rPr sz="2400" b="1" spc="-125" err="1">
                <a:latin typeface="Arial"/>
                <a:cs typeface="Arial"/>
              </a:rPr>
              <a:t>Gráfic</a:t>
            </a:r>
            <a:r>
              <a:rPr sz="2400" b="1" spc="-150" err="1">
                <a:latin typeface="Arial"/>
                <a:cs typeface="Arial"/>
              </a:rPr>
              <a:t>o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360">
                <a:latin typeface="Arial"/>
                <a:cs typeface="Arial"/>
              </a:rPr>
              <a:t>P</a:t>
            </a:r>
            <a:r>
              <a:rPr sz="2400" b="1" spc="-105">
                <a:latin typeface="Arial"/>
                <a:cs typeface="Arial"/>
              </a:rPr>
              <a:t>ola</a:t>
            </a:r>
            <a:r>
              <a:rPr sz="2400" b="1" spc="-70">
                <a:latin typeface="Arial"/>
                <a:cs typeface="Arial"/>
              </a:rPr>
              <a:t>r</a:t>
            </a:r>
            <a:r>
              <a:rPr lang="pt-BR" sz="2400" b="1" spc="-135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409575" marR="5080" indent="-397510">
              <a:lnSpc>
                <a:spcPct val="100699"/>
              </a:lnSpc>
              <a:spcBef>
                <a:spcPts val="880"/>
              </a:spcBef>
              <a:buClr>
                <a:srgbClr val="DD8047"/>
              </a:buClr>
              <a:buSzPct val="111111"/>
              <a:buFont typeface="Courier New" panose="02070309020205020404" pitchFamily="49" charset="0"/>
              <a:buChar char="o"/>
              <a:tabLst>
                <a:tab pos="410209" algn="l"/>
              </a:tabLst>
            </a:pPr>
            <a:r>
              <a:rPr sz="1800" spc="-260">
                <a:latin typeface="Microsoft Sans Serif"/>
                <a:cs typeface="Microsoft Sans Serif"/>
              </a:rPr>
              <a:t>Um</a:t>
            </a:r>
            <a:r>
              <a:rPr sz="1800" spc="-254">
                <a:latin typeface="Microsoft Sans Serif"/>
                <a:cs typeface="Microsoft Sans Serif"/>
              </a:rPr>
              <a:t> </a:t>
            </a:r>
            <a:r>
              <a:rPr sz="1800" spc="-40" err="1">
                <a:latin typeface="Microsoft Sans Serif"/>
                <a:cs typeface="Microsoft Sans Serif"/>
              </a:rPr>
              <a:t>gráfico</a:t>
            </a:r>
            <a:r>
              <a:rPr sz="1800" spc="-35">
                <a:latin typeface="Microsoft Sans Serif"/>
                <a:cs typeface="Microsoft Sans Serif"/>
              </a:rPr>
              <a:t> polar</a:t>
            </a:r>
            <a:r>
              <a:rPr sz="1800" spc="-30">
                <a:latin typeface="Microsoft Sans Serif"/>
                <a:cs typeface="Microsoft Sans Serif"/>
              </a:rPr>
              <a:t> </a:t>
            </a:r>
            <a:r>
              <a:rPr sz="1800" spc="-60" err="1">
                <a:latin typeface="Microsoft Sans Serif"/>
                <a:cs typeface="Microsoft Sans Serif"/>
              </a:rPr>
              <a:t>exibe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180" err="1">
                <a:latin typeface="Microsoft Sans Serif"/>
                <a:cs typeface="Microsoft Sans Serif"/>
              </a:rPr>
              <a:t>uma</a:t>
            </a:r>
            <a:r>
              <a:rPr sz="1800" spc="-175">
                <a:latin typeface="Microsoft Sans Serif"/>
                <a:cs typeface="Microsoft Sans Serif"/>
              </a:rPr>
              <a:t> </a:t>
            </a:r>
            <a:r>
              <a:rPr sz="1800" spc="-105" err="1">
                <a:latin typeface="Microsoft Sans Serif"/>
                <a:cs typeface="Microsoft Sans Serif"/>
              </a:rPr>
              <a:t>série</a:t>
            </a:r>
            <a:r>
              <a:rPr sz="1800" spc="-105">
                <a:latin typeface="Microsoft Sans Serif"/>
                <a:cs typeface="Microsoft Sans Serif"/>
              </a:rPr>
              <a:t> </a:t>
            </a:r>
            <a:r>
              <a:rPr sz="1800" spc="-465">
                <a:latin typeface="Microsoft Sans Serif"/>
                <a:cs typeface="Microsoft Sans Serif"/>
              </a:rPr>
              <a:t> </a:t>
            </a:r>
            <a:r>
              <a:rPr sz="1800" spc="-185" err="1">
                <a:latin typeface="Microsoft Sans Serif"/>
                <a:cs typeface="Microsoft Sans Serif"/>
              </a:rPr>
              <a:t>como</a:t>
            </a:r>
            <a:r>
              <a:rPr sz="1800" spc="-180">
                <a:latin typeface="Microsoft Sans Serif"/>
                <a:cs typeface="Microsoft Sans Serif"/>
              </a:rPr>
              <a:t> </a:t>
            </a:r>
            <a:r>
              <a:rPr sz="1800" spc="-260">
                <a:latin typeface="Microsoft Sans Serif"/>
                <a:cs typeface="Microsoft Sans Serif"/>
              </a:rPr>
              <a:t>um</a:t>
            </a:r>
            <a:r>
              <a:rPr sz="1800" spc="-254">
                <a:latin typeface="Microsoft Sans Serif"/>
                <a:cs typeface="Microsoft Sans Serif"/>
              </a:rPr>
              <a:t> </a:t>
            </a:r>
            <a:r>
              <a:rPr sz="1800" spc="-140" err="1">
                <a:latin typeface="Microsoft Sans Serif"/>
                <a:cs typeface="Microsoft Sans Serif"/>
              </a:rPr>
              <a:t>conjunto</a:t>
            </a:r>
            <a:r>
              <a:rPr sz="1800" spc="-13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130" err="1">
                <a:latin typeface="Microsoft Sans Serif"/>
                <a:cs typeface="Microsoft Sans Serif"/>
              </a:rPr>
              <a:t>pontos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125">
                <a:latin typeface="Microsoft Sans Serif"/>
                <a:cs typeface="Microsoft Sans Serif"/>
              </a:rPr>
              <a:t> </a:t>
            </a:r>
            <a:r>
              <a:rPr sz="1800" spc="-75" err="1">
                <a:latin typeface="Microsoft Sans Serif"/>
                <a:cs typeface="Microsoft Sans Serif"/>
              </a:rPr>
              <a:t>agrupados</a:t>
            </a:r>
            <a:r>
              <a:rPr sz="1800" spc="-70">
                <a:latin typeface="Microsoft Sans Serif"/>
                <a:cs typeface="Microsoft Sans Serif"/>
              </a:rPr>
              <a:t> </a:t>
            </a:r>
            <a:r>
              <a:rPr sz="1800" spc="-40" err="1">
                <a:latin typeface="Microsoft Sans Serif"/>
                <a:cs typeface="Microsoft Sans Serif"/>
              </a:rPr>
              <a:t>por</a:t>
            </a:r>
            <a:r>
              <a:rPr sz="1800" spc="-35">
                <a:latin typeface="Microsoft Sans Serif"/>
                <a:cs typeface="Microsoft Sans Serif"/>
              </a:rPr>
              <a:t> </a:t>
            </a:r>
            <a:r>
              <a:rPr sz="1800" spc="-60" err="1">
                <a:latin typeface="Microsoft Sans Serif"/>
                <a:cs typeface="Microsoft Sans Serif"/>
              </a:rPr>
              <a:t>categoria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200" err="1">
                <a:latin typeface="Microsoft Sans Serif"/>
                <a:cs typeface="Microsoft Sans Serif"/>
              </a:rPr>
              <a:t>em</a:t>
            </a:r>
            <a:r>
              <a:rPr sz="1800" spc="-195">
                <a:latin typeface="Microsoft Sans Serif"/>
                <a:cs typeface="Microsoft Sans Serif"/>
              </a:rPr>
              <a:t> </a:t>
            </a:r>
            <a:r>
              <a:rPr sz="1800" spc="-265">
                <a:latin typeface="Microsoft Sans Serif"/>
                <a:cs typeface="Microsoft Sans Serif"/>
              </a:rPr>
              <a:t>um </a:t>
            </a:r>
            <a:r>
              <a:rPr sz="1800" spc="-260">
                <a:latin typeface="Microsoft Sans Serif"/>
                <a:cs typeface="Microsoft Sans Serif"/>
              </a:rPr>
              <a:t> </a:t>
            </a:r>
            <a:r>
              <a:rPr sz="1800" spc="-114" err="1">
                <a:latin typeface="Microsoft Sans Serif"/>
                <a:cs typeface="Microsoft Sans Serif"/>
              </a:rPr>
              <a:t>círculo</a:t>
            </a:r>
            <a:r>
              <a:rPr sz="1800" spc="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</a:t>
            </a:r>
            <a:r>
              <a:rPr sz="1800" spc="5">
                <a:latin typeface="Microsoft Sans Serif"/>
                <a:cs typeface="Microsoft Sans Serif"/>
              </a:rPr>
              <a:t> </a:t>
            </a:r>
            <a:r>
              <a:rPr sz="1800" spc="-15">
                <a:latin typeface="Microsoft Sans Serif"/>
                <a:cs typeface="Microsoft Sans Serif"/>
              </a:rPr>
              <a:t>360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14" err="1">
                <a:latin typeface="Microsoft Sans Serif"/>
                <a:cs typeface="Microsoft Sans Serif"/>
              </a:rPr>
              <a:t>graus</a:t>
            </a:r>
            <a:r>
              <a:rPr sz="1800" spc="-114">
                <a:latin typeface="Microsoft Sans Serif"/>
                <a:cs typeface="Microsoft Sans Serif"/>
              </a:rPr>
              <a:t>.</a:t>
            </a:r>
            <a:endParaRPr lang="pt-BR" spc="-114">
              <a:latin typeface="Microsoft Sans Serif"/>
              <a:cs typeface="Microsoft Sans Serif"/>
            </a:endParaRPr>
          </a:p>
          <a:p>
            <a:pPr marL="409575" marR="5080" indent="-397510">
              <a:lnSpc>
                <a:spcPct val="100699"/>
              </a:lnSpc>
              <a:spcBef>
                <a:spcPts val="880"/>
              </a:spcBef>
              <a:buClr>
                <a:srgbClr val="DD8047"/>
              </a:buClr>
              <a:buSzPct val="111111"/>
              <a:buFont typeface="Courier New" panose="02070309020205020404" pitchFamily="49" charset="0"/>
              <a:buChar char="o"/>
              <a:tabLst>
                <a:tab pos="410209" algn="l"/>
              </a:tabLst>
            </a:pPr>
            <a:r>
              <a:rPr sz="1800" spc="-160" err="1">
                <a:latin typeface="Microsoft Sans Serif"/>
                <a:cs typeface="Microsoft Sans Serif"/>
              </a:rPr>
              <a:t>Os</a:t>
            </a:r>
            <a:r>
              <a:rPr sz="1800" spc="355">
                <a:latin typeface="Microsoft Sans Serif"/>
                <a:cs typeface="Microsoft Sans Serif"/>
              </a:rPr>
              <a:t> </a:t>
            </a:r>
            <a:r>
              <a:rPr sz="1800" spc="-105" err="1">
                <a:latin typeface="Microsoft Sans Serif"/>
                <a:cs typeface="Microsoft Sans Serif"/>
              </a:rPr>
              <a:t>valores</a:t>
            </a:r>
            <a:r>
              <a:rPr sz="1800" spc="360">
                <a:latin typeface="Microsoft Sans Serif"/>
                <a:cs typeface="Microsoft Sans Serif"/>
              </a:rPr>
              <a:t> </a:t>
            </a:r>
            <a:r>
              <a:rPr sz="1800" spc="-140" err="1">
                <a:latin typeface="Microsoft Sans Serif"/>
                <a:cs typeface="Microsoft Sans Serif"/>
              </a:rPr>
              <a:t>são</a:t>
            </a:r>
            <a:r>
              <a:rPr sz="1800" spc="365">
                <a:latin typeface="Microsoft Sans Serif"/>
                <a:cs typeface="Microsoft Sans Serif"/>
              </a:rPr>
              <a:t> </a:t>
            </a:r>
            <a:r>
              <a:rPr sz="1800" spc="-100" err="1">
                <a:latin typeface="Microsoft Sans Serif"/>
                <a:cs typeface="Microsoft Sans Serif"/>
              </a:rPr>
              <a:t>representados</a:t>
            </a:r>
            <a:r>
              <a:rPr sz="1800" spc="365">
                <a:latin typeface="Microsoft Sans Serif"/>
                <a:cs typeface="Microsoft Sans Serif"/>
              </a:rPr>
              <a:t> </a:t>
            </a:r>
            <a:r>
              <a:rPr sz="1800" spc="-65" err="1">
                <a:latin typeface="Microsoft Sans Serif"/>
                <a:cs typeface="Microsoft Sans Serif"/>
              </a:rPr>
              <a:t>pelo</a:t>
            </a:r>
            <a:r>
              <a:rPr lang="pt-BR" sz="1800" spc="-65">
                <a:latin typeface="Microsoft Sans Serif"/>
                <a:cs typeface="Microsoft Sans Serif"/>
              </a:rPr>
              <a:t> </a:t>
            </a:r>
            <a:r>
              <a:rPr lang="pt-BR" spc="-130">
                <a:latin typeface="Microsoft Sans Serif"/>
                <a:cs typeface="Microsoft Sans Serif"/>
              </a:rPr>
              <a:t>comprimento</a:t>
            </a:r>
            <a:r>
              <a:rPr lang="pt-BR" spc="-125">
                <a:latin typeface="Microsoft Sans Serif"/>
                <a:cs typeface="Microsoft Sans Serif"/>
              </a:rPr>
              <a:t> </a:t>
            </a:r>
            <a:r>
              <a:rPr lang="pt-BR" spc="-60">
                <a:latin typeface="Microsoft Sans Serif"/>
                <a:cs typeface="Microsoft Sans Serif"/>
              </a:rPr>
              <a:t>do</a:t>
            </a:r>
            <a:r>
              <a:rPr lang="pt-BR" spc="-55">
                <a:latin typeface="Microsoft Sans Serif"/>
                <a:cs typeface="Microsoft Sans Serif"/>
              </a:rPr>
              <a:t> </a:t>
            </a:r>
            <a:r>
              <a:rPr lang="pt-BR" spc="-105">
                <a:latin typeface="Microsoft Sans Serif"/>
                <a:cs typeface="Microsoft Sans Serif"/>
              </a:rPr>
              <a:t>ponto,</a:t>
            </a:r>
            <a:r>
              <a:rPr lang="pt-BR" spc="-100">
                <a:latin typeface="Microsoft Sans Serif"/>
                <a:cs typeface="Microsoft Sans Serif"/>
              </a:rPr>
              <a:t> </a:t>
            </a:r>
            <a:r>
              <a:rPr lang="pt-BR" spc="-120">
                <a:latin typeface="Microsoft Sans Serif"/>
                <a:cs typeface="Microsoft Sans Serif"/>
              </a:rPr>
              <a:t>conforme </a:t>
            </a:r>
            <a:r>
              <a:rPr lang="pt-BR" spc="-465">
                <a:latin typeface="Microsoft Sans Serif"/>
                <a:cs typeface="Microsoft Sans Serif"/>
              </a:rPr>
              <a:t> </a:t>
            </a:r>
            <a:r>
              <a:rPr lang="pt-BR" spc="-95">
                <a:latin typeface="Microsoft Sans Serif"/>
                <a:cs typeface="Microsoft Sans Serif"/>
              </a:rPr>
              <a:t>medido </a:t>
            </a:r>
            <a:r>
              <a:rPr lang="pt-BR" spc="-60">
                <a:latin typeface="Microsoft Sans Serif"/>
                <a:cs typeface="Microsoft Sans Serif"/>
              </a:rPr>
              <a:t>do </a:t>
            </a:r>
            <a:r>
              <a:rPr lang="pt-BR" spc="-120">
                <a:latin typeface="Microsoft Sans Serif"/>
                <a:cs typeface="Microsoft Sans Serif"/>
              </a:rPr>
              <a:t>centro </a:t>
            </a:r>
            <a:r>
              <a:rPr lang="pt-BR" spc="-60">
                <a:latin typeface="Microsoft Sans Serif"/>
                <a:cs typeface="Microsoft Sans Serif"/>
              </a:rPr>
              <a:t>do </a:t>
            </a:r>
            <a:r>
              <a:rPr lang="pt-BR" spc="-120">
                <a:latin typeface="Microsoft Sans Serif"/>
                <a:cs typeface="Microsoft Sans Serif"/>
              </a:rPr>
              <a:t>círculo. </a:t>
            </a:r>
            <a:r>
              <a:rPr lang="pt-BR" spc="-100">
                <a:latin typeface="Microsoft Sans Serif"/>
                <a:cs typeface="Microsoft Sans Serif"/>
              </a:rPr>
              <a:t>Quanto </a:t>
            </a:r>
            <a:r>
              <a:rPr lang="pt-BR" spc="-95">
                <a:latin typeface="Microsoft Sans Serif"/>
                <a:cs typeface="Microsoft Sans Serif"/>
              </a:rPr>
              <a:t> </a:t>
            </a:r>
            <a:r>
              <a:rPr lang="pt-BR" spc="-165">
                <a:latin typeface="Microsoft Sans Serif"/>
                <a:cs typeface="Microsoft Sans Serif"/>
              </a:rPr>
              <a:t>mai</a:t>
            </a:r>
            <a:r>
              <a:rPr lang="pt-BR" spc="-150">
                <a:latin typeface="Microsoft Sans Serif"/>
                <a:cs typeface="Microsoft Sans Serif"/>
              </a:rPr>
              <a:t>s</a:t>
            </a:r>
            <a:r>
              <a:rPr lang="pt-BR" spc="20">
                <a:latin typeface="Microsoft Sans Serif"/>
                <a:cs typeface="Microsoft Sans Serif"/>
              </a:rPr>
              <a:t> </a:t>
            </a:r>
            <a:r>
              <a:rPr lang="pt-BR" spc="-90">
                <a:latin typeface="Microsoft Sans Serif"/>
                <a:cs typeface="Microsoft Sans Serif"/>
              </a:rPr>
              <a:t>distant</a:t>
            </a:r>
            <a:r>
              <a:rPr lang="pt-BR" spc="-110">
                <a:latin typeface="Microsoft Sans Serif"/>
                <a:cs typeface="Microsoft Sans Serif"/>
              </a:rPr>
              <a:t>e</a:t>
            </a:r>
            <a:r>
              <a:rPr lang="pt-BR" spc="20">
                <a:latin typeface="Microsoft Sans Serif"/>
                <a:cs typeface="Microsoft Sans Serif"/>
              </a:rPr>
              <a:t> </a:t>
            </a:r>
            <a:r>
              <a:rPr lang="pt-BR" spc="-105">
                <a:latin typeface="Microsoft Sans Serif"/>
                <a:cs typeface="Microsoft Sans Serif"/>
              </a:rPr>
              <a:t>o</a:t>
            </a:r>
            <a:r>
              <a:rPr lang="pt-BR" spc="25">
                <a:latin typeface="Microsoft Sans Serif"/>
                <a:cs typeface="Microsoft Sans Serif"/>
              </a:rPr>
              <a:t> </a:t>
            </a:r>
            <a:r>
              <a:rPr lang="pt-BR" spc="-90">
                <a:latin typeface="Microsoft Sans Serif"/>
                <a:cs typeface="Microsoft Sans Serif"/>
              </a:rPr>
              <a:t>pont</a:t>
            </a:r>
            <a:r>
              <a:rPr lang="pt-BR" spc="-100">
                <a:latin typeface="Microsoft Sans Serif"/>
                <a:cs typeface="Microsoft Sans Serif"/>
              </a:rPr>
              <a:t>o</a:t>
            </a:r>
            <a:r>
              <a:rPr lang="pt-BR" spc="20">
                <a:latin typeface="Microsoft Sans Serif"/>
                <a:cs typeface="Microsoft Sans Serif"/>
              </a:rPr>
              <a:t> </a:t>
            </a:r>
            <a:r>
              <a:rPr lang="pt-BR" spc="-110">
                <a:latin typeface="Microsoft Sans Serif"/>
                <a:cs typeface="Microsoft Sans Serif"/>
              </a:rPr>
              <a:t>está</a:t>
            </a:r>
            <a:r>
              <a:rPr lang="pt-BR" spc="25">
                <a:latin typeface="Microsoft Sans Serif"/>
                <a:cs typeface="Microsoft Sans Serif"/>
              </a:rPr>
              <a:t> </a:t>
            </a:r>
            <a:r>
              <a:rPr lang="pt-BR" spc="-60">
                <a:latin typeface="Microsoft Sans Serif"/>
                <a:cs typeface="Microsoft Sans Serif"/>
              </a:rPr>
              <a:t>d</a:t>
            </a:r>
            <a:r>
              <a:rPr lang="pt-BR" spc="-55">
                <a:latin typeface="Microsoft Sans Serif"/>
                <a:cs typeface="Microsoft Sans Serif"/>
              </a:rPr>
              <a:t>o</a:t>
            </a:r>
            <a:r>
              <a:rPr lang="pt-BR" spc="20">
                <a:latin typeface="Microsoft Sans Serif"/>
                <a:cs typeface="Microsoft Sans Serif"/>
              </a:rPr>
              <a:t> </a:t>
            </a:r>
            <a:r>
              <a:rPr lang="pt-BR" spc="-120">
                <a:latin typeface="Microsoft Sans Serif"/>
                <a:cs typeface="Microsoft Sans Serif"/>
              </a:rPr>
              <a:t>centr</a:t>
            </a:r>
            <a:r>
              <a:rPr lang="pt-BR" spc="-160">
                <a:latin typeface="Microsoft Sans Serif"/>
                <a:cs typeface="Microsoft Sans Serif"/>
              </a:rPr>
              <a:t>o</a:t>
            </a:r>
            <a:r>
              <a:rPr lang="pt-BR" spc="-105">
                <a:latin typeface="Microsoft Sans Serif"/>
                <a:cs typeface="Microsoft Sans Serif"/>
              </a:rPr>
              <a:t>,  </a:t>
            </a:r>
            <a:r>
              <a:rPr lang="pt-BR" spc="-100">
                <a:latin typeface="Microsoft Sans Serif"/>
                <a:cs typeface="Microsoft Sans Serif"/>
              </a:rPr>
              <a:t>maio</a:t>
            </a:r>
            <a:r>
              <a:rPr lang="pt-BR" spc="-60">
                <a:latin typeface="Microsoft Sans Serif"/>
                <a:cs typeface="Microsoft Sans Serif"/>
              </a:rPr>
              <a:t>r</a:t>
            </a:r>
            <a:r>
              <a:rPr lang="pt-BR" spc="10">
                <a:latin typeface="Microsoft Sans Serif"/>
                <a:cs typeface="Microsoft Sans Serif"/>
              </a:rPr>
              <a:t> </a:t>
            </a:r>
            <a:r>
              <a:rPr lang="pt-BR" spc="-105">
                <a:latin typeface="Microsoft Sans Serif"/>
                <a:cs typeface="Microsoft Sans Serif"/>
              </a:rPr>
              <a:t>é</a:t>
            </a:r>
            <a:r>
              <a:rPr lang="pt-BR" spc="15">
                <a:latin typeface="Microsoft Sans Serif"/>
                <a:cs typeface="Microsoft Sans Serif"/>
              </a:rPr>
              <a:t> </a:t>
            </a:r>
            <a:r>
              <a:rPr lang="pt-BR" spc="-105">
                <a:latin typeface="Microsoft Sans Serif"/>
                <a:cs typeface="Microsoft Sans Serif"/>
              </a:rPr>
              <a:t>o</a:t>
            </a:r>
            <a:r>
              <a:rPr lang="pt-BR" spc="15">
                <a:latin typeface="Microsoft Sans Serif"/>
                <a:cs typeface="Microsoft Sans Serif"/>
              </a:rPr>
              <a:t> </a:t>
            </a:r>
            <a:r>
              <a:rPr lang="pt-BR" spc="-204">
                <a:latin typeface="Microsoft Sans Serif"/>
                <a:cs typeface="Microsoft Sans Serif"/>
              </a:rPr>
              <a:t>seu</a:t>
            </a:r>
            <a:r>
              <a:rPr lang="pt-BR" spc="15">
                <a:latin typeface="Microsoft Sans Serif"/>
                <a:cs typeface="Microsoft Sans Serif"/>
              </a:rPr>
              <a:t> </a:t>
            </a:r>
            <a:r>
              <a:rPr lang="pt-BR" spc="-155">
                <a:latin typeface="Microsoft Sans Serif"/>
                <a:cs typeface="Microsoft Sans Serif"/>
              </a:rPr>
              <a:t>v</a:t>
            </a:r>
            <a:r>
              <a:rPr lang="pt-BR" spc="-50">
                <a:latin typeface="Microsoft Sans Serif"/>
                <a:cs typeface="Microsoft Sans Serif"/>
              </a:rPr>
              <a:t>alo</a:t>
            </a:r>
            <a:r>
              <a:rPr lang="pt-BR" spc="-130">
                <a:latin typeface="Microsoft Sans Serif"/>
                <a:cs typeface="Microsoft Sans Serif"/>
              </a:rPr>
              <a:t>r</a:t>
            </a:r>
            <a:r>
              <a:rPr lang="pt-BR" spc="-110">
                <a:latin typeface="Microsoft Sans Serif"/>
                <a:cs typeface="Microsoft Sans Serif"/>
              </a:rPr>
              <a:t>.</a:t>
            </a:r>
            <a:endParaRPr lang="pt-BR">
              <a:latin typeface="Microsoft Sans Serif"/>
              <a:cs typeface="Microsoft Sans Serif"/>
            </a:endParaRPr>
          </a:p>
          <a:p>
            <a:pPr marL="409575" marR="5080" indent="-397510">
              <a:lnSpc>
                <a:spcPct val="102200"/>
              </a:lnSpc>
              <a:spcBef>
                <a:spcPts val="845"/>
              </a:spcBef>
              <a:buClr>
                <a:srgbClr val="DD8047"/>
              </a:buClr>
              <a:buSzPct val="111111"/>
              <a:buFont typeface="Courier New" panose="02070309020205020404" pitchFamily="49" charset="0"/>
              <a:buChar char="o"/>
              <a:tabLst>
                <a:tab pos="410209" algn="l"/>
              </a:tabLst>
            </a:pPr>
            <a:r>
              <a:rPr lang="pt-BR" spc="-140">
                <a:latin typeface="Microsoft Sans Serif"/>
                <a:cs typeface="Microsoft Sans Serif"/>
              </a:rPr>
              <a:t>São</a:t>
            </a:r>
            <a:r>
              <a:rPr lang="pt-BR" spc="-135">
                <a:latin typeface="Microsoft Sans Serif"/>
                <a:cs typeface="Microsoft Sans Serif"/>
              </a:rPr>
              <a:t> </a:t>
            </a:r>
            <a:r>
              <a:rPr lang="pt-BR" spc="-80">
                <a:latin typeface="Microsoft Sans Serif"/>
                <a:cs typeface="Microsoft Sans Serif"/>
              </a:rPr>
              <a:t>exibidos</a:t>
            </a:r>
            <a:r>
              <a:rPr lang="pt-BR" spc="315">
                <a:latin typeface="Microsoft Sans Serif"/>
                <a:cs typeface="Microsoft Sans Serif"/>
              </a:rPr>
              <a:t> </a:t>
            </a:r>
            <a:r>
              <a:rPr lang="pt-BR" spc="-110">
                <a:latin typeface="Microsoft Sans Serif"/>
                <a:cs typeface="Microsoft Sans Serif"/>
              </a:rPr>
              <a:t>rótulos</a:t>
            </a:r>
            <a:r>
              <a:rPr lang="pt-BR" spc="260">
                <a:latin typeface="Microsoft Sans Serif"/>
                <a:cs typeface="Microsoft Sans Serif"/>
              </a:rPr>
              <a:t> </a:t>
            </a:r>
            <a:r>
              <a:rPr lang="pt-BR" spc="-60">
                <a:latin typeface="Microsoft Sans Serif"/>
                <a:cs typeface="Microsoft Sans Serif"/>
              </a:rPr>
              <a:t>de</a:t>
            </a:r>
            <a:r>
              <a:rPr lang="pt-BR" spc="355">
                <a:latin typeface="Microsoft Sans Serif"/>
                <a:cs typeface="Microsoft Sans Serif"/>
              </a:rPr>
              <a:t> </a:t>
            </a:r>
            <a:r>
              <a:rPr lang="pt-BR" spc="-60">
                <a:latin typeface="Microsoft Sans Serif"/>
                <a:cs typeface="Microsoft Sans Serif"/>
              </a:rPr>
              <a:t>categoria </a:t>
            </a:r>
            <a:r>
              <a:rPr lang="pt-BR" spc="-55">
                <a:latin typeface="Microsoft Sans Serif"/>
                <a:cs typeface="Microsoft Sans Serif"/>
              </a:rPr>
              <a:t> </a:t>
            </a:r>
            <a:r>
              <a:rPr lang="pt-BR" spc="-165">
                <a:latin typeface="Microsoft Sans Serif"/>
                <a:cs typeface="Microsoft Sans Serif"/>
              </a:rPr>
              <a:t>n</a:t>
            </a:r>
            <a:r>
              <a:rPr lang="pt-BR" spc="-160">
                <a:latin typeface="Microsoft Sans Serif"/>
                <a:cs typeface="Microsoft Sans Serif"/>
              </a:rPr>
              <a:t>o</a:t>
            </a:r>
            <a:r>
              <a:rPr lang="pt-BR" spc="10">
                <a:latin typeface="Microsoft Sans Serif"/>
                <a:cs typeface="Microsoft Sans Serif"/>
              </a:rPr>
              <a:t> </a:t>
            </a:r>
            <a:r>
              <a:rPr lang="pt-BR" spc="-75">
                <a:latin typeface="Microsoft Sans Serif"/>
                <a:cs typeface="Microsoft Sans Serif"/>
              </a:rPr>
              <a:t>perímet</a:t>
            </a:r>
            <a:r>
              <a:rPr lang="pt-BR" spc="-90">
                <a:latin typeface="Microsoft Sans Serif"/>
                <a:cs typeface="Microsoft Sans Serif"/>
              </a:rPr>
              <a:t>r</a:t>
            </a:r>
            <a:r>
              <a:rPr lang="pt-BR" spc="-105">
                <a:latin typeface="Microsoft Sans Serif"/>
                <a:cs typeface="Microsoft Sans Serif"/>
              </a:rPr>
              <a:t>o</a:t>
            </a:r>
            <a:r>
              <a:rPr lang="pt-BR" spc="15">
                <a:latin typeface="Microsoft Sans Serif"/>
                <a:cs typeface="Microsoft Sans Serif"/>
              </a:rPr>
              <a:t> </a:t>
            </a:r>
            <a:r>
              <a:rPr lang="pt-BR" spc="-60">
                <a:latin typeface="Microsoft Sans Serif"/>
                <a:cs typeface="Microsoft Sans Serif"/>
              </a:rPr>
              <a:t>d</a:t>
            </a:r>
            <a:r>
              <a:rPr lang="pt-BR" spc="-55">
                <a:latin typeface="Microsoft Sans Serif"/>
                <a:cs typeface="Microsoft Sans Serif"/>
              </a:rPr>
              <a:t>o</a:t>
            </a:r>
            <a:r>
              <a:rPr lang="pt-BR" spc="10">
                <a:latin typeface="Microsoft Sans Serif"/>
                <a:cs typeface="Microsoft Sans Serif"/>
              </a:rPr>
              <a:t> </a:t>
            </a:r>
            <a:r>
              <a:rPr lang="pt-BR" spc="-40">
                <a:latin typeface="Microsoft Sans Serif"/>
                <a:cs typeface="Microsoft Sans Serif"/>
              </a:rPr>
              <a:t>gráfic</a:t>
            </a:r>
            <a:r>
              <a:rPr lang="pt-BR" spc="-85">
                <a:latin typeface="Microsoft Sans Serif"/>
                <a:cs typeface="Microsoft Sans Serif"/>
              </a:rPr>
              <a:t>o</a:t>
            </a:r>
            <a:r>
              <a:rPr lang="pt-BR" spc="-110">
                <a:latin typeface="Microsoft Sans Serif"/>
                <a:cs typeface="Microsoft Sans Serif"/>
              </a:rPr>
              <a:t>.</a:t>
            </a:r>
            <a:endParaRPr lang="pt-BR">
              <a:latin typeface="Microsoft Sans Serif"/>
              <a:cs typeface="Microsoft Sans Serif"/>
            </a:endParaRPr>
          </a:p>
          <a:p>
            <a:pPr marL="409575" indent="-397510" algn="just">
              <a:lnSpc>
                <a:spcPct val="100000"/>
              </a:lnSpc>
              <a:spcBef>
                <a:spcPts val="890"/>
              </a:spcBef>
              <a:buClr>
                <a:srgbClr val="DD8047"/>
              </a:buClr>
              <a:buSzPct val="111111"/>
              <a:buFont typeface="Arial MT"/>
              <a:buChar char="●"/>
              <a:tabLst>
                <a:tab pos="410209" algn="l"/>
              </a:tabLst>
            </a:pP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32807" y="1554267"/>
            <a:ext cx="4291153" cy="222546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535225" y="3771661"/>
            <a:ext cx="3881754" cy="394980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20">
                <a:latin typeface="Microsoft Sans Serif"/>
                <a:cs typeface="Microsoft Sans Serif"/>
              </a:rPr>
              <a:t>GRÁFICO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10">
                <a:latin typeface="Microsoft Sans Serif"/>
                <a:cs typeface="Microsoft Sans Serif"/>
              </a:rPr>
              <a:t>06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>
                <a:latin typeface="Microsoft Sans Serif"/>
                <a:cs typeface="Microsoft Sans Serif"/>
              </a:rPr>
              <a:t>-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55" err="1">
                <a:latin typeface="Microsoft Sans Serif"/>
                <a:cs typeface="Microsoft Sans Serif"/>
              </a:rPr>
              <a:t>Precipitação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65" err="1">
                <a:latin typeface="Microsoft Sans Serif"/>
                <a:cs typeface="Microsoft Sans Serif"/>
              </a:rPr>
              <a:t>pluviométrica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80" err="1">
                <a:latin typeface="Microsoft Sans Serif"/>
                <a:cs typeface="Microsoft Sans Serif"/>
              </a:rPr>
              <a:t>na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45" err="1">
                <a:latin typeface="Microsoft Sans Serif"/>
                <a:cs typeface="Microsoft Sans Serif"/>
              </a:rPr>
              <a:t>cidade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75">
                <a:latin typeface="Microsoft Sans Serif"/>
                <a:cs typeface="Microsoft Sans Serif"/>
              </a:rPr>
              <a:t>M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>
                <a:latin typeface="Microsoft Sans Serif"/>
                <a:cs typeface="Microsoft Sans Serif"/>
              </a:rPr>
              <a:t>-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25">
                <a:latin typeface="Microsoft Sans Serif"/>
                <a:cs typeface="Microsoft Sans Serif"/>
              </a:rPr>
              <a:t>2003.</a:t>
            </a:r>
          </a:p>
          <a:p>
            <a:pPr marL="12700">
              <a:spcBef>
                <a:spcPts val="100"/>
              </a:spcBef>
            </a:pPr>
            <a:r>
              <a:rPr lang="pt-BR" sz="1200" spc="-25">
                <a:latin typeface="Microsoft Sans Serif"/>
                <a:ea typeface="Microsoft Sans Serif"/>
                <a:cs typeface="Microsoft Sans Serif"/>
              </a:rPr>
              <a:t>Fonte: Dados Hipotéticos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2504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60000" y="1500120"/>
            <a:ext cx="4789605" cy="221372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961024" y="3796333"/>
            <a:ext cx="9467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14">
                <a:latin typeface="Microsoft Sans Serif"/>
                <a:cs typeface="Microsoft Sans Serif"/>
              </a:rPr>
              <a:t>GRÁFIC</a:t>
            </a:r>
            <a:r>
              <a:rPr sz="1200" spc="-135">
                <a:latin typeface="Microsoft Sans Serif"/>
                <a:cs typeface="Microsoft Sans Serif"/>
              </a:rPr>
              <a:t>O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15">
                <a:latin typeface="Microsoft Sans Serif"/>
                <a:cs typeface="Microsoft Sans Serif"/>
              </a:rPr>
              <a:t>0</a:t>
            </a:r>
            <a:r>
              <a:rPr sz="1200" spc="-10">
                <a:latin typeface="Microsoft Sans Serif"/>
                <a:cs typeface="Microsoft Sans Serif"/>
              </a:rPr>
              <a:t>7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245">
                <a:latin typeface="Microsoft Sans Serif"/>
                <a:cs typeface="Microsoft Sans Serif"/>
              </a:rPr>
              <a:t>–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61024" y="4527853"/>
            <a:ext cx="42513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0">
                <a:latin typeface="Microsoft Sans Serif"/>
                <a:cs typeface="Microsoft Sans Serif"/>
              </a:rPr>
              <a:t>Fonte:</a:t>
            </a:r>
            <a:r>
              <a:rPr sz="1200" spc="20">
                <a:latin typeface="Microsoft Sans Serif"/>
                <a:cs typeface="Microsoft Sans Serif"/>
              </a:rPr>
              <a:t> </a:t>
            </a:r>
            <a:r>
              <a:rPr sz="1200" spc="-140">
                <a:latin typeface="Microsoft Sans Serif"/>
                <a:cs typeface="Microsoft Sans Serif"/>
              </a:rPr>
              <a:t>IPARDES/IBGE</a:t>
            </a:r>
            <a:r>
              <a:rPr sz="1200" spc="20">
                <a:latin typeface="Microsoft Sans Serif"/>
                <a:cs typeface="Microsoft Sans Serif"/>
              </a:rPr>
              <a:t> </a:t>
            </a:r>
            <a:r>
              <a:rPr sz="1200" spc="245">
                <a:latin typeface="Microsoft Sans Serif"/>
                <a:cs typeface="Microsoft Sans Serif"/>
              </a:rPr>
              <a:t>–</a:t>
            </a:r>
            <a:r>
              <a:rPr sz="1200" spc="20">
                <a:latin typeface="Microsoft Sans Serif"/>
                <a:cs typeface="Microsoft Sans Serif"/>
              </a:rPr>
              <a:t> </a:t>
            </a:r>
            <a:r>
              <a:rPr sz="1200" spc="-114" err="1">
                <a:latin typeface="Microsoft Sans Serif"/>
                <a:cs typeface="Microsoft Sans Serif"/>
              </a:rPr>
              <a:t>Pesquisa</a:t>
            </a:r>
            <a:r>
              <a:rPr sz="1200" spc="20">
                <a:latin typeface="Microsoft Sans Serif"/>
                <a:cs typeface="Microsoft Sans Serif"/>
              </a:rPr>
              <a:t> </a:t>
            </a:r>
            <a:r>
              <a:rPr sz="1200" spc="-90">
                <a:latin typeface="Microsoft Sans Serif"/>
                <a:cs typeface="Microsoft Sans Serif"/>
              </a:rPr>
              <a:t>Mensal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40">
                <a:latin typeface="Microsoft Sans Serif"/>
                <a:cs typeface="Microsoft Sans Serif"/>
              </a:rPr>
              <a:t>de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95" err="1">
                <a:latin typeface="Microsoft Sans Serif"/>
                <a:cs typeface="Microsoft Sans Serif"/>
              </a:rPr>
              <a:t>Emprego</a:t>
            </a:r>
            <a:r>
              <a:rPr sz="1200" spc="20">
                <a:latin typeface="Microsoft Sans Serif"/>
                <a:cs typeface="Microsoft Sans Serif"/>
              </a:rPr>
              <a:t> </a:t>
            </a:r>
            <a:r>
              <a:rPr sz="1200" spc="245">
                <a:latin typeface="Microsoft Sans Serif"/>
                <a:cs typeface="Microsoft Sans Serif"/>
              </a:rPr>
              <a:t>–</a:t>
            </a:r>
            <a:r>
              <a:rPr sz="1200" spc="20">
                <a:latin typeface="Microsoft Sans Serif"/>
                <a:cs typeface="Microsoft Sans Serif"/>
              </a:rPr>
              <a:t> </a:t>
            </a:r>
            <a:r>
              <a:rPr sz="1200" spc="-140">
                <a:latin typeface="Microsoft Sans Serif"/>
                <a:cs typeface="Microsoft Sans Serif"/>
              </a:rPr>
              <a:t>IPARDES/IBGE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01424" y="3780779"/>
            <a:ext cx="38804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1060450" algn="l"/>
                <a:tab pos="1563370" algn="l"/>
                <a:tab pos="2335530" algn="l"/>
                <a:tab pos="2787650" algn="l"/>
                <a:tab pos="3703954" algn="l"/>
              </a:tabLst>
            </a:pPr>
            <a:r>
              <a:rPr sz="1200" spc="-85" err="1">
                <a:latin typeface="Microsoft Sans Serif"/>
                <a:cs typeface="Microsoft Sans Serif"/>
              </a:rPr>
              <a:t>Desemprego</a:t>
            </a:r>
            <a:r>
              <a:rPr sz="1200" spc="-85">
                <a:latin typeface="Microsoft Sans Serif"/>
                <a:cs typeface="Microsoft Sans Serif"/>
              </a:rPr>
              <a:t>	</a:t>
            </a:r>
            <a:r>
              <a:rPr sz="1200" spc="-35" err="1">
                <a:latin typeface="Microsoft Sans Serif"/>
                <a:cs typeface="Microsoft Sans Serif"/>
              </a:rPr>
              <a:t>po</a:t>
            </a:r>
            <a:r>
              <a:rPr sz="1200" spc="-20" err="1">
                <a:latin typeface="Microsoft Sans Serif"/>
                <a:cs typeface="Microsoft Sans Serif"/>
              </a:rPr>
              <a:t>r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40" err="1">
                <a:latin typeface="Microsoft Sans Serif"/>
                <a:cs typeface="Microsoft Sans Serif"/>
              </a:rPr>
              <a:t>período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45">
                <a:latin typeface="Microsoft Sans Serif"/>
                <a:cs typeface="Microsoft Sans Serif"/>
              </a:rPr>
              <a:t>d</a:t>
            </a:r>
            <a:r>
              <a:rPr sz="1200" spc="-40">
                <a:latin typeface="Microsoft Sans Serif"/>
                <a:cs typeface="Microsoft Sans Serif"/>
              </a:rPr>
              <a:t>e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45" err="1">
                <a:latin typeface="Microsoft Sans Serif"/>
                <a:cs typeface="Microsoft Sans Serif"/>
              </a:rPr>
              <a:t>referência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80" err="1">
                <a:latin typeface="Microsoft Sans Serif"/>
                <a:cs typeface="Microsoft Sans Serif"/>
              </a:rPr>
              <a:t>na</a:t>
            </a:r>
            <a:endParaRPr sz="1200">
              <a:latin typeface="Microsoft Sans Serif"/>
              <a:cs typeface="Microsoft Sans Serif"/>
            </a:endParaRPr>
          </a:p>
          <a:p>
            <a:pPr marR="13335" algn="r">
              <a:lnSpc>
                <a:spcPct val="100000"/>
              </a:lnSpc>
              <a:tabLst>
                <a:tab pos="851535" algn="l"/>
              </a:tabLst>
            </a:pPr>
            <a:r>
              <a:rPr sz="1200" spc="10">
                <a:latin typeface="Microsoft Sans Serif"/>
                <a:cs typeface="Microsoft Sans Serif"/>
              </a:rPr>
              <a:t>(</a:t>
            </a:r>
            <a:r>
              <a:rPr sz="1200" spc="10" err="1">
                <a:latin typeface="Microsoft Sans Serif"/>
                <a:cs typeface="Microsoft Sans Serif"/>
              </a:rPr>
              <a:t>abr</a:t>
            </a:r>
            <a:r>
              <a:rPr sz="1200" spc="10">
                <a:latin typeface="Microsoft Sans Serif"/>
                <a:cs typeface="Microsoft Sans Serif"/>
              </a:rPr>
              <a:t>/1999	</a:t>
            </a:r>
            <a:r>
              <a:rPr lang="pt-BR" sz="1200" spc="245">
                <a:latin typeface="Microsoft Sans Serif"/>
                <a:cs typeface="Microsoft Sans Serif"/>
              </a:rPr>
              <a:t>à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01424" y="3963659"/>
            <a:ext cx="27622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619760" algn="l"/>
                <a:tab pos="1663064" algn="l"/>
                <a:tab pos="2004695" algn="l"/>
                <a:tab pos="2672715" algn="l"/>
              </a:tabLst>
            </a:pPr>
            <a:r>
              <a:rPr sz="1200" spc="-305" err="1">
                <a:latin typeface="Microsoft Sans Serif"/>
                <a:cs typeface="Microsoft Sans Serif"/>
              </a:rPr>
              <a:t>R</a:t>
            </a:r>
            <a:r>
              <a:rPr sz="1200" spc="-35" err="1">
                <a:latin typeface="Microsoft Sans Serif"/>
                <a:cs typeface="Microsoft Sans Serif"/>
              </a:rPr>
              <a:t>egião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50" err="1">
                <a:latin typeface="Microsoft Sans Serif"/>
                <a:cs typeface="Microsoft Sans Serif"/>
              </a:rPr>
              <a:t>Met</a:t>
            </a:r>
            <a:r>
              <a:rPr sz="1200" spc="-55" err="1">
                <a:latin typeface="Microsoft Sans Serif"/>
                <a:cs typeface="Microsoft Sans Serif"/>
              </a:rPr>
              <a:t>r</a:t>
            </a:r>
            <a:r>
              <a:rPr sz="1200" spc="-40" err="1">
                <a:latin typeface="Microsoft Sans Serif"/>
                <a:cs typeface="Microsoft Sans Serif"/>
              </a:rPr>
              <a:t>opolitana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45">
                <a:latin typeface="Microsoft Sans Serif"/>
                <a:cs typeface="Microsoft Sans Serif"/>
              </a:rPr>
              <a:t>d</a:t>
            </a:r>
            <a:r>
              <a:rPr sz="1200" spc="-40">
                <a:latin typeface="Microsoft Sans Serif"/>
                <a:cs typeface="Microsoft Sans Serif"/>
              </a:rPr>
              <a:t>e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-45">
                <a:latin typeface="Microsoft Sans Serif"/>
                <a:cs typeface="Microsoft Sans Serif"/>
              </a:rPr>
              <a:t>Curitiba</a:t>
            </a:r>
            <a:r>
              <a:rPr sz="1200">
                <a:latin typeface="Microsoft Sans Serif"/>
                <a:cs typeface="Microsoft Sans Serif"/>
              </a:rPr>
              <a:t>	</a:t>
            </a:r>
            <a:r>
              <a:rPr sz="1200" spc="229">
                <a:latin typeface="Microsoft Sans Serif"/>
                <a:cs typeface="Microsoft Sans Serif"/>
              </a:rPr>
              <a:t>–  </a:t>
            </a:r>
            <a:r>
              <a:rPr sz="1200" spc="-15" err="1">
                <a:latin typeface="Microsoft Sans Serif"/>
                <a:cs typeface="Microsoft Sans Serif"/>
              </a:rPr>
              <a:t>jan</a:t>
            </a:r>
            <a:r>
              <a:rPr sz="1200" spc="-15">
                <a:latin typeface="Microsoft Sans Serif"/>
                <a:cs typeface="Microsoft Sans Serif"/>
              </a:rPr>
              <a:t>/2000).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534383" y="1380122"/>
            <a:ext cx="337881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>
                <a:latin typeface="Arial" panose="020B0604020202020204" pitchFamily="34" charset="0"/>
                <a:cs typeface="Arial" panose="020B0604020202020204" pitchFamily="34" charset="0"/>
              </a:rPr>
              <a:t>Gráficos em curvas:</a:t>
            </a:r>
          </a:p>
          <a:p>
            <a:pPr marL="285750" indent="-285750">
              <a:buClr>
                <a:srgbClr val="DD8047"/>
              </a:buClr>
              <a:buFont typeface="Courier New" panose="02070309020205020404" pitchFamily="49" charset="0"/>
              <a:buChar char="o"/>
            </a:pPr>
            <a:r>
              <a:rPr lang="pt-BR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Normalmente é mais utilizado nas séries cronológicas, onde a variável tempo é representada no eixo horizontal e as respectivas quantidades no eixo vertical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2504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4919" y="1500120"/>
            <a:ext cx="4037759" cy="249439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645025" y="4044853"/>
            <a:ext cx="3945890" cy="567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19810" marR="5080" indent="-1007744">
              <a:lnSpc>
                <a:spcPct val="100000"/>
              </a:lnSpc>
              <a:spcBef>
                <a:spcPts val="100"/>
              </a:spcBef>
            </a:pPr>
            <a:r>
              <a:rPr sz="1800" spc="-179" baseline="2314">
                <a:latin typeface="Microsoft Sans Serif"/>
                <a:cs typeface="Microsoft Sans Serif"/>
              </a:rPr>
              <a:t>GRÁFICO</a:t>
            </a:r>
            <a:r>
              <a:rPr sz="1800" spc="7" baseline="2314">
                <a:latin typeface="Microsoft Sans Serif"/>
                <a:cs typeface="Microsoft Sans Serif"/>
              </a:rPr>
              <a:t> </a:t>
            </a:r>
            <a:r>
              <a:rPr sz="1800" spc="-15" baseline="2314">
                <a:latin typeface="Microsoft Sans Serif"/>
                <a:cs typeface="Microsoft Sans Serif"/>
              </a:rPr>
              <a:t>08</a:t>
            </a:r>
            <a:r>
              <a:rPr sz="1800" spc="15" baseline="2314">
                <a:latin typeface="Microsoft Sans Serif"/>
                <a:cs typeface="Microsoft Sans Serif"/>
              </a:rPr>
              <a:t> </a:t>
            </a:r>
            <a:r>
              <a:rPr sz="1800" spc="367" baseline="2314">
                <a:latin typeface="Microsoft Sans Serif"/>
                <a:cs typeface="Microsoft Sans Serif"/>
              </a:rPr>
              <a:t>–</a:t>
            </a:r>
            <a:r>
              <a:rPr sz="1800" spc="540" baseline="2314">
                <a:latin typeface="Microsoft Sans Serif"/>
                <a:cs typeface="Microsoft Sans Serif"/>
              </a:rPr>
              <a:t> </a:t>
            </a:r>
            <a:r>
              <a:rPr sz="1200" spc="-65" err="1">
                <a:latin typeface="Microsoft Sans Serif"/>
                <a:cs typeface="Microsoft Sans Serif"/>
              </a:rPr>
              <a:t>Distribuição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10">
                <a:latin typeface="Microsoft Sans Serif"/>
                <a:cs typeface="Microsoft Sans Serif"/>
              </a:rPr>
              <a:t>da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55" err="1">
                <a:latin typeface="Microsoft Sans Serif"/>
                <a:cs typeface="Microsoft Sans Serif"/>
              </a:rPr>
              <a:t>população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30" err="1">
                <a:latin typeface="Microsoft Sans Serif"/>
                <a:cs typeface="Microsoft Sans Serif"/>
              </a:rPr>
              <a:t>por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105" err="1">
                <a:latin typeface="Microsoft Sans Serif"/>
                <a:cs typeface="Microsoft Sans Serif"/>
              </a:rPr>
              <a:t>sexo</a:t>
            </a:r>
            <a:r>
              <a:rPr sz="1200" spc="-105">
                <a:latin typeface="Microsoft Sans Serif"/>
                <a:cs typeface="Microsoft Sans Serif"/>
              </a:rPr>
              <a:t>,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90" err="1">
                <a:latin typeface="Microsoft Sans Serif"/>
                <a:cs typeface="Microsoft Sans Serif"/>
              </a:rPr>
              <a:t>segundo</a:t>
            </a:r>
            <a:r>
              <a:rPr sz="1200" spc="15">
                <a:latin typeface="Microsoft Sans Serif"/>
                <a:cs typeface="Microsoft Sans Serif"/>
              </a:rPr>
              <a:t> </a:t>
            </a:r>
            <a:r>
              <a:rPr sz="1200" spc="-135" err="1">
                <a:latin typeface="Microsoft Sans Serif"/>
                <a:cs typeface="Microsoft Sans Serif"/>
              </a:rPr>
              <a:t>os</a:t>
            </a:r>
            <a:r>
              <a:rPr sz="1200" spc="-135">
                <a:latin typeface="Microsoft Sans Serif"/>
                <a:cs typeface="Microsoft Sans Serif"/>
              </a:rPr>
              <a:t> </a:t>
            </a:r>
            <a:r>
              <a:rPr sz="1200" spc="-305">
                <a:latin typeface="Microsoft Sans Serif"/>
                <a:cs typeface="Microsoft Sans Serif"/>
              </a:rPr>
              <a:t> </a:t>
            </a:r>
            <a:r>
              <a:rPr sz="1200" spc="-70" err="1">
                <a:latin typeface="Microsoft Sans Serif"/>
                <a:cs typeface="Microsoft Sans Serif"/>
              </a:rPr>
              <a:t>grupos</a:t>
            </a:r>
            <a:r>
              <a:rPr sz="1200">
                <a:latin typeface="Microsoft Sans Serif"/>
                <a:cs typeface="Microsoft Sans Serif"/>
              </a:rPr>
              <a:t> </a:t>
            </a:r>
            <a:r>
              <a:rPr sz="1200" spc="-40">
                <a:latin typeface="Microsoft Sans Serif"/>
                <a:cs typeface="Microsoft Sans Serif"/>
              </a:rPr>
              <a:t>de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25" err="1">
                <a:latin typeface="Microsoft Sans Serif"/>
                <a:cs typeface="Microsoft Sans Serif"/>
              </a:rPr>
              <a:t>idade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80" err="1">
                <a:latin typeface="Microsoft Sans Serif"/>
                <a:cs typeface="Microsoft Sans Serif"/>
              </a:rPr>
              <a:t>Brasil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245">
                <a:latin typeface="Microsoft Sans Serif"/>
                <a:cs typeface="Microsoft Sans Serif"/>
              </a:rPr>
              <a:t>–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25">
                <a:latin typeface="Microsoft Sans Serif"/>
                <a:cs typeface="Microsoft Sans Serif"/>
              </a:rPr>
              <a:t>2010.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ts val="1385"/>
              </a:lnSpc>
            </a:pPr>
            <a:r>
              <a:rPr sz="1200" spc="-225">
                <a:latin typeface="Microsoft Sans Serif"/>
                <a:cs typeface="Microsoft Sans Serif"/>
              </a:rPr>
              <a:t>F</a:t>
            </a:r>
            <a:r>
              <a:rPr sz="1200" spc="-75">
                <a:latin typeface="Microsoft Sans Serif"/>
                <a:cs typeface="Microsoft Sans Serif"/>
              </a:rPr>
              <a:t>onte: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145">
                <a:latin typeface="Microsoft Sans Serif"/>
                <a:cs typeface="Microsoft Sans Serif"/>
              </a:rPr>
              <a:t>IBGE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682504" y="1265515"/>
            <a:ext cx="370938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>
                <a:latin typeface="Arial" panose="020B0604020202020204" pitchFamily="34" charset="0"/>
                <a:cs typeface="Arial" panose="020B0604020202020204" pitchFamily="34" charset="0"/>
              </a:rPr>
              <a:t>Pirâmide etária: </a:t>
            </a:r>
          </a:p>
          <a:p>
            <a:pPr marL="285750" indent="-285750">
              <a:buClr>
                <a:srgbClr val="DD8047"/>
              </a:buClr>
              <a:buFont typeface="Courier New" panose="02070309020205020404" pitchFamily="49" charset="0"/>
              <a:buChar char="o"/>
            </a:pPr>
            <a:r>
              <a:rPr lang="pt-BR" spc="-140">
                <a:latin typeface="Microsoft Sans Serif"/>
                <a:cs typeface="Microsoft Sans Serif"/>
              </a:rPr>
              <a:t>Usado </a:t>
            </a:r>
            <a:r>
              <a:rPr lang="pt-BR" spc="-235">
                <a:latin typeface="Microsoft Sans Serif"/>
                <a:cs typeface="Microsoft Sans Serif"/>
              </a:rPr>
              <a:t>nos</a:t>
            </a:r>
            <a:r>
              <a:rPr lang="pt-BR" spc="-229">
                <a:latin typeface="Microsoft Sans Serif"/>
                <a:cs typeface="Microsoft Sans Serif"/>
              </a:rPr>
              <a:t> </a:t>
            </a:r>
            <a:r>
              <a:rPr lang="pt-BR" spc="-165">
                <a:latin typeface="Microsoft Sans Serif"/>
                <a:cs typeface="Microsoft Sans Serif"/>
              </a:rPr>
              <a:t>estudos </a:t>
            </a:r>
            <a:r>
              <a:rPr lang="pt-BR" spc="-110">
                <a:latin typeface="Microsoft Sans Serif"/>
                <a:cs typeface="Microsoft Sans Serif"/>
              </a:rPr>
              <a:t>demográficos, </a:t>
            </a:r>
            <a:r>
              <a:rPr lang="pt-BR" spc="-105">
                <a:latin typeface="Microsoft Sans Serif"/>
                <a:cs typeface="Microsoft Sans Serif"/>
              </a:rPr>
              <a:t> </a:t>
            </a:r>
            <a:r>
              <a:rPr lang="pt-BR" spc="-225">
                <a:latin typeface="Microsoft Sans Serif"/>
                <a:cs typeface="Microsoft Sans Serif"/>
              </a:rPr>
              <a:t>esse</a:t>
            </a:r>
            <a:r>
              <a:rPr lang="pt-BR" spc="-220">
                <a:latin typeface="Microsoft Sans Serif"/>
                <a:cs typeface="Microsoft Sans Serif"/>
              </a:rPr>
              <a:t> </a:t>
            </a:r>
            <a:r>
              <a:rPr lang="pt-BR" spc="-45">
                <a:latin typeface="Microsoft Sans Serif"/>
                <a:cs typeface="Microsoft Sans Serif"/>
              </a:rPr>
              <a:t>tipo </a:t>
            </a:r>
            <a:r>
              <a:rPr lang="pt-BR" spc="-65">
                <a:latin typeface="Microsoft Sans Serif"/>
                <a:cs typeface="Microsoft Sans Serif"/>
              </a:rPr>
              <a:t>de </a:t>
            </a:r>
            <a:r>
              <a:rPr lang="pt-BR" spc="-45">
                <a:latin typeface="Microsoft Sans Serif"/>
                <a:cs typeface="Microsoft Sans Serif"/>
              </a:rPr>
              <a:t>gráfico </a:t>
            </a:r>
            <a:r>
              <a:rPr lang="pt-BR" spc="-114">
                <a:latin typeface="Microsoft Sans Serif"/>
                <a:cs typeface="Microsoft Sans Serif"/>
              </a:rPr>
              <a:t>é </a:t>
            </a:r>
            <a:r>
              <a:rPr lang="pt-BR" spc="-110">
                <a:latin typeface="Microsoft Sans Serif"/>
                <a:cs typeface="Microsoft Sans Serif"/>
              </a:rPr>
              <a:t>específico </a:t>
            </a:r>
            <a:r>
              <a:rPr lang="pt-BR" spc="-105">
                <a:latin typeface="Microsoft Sans Serif"/>
                <a:cs typeface="Microsoft Sans Serif"/>
              </a:rPr>
              <a:t> </a:t>
            </a:r>
            <a:r>
              <a:rPr lang="pt-BR" spc="-15">
                <a:latin typeface="Microsoft Sans Serif"/>
                <a:cs typeface="Microsoft Sans Serif"/>
              </a:rPr>
              <a:t>para </a:t>
            </a:r>
            <a:r>
              <a:rPr lang="pt-BR" spc="-90">
                <a:latin typeface="Microsoft Sans Serif"/>
                <a:cs typeface="Microsoft Sans Serif"/>
              </a:rPr>
              <a:t>representar</a:t>
            </a:r>
            <a:r>
              <a:rPr lang="pt-BR" spc="-85">
                <a:latin typeface="Microsoft Sans Serif"/>
                <a:cs typeface="Microsoft Sans Serif"/>
              </a:rPr>
              <a:t> </a:t>
            </a:r>
            <a:r>
              <a:rPr lang="pt-BR" spc="-10">
                <a:latin typeface="Microsoft Sans Serif"/>
                <a:cs typeface="Microsoft Sans Serif"/>
              </a:rPr>
              <a:t>a </a:t>
            </a:r>
            <a:r>
              <a:rPr lang="pt-BR" spc="-110">
                <a:latin typeface="Microsoft Sans Serif"/>
                <a:cs typeface="Microsoft Sans Serif"/>
              </a:rPr>
              <a:t>estrutura</a:t>
            </a:r>
            <a:r>
              <a:rPr lang="pt-BR" spc="-105">
                <a:latin typeface="Microsoft Sans Serif"/>
                <a:cs typeface="Microsoft Sans Serif"/>
              </a:rPr>
              <a:t> </a:t>
            </a:r>
            <a:r>
              <a:rPr lang="pt-BR" spc="-70">
                <a:latin typeface="Microsoft Sans Serif"/>
                <a:cs typeface="Microsoft Sans Serif"/>
              </a:rPr>
              <a:t>de </a:t>
            </a:r>
            <a:r>
              <a:rPr lang="pt-BR" spc="-65">
                <a:latin typeface="Microsoft Sans Serif"/>
                <a:cs typeface="Microsoft Sans Serif"/>
              </a:rPr>
              <a:t> </a:t>
            </a:r>
            <a:r>
              <a:rPr lang="pt-BR" spc="-200">
                <a:latin typeface="Microsoft Sans Serif"/>
                <a:cs typeface="Microsoft Sans Serif"/>
              </a:rPr>
              <a:t>uma</a:t>
            </a:r>
            <a:r>
              <a:rPr lang="pt-BR" spc="-195">
                <a:latin typeface="Microsoft Sans Serif"/>
                <a:cs typeface="Microsoft Sans Serif"/>
              </a:rPr>
              <a:t> </a:t>
            </a:r>
            <a:r>
              <a:rPr lang="pt-BR" spc="-90">
                <a:latin typeface="Microsoft Sans Serif"/>
                <a:cs typeface="Microsoft Sans Serif"/>
              </a:rPr>
              <a:t>população</a:t>
            </a:r>
            <a:r>
              <a:rPr lang="pt-BR" spc="355">
                <a:latin typeface="Microsoft Sans Serif"/>
                <a:cs typeface="Microsoft Sans Serif"/>
              </a:rPr>
              <a:t> </a:t>
            </a:r>
            <a:r>
              <a:rPr lang="pt-BR" spc="-150">
                <a:latin typeface="Microsoft Sans Serif"/>
                <a:cs typeface="Microsoft Sans Serif"/>
              </a:rPr>
              <a:t>segundo</a:t>
            </a:r>
            <a:r>
              <a:rPr lang="pt-BR" spc="235">
                <a:latin typeface="Microsoft Sans Serif"/>
                <a:cs typeface="Microsoft Sans Serif"/>
              </a:rPr>
              <a:t> </a:t>
            </a:r>
            <a:r>
              <a:rPr lang="pt-BR" spc="-180">
                <a:latin typeface="Microsoft Sans Serif"/>
                <a:cs typeface="Microsoft Sans Serif"/>
              </a:rPr>
              <a:t>as </a:t>
            </a:r>
            <a:r>
              <a:rPr lang="pt-BR" spc="-175">
                <a:latin typeface="Microsoft Sans Serif"/>
                <a:cs typeface="Microsoft Sans Serif"/>
              </a:rPr>
              <a:t> </a:t>
            </a:r>
            <a:r>
              <a:rPr lang="pt-BR" spc="-45">
                <a:latin typeface="Microsoft Sans Serif"/>
                <a:cs typeface="Microsoft Sans Serif"/>
              </a:rPr>
              <a:t>faixas</a:t>
            </a:r>
            <a:r>
              <a:rPr lang="pt-BR" spc="10">
                <a:latin typeface="Microsoft Sans Serif"/>
                <a:cs typeface="Microsoft Sans Serif"/>
              </a:rPr>
              <a:t> </a:t>
            </a:r>
            <a:r>
              <a:rPr lang="pt-BR" spc="-75">
                <a:latin typeface="Microsoft Sans Serif"/>
                <a:cs typeface="Microsoft Sans Serif"/>
              </a:rPr>
              <a:t>etárias</a:t>
            </a:r>
            <a:r>
              <a:rPr lang="pt-BR" spc="15">
                <a:latin typeface="Microsoft Sans Serif"/>
                <a:cs typeface="Microsoft Sans Serif"/>
              </a:rPr>
              <a:t> </a:t>
            </a:r>
            <a:r>
              <a:rPr lang="pt-BR" spc="-114">
                <a:latin typeface="Microsoft Sans Serif"/>
                <a:cs typeface="Microsoft Sans Serif"/>
              </a:rPr>
              <a:t>e</a:t>
            </a:r>
            <a:r>
              <a:rPr lang="pt-BR" spc="10">
                <a:latin typeface="Microsoft Sans Serif"/>
                <a:cs typeface="Microsoft Sans Serif"/>
              </a:rPr>
              <a:t> </a:t>
            </a:r>
            <a:r>
              <a:rPr lang="pt-BR" spc="-114">
                <a:latin typeface="Microsoft Sans Serif"/>
                <a:cs typeface="Microsoft Sans Serif"/>
              </a:rPr>
              <a:t>o</a:t>
            </a:r>
            <a:r>
              <a:rPr lang="pt-BR" spc="15">
                <a:latin typeface="Microsoft Sans Serif"/>
                <a:cs typeface="Microsoft Sans Serif"/>
              </a:rPr>
              <a:t> </a:t>
            </a:r>
            <a:r>
              <a:rPr lang="pt-BR" spc="-165">
                <a:latin typeface="Microsoft Sans Serif"/>
                <a:cs typeface="Microsoft Sans Serif"/>
              </a:rPr>
              <a:t>sexo.</a:t>
            </a:r>
          </a:p>
          <a:p>
            <a:pPr marL="285750" indent="-285750">
              <a:buClr>
                <a:srgbClr val="DD8047"/>
              </a:buClr>
              <a:buFont typeface="Courier New" panose="02070309020205020404" pitchFamily="49" charset="0"/>
              <a:buChar char="o"/>
            </a:pPr>
            <a:endParaRPr lang="pt-BR">
              <a:latin typeface="Microsoft Sans Serif"/>
              <a:cs typeface="Microsoft Sans Serif"/>
            </a:endParaRPr>
          </a:p>
          <a:p>
            <a:pPr marL="285750" indent="-285750">
              <a:buClr>
                <a:srgbClr val="DD8047"/>
              </a:buClr>
              <a:buFont typeface="Courier New" panose="02070309020205020404" pitchFamily="49" charset="0"/>
              <a:buChar char="o"/>
            </a:pPr>
            <a:r>
              <a:rPr lang="pt-BR" spc="-114">
                <a:latin typeface="Microsoft Sans Serif"/>
                <a:cs typeface="Microsoft Sans Serif"/>
              </a:rPr>
              <a:t>No </a:t>
            </a:r>
            <a:r>
              <a:rPr lang="pt-BR" spc="-75">
                <a:latin typeface="Microsoft Sans Serif"/>
                <a:cs typeface="Microsoft Sans Serif"/>
              </a:rPr>
              <a:t>eixo </a:t>
            </a:r>
            <a:r>
              <a:rPr lang="pt-BR" spc="-100">
                <a:latin typeface="Microsoft Sans Serif"/>
                <a:cs typeface="Microsoft Sans Serif"/>
              </a:rPr>
              <a:t>horizontal, </a:t>
            </a:r>
            <a:r>
              <a:rPr lang="pt-BR" spc="-110">
                <a:latin typeface="Microsoft Sans Serif"/>
                <a:cs typeface="Microsoft Sans Serif"/>
              </a:rPr>
              <a:t>representa-se </a:t>
            </a:r>
            <a:r>
              <a:rPr lang="pt-BR" spc="-105">
                <a:latin typeface="Microsoft Sans Serif"/>
                <a:cs typeface="Microsoft Sans Serif"/>
              </a:rPr>
              <a:t> </a:t>
            </a:r>
            <a:r>
              <a:rPr lang="pt-BR" spc="-114">
                <a:latin typeface="Microsoft Sans Serif"/>
                <a:cs typeface="Microsoft Sans Serif"/>
              </a:rPr>
              <a:t>o</a:t>
            </a:r>
            <a:r>
              <a:rPr lang="pt-BR" spc="185">
                <a:latin typeface="Microsoft Sans Serif"/>
                <a:cs typeface="Microsoft Sans Serif"/>
              </a:rPr>
              <a:t> </a:t>
            </a:r>
            <a:r>
              <a:rPr lang="pt-BR" spc="-185">
                <a:latin typeface="Microsoft Sans Serif"/>
                <a:cs typeface="Microsoft Sans Serif"/>
              </a:rPr>
              <a:t>número</a:t>
            </a:r>
            <a:r>
              <a:rPr lang="pt-BR" spc="-20">
                <a:latin typeface="Microsoft Sans Serif"/>
                <a:cs typeface="Microsoft Sans Serif"/>
              </a:rPr>
              <a:t> </a:t>
            </a:r>
            <a:r>
              <a:rPr lang="pt-BR" spc="-114">
                <a:latin typeface="Microsoft Sans Serif"/>
                <a:cs typeface="Microsoft Sans Serif"/>
              </a:rPr>
              <a:t>(absoluto</a:t>
            </a:r>
            <a:r>
              <a:rPr lang="pt-BR" spc="185">
                <a:latin typeface="Microsoft Sans Serif"/>
                <a:cs typeface="Microsoft Sans Serif"/>
              </a:rPr>
              <a:t> </a:t>
            </a:r>
            <a:r>
              <a:rPr lang="pt-BR" spc="-175">
                <a:latin typeface="Microsoft Sans Serif"/>
                <a:cs typeface="Microsoft Sans Serif"/>
              </a:rPr>
              <a:t>ou proporcional) de pessoas e no eixo vertical, as idades e o sexo.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2504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269735" y="3839520"/>
            <a:ext cx="9467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14">
                <a:latin typeface="Microsoft Sans Serif"/>
                <a:cs typeface="Microsoft Sans Serif"/>
              </a:rPr>
              <a:t>GRÁFIC</a:t>
            </a:r>
            <a:r>
              <a:rPr sz="1200" spc="-135">
                <a:latin typeface="Microsoft Sans Serif"/>
                <a:cs typeface="Microsoft Sans Serif"/>
              </a:rPr>
              <a:t>O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15">
                <a:latin typeface="Microsoft Sans Serif"/>
                <a:cs typeface="Microsoft Sans Serif"/>
              </a:rPr>
              <a:t>0</a:t>
            </a:r>
            <a:r>
              <a:rPr sz="1200" spc="-10">
                <a:latin typeface="Microsoft Sans Serif"/>
                <a:cs typeface="Microsoft Sans Serif"/>
              </a:rPr>
              <a:t>9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245">
                <a:latin typeface="Microsoft Sans Serif"/>
                <a:cs typeface="Microsoft Sans Serif"/>
              </a:rPr>
              <a:t>–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69735" y="4265978"/>
            <a:ext cx="16287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25">
                <a:latin typeface="Microsoft Sans Serif"/>
                <a:cs typeface="Microsoft Sans Serif"/>
              </a:rPr>
              <a:t>F</a:t>
            </a:r>
            <a:r>
              <a:rPr sz="1200" spc="-75">
                <a:latin typeface="Microsoft Sans Serif"/>
                <a:cs typeface="Microsoft Sans Serif"/>
              </a:rPr>
              <a:t>onte: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90">
                <a:latin typeface="Microsoft Sans Serif"/>
                <a:cs typeface="Microsoft Sans Serif"/>
              </a:rPr>
              <a:t>IBGE/PNA</a:t>
            </a:r>
            <a:r>
              <a:rPr sz="1200" spc="-105">
                <a:latin typeface="Microsoft Sans Serif"/>
                <a:cs typeface="Microsoft Sans Serif"/>
              </a:rPr>
              <a:t>D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>
                <a:latin typeface="Microsoft Sans Serif"/>
                <a:cs typeface="Microsoft Sans Serif"/>
              </a:rPr>
              <a:t>-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15">
                <a:latin typeface="Microsoft Sans Serif"/>
                <a:cs typeface="Microsoft Sans Serif"/>
              </a:rPr>
              <a:t>2015</a:t>
            </a:r>
            <a:endParaRPr sz="1200">
              <a:latin typeface="Microsoft Sans Serif"/>
              <a:cs typeface="Microsoft Sans Serif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63466" y="1282087"/>
            <a:ext cx="3412533" cy="2570132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6179883" y="3839520"/>
            <a:ext cx="26790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65" err="1">
                <a:latin typeface="Microsoft Sans Serif"/>
                <a:cs typeface="Microsoft Sans Serif"/>
              </a:rPr>
              <a:t>Expectati</a:t>
            </a:r>
            <a:r>
              <a:rPr sz="1200" spc="-95" err="1">
                <a:latin typeface="Microsoft Sans Serif"/>
                <a:cs typeface="Microsoft Sans Serif"/>
              </a:rPr>
              <a:t>v</a:t>
            </a:r>
            <a:r>
              <a:rPr sz="1200" spc="-10" err="1">
                <a:latin typeface="Microsoft Sans Serif"/>
                <a:cs typeface="Microsoft Sans Serif"/>
              </a:rPr>
              <a:t>a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45">
                <a:latin typeface="Microsoft Sans Serif"/>
                <a:cs typeface="Microsoft Sans Serif"/>
              </a:rPr>
              <a:t>d</a:t>
            </a:r>
            <a:r>
              <a:rPr sz="1200" spc="-40">
                <a:latin typeface="Microsoft Sans Serif"/>
                <a:cs typeface="Microsoft Sans Serif"/>
              </a:rPr>
              <a:t>e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30" err="1">
                <a:latin typeface="Microsoft Sans Serif"/>
                <a:cs typeface="Microsoft Sans Serif"/>
              </a:rPr>
              <a:t>vida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45" err="1">
                <a:latin typeface="Microsoft Sans Serif"/>
                <a:cs typeface="Microsoft Sans Serif"/>
              </a:rPr>
              <a:t>a</a:t>
            </a:r>
            <a:r>
              <a:rPr sz="1200" spc="-40" err="1">
                <a:latin typeface="Microsoft Sans Serif"/>
                <a:cs typeface="Microsoft Sans Serif"/>
              </a:rPr>
              <a:t>o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105" err="1">
                <a:latin typeface="Microsoft Sans Serif"/>
                <a:cs typeface="Microsoft Sans Serif"/>
              </a:rPr>
              <a:t>nasce</a:t>
            </a:r>
            <a:r>
              <a:rPr sz="1200" spc="-65" err="1">
                <a:latin typeface="Microsoft Sans Serif"/>
                <a:cs typeface="Microsoft Sans Serif"/>
              </a:rPr>
              <a:t>r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 spc="-70">
                <a:latin typeface="Microsoft Sans Serif"/>
                <a:cs typeface="Microsoft Sans Serif"/>
              </a:rPr>
              <a:t>e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55" err="1">
                <a:latin typeface="Microsoft Sans Serif"/>
                <a:cs typeface="Microsoft Sans Serif"/>
              </a:rPr>
              <a:t>população</a:t>
            </a:r>
            <a:r>
              <a:rPr sz="1200" spc="-55">
                <a:latin typeface="Microsoft Sans Serif"/>
                <a:cs typeface="Microsoft Sans Serif"/>
              </a:rPr>
              <a:t>  </a:t>
            </a:r>
            <a:r>
              <a:rPr sz="1200" spc="-65" err="1">
                <a:latin typeface="Microsoft Sans Serif"/>
                <a:cs typeface="Microsoft Sans Serif"/>
              </a:rPr>
              <a:t>idosa</a:t>
            </a:r>
            <a:r>
              <a:rPr sz="1200" spc="5">
                <a:latin typeface="Microsoft Sans Serif"/>
                <a:cs typeface="Microsoft Sans Serif"/>
              </a:rPr>
              <a:t> </a:t>
            </a:r>
            <a:r>
              <a:rPr sz="1200">
                <a:latin typeface="Microsoft Sans Serif"/>
                <a:cs typeface="Microsoft Sans Serif"/>
              </a:rPr>
              <a:t>-</a:t>
            </a:r>
            <a:r>
              <a:rPr sz="1200" spc="10">
                <a:latin typeface="Microsoft Sans Serif"/>
                <a:cs typeface="Microsoft Sans Serif"/>
              </a:rPr>
              <a:t> </a:t>
            </a:r>
            <a:r>
              <a:rPr sz="1200" spc="-25">
                <a:latin typeface="Microsoft Sans Serif"/>
                <a:cs typeface="Microsoft Sans Serif"/>
              </a:rPr>
              <a:t>2015.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82504" y="1282087"/>
            <a:ext cx="4198013" cy="3806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>
                <a:latin typeface="Arial" panose="020B0604020202020204" pitchFamily="34" charset="0"/>
                <a:cs typeface="Arial" panose="020B0604020202020204" pitchFamily="34" charset="0"/>
              </a:rPr>
              <a:t>Cartograma:</a:t>
            </a:r>
          </a:p>
          <a:p>
            <a:pPr marL="297815" marR="5080" indent="-285750">
              <a:lnSpc>
                <a:spcPct val="79600"/>
              </a:lnSpc>
              <a:spcBef>
                <a:spcPts val="495"/>
              </a:spcBef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375285" algn="l"/>
              </a:tabLst>
            </a:pPr>
            <a:r>
              <a:rPr lang="pt-BR" sz="1600" spc="-135">
                <a:latin typeface="Microsoft Sans Serif"/>
                <a:cs typeface="Microsoft Sans Serif"/>
              </a:rPr>
              <a:t>São</a:t>
            </a:r>
            <a:r>
              <a:rPr lang="pt-BR" sz="1600" spc="50">
                <a:latin typeface="Microsoft Sans Serif"/>
                <a:cs typeface="Microsoft Sans Serif"/>
              </a:rPr>
              <a:t> </a:t>
            </a:r>
            <a:r>
              <a:rPr lang="pt-BR" sz="1600" spc="-75">
                <a:latin typeface="Microsoft Sans Serif"/>
                <a:cs typeface="Microsoft Sans Serif"/>
              </a:rPr>
              <a:t>gráfico</a:t>
            </a:r>
            <a:r>
              <a:rPr lang="pt-BR" sz="1600" spc="-80">
                <a:latin typeface="Microsoft Sans Serif"/>
                <a:cs typeface="Microsoft Sans Serif"/>
              </a:rPr>
              <a:t>s</a:t>
            </a:r>
            <a:r>
              <a:rPr lang="pt-BR" sz="1600" spc="50">
                <a:latin typeface="Microsoft Sans Serif"/>
                <a:cs typeface="Microsoft Sans Serif"/>
              </a:rPr>
              <a:t> </a:t>
            </a:r>
            <a:r>
              <a:rPr lang="pt-BR" sz="1600" spc="-114">
                <a:latin typeface="Microsoft Sans Serif"/>
                <a:cs typeface="Microsoft Sans Serif"/>
              </a:rPr>
              <a:t>qu</a:t>
            </a:r>
            <a:r>
              <a:rPr lang="pt-BR" sz="1600" spc="-110">
                <a:latin typeface="Microsoft Sans Serif"/>
                <a:cs typeface="Microsoft Sans Serif"/>
              </a:rPr>
              <a:t>e</a:t>
            </a:r>
            <a:r>
              <a:rPr lang="pt-BR" sz="1600" spc="50">
                <a:latin typeface="Microsoft Sans Serif"/>
                <a:cs typeface="Microsoft Sans Serif"/>
              </a:rPr>
              <a:t> </a:t>
            </a:r>
            <a:r>
              <a:rPr lang="pt-BR" sz="1600" spc="-80">
                <a:latin typeface="Microsoft Sans Serif"/>
                <a:cs typeface="Microsoft Sans Serif"/>
              </a:rPr>
              <a:t>utiliza</a:t>
            </a:r>
            <a:r>
              <a:rPr lang="pt-BR" sz="1600" spc="-170">
                <a:latin typeface="Microsoft Sans Serif"/>
                <a:cs typeface="Microsoft Sans Serif"/>
              </a:rPr>
              <a:t>m</a:t>
            </a:r>
            <a:r>
              <a:rPr lang="pt-BR" sz="1600" spc="50">
                <a:latin typeface="Microsoft Sans Serif"/>
                <a:cs typeface="Microsoft Sans Serif"/>
              </a:rPr>
              <a:t> </a:t>
            </a:r>
            <a:r>
              <a:rPr lang="pt-BR" sz="1600" spc="-204">
                <a:latin typeface="Microsoft Sans Serif"/>
                <a:cs typeface="Microsoft Sans Serif"/>
              </a:rPr>
              <a:t>u</a:t>
            </a:r>
            <a:r>
              <a:rPr lang="pt-BR" sz="1600" spc="-300">
                <a:latin typeface="Microsoft Sans Serif"/>
                <a:cs typeface="Microsoft Sans Serif"/>
              </a:rPr>
              <a:t>m</a:t>
            </a:r>
            <a:r>
              <a:rPr lang="pt-BR" sz="1600" spc="50">
                <a:latin typeface="Microsoft Sans Serif"/>
                <a:cs typeface="Microsoft Sans Serif"/>
              </a:rPr>
              <a:t> </a:t>
            </a:r>
            <a:r>
              <a:rPr lang="pt-BR" sz="1600" spc="-90">
                <a:latin typeface="Microsoft Sans Serif"/>
                <a:cs typeface="Microsoft Sans Serif"/>
              </a:rPr>
              <a:t>map</a:t>
            </a:r>
            <a:r>
              <a:rPr lang="pt-BR" sz="1600" spc="-75">
                <a:latin typeface="Microsoft Sans Serif"/>
                <a:cs typeface="Microsoft Sans Serif"/>
              </a:rPr>
              <a:t>a</a:t>
            </a:r>
            <a:r>
              <a:rPr lang="pt-BR" sz="1600" spc="50">
                <a:latin typeface="Microsoft Sans Serif"/>
                <a:cs typeface="Microsoft Sans Serif"/>
              </a:rPr>
              <a:t> </a:t>
            </a:r>
            <a:r>
              <a:rPr lang="pt-BR" sz="1600" spc="-145">
                <a:latin typeface="Microsoft Sans Serif"/>
                <a:cs typeface="Microsoft Sans Serif"/>
              </a:rPr>
              <a:t>como  </a:t>
            </a:r>
            <a:r>
              <a:rPr lang="pt-BR" sz="1600" spc="-110">
                <a:latin typeface="Microsoft Sans Serif"/>
                <a:cs typeface="Microsoft Sans Serif"/>
              </a:rPr>
              <a:t>base</a:t>
            </a:r>
            <a:r>
              <a:rPr lang="pt-BR" sz="1600" spc="-105">
                <a:latin typeface="Microsoft Sans Serif"/>
                <a:cs typeface="Microsoft Sans Serif"/>
              </a:rPr>
              <a:t> </a:t>
            </a:r>
            <a:r>
              <a:rPr lang="pt-BR" sz="1600" spc="-100">
                <a:latin typeface="Microsoft Sans Serif"/>
                <a:cs typeface="Microsoft Sans Serif"/>
              </a:rPr>
              <a:t>e</a:t>
            </a:r>
            <a:r>
              <a:rPr lang="pt-BR" sz="1600" spc="-95">
                <a:latin typeface="Microsoft Sans Serif"/>
                <a:cs typeface="Microsoft Sans Serif"/>
              </a:rPr>
              <a:t> </a:t>
            </a:r>
            <a:r>
              <a:rPr lang="pt-BR" sz="1600" spc="-140">
                <a:latin typeface="Microsoft Sans Serif"/>
                <a:cs typeface="Microsoft Sans Serif"/>
              </a:rPr>
              <a:t>têm</a:t>
            </a:r>
            <a:r>
              <a:rPr lang="pt-BR" sz="1600" spc="-135">
                <a:latin typeface="Microsoft Sans Serif"/>
                <a:cs typeface="Microsoft Sans Serif"/>
              </a:rPr>
              <a:t> </a:t>
            </a:r>
            <a:r>
              <a:rPr lang="pt-BR" sz="1600" spc="-45">
                <a:latin typeface="Microsoft Sans Serif"/>
                <a:cs typeface="Microsoft Sans Serif"/>
              </a:rPr>
              <a:t>por</a:t>
            </a:r>
            <a:r>
              <a:rPr lang="pt-BR" sz="1600" spc="-40">
                <a:latin typeface="Microsoft Sans Serif"/>
                <a:cs typeface="Microsoft Sans Serif"/>
              </a:rPr>
              <a:t> </a:t>
            </a:r>
            <a:r>
              <a:rPr lang="pt-BR" sz="1600" spc="-35">
                <a:latin typeface="Microsoft Sans Serif"/>
                <a:cs typeface="Microsoft Sans Serif"/>
              </a:rPr>
              <a:t>finalidade</a:t>
            </a:r>
            <a:r>
              <a:rPr lang="pt-BR" sz="1600" spc="-30">
                <a:latin typeface="Microsoft Sans Serif"/>
                <a:cs typeface="Microsoft Sans Serif"/>
              </a:rPr>
              <a:t> </a:t>
            </a:r>
            <a:r>
              <a:rPr lang="pt-BR" sz="1600" spc="-80">
                <a:latin typeface="Microsoft Sans Serif"/>
                <a:cs typeface="Microsoft Sans Serif"/>
              </a:rPr>
              <a:t>apresentar </a:t>
            </a:r>
            <a:r>
              <a:rPr lang="pt-BR" sz="1600" spc="-75">
                <a:latin typeface="Microsoft Sans Serif"/>
                <a:cs typeface="Microsoft Sans Serif"/>
              </a:rPr>
              <a:t> </a:t>
            </a:r>
            <a:r>
              <a:rPr lang="pt-BR" sz="1600" spc="-130">
                <a:latin typeface="Microsoft Sans Serif"/>
                <a:cs typeface="Microsoft Sans Serif"/>
              </a:rPr>
              <a:t>comparações</a:t>
            </a:r>
            <a:r>
              <a:rPr lang="pt-BR" sz="1600" spc="-125">
                <a:latin typeface="Microsoft Sans Serif"/>
                <a:cs typeface="Microsoft Sans Serif"/>
              </a:rPr>
              <a:t> </a:t>
            </a:r>
            <a:r>
              <a:rPr lang="pt-BR" sz="1600" spc="-60">
                <a:latin typeface="Microsoft Sans Serif"/>
                <a:cs typeface="Microsoft Sans Serif"/>
              </a:rPr>
              <a:t>de</a:t>
            </a:r>
            <a:r>
              <a:rPr lang="pt-BR" sz="1600" spc="-55">
                <a:latin typeface="Microsoft Sans Serif"/>
                <a:cs typeface="Microsoft Sans Serif"/>
              </a:rPr>
              <a:t> </a:t>
            </a:r>
            <a:r>
              <a:rPr lang="pt-BR" sz="1600" spc="-90">
                <a:latin typeface="Microsoft Sans Serif"/>
                <a:cs typeface="Microsoft Sans Serif"/>
              </a:rPr>
              <a:t>dados</a:t>
            </a:r>
            <a:r>
              <a:rPr lang="pt-BR" sz="1600" spc="-85">
                <a:latin typeface="Microsoft Sans Serif"/>
                <a:cs typeface="Microsoft Sans Serif"/>
              </a:rPr>
              <a:t> </a:t>
            </a:r>
            <a:r>
              <a:rPr lang="pt-BR" sz="1600" spc="-114">
                <a:latin typeface="Microsoft Sans Serif"/>
                <a:cs typeface="Microsoft Sans Serif"/>
              </a:rPr>
              <a:t>estatísticos </a:t>
            </a:r>
            <a:r>
              <a:rPr lang="pt-BR" sz="1600" spc="-110">
                <a:latin typeface="Microsoft Sans Serif"/>
                <a:cs typeface="Microsoft Sans Serif"/>
              </a:rPr>
              <a:t> </a:t>
            </a:r>
            <a:r>
              <a:rPr lang="pt-BR" sz="1600" spc="-135">
                <a:latin typeface="Microsoft Sans Serif"/>
                <a:cs typeface="Microsoft Sans Serif"/>
              </a:rPr>
              <a:t>segundo</a:t>
            </a:r>
            <a:r>
              <a:rPr lang="pt-BR" sz="1600" spc="-130">
                <a:latin typeface="Microsoft Sans Serif"/>
                <a:cs typeface="Microsoft Sans Serif"/>
              </a:rPr>
              <a:t> </a:t>
            </a:r>
            <a:r>
              <a:rPr lang="pt-BR" sz="1600" spc="-15">
                <a:latin typeface="Microsoft Sans Serif"/>
                <a:cs typeface="Microsoft Sans Serif"/>
              </a:rPr>
              <a:t>a</a:t>
            </a:r>
            <a:r>
              <a:rPr lang="pt-BR" sz="1600" spc="-10">
                <a:latin typeface="Microsoft Sans Serif"/>
                <a:cs typeface="Microsoft Sans Serif"/>
              </a:rPr>
              <a:t> </a:t>
            </a:r>
            <a:r>
              <a:rPr lang="pt-BR" sz="1600" spc="-110">
                <a:latin typeface="Microsoft Sans Serif"/>
                <a:cs typeface="Microsoft Sans Serif"/>
              </a:rPr>
              <a:t>posição</a:t>
            </a:r>
            <a:r>
              <a:rPr lang="pt-BR" sz="1600" spc="-105">
                <a:latin typeface="Microsoft Sans Serif"/>
                <a:cs typeface="Microsoft Sans Serif"/>
              </a:rPr>
              <a:t> </a:t>
            </a:r>
            <a:r>
              <a:rPr lang="pt-BR" sz="1600" spc="-50">
                <a:latin typeface="Microsoft Sans Serif"/>
                <a:cs typeface="Microsoft Sans Serif"/>
              </a:rPr>
              <a:t>geográfica, </a:t>
            </a:r>
            <a:r>
              <a:rPr lang="pt-BR" sz="1600" spc="-45">
                <a:latin typeface="Microsoft Sans Serif"/>
                <a:cs typeface="Microsoft Sans Serif"/>
              </a:rPr>
              <a:t> </a:t>
            </a:r>
            <a:r>
              <a:rPr lang="pt-BR" sz="1600" spc="-40">
                <a:latin typeface="Microsoft Sans Serif"/>
                <a:cs typeface="Microsoft Sans Serif"/>
              </a:rPr>
              <a:t>topográfic</a:t>
            </a:r>
            <a:r>
              <a:rPr lang="pt-BR" sz="1600" spc="-45">
                <a:latin typeface="Microsoft Sans Serif"/>
                <a:cs typeface="Microsoft Sans Serif"/>
              </a:rPr>
              <a:t>a</a:t>
            </a:r>
            <a:r>
              <a:rPr lang="pt-BR" sz="1600" spc="10">
                <a:latin typeface="Microsoft Sans Serif"/>
                <a:cs typeface="Microsoft Sans Serif"/>
              </a:rPr>
              <a:t> </a:t>
            </a:r>
            <a:r>
              <a:rPr lang="pt-BR" sz="1600" spc="-155">
                <a:latin typeface="Microsoft Sans Serif"/>
                <a:cs typeface="Microsoft Sans Serif"/>
              </a:rPr>
              <a:t>ou</a:t>
            </a:r>
            <a:r>
              <a:rPr lang="pt-BR" sz="1600" spc="10">
                <a:latin typeface="Microsoft Sans Serif"/>
                <a:cs typeface="Microsoft Sans Serif"/>
              </a:rPr>
              <a:t> </a:t>
            </a:r>
            <a:r>
              <a:rPr lang="pt-BR" sz="1600" spc="-60">
                <a:latin typeface="Microsoft Sans Serif"/>
                <a:cs typeface="Microsoft Sans Serif"/>
              </a:rPr>
              <a:t>política.</a:t>
            </a:r>
            <a:endParaRPr lang="pt-BR" sz="1600">
              <a:latin typeface="Microsoft Sans Serif"/>
              <a:ea typeface="Microsoft Sans Serif"/>
              <a:cs typeface="Microsoft Sans Serif"/>
            </a:endParaRPr>
          </a:p>
          <a:p>
            <a:pPr marL="285750" indent="-285750">
              <a:lnSpc>
                <a:spcPct val="100000"/>
              </a:lnSpc>
              <a:spcBef>
                <a:spcPts val="15"/>
              </a:spcBef>
              <a:buClr>
                <a:srgbClr val="DD8047"/>
              </a:buClr>
              <a:buFont typeface="Courier New" panose="02070309020205020404" pitchFamily="49" charset="0"/>
              <a:buChar char="o"/>
            </a:pPr>
            <a:endParaRPr lang="pt-BR" sz="1600">
              <a:latin typeface="Microsoft Sans Serif"/>
              <a:cs typeface="Microsoft Sans Serif"/>
            </a:endParaRPr>
          </a:p>
          <a:p>
            <a:pPr marL="297815" marR="5715" indent="-285750">
              <a:lnSpc>
                <a:spcPct val="79600"/>
              </a:lnSpc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375285" algn="l"/>
              </a:tabLst>
            </a:pPr>
            <a:r>
              <a:rPr lang="pt-BR" sz="1600" spc="-180">
                <a:latin typeface="Microsoft Sans Serif"/>
                <a:cs typeface="Microsoft Sans Serif"/>
              </a:rPr>
              <a:t>Nesse</a:t>
            </a:r>
            <a:r>
              <a:rPr lang="pt-BR" sz="1600" spc="-175">
                <a:latin typeface="Microsoft Sans Serif"/>
                <a:cs typeface="Microsoft Sans Serif"/>
              </a:rPr>
              <a:t> </a:t>
            </a:r>
            <a:r>
              <a:rPr lang="pt-BR" sz="1600" spc="-40">
                <a:latin typeface="Microsoft Sans Serif"/>
                <a:cs typeface="Microsoft Sans Serif"/>
              </a:rPr>
              <a:t>tipo </a:t>
            </a:r>
            <a:r>
              <a:rPr lang="pt-BR" sz="1600" spc="-60">
                <a:latin typeface="Microsoft Sans Serif"/>
                <a:cs typeface="Microsoft Sans Serif"/>
              </a:rPr>
              <a:t>de </a:t>
            </a:r>
            <a:r>
              <a:rPr lang="pt-BR" sz="1600" spc="-95">
                <a:latin typeface="Microsoft Sans Serif"/>
                <a:cs typeface="Microsoft Sans Serif"/>
              </a:rPr>
              <a:t>representação,</a:t>
            </a:r>
            <a:r>
              <a:rPr lang="pt-BR" sz="1600" spc="-90">
                <a:latin typeface="Microsoft Sans Serif"/>
                <a:cs typeface="Microsoft Sans Serif"/>
              </a:rPr>
              <a:t> </a:t>
            </a:r>
            <a:r>
              <a:rPr lang="pt-BR" sz="1600" spc="-195">
                <a:latin typeface="Microsoft Sans Serif"/>
                <a:cs typeface="Microsoft Sans Serif"/>
              </a:rPr>
              <a:t>os</a:t>
            </a:r>
            <a:r>
              <a:rPr lang="pt-BR" sz="1600" spc="-190">
                <a:latin typeface="Microsoft Sans Serif"/>
                <a:cs typeface="Microsoft Sans Serif"/>
              </a:rPr>
              <a:t> </a:t>
            </a:r>
            <a:r>
              <a:rPr lang="pt-BR" sz="1600" spc="-100">
                <a:latin typeface="Microsoft Sans Serif"/>
                <a:cs typeface="Microsoft Sans Serif"/>
              </a:rPr>
              <a:t>dados, </a:t>
            </a:r>
            <a:r>
              <a:rPr lang="pt-BR" sz="1600" spc="-95">
                <a:latin typeface="Microsoft Sans Serif"/>
                <a:cs typeface="Microsoft Sans Serif"/>
              </a:rPr>
              <a:t> </a:t>
            </a:r>
            <a:r>
              <a:rPr lang="pt-BR" sz="1600" spc="-110">
                <a:latin typeface="Microsoft Sans Serif"/>
                <a:cs typeface="Microsoft Sans Serif"/>
              </a:rPr>
              <a:t>que </a:t>
            </a:r>
            <a:r>
              <a:rPr lang="pt-BR" sz="1600" spc="-105">
                <a:latin typeface="Microsoft Sans Serif"/>
                <a:cs typeface="Microsoft Sans Serif"/>
              </a:rPr>
              <a:t>estão </a:t>
            </a:r>
            <a:r>
              <a:rPr lang="pt-BR" sz="1600" spc="-135">
                <a:latin typeface="Microsoft Sans Serif"/>
                <a:cs typeface="Microsoft Sans Serif"/>
              </a:rPr>
              <a:t>sempre </a:t>
            </a:r>
            <a:r>
              <a:rPr lang="pt-BR" sz="1600" spc="-90">
                <a:latin typeface="Microsoft Sans Serif"/>
                <a:cs typeface="Microsoft Sans Serif"/>
              </a:rPr>
              <a:t>organizados </a:t>
            </a:r>
            <a:r>
              <a:rPr lang="pt-BR" sz="1600" spc="-195">
                <a:latin typeface="Microsoft Sans Serif"/>
                <a:cs typeface="Microsoft Sans Serif"/>
              </a:rPr>
              <a:t>em</a:t>
            </a:r>
            <a:r>
              <a:rPr lang="pt-BR" sz="1600" spc="-190">
                <a:latin typeface="Microsoft Sans Serif"/>
                <a:cs typeface="Microsoft Sans Serif"/>
              </a:rPr>
              <a:t> </a:t>
            </a:r>
            <a:r>
              <a:rPr lang="pt-BR" sz="1600" spc="-135">
                <a:latin typeface="Microsoft Sans Serif"/>
                <a:cs typeface="Microsoft Sans Serif"/>
              </a:rPr>
              <a:t>séries </a:t>
            </a:r>
            <a:r>
              <a:rPr lang="pt-BR" sz="1600" spc="-130">
                <a:latin typeface="Microsoft Sans Serif"/>
                <a:cs typeface="Microsoft Sans Serif"/>
              </a:rPr>
              <a:t> </a:t>
            </a:r>
            <a:r>
              <a:rPr lang="pt-BR" sz="1600" spc="-55">
                <a:latin typeface="Microsoft Sans Serif"/>
                <a:cs typeface="Microsoft Sans Serif"/>
              </a:rPr>
              <a:t>g</a:t>
            </a:r>
            <a:r>
              <a:rPr lang="pt-BR" sz="1600" spc="-65">
                <a:latin typeface="Microsoft Sans Serif"/>
                <a:cs typeface="Microsoft Sans Serif"/>
              </a:rPr>
              <a:t>eográfica</a:t>
            </a:r>
            <a:r>
              <a:rPr lang="pt-BR" sz="1600" spc="-110">
                <a:latin typeface="Microsoft Sans Serif"/>
                <a:cs typeface="Microsoft Sans Serif"/>
              </a:rPr>
              <a:t>s</a:t>
            </a:r>
            <a:r>
              <a:rPr lang="pt-BR" sz="1600" spc="-105">
                <a:latin typeface="Microsoft Sans Serif"/>
                <a:cs typeface="Microsoft Sans Serif"/>
              </a:rPr>
              <a:t>,</a:t>
            </a:r>
            <a:r>
              <a:rPr lang="pt-BR" sz="1600" spc="20">
                <a:latin typeface="Microsoft Sans Serif"/>
                <a:cs typeface="Microsoft Sans Serif"/>
              </a:rPr>
              <a:t> </a:t>
            </a:r>
            <a:r>
              <a:rPr lang="pt-BR" sz="1600" spc="-105">
                <a:latin typeface="Microsoft Sans Serif"/>
                <a:cs typeface="Microsoft Sans Serif"/>
              </a:rPr>
              <a:t>estão</a:t>
            </a:r>
            <a:r>
              <a:rPr lang="pt-BR" sz="1600" spc="20">
                <a:latin typeface="Microsoft Sans Serif"/>
                <a:cs typeface="Microsoft Sans Serif"/>
              </a:rPr>
              <a:t> </a:t>
            </a:r>
            <a:r>
              <a:rPr lang="pt-BR" sz="1600" spc="-90">
                <a:latin typeface="Microsoft Sans Serif"/>
                <a:cs typeface="Microsoft Sans Serif"/>
              </a:rPr>
              <a:t>relacionados</a:t>
            </a:r>
            <a:r>
              <a:rPr lang="pt-BR" sz="1600" spc="20">
                <a:latin typeface="Microsoft Sans Serif"/>
                <a:cs typeface="Microsoft Sans Serif"/>
              </a:rPr>
              <a:t> </a:t>
            </a:r>
            <a:r>
              <a:rPr lang="pt-BR" sz="1600" spc="-170">
                <a:latin typeface="Microsoft Sans Serif"/>
                <a:cs typeface="Microsoft Sans Serif"/>
              </a:rPr>
              <a:t>co</a:t>
            </a:r>
            <a:r>
              <a:rPr lang="pt-BR" sz="1600" spc="-260">
                <a:latin typeface="Microsoft Sans Serif"/>
                <a:cs typeface="Microsoft Sans Serif"/>
              </a:rPr>
              <a:t>m</a:t>
            </a:r>
            <a:r>
              <a:rPr lang="pt-BR" sz="1600" spc="20">
                <a:latin typeface="Microsoft Sans Serif"/>
                <a:cs typeface="Microsoft Sans Serif"/>
              </a:rPr>
              <a:t> </a:t>
            </a:r>
            <a:r>
              <a:rPr lang="pt-BR" sz="1600" spc="-185">
                <a:latin typeface="Microsoft Sans Serif"/>
                <a:cs typeface="Microsoft Sans Serif"/>
              </a:rPr>
              <a:t>seus  </a:t>
            </a:r>
            <a:r>
              <a:rPr lang="pt-BR" sz="1600" spc="-114">
                <a:latin typeface="Microsoft Sans Serif"/>
                <a:cs typeface="Microsoft Sans Serif"/>
              </a:rPr>
              <a:t>respectivos</a:t>
            </a:r>
            <a:r>
              <a:rPr lang="pt-BR" sz="1600">
                <a:latin typeface="Microsoft Sans Serif"/>
                <a:cs typeface="Microsoft Sans Serif"/>
              </a:rPr>
              <a:t> </a:t>
            </a:r>
            <a:r>
              <a:rPr lang="pt-BR" sz="1600" spc="-110">
                <a:latin typeface="Microsoft Sans Serif"/>
                <a:cs typeface="Microsoft Sans Serif"/>
              </a:rPr>
              <a:t>locais</a:t>
            </a:r>
            <a:r>
              <a:rPr lang="pt-BR" sz="1600" spc="5">
                <a:latin typeface="Microsoft Sans Serif"/>
                <a:cs typeface="Microsoft Sans Serif"/>
              </a:rPr>
              <a:t> </a:t>
            </a:r>
            <a:r>
              <a:rPr lang="pt-BR" sz="1600" spc="-60">
                <a:latin typeface="Microsoft Sans Serif"/>
                <a:cs typeface="Microsoft Sans Serif"/>
              </a:rPr>
              <a:t>de</a:t>
            </a:r>
            <a:r>
              <a:rPr lang="pt-BR" sz="1600" spc="5">
                <a:latin typeface="Microsoft Sans Serif"/>
                <a:cs typeface="Microsoft Sans Serif"/>
              </a:rPr>
              <a:t> </a:t>
            </a:r>
            <a:r>
              <a:rPr lang="pt-BR" sz="1600" spc="-95">
                <a:latin typeface="Microsoft Sans Serif"/>
                <a:cs typeface="Microsoft Sans Serif"/>
              </a:rPr>
              <a:t>ocorrência.</a:t>
            </a:r>
            <a:endParaRPr lang="pt-BR" sz="1600" spc="-95">
              <a:latin typeface="Microsoft Sans Serif"/>
              <a:ea typeface="Microsoft Sans Serif"/>
              <a:cs typeface="Microsoft Sans Serif"/>
            </a:endParaRPr>
          </a:p>
          <a:p>
            <a:pPr marL="374650" marR="5715" indent="-362585">
              <a:lnSpc>
                <a:spcPct val="79600"/>
              </a:lnSpc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375285" algn="l"/>
              </a:tabLst>
            </a:pPr>
            <a:endParaRPr lang="pt-BR" sz="1600" spc="-95">
              <a:latin typeface="Microsoft Sans Serif"/>
              <a:ea typeface="Microsoft Sans Serif"/>
              <a:cs typeface="Microsoft Sans Serif"/>
            </a:endParaRPr>
          </a:p>
          <a:p>
            <a:pPr marL="297815" marR="5715" indent="-285750">
              <a:lnSpc>
                <a:spcPct val="79600"/>
              </a:lnSpc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375285" algn="l"/>
              </a:tabLst>
            </a:pPr>
            <a:r>
              <a:rPr lang="pt-BR" sz="1600" spc="-95">
                <a:latin typeface="Microsoft Sans Serif"/>
                <a:ea typeface="+mn-lt"/>
                <a:cs typeface="+mn-lt"/>
              </a:rPr>
              <a:t>Na diferenciação dos dados a serem representados, são usados cores, hachuras ou outros destaques, que deverão estar relacionados em uma legenda, ao lado ou abaixo do desenho. </a:t>
            </a:r>
            <a:endParaRPr lang="pt-BR" sz="1600" spc="-95">
              <a:latin typeface="Microsoft Sans Serif"/>
              <a:ea typeface="Microsoft Sans Serif"/>
              <a:cs typeface="Microsoft Sans Serif"/>
            </a:endParaRPr>
          </a:p>
          <a:p>
            <a:endParaRPr lang="pt-BR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2504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31050" y="1367847"/>
            <a:ext cx="3275211" cy="2531285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248126" y="1298652"/>
            <a:ext cx="3919502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>
                <a:latin typeface="Arial" panose="020B0604020202020204" pitchFamily="34" charset="0"/>
                <a:cs typeface="Arial" panose="020B0604020202020204" pitchFamily="34" charset="0"/>
              </a:rPr>
              <a:t>Diagrama de dispersão:</a:t>
            </a:r>
          </a:p>
          <a:p>
            <a:pPr marL="386080" marR="5080" indent="-374015" algn="just">
              <a:lnSpc>
                <a:spcPct val="100000"/>
              </a:lnSpc>
              <a:spcBef>
                <a:spcPts val="495"/>
              </a:spcBef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386715" algn="l"/>
              </a:tabLst>
            </a:pPr>
            <a:r>
              <a:rPr lang="pt-BR" sz="1600" spc="-145">
                <a:latin typeface="Microsoft Sans Serif"/>
                <a:cs typeface="Microsoft Sans Serif"/>
              </a:rPr>
              <a:t>São</a:t>
            </a:r>
            <a:r>
              <a:rPr lang="pt-BR" sz="1600" spc="-140">
                <a:latin typeface="Microsoft Sans Serif"/>
                <a:cs typeface="Microsoft Sans Serif"/>
              </a:rPr>
              <a:t> </a:t>
            </a:r>
            <a:r>
              <a:rPr lang="pt-BR" sz="1600" spc="-120">
                <a:latin typeface="Microsoft Sans Serif"/>
                <a:cs typeface="Microsoft Sans Serif"/>
              </a:rPr>
              <a:t>aqueles</a:t>
            </a:r>
            <a:r>
              <a:rPr lang="pt-BR" sz="1600" spc="-114">
                <a:latin typeface="Microsoft Sans Serif"/>
                <a:cs typeface="Microsoft Sans Serif"/>
              </a:rPr>
              <a:t> </a:t>
            </a:r>
            <a:r>
              <a:rPr lang="pt-BR" sz="1600" spc="-215">
                <a:latin typeface="Microsoft Sans Serif"/>
                <a:cs typeface="Microsoft Sans Serif"/>
              </a:rPr>
              <a:t>em</a:t>
            </a:r>
            <a:r>
              <a:rPr lang="pt-BR" sz="1600" spc="-210">
                <a:latin typeface="Microsoft Sans Serif"/>
                <a:cs typeface="Microsoft Sans Serif"/>
              </a:rPr>
              <a:t> </a:t>
            </a:r>
            <a:r>
              <a:rPr lang="pt-BR" sz="1600" spc="-120">
                <a:latin typeface="Microsoft Sans Serif"/>
                <a:cs typeface="Microsoft Sans Serif"/>
              </a:rPr>
              <a:t>que</a:t>
            </a:r>
            <a:r>
              <a:rPr lang="pt-BR" sz="1600" spc="-114">
                <a:latin typeface="Microsoft Sans Serif"/>
                <a:cs typeface="Microsoft Sans Serif"/>
              </a:rPr>
              <a:t> </a:t>
            </a:r>
            <a:r>
              <a:rPr lang="pt-BR" sz="1600" spc="-215">
                <a:latin typeface="Microsoft Sans Serif"/>
                <a:cs typeface="Microsoft Sans Serif"/>
              </a:rPr>
              <a:t>os</a:t>
            </a:r>
            <a:r>
              <a:rPr lang="pt-BR" sz="1600" spc="-210">
                <a:latin typeface="Microsoft Sans Serif"/>
                <a:cs typeface="Microsoft Sans Serif"/>
              </a:rPr>
              <a:t> </a:t>
            </a:r>
            <a:r>
              <a:rPr lang="pt-BR" sz="1600" spc="-95">
                <a:latin typeface="Microsoft Sans Serif"/>
                <a:cs typeface="Microsoft Sans Serif"/>
              </a:rPr>
              <a:t>dados</a:t>
            </a:r>
            <a:r>
              <a:rPr lang="pt-BR" sz="1600" spc="-90">
                <a:latin typeface="Microsoft Sans Serif"/>
                <a:cs typeface="Microsoft Sans Serif"/>
              </a:rPr>
              <a:t> </a:t>
            </a:r>
            <a:r>
              <a:rPr lang="pt-BR" sz="1600" spc="-145">
                <a:latin typeface="Microsoft Sans Serif"/>
                <a:cs typeface="Microsoft Sans Serif"/>
              </a:rPr>
              <a:t>são </a:t>
            </a:r>
            <a:r>
              <a:rPr lang="pt-BR" sz="1600" spc="-140">
                <a:latin typeface="Microsoft Sans Serif"/>
                <a:cs typeface="Microsoft Sans Serif"/>
              </a:rPr>
              <a:t> </a:t>
            </a:r>
            <a:r>
              <a:rPr lang="pt-BR" sz="1600" spc="-105">
                <a:latin typeface="Microsoft Sans Serif"/>
                <a:cs typeface="Microsoft Sans Serif"/>
              </a:rPr>
              <a:t>representados</a:t>
            </a:r>
            <a:r>
              <a:rPr lang="pt-BR" sz="1600" spc="-100">
                <a:latin typeface="Microsoft Sans Serif"/>
                <a:cs typeface="Microsoft Sans Serif"/>
              </a:rPr>
              <a:t> </a:t>
            </a:r>
            <a:r>
              <a:rPr lang="pt-BR" sz="1600" spc="-45">
                <a:latin typeface="Microsoft Sans Serif"/>
                <a:cs typeface="Microsoft Sans Serif"/>
              </a:rPr>
              <a:t>por</a:t>
            </a:r>
            <a:r>
              <a:rPr lang="pt-BR" sz="1600" spc="-40">
                <a:latin typeface="Microsoft Sans Serif"/>
                <a:cs typeface="Microsoft Sans Serif"/>
              </a:rPr>
              <a:t> </a:t>
            </a:r>
            <a:r>
              <a:rPr lang="pt-BR" sz="1600" spc="-275">
                <a:latin typeface="Microsoft Sans Serif"/>
                <a:cs typeface="Microsoft Sans Serif"/>
              </a:rPr>
              <a:t>um</a:t>
            </a:r>
            <a:r>
              <a:rPr lang="pt-BR" sz="1600" spc="-270">
                <a:latin typeface="Microsoft Sans Serif"/>
                <a:cs typeface="Microsoft Sans Serif"/>
              </a:rPr>
              <a:t> </a:t>
            </a:r>
            <a:r>
              <a:rPr lang="pt-BR" sz="1600" spc="-100">
                <a:latin typeface="Microsoft Sans Serif"/>
                <a:cs typeface="Microsoft Sans Serif"/>
              </a:rPr>
              <a:t>ponto</a:t>
            </a:r>
            <a:r>
              <a:rPr lang="pt-BR" sz="1600" spc="-95">
                <a:latin typeface="Microsoft Sans Serif"/>
                <a:cs typeface="Microsoft Sans Serif"/>
              </a:rPr>
              <a:t> </a:t>
            </a:r>
            <a:r>
              <a:rPr lang="pt-BR" sz="1600" spc="-175">
                <a:latin typeface="Microsoft Sans Serif"/>
                <a:cs typeface="Microsoft Sans Serif"/>
              </a:rPr>
              <a:t>no </a:t>
            </a:r>
            <a:r>
              <a:rPr lang="pt-BR" sz="1600" spc="-170">
                <a:latin typeface="Microsoft Sans Serif"/>
                <a:cs typeface="Microsoft Sans Serif"/>
              </a:rPr>
              <a:t> </a:t>
            </a:r>
            <a:r>
              <a:rPr lang="pt-BR" sz="1600" spc="-135">
                <a:latin typeface="Microsoft Sans Serif"/>
                <a:cs typeface="Microsoft Sans Serif"/>
              </a:rPr>
              <a:t>cruzamento</a:t>
            </a:r>
            <a:r>
              <a:rPr lang="pt-BR" sz="1600" spc="-130">
                <a:latin typeface="Microsoft Sans Serif"/>
                <a:cs typeface="Microsoft Sans Serif"/>
              </a:rPr>
              <a:t> </a:t>
            </a:r>
            <a:r>
              <a:rPr lang="pt-BR" sz="1600" spc="-60">
                <a:latin typeface="Microsoft Sans Serif"/>
                <a:cs typeface="Microsoft Sans Serif"/>
              </a:rPr>
              <a:t>do</a:t>
            </a:r>
            <a:r>
              <a:rPr lang="pt-BR" sz="1600" spc="-55">
                <a:latin typeface="Microsoft Sans Serif"/>
                <a:cs typeface="Microsoft Sans Serif"/>
              </a:rPr>
              <a:t> </a:t>
            </a:r>
            <a:r>
              <a:rPr lang="pt-BR" sz="1600" spc="-160">
                <a:latin typeface="Microsoft Sans Serif"/>
                <a:cs typeface="Microsoft Sans Serif"/>
              </a:rPr>
              <a:t>sistema</a:t>
            </a:r>
            <a:r>
              <a:rPr lang="pt-BR" sz="1600" spc="-155">
                <a:latin typeface="Microsoft Sans Serif"/>
                <a:cs typeface="Microsoft Sans Serif"/>
              </a:rPr>
              <a:t> </a:t>
            </a:r>
            <a:r>
              <a:rPr lang="pt-BR" sz="1600" spc="-65">
                <a:latin typeface="Microsoft Sans Serif"/>
                <a:cs typeface="Microsoft Sans Serif"/>
              </a:rPr>
              <a:t>de </a:t>
            </a:r>
            <a:r>
              <a:rPr lang="pt-BR" sz="1600" spc="-60">
                <a:latin typeface="Microsoft Sans Serif"/>
                <a:cs typeface="Microsoft Sans Serif"/>
              </a:rPr>
              <a:t> </a:t>
            </a:r>
            <a:r>
              <a:rPr lang="pt-BR" sz="1600" spc="-110">
                <a:latin typeface="Microsoft Sans Serif"/>
                <a:cs typeface="Microsoft Sans Serif"/>
              </a:rPr>
              <a:t>coordenadas </a:t>
            </a:r>
            <a:r>
              <a:rPr lang="pt-BR" sz="1600" spc="-114">
                <a:latin typeface="Microsoft Sans Serif"/>
                <a:cs typeface="Microsoft Sans Serif"/>
              </a:rPr>
              <a:t>cartesianas </a:t>
            </a:r>
            <a:r>
              <a:rPr lang="pt-BR" sz="1600" spc="-75">
                <a:latin typeface="Microsoft Sans Serif"/>
                <a:cs typeface="Microsoft Sans Serif"/>
              </a:rPr>
              <a:t>(ordenada </a:t>
            </a:r>
            <a:r>
              <a:rPr lang="pt-BR" sz="1600" spc="-70">
                <a:latin typeface="Microsoft Sans Serif"/>
                <a:cs typeface="Microsoft Sans Serif"/>
              </a:rPr>
              <a:t> </a:t>
            </a:r>
            <a:r>
              <a:rPr lang="pt-BR" sz="1600" spc="-110">
                <a:latin typeface="Microsoft Sans Serif"/>
                <a:cs typeface="Microsoft Sans Serif"/>
              </a:rPr>
              <a:t>e</a:t>
            </a:r>
            <a:r>
              <a:rPr lang="pt-BR" sz="1600" spc="-105">
                <a:latin typeface="Microsoft Sans Serif"/>
                <a:cs typeface="Microsoft Sans Serif"/>
              </a:rPr>
              <a:t> </a:t>
            </a:r>
            <a:r>
              <a:rPr lang="pt-BR" sz="1600" spc="-135">
                <a:latin typeface="Microsoft Sans Serif"/>
                <a:cs typeface="Microsoft Sans Serif"/>
              </a:rPr>
              <a:t>abcissa,</a:t>
            </a:r>
            <a:r>
              <a:rPr lang="pt-BR" sz="1600" spc="-130">
                <a:latin typeface="Microsoft Sans Serif"/>
                <a:cs typeface="Microsoft Sans Serif"/>
              </a:rPr>
              <a:t> </a:t>
            </a:r>
            <a:r>
              <a:rPr lang="pt-BR" sz="1600" spc="-135">
                <a:latin typeface="Microsoft Sans Serif"/>
                <a:cs typeface="Microsoft Sans Serif"/>
              </a:rPr>
              <a:t>normalmente</a:t>
            </a:r>
            <a:r>
              <a:rPr lang="pt-BR" sz="1600" spc="-130">
                <a:latin typeface="Microsoft Sans Serif"/>
                <a:cs typeface="Microsoft Sans Serif"/>
              </a:rPr>
              <a:t> </a:t>
            </a:r>
            <a:r>
              <a:rPr lang="pt-BR" sz="1600" spc="-85">
                <a:latin typeface="Microsoft Sans Serif"/>
                <a:cs typeface="Microsoft Sans Serif"/>
              </a:rPr>
              <a:t>intituladas </a:t>
            </a:r>
            <a:r>
              <a:rPr lang="pt-BR" sz="1600" spc="-80">
                <a:latin typeface="Microsoft Sans Serif"/>
                <a:cs typeface="Microsoft Sans Serif"/>
              </a:rPr>
              <a:t> </a:t>
            </a:r>
            <a:r>
              <a:rPr lang="pt-BR" sz="1600" spc="-200">
                <a:latin typeface="Microsoft Sans Serif"/>
                <a:cs typeface="Microsoft Sans Serif"/>
              </a:rPr>
              <a:t>com</a:t>
            </a:r>
            <a:r>
              <a:rPr lang="pt-BR" sz="1600" spc="-175">
                <a:latin typeface="Microsoft Sans Serif"/>
                <a:cs typeface="Microsoft Sans Serif"/>
              </a:rPr>
              <a:t>o</a:t>
            </a:r>
            <a:r>
              <a:rPr lang="pt-BR" sz="1600" spc="10">
                <a:latin typeface="Microsoft Sans Serif"/>
                <a:cs typeface="Microsoft Sans Serif"/>
              </a:rPr>
              <a:t> </a:t>
            </a:r>
            <a:r>
              <a:rPr lang="pt-BR" sz="1600" spc="-40">
                <a:latin typeface="Microsoft Sans Serif"/>
                <a:cs typeface="Microsoft Sans Serif"/>
              </a:rPr>
              <a:t>ei</a:t>
            </a:r>
            <a:r>
              <a:rPr lang="pt-BR" sz="1600" spc="-90">
                <a:latin typeface="Microsoft Sans Serif"/>
                <a:cs typeface="Microsoft Sans Serif"/>
              </a:rPr>
              <a:t>x</a:t>
            </a:r>
            <a:r>
              <a:rPr lang="pt-BR" sz="1600" spc="-215">
                <a:latin typeface="Microsoft Sans Serif"/>
                <a:cs typeface="Microsoft Sans Serif"/>
              </a:rPr>
              <a:t>os</a:t>
            </a:r>
            <a:r>
              <a:rPr lang="pt-BR" sz="1600" spc="15">
                <a:latin typeface="Microsoft Sans Serif"/>
                <a:cs typeface="Microsoft Sans Serif"/>
              </a:rPr>
              <a:t> </a:t>
            </a:r>
            <a:r>
              <a:rPr lang="pt-BR" sz="1600" spc="-220">
                <a:latin typeface="Microsoft Sans Serif"/>
                <a:cs typeface="Microsoft Sans Serif"/>
              </a:rPr>
              <a:t>X</a:t>
            </a:r>
            <a:r>
              <a:rPr lang="pt-BR" sz="1600" spc="10">
                <a:latin typeface="Microsoft Sans Serif"/>
                <a:cs typeface="Microsoft Sans Serif"/>
              </a:rPr>
              <a:t> </a:t>
            </a:r>
            <a:r>
              <a:rPr lang="pt-BR" sz="1600" spc="-110">
                <a:latin typeface="Microsoft Sans Serif"/>
                <a:cs typeface="Microsoft Sans Serif"/>
              </a:rPr>
              <a:t>e</a:t>
            </a:r>
            <a:r>
              <a:rPr lang="pt-BR" sz="1600" spc="15">
                <a:latin typeface="Microsoft Sans Serif"/>
                <a:cs typeface="Microsoft Sans Serif"/>
              </a:rPr>
              <a:t> </a:t>
            </a:r>
            <a:r>
              <a:rPr lang="pt-BR" sz="1600" spc="-395">
                <a:latin typeface="Microsoft Sans Serif"/>
                <a:cs typeface="Microsoft Sans Serif"/>
              </a:rPr>
              <a:t>Y</a:t>
            </a:r>
            <a:r>
              <a:rPr lang="pt-BR" sz="1600" spc="-114">
                <a:latin typeface="Microsoft Sans Serif"/>
                <a:cs typeface="Microsoft Sans Serif"/>
              </a:rPr>
              <a:t>,</a:t>
            </a:r>
            <a:r>
              <a:rPr lang="pt-BR" sz="1600" spc="15">
                <a:latin typeface="Microsoft Sans Serif"/>
                <a:cs typeface="Microsoft Sans Serif"/>
              </a:rPr>
              <a:t> </a:t>
            </a:r>
            <a:r>
              <a:rPr lang="pt-BR" sz="1600" spc="-100">
                <a:latin typeface="Microsoft Sans Serif"/>
                <a:cs typeface="Microsoft Sans Serif"/>
              </a:rPr>
              <a:t>respecti</a:t>
            </a:r>
            <a:r>
              <a:rPr lang="pt-BR" sz="1600" spc="-155">
                <a:latin typeface="Microsoft Sans Serif"/>
                <a:cs typeface="Microsoft Sans Serif"/>
              </a:rPr>
              <a:t>v</a:t>
            </a:r>
            <a:r>
              <a:rPr lang="pt-BR" sz="1600" spc="-135">
                <a:latin typeface="Microsoft Sans Serif"/>
                <a:cs typeface="Microsoft Sans Serif"/>
              </a:rPr>
              <a:t>amente).</a:t>
            </a:r>
            <a:endParaRPr lang="pt-BR" sz="1600">
              <a:latin typeface="Microsoft Sans Serif"/>
              <a:cs typeface="Microsoft Sans Serif"/>
            </a:endParaRPr>
          </a:p>
          <a:p>
            <a:pPr marL="285750" indent="-285750">
              <a:lnSpc>
                <a:spcPct val="100000"/>
              </a:lnSpc>
              <a:spcBef>
                <a:spcPts val="55"/>
              </a:spcBef>
              <a:buClr>
                <a:srgbClr val="DD8047"/>
              </a:buClr>
              <a:buFont typeface="Courier New" panose="02070309020205020404" pitchFamily="49" charset="0"/>
              <a:buChar char="o"/>
            </a:pPr>
            <a:endParaRPr lang="pt-BR" sz="1600">
              <a:latin typeface="Microsoft Sans Serif"/>
              <a:cs typeface="Microsoft Sans Serif"/>
            </a:endParaRPr>
          </a:p>
          <a:p>
            <a:pPr marL="386080" indent="-374015"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385445" algn="l"/>
                <a:tab pos="386715" algn="l"/>
                <a:tab pos="1336675" algn="l"/>
                <a:tab pos="2436495" algn="l"/>
                <a:tab pos="2927985" algn="l"/>
              </a:tabLst>
            </a:pPr>
            <a:r>
              <a:rPr lang="pt-BR" sz="1600" spc="-210">
                <a:latin typeface="Microsoft Sans Serif"/>
                <a:cs typeface="Microsoft Sans Serif"/>
              </a:rPr>
              <a:t>Também	</a:t>
            </a:r>
            <a:r>
              <a:rPr lang="pt-BR" sz="1600" spc="-145">
                <a:latin typeface="Microsoft Sans Serif"/>
                <a:cs typeface="Microsoft Sans Serif"/>
              </a:rPr>
              <a:t>conhecido	</a:t>
            </a:r>
            <a:r>
              <a:rPr lang="pt-BR" sz="1600" spc="-45">
                <a:latin typeface="Microsoft Sans Serif"/>
                <a:cs typeface="Microsoft Sans Serif"/>
              </a:rPr>
              <a:t>por	</a:t>
            </a:r>
            <a:r>
              <a:rPr lang="pt-BR" sz="1600" spc="-55">
                <a:latin typeface="Microsoft Sans Serif"/>
                <a:cs typeface="Microsoft Sans Serif"/>
              </a:rPr>
              <a:t>diagrama </a:t>
            </a:r>
            <a:r>
              <a:rPr lang="pt-BR" sz="1600" spc="-60">
                <a:latin typeface="Microsoft Sans Serif"/>
                <a:cs typeface="Microsoft Sans Serif"/>
              </a:rPr>
              <a:t>de </a:t>
            </a:r>
            <a:r>
              <a:rPr lang="pt-BR" sz="1600" spc="-114">
                <a:latin typeface="Microsoft Sans Serif"/>
                <a:cs typeface="Microsoft Sans Serif"/>
              </a:rPr>
              <a:t>dispersão, </a:t>
            </a:r>
            <a:r>
              <a:rPr lang="pt-BR" sz="1600" spc="-110">
                <a:latin typeface="Microsoft Sans Serif"/>
                <a:cs typeface="Microsoft Sans Serif"/>
              </a:rPr>
              <a:t>é </a:t>
            </a:r>
            <a:r>
              <a:rPr lang="pt-BR" sz="1600" spc="-135">
                <a:latin typeface="Microsoft Sans Serif"/>
                <a:cs typeface="Microsoft Sans Serif"/>
              </a:rPr>
              <a:t>muito </a:t>
            </a:r>
            <a:r>
              <a:rPr lang="pt-BR" sz="1600" spc="-85">
                <a:latin typeface="Microsoft Sans Serif"/>
                <a:cs typeface="Microsoft Sans Serif"/>
              </a:rPr>
              <a:t>indicado </a:t>
            </a:r>
            <a:r>
              <a:rPr lang="pt-BR" sz="1600" spc="-15">
                <a:latin typeface="Microsoft Sans Serif"/>
                <a:cs typeface="Microsoft Sans Serif"/>
              </a:rPr>
              <a:t>para </a:t>
            </a:r>
            <a:r>
              <a:rPr lang="pt-BR" sz="1600" spc="-10">
                <a:latin typeface="Microsoft Sans Serif"/>
                <a:cs typeface="Microsoft Sans Serif"/>
              </a:rPr>
              <a:t> </a:t>
            </a:r>
            <a:r>
              <a:rPr lang="pt-BR" sz="1600" spc="-135">
                <a:latin typeface="Microsoft Sans Serif"/>
                <a:cs typeface="Microsoft Sans Serif"/>
              </a:rPr>
              <a:t>análises</a:t>
            </a:r>
            <a:r>
              <a:rPr lang="pt-BR" sz="1600" spc="-130">
                <a:latin typeface="Microsoft Sans Serif"/>
                <a:cs typeface="Microsoft Sans Serif"/>
              </a:rPr>
              <a:t> </a:t>
            </a:r>
            <a:r>
              <a:rPr lang="pt-BR" sz="1600" spc="-114">
                <a:latin typeface="Microsoft Sans Serif"/>
                <a:cs typeface="Microsoft Sans Serif"/>
              </a:rPr>
              <a:t>estatísticas</a:t>
            </a:r>
            <a:r>
              <a:rPr lang="pt-BR" sz="1600" spc="-110">
                <a:latin typeface="Microsoft Sans Serif"/>
                <a:cs typeface="Microsoft Sans Serif"/>
              </a:rPr>
              <a:t> </a:t>
            </a:r>
            <a:r>
              <a:rPr lang="pt-BR" sz="1600" spc="-215">
                <a:latin typeface="Microsoft Sans Serif"/>
                <a:cs typeface="Microsoft Sans Serif"/>
              </a:rPr>
              <a:t>em</a:t>
            </a:r>
            <a:r>
              <a:rPr lang="pt-BR" sz="1600" spc="-210">
                <a:latin typeface="Microsoft Sans Serif"/>
                <a:cs typeface="Microsoft Sans Serif"/>
              </a:rPr>
              <a:t> </a:t>
            </a:r>
            <a:r>
              <a:rPr lang="pt-BR" sz="1600" spc="-160">
                <a:latin typeface="Microsoft Sans Serif"/>
                <a:cs typeface="Microsoft Sans Serif"/>
              </a:rPr>
              <a:t>estudos</a:t>
            </a:r>
            <a:r>
              <a:rPr lang="pt-BR" sz="1600" spc="-155">
                <a:latin typeface="Microsoft Sans Serif"/>
                <a:cs typeface="Microsoft Sans Serif"/>
              </a:rPr>
              <a:t> </a:t>
            </a:r>
            <a:r>
              <a:rPr lang="pt-BR" sz="1600" spc="-65">
                <a:latin typeface="Microsoft Sans Serif"/>
                <a:cs typeface="Microsoft Sans Serif"/>
              </a:rPr>
              <a:t>de </a:t>
            </a:r>
            <a:r>
              <a:rPr lang="pt-BR" sz="1600" spc="-60">
                <a:latin typeface="Microsoft Sans Serif"/>
                <a:cs typeface="Microsoft Sans Serif"/>
              </a:rPr>
              <a:t> </a:t>
            </a:r>
            <a:r>
              <a:rPr lang="pt-BR" sz="1600" spc="-85">
                <a:latin typeface="Microsoft Sans Serif"/>
                <a:cs typeface="Microsoft Sans Serif"/>
              </a:rPr>
              <a:t>correlaçã</a:t>
            </a:r>
            <a:r>
              <a:rPr lang="pt-BR" sz="1600" spc="-95">
                <a:latin typeface="Microsoft Sans Serif"/>
                <a:cs typeface="Microsoft Sans Serif"/>
              </a:rPr>
              <a:t>o</a:t>
            </a:r>
            <a:r>
              <a:rPr lang="pt-BR" sz="1600" spc="10">
                <a:latin typeface="Microsoft Sans Serif"/>
                <a:cs typeface="Microsoft Sans Serif"/>
              </a:rPr>
              <a:t> </a:t>
            </a:r>
            <a:r>
              <a:rPr lang="pt-BR" sz="1600" spc="-95">
                <a:latin typeface="Microsoft Sans Serif"/>
                <a:cs typeface="Microsoft Sans Serif"/>
              </a:rPr>
              <a:t>entre</a:t>
            </a:r>
            <a:r>
              <a:rPr lang="pt-BR" sz="1600" spc="15">
                <a:latin typeface="Microsoft Sans Serif"/>
                <a:cs typeface="Microsoft Sans Serif"/>
              </a:rPr>
              <a:t> </a:t>
            </a:r>
            <a:r>
              <a:rPr lang="pt-BR" sz="1600" spc="-150">
                <a:latin typeface="Microsoft Sans Serif"/>
                <a:cs typeface="Microsoft Sans Serif"/>
              </a:rPr>
              <a:t>dua</a:t>
            </a:r>
            <a:r>
              <a:rPr lang="pt-BR" sz="1600" spc="-130">
                <a:latin typeface="Microsoft Sans Serif"/>
                <a:cs typeface="Microsoft Sans Serif"/>
              </a:rPr>
              <a:t>s</a:t>
            </a:r>
            <a:r>
              <a:rPr lang="pt-BR" sz="1600" spc="10">
                <a:latin typeface="Microsoft Sans Serif"/>
                <a:cs typeface="Microsoft Sans Serif"/>
              </a:rPr>
              <a:t> </a:t>
            </a:r>
            <a:r>
              <a:rPr lang="pt-BR" sz="1600" spc="-160">
                <a:latin typeface="Microsoft Sans Serif"/>
                <a:cs typeface="Microsoft Sans Serif"/>
              </a:rPr>
              <a:t>v</a:t>
            </a:r>
            <a:r>
              <a:rPr lang="pt-BR" sz="1600" spc="-35">
                <a:latin typeface="Microsoft Sans Serif"/>
                <a:cs typeface="Microsoft Sans Serif"/>
              </a:rPr>
              <a:t>ariá</a:t>
            </a:r>
            <a:r>
              <a:rPr lang="pt-BR" sz="1600" spc="-75">
                <a:latin typeface="Microsoft Sans Serif"/>
                <a:cs typeface="Microsoft Sans Serif"/>
              </a:rPr>
              <a:t>v</a:t>
            </a:r>
            <a:r>
              <a:rPr lang="pt-BR" sz="1600" spc="-135">
                <a:latin typeface="Microsoft Sans Serif"/>
                <a:cs typeface="Microsoft Sans Serif"/>
              </a:rPr>
              <a:t>ei</a:t>
            </a:r>
            <a:r>
              <a:rPr lang="pt-BR" sz="1600" spc="-195">
                <a:latin typeface="Microsoft Sans Serif"/>
                <a:cs typeface="Microsoft Sans Serif"/>
              </a:rPr>
              <a:t>s</a:t>
            </a:r>
            <a:r>
              <a:rPr lang="pt-BR" sz="1600" spc="-114">
                <a:latin typeface="Microsoft Sans Serif"/>
                <a:cs typeface="Microsoft Sans Serif"/>
              </a:rPr>
              <a:t>.</a:t>
            </a:r>
            <a:endParaRPr lang="pt-BR" sz="1600">
              <a:latin typeface="Microsoft Sans Serif"/>
              <a:cs typeface="Microsoft Sans Serif"/>
            </a:endParaRPr>
          </a:p>
          <a:p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5029118" y="3844653"/>
            <a:ext cx="4038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GRÁFICO 10 - Dispersão das taxas de mortalidade por homicídios de 10 à 19 anos, Município do Rio de Janeiro - (1980 à 1994).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5029118" y="4244763"/>
            <a:ext cx="32928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Fonte: Secretaria Estadual de Saúde do Rio de Janeiro</a:t>
            </a:r>
          </a:p>
        </p:txBody>
      </p:sp>
      <p:sp>
        <p:nvSpPr>
          <p:cNvPr id="13" name="CaixaDeTexto 12"/>
          <p:cNvSpPr txBox="1"/>
          <p:nvPr/>
        </p:nvSpPr>
        <p:spPr>
          <a:xfrm rot="-5400000">
            <a:off x="3587048" y="2342517"/>
            <a:ext cx="231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Taxa de mortalidade por homicídios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2504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6160" y="1607310"/>
            <a:ext cx="4597350" cy="227555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430824" y="3888094"/>
            <a:ext cx="404749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2800" marR="5080" indent="-800735">
              <a:lnSpc>
                <a:spcPct val="100000"/>
              </a:lnSpc>
              <a:spcBef>
                <a:spcPts val="100"/>
              </a:spcBef>
            </a:pPr>
            <a:r>
              <a:rPr sz="1500" spc="-150" baseline="5555">
                <a:latin typeface="Microsoft Sans Serif"/>
                <a:cs typeface="Microsoft Sans Serif"/>
              </a:rPr>
              <a:t>GRÁFICO</a:t>
            </a:r>
            <a:r>
              <a:rPr sz="1500" spc="-142" baseline="5555">
                <a:latin typeface="Microsoft Sans Serif"/>
                <a:cs typeface="Microsoft Sans Serif"/>
              </a:rPr>
              <a:t> </a:t>
            </a:r>
            <a:r>
              <a:rPr sz="1500" spc="-15" baseline="5555">
                <a:latin typeface="Microsoft Sans Serif"/>
                <a:cs typeface="Microsoft Sans Serif"/>
              </a:rPr>
              <a:t>11 </a:t>
            </a:r>
            <a:r>
              <a:rPr sz="1500" spc="307" baseline="5555">
                <a:latin typeface="Microsoft Sans Serif"/>
                <a:cs typeface="Microsoft Sans Serif"/>
              </a:rPr>
              <a:t>– </a:t>
            </a:r>
            <a:r>
              <a:rPr sz="1000" spc="-85" err="1">
                <a:latin typeface="Microsoft Sans Serif"/>
                <a:cs typeface="Microsoft Sans Serif"/>
              </a:rPr>
              <a:t>Rendimento</a:t>
            </a:r>
            <a:r>
              <a:rPr sz="1000" spc="-80">
                <a:latin typeface="Microsoft Sans Serif"/>
                <a:cs typeface="Microsoft Sans Serif"/>
              </a:rPr>
              <a:t> </a:t>
            </a:r>
            <a:r>
              <a:rPr sz="1000" spc="-65" err="1">
                <a:latin typeface="Microsoft Sans Serif"/>
                <a:cs typeface="Microsoft Sans Serif"/>
              </a:rPr>
              <a:t>médio</a:t>
            </a:r>
            <a:r>
              <a:rPr sz="1000" spc="-65">
                <a:latin typeface="Microsoft Sans Serif"/>
                <a:cs typeface="Microsoft Sans Serif"/>
              </a:rPr>
              <a:t> </a:t>
            </a:r>
            <a:r>
              <a:rPr sz="1000" spc="-75">
                <a:latin typeface="Microsoft Sans Serif"/>
                <a:cs typeface="Microsoft Sans Serif"/>
              </a:rPr>
              <a:t>nominal </a:t>
            </a:r>
            <a:r>
              <a:rPr sz="1000" spc="-35">
                <a:latin typeface="Microsoft Sans Serif"/>
                <a:cs typeface="Microsoft Sans Serif"/>
              </a:rPr>
              <a:t>do </a:t>
            </a:r>
            <a:r>
              <a:rPr sz="1000" spc="-35" err="1">
                <a:latin typeface="Microsoft Sans Serif"/>
                <a:cs typeface="Microsoft Sans Serif"/>
              </a:rPr>
              <a:t>trabalho</a:t>
            </a:r>
            <a:r>
              <a:rPr sz="1000" spc="-35">
                <a:latin typeface="Microsoft Sans Serif"/>
                <a:cs typeface="Microsoft Sans Serif"/>
              </a:rPr>
              <a:t> </a:t>
            </a:r>
            <a:r>
              <a:rPr sz="1000" spc="-40">
                <a:latin typeface="Microsoft Sans Serif"/>
                <a:cs typeface="Microsoft Sans Serif"/>
              </a:rPr>
              <a:t>principal, </a:t>
            </a:r>
            <a:r>
              <a:rPr sz="1000" spc="-60" err="1">
                <a:latin typeface="Microsoft Sans Serif"/>
                <a:cs typeface="Microsoft Sans Serif"/>
              </a:rPr>
              <a:t>habitualmente</a:t>
            </a:r>
            <a:r>
              <a:rPr sz="1000" spc="-60">
                <a:latin typeface="Microsoft Sans Serif"/>
                <a:cs typeface="Microsoft Sans Serif"/>
              </a:rPr>
              <a:t> </a:t>
            </a:r>
            <a:r>
              <a:rPr sz="1000" spc="-254">
                <a:latin typeface="Microsoft Sans Serif"/>
                <a:cs typeface="Microsoft Sans Serif"/>
              </a:rPr>
              <a:t> </a:t>
            </a:r>
            <a:r>
              <a:rPr sz="1000" spc="-45" err="1">
                <a:latin typeface="Microsoft Sans Serif"/>
                <a:cs typeface="Microsoft Sans Serif"/>
              </a:rPr>
              <a:t>recebido</a:t>
            </a:r>
            <a:r>
              <a:rPr sz="1000" spc="-45">
                <a:latin typeface="Microsoft Sans Serif"/>
                <a:cs typeface="Microsoft Sans Serif"/>
              </a:rPr>
              <a:t> </a:t>
            </a:r>
            <a:r>
              <a:rPr sz="1000" spc="-25" err="1">
                <a:latin typeface="Microsoft Sans Serif"/>
                <a:cs typeface="Microsoft Sans Serif"/>
              </a:rPr>
              <a:t>por</a:t>
            </a:r>
            <a:r>
              <a:rPr sz="1000" spc="-25">
                <a:latin typeface="Microsoft Sans Serif"/>
                <a:cs typeface="Microsoft Sans Serif"/>
              </a:rPr>
              <a:t> </a:t>
            </a:r>
            <a:r>
              <a:rPr sz="1000" spc="-125" err="1">
                <a:latin typeface="Microsoft Sans Serif"/>
                <a:cs typeface="Microsoft Sans Serif"/>
              </a:rPr>
              <a:t>mês</a:t>
            </a:r>
            <a:r>
              <a:rPr sz="1000" spc="-125">
                <a:latin typeface="Microsoft Sans Serif"/>
                <a:cs typeface="Microsoft Sans Serif"/>
              </a:rPr>
              <a:t>,</a:t>
            </a:r>
            <a:r>
              <a:rPr sz="1000" spc="-120">
                <a:latin typeface="Microsoft Sans Serif"/>
                <a:cs typeface="Microsoft Sans Serif"/>
              </a:rPr>
              <a:t> </a:t>
            </a:r>
            <a:r>
              <a:rPr sz="1000" spc="-55" err="1">
                <a:latin typeface="Microsoft Sans Serif"/>
                <a:cs typeface="Microsoft Sans Serif"/>
              </a:rPr>
              <a:t>pelas</a:t>
            </a:r>
            <a:r>
              <a:rPr sz="1000" spc="-55">
                <a:latin typeface="Microsoft Sans Serif"/>
                <a:cs typeface="Microsoft Sans Serif"/>
              </a:rPr>
              <a:t> </a:t>
            </a:r>
            <a:r>
              <a:rPr sz="1000" spc="-95" err="1">
                <a:latin typeface="Microsoft Sans Serif"/>
                <a:cs typeface="Microsoft Sans Serif"/>
              </a:rPr>
              <a:t>pessoas</a:t>
            </a:r>
            <a:r>
              <a:rPr sz="1000" spc="-90">
                <a:latin typeface="Microsoft Sans Serif"/>
                <a:cs typeface="Microsoft Sans Serif"/>
              </a:rPr>
              <a:t> </a:t>
            </a:r>
            <a:r>
              <a:rPr sz="1000" spc="-35">
                <a:latin typeface="Microsoft Sans Serif"/>
                <a:cs typeface="Microsoft Sans Serif"/>
              </a:rPr>
              <a:t>de </a:t>
            </a:r>
            <a:r>
              <a:rPr sz="1000" spc="-10">
                <a:latin typeface="Microsoft Sans Serif"/>
                <a:cs typeface="Microsoft Sans Serif"/>
              </a:rPr>
              <a:t>10 </a:t>
            </a:r>
            <a:r>
              <a:rPr sz="1000" spc="-95" err="1">
                <a:latin typeface="Microsoft Sans Serif"/>
                <a:cs typeface="Microsoft Sans Serif"/>
              </a:rPr>
              <a:t>anos</a:t>
            </a:r>
            <a:r>
              <a:rPr sz="1000" spc="-90">
                <a:latin typeface="Microsoft Sans Serif"/>
                <a:cs typeface="Microsoft Sans Serif"/>
              </a:rPr>
              <a:t> </a:t>
            </a:r>
            <a:r>
              <a:rPr sz="1000" spc="-90" err="1">
                <a:latin typeface="Microsoft Sans Serif"/>
                <a:cs typeface="Microsoft Sans Serif"/>
              </a:rPr>
              <a:t>ou</a:t>
            </a:r>
            <a:r>
              <a:rPr sz="1000" spc="-85">
                <a:latin typeface="Microsoft Sans Serif"/>
                <a:cs typeface="Microsoft Sans Serif"/>
              </a:rPr>
              <a:t> </a:t>
            </a:r>
            <a:r>
              <a:rPr sz="1000" spc="-95" err="1">
                <a:latin typeface="Microsoft Sans Serif"/>
                <a:cs typeface="Microsoft Sans Serif"/>
              </a:rPr>
              <a:t>mais</a:t>
            </a:r>
            <a:r>
              <a:rPr sz="1000" spc="-90">
                <a:latin typeface="Microsoft Sans Serif"/>
                <a:cs typeface="Microsoft Sans Serif"/>
              </a:rPr>
              <a:t> </a:t>
            </a:r>
            <a:r>
              <a:rPr sz="1000" spc="-35">
                <a:latin typeface="Microsoft Sans Serif"/>
                <a:cs typeface="Microsoft Sans Serif"/>
              </a:rPr>
              <a:t>de </a:t>
            </a:r>
            <a:r>
              <a:rPr sz="1000" spc="-35" err="1">
                <a:latin typeface="Microsoft Sans Serif"/>
                <a:cs typeface="Microsoft Sans Serif"/>
              </a:rPr>
              <a:t>idade</a:t>
            </a:r>
            <a:r>
              <a:rPr sz="1000" spc="-35">
                <a:latin typeface="Microsoft Sans Serif"/>
                <a:cs typeface="Microsoft Sans Serif"/>
              </a:rPr>
              <a:t>, </a:t>
            </a:r>
            <a:r>
              <a:rPr sz="1000" spc="-30">
                <a:latin typeface="Microsoft Sans Serif"/>
                <a:cs typeface="Microsoft Sans Serif"/>
              </a:rPr>
              <a:t> </a:t>
            </a:r>
            <a:r>
              <a:rPr sz="1000" spc="-60" err="1">
                <a:latin typeface="Microsoft Sans Serif"/>
                <a:cs typeface="Microsoft Sans Serif"/>
              </a:rPr>
              <a:t>ocupadas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70" err="1">
                <a:latin typeface="Microsoft Sans Serif"/>
                <a:cs typeface="Microsoft Sans Serif"/>
              </a:rPr>
              <a:t>n</a:t>
            </a:r>
            <a:r>
              <a:rPr sz="1000" spc="-65" err="1">
                <a:latin typeface="Microsoft Sans Serif"/>
                <a:cs typeface="Microsoft Sans Serif"/>
              </a:rPr>
              <a:t>a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90" err="1">
                <a:latin typeface="Microsoft Sans Serif"/>
                <a:cs typeface="Microsoft Sans Serif"/>
              </a:rPr>
              <a:t>semana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40">
                <a:latin typeface="Microsoft Sans Serif"/>
                <a:cs typeface="Microsoft Sans Serif"/>
              </a:rPr>
              <a:t>d</a:t>
            </a:r>
            <a:r>
              <a:rPr sz="1000" spc="-35">
                <a:latin typeface="Microsoft Sans Serif"/>
                <a:cs typeface="Microsoft Sans Serif"/>
              </a:rPr>
              <a:t>e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40" err="1">
                <a:latin typeface="Microsoft Sans Serif"/>
                <a:cs typeface="Microsoft Sans Serif"/>
              </a:rPr>
              <a:t>referência</a:t>
            </a:r>
            <a:r>
              <a:rPr sz="1000" spc="-40">
                <a:latin typeface="Microsoft Sans Serif"/>
                <a:cs typeface="Microsoft Sans Serif"/>
              </a:rPr>
              <a:t>,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114" err="1">
                <a:latin typeface="Microsoft Sans Serif"/>
                <a:cs typeface="Microsoft Sans Serif"/>
              </a:rPr>
              <a:t>em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220">
                <a:latin typeface="Microsoft Sans Serif"/>
                <a:cs typeface="Microsoft Sans Serif"/>
              </a:rPr>
              <a:t>P</a:t>
            </a:r>
            <a:r>
              <a:rPr sz="1000" spc="-40">
                <a:latin typeface="Microsoft Sans Serif"/>
                <a:cs typeface="Microsoft Sans Serif"/>
              </a:rPr>
              <a:t>o</a:t>
            </a:r>
            <a:r>
              <a:rPr sz="1000" spc="-5">
                <a:latin typeface="Microsoft Sans Serif"/>
                <a:cs typeface="Microsoft Sans Serif"/>
              </a:rPr>
              <a:t>r</a:t>
            </a:r>
            <a:r>
              <a:rPr sz="1000" spc="-30">
                <a:latin typeface="Microsoft Sans Serif"/>
                <a:cs typeface="Microsoft Sans Serif"/>
              </a:rPr>
              <a:t>t</a:t>
            </a:r>
            <a:r>
              <a:rPr sz="1000" spc="-45">
                <a:latin typeface="Microsoft Sans Serif"/>
                <a:cs typeface="Microsoft Sans Serif"/>
              </a:rPr>
              <a:t>o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35">
                <a:latin typeface="Microsoft Sans Serif"/>
                <a:cs typeface="Microsoft Sans Serif"/>
              </a:rPr>
              <a:t>Alegre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190">
                <a:latin typeface="Microsoft Sans Serif"/>
                <a:cs typeface="Microsoft Sans Serif"/>
              </a:rPr>
              <a:t>–  </a:t>
            </a:r>
            <a:r>
              <a:rPr sz="1000" spc="-15">
                <a:latin typeface="Microsoft Sans Serif"/>
                <a:cs typeface="Microsoft Sans Serif"/>
              </a:rPr>
              <a:t>(</a:t>
            </a:r>
            <a:r>
              <a:rPr sz="1000" spc="-15" err="1">
                <a:latin typeface="Microsoft Sans Serif"/>
                <a:cs typeface="Microsoft Sans Serif"/>
              </a:rPr>
              <a:t>janeiro</a:t>
            </a:r>
            <a:r>
              <a:rPr sz="1000" spc="-15">
                <a:latin typeface="Microsoft Sans Serif"/>
                <a:cs typeface="Microsoft Sans Serif"/>
              </a:rPr>
              <a:t>/2005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>
                <a:latin typeface="Microsoft Sans Serif"/>
                <a:cs typeface="Microsoft Sans Serif"/>
              </a:rPr>
              <a:t>-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30" err="1">
                <a:latin typeface="Microsoft Sans Serif"/>
                <a:cs typeface="Microsoft Sans Serif"/>
              </a:rPr>
              <a:t>dezembro</a:t>
            </a:r>
            <a:r>
              <a:rPr sz="1000" spc="-30">
                <a:latin typeface="Microsoft Sans Serif"/>
                <a:cs typeface="Microsoft Sans Serif"/>
              </a:rPr>
              <a:t>/2007).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30824" y="4640079"/>
            <a:ext cx="432562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 spc="-80">
                <a:latin typeface="Microsoft Sans Serif"/>
                <a:cs typeface="Microsoft Sans Serif"/>
              </a:rPr>
              <a:t>Fonte:</a:t>
            </a:r>
            <a:r>
              <a:rPr sz="1000" spc="-10">
                <a:latin typeface="Microsoft Sans Serif"/>
                <a:cs typeface="Microsoft Sans Serif"/>
              </a:rPr>
              <a:t> </a:t>
            </a:r>
            <a:r>
              <a:rPr sz="1000" spc="-110">
                <a:latin typeface="Microsoft Sans Serif"/>
                <a:cs typeface="Microsoft Sans Serif"/>
              </a:rPr>
              <a:t>IBGE,</a:t>
            </a:r>
            <a:r>
              <a:rPr sz="1000" spc="-105">
                <a:latin typeface="Microsoft Sans Serif"/>
                <a:cs typeface="Microsoft Sans Serif"/>
              </a:rPr>
              <a:t> </a:t>
            </a:r>
            <a:r>
              <a:rPr sz="1000" spc="-30">
                <a:latin typeface="Microsoft Sans Serif"/>
                <a:cs typeface="Microsoft Sans Serif"/>
              </a:rPr>
              <a:t>Diretoria</a:t>
            </a:r>
            <a:r>
              <a:rPr sz="1000" spc="125">
                <a:latin typeface="Microsoft Sans Serif"/>
                <a:cs typeface="Microsoft Sans Serif"/>
              </a:rPr>
              <a:t> </a:t>
            </a:r>
            <a:r>
              <a:rPr sz="1000" spc="-35">
                <a:latin typeface="Microsoft Sans Serif"/>
                <a:cs typeface="Microsoft Sans Serif"/>
              </a:rPr>
              <a:t>de</a:t>
            </a:r>
            <a:r>
              <a:rPr sz="1000" spc="130">
                <a:latin typeface="Microsoft Sans Serif"/>
                <a:cs typeface="Microsoft Sans Serif"/>
              </a:rPr>
              <a:t> </a:t>
            </a:r>
            <a:r>
              <a:rPr sz="1000" spc="-100">
                <a:latin typeface="Microsoft Sans Serif"/>
                <a:cs typeface="Microsoft Sans Serif"/>
              </a:rPr>
              <a:t>Pesquisas,</a:t>
            </a:r>
            <a:r>
              <a:rPr sz="1000" spc="30">
                <a:latin typeface="Microsoft Sans Serif"/>
                <a:cs typeface="Microsoft Sans Serif"/>
              </a:rPr>
              <a:t> </a:t>
            </a:r>
            <a:r>
              <a:rPr sz="1000" spc="-55">
                <a:latin typeface="Microsoft Sans Serif"/>
                <a:cs typeface="Microsoft Sans Serif"/>
              </a:rPr>
              <a:t>Coordenação</a:t>
            </a:r>
            <a:r>
              <a:rPr sz="1000" spc="150">
                <a:latin typeface="Microsoft Sans Serif"/>
                <a:cs typeface="Microsoft Sans Serif"/>
              </a:rPr>
              <a:t> </a:t>
            </a:r>
            <a:r>
              <a:rPr sz="1000" spc="-35">
                <a:latin typeface="Microsoft Sans Serif"/>
                <a:cs typeface="Microsoft Sans Serif"/>
              </a:rPr>
              <a:t>de</a:t>
            </a:r>
            <a:r>
              <a:rPr sz="1000" spc="130">
                <a:latin typeface="Microsoft Sans Serif"/>
                <a:cs typeface="Microsoft Sans Serif"/>
              </a:rPr>
              <a:t> </a:t>
            </a:r>
            <a:r>
              <a:rPr sz="1000" spc="-60">
                <a:latin typeface="Microsoft Sans Serif"/>
                <a:cs typeface="Microsoft Sans Serif"/>
              </a:rPr>
              <a:t>Trabalho</a:t>
            </a:r>
            <a:r>
              <a:rPr sz="1000" spc="-50">
                <a:latin typeface="Microsoft Sans Serif"/>
                <a:cs typeface="Microsoft Sans Serif"/>
              </a:rPr>
              <a:t> </a:t>
            </a:r>
            <a:r>
              <a:rPr sz="1000" spc="-60">
                <a:latin typeface="Microsoft Sans Serif"/>
                <a:cs typeface="Microsoft Sans Serif"/>
              </a:rPr>
              <a:t>e</a:t>
            </a:r>
            <a:r>
              <a:rPr sz="1000" spc="-50">
                <a:latin typeface="Microsoft Sans Serif"/>
                <a:cs typeface="Microsoft Sans Serif"/>
              </a:rPr>
              <a:t> </a:t>
            </a:r>
            <a:r>
              <a:rPr sz="1000" spc="-85">
                <a:latin typeface="Microsoft Sans Serif"/>
                <a:cs typeface="Microsoft Sans Serif"/>
              </a:rPr>
              <a:t>Rendimento, </a:t>
            </a:r>
            <a:r>
              <a:rPr sz="1000" spc="-254">
                <a:latin typeface="Microsoft Sans Serif"/>
                <a:cs typeface="Microsoft Sans Serif"/>
              </a:rPr>
              <a:t> </a:t>
            </a:r>
            <a:r>
              <a:rPr sz="1000" spc="-229">
                <a:latin typeface="Microsoft Sans Serif"/>
                <a:cs typeface="Microsoft Sans Serif"/>
              </a:rPr>
              <a:t>P</a:t>
            </a:r>
            <a:r>
              <a:rPr sz="1000" spc="-80">
                <a:latin typeface="Microsoft Sans Serif"/>
                <a:cs typeface="Microsoft Sans Serif"/>
              </a:rPr>
              <a:t>esquisa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85">
                <a:latin typeface="Microsoft Sans Serif"/>
                <a:cs typeface="Microsoft Sans Serif"/>
              </a:rPr>
              <a:t>Mensa</a:t>
            </a:r>
            <a:r>
              <a:rPr sz="1000" spc="-30">
                <a:latin typeface="Microsoft Sans Serif"/>
                <a:cs typeface="Microsoft Sans Serif"/>
              </a:rPr>
              <a:t>l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40">
                <a:latin typeface="Microsoft Sans Serif"/>
                <a:cs typeface="Microsoft Sans Serif"/>
              </a:rPr>
              <a:t>d</a:t>
            </a:r>
            <a:r>
              <a:rPr sz="1000" spc="-35">
                <a:latin typeface="Microsoft Sans Serif"/>
                <a:cs typeface="Microsoft Sans Serif"/>
              </a:rPr>
              <a:t>e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80">
                <a:latin typeface="Microsoft Sans Serif"/>
                <a:cs typeface="Microsoft Sans Serif"/>
              </a:rPr>
              <a:t>Empreg</a:t>
            </a:r>
            <a:r>
              <a:rPr sz="1000" spc="-75">
                <a:latin typeface="Microsoft Sans Serif"/>
                <a:cs typeface="Microsoft Sans Serif"/>
              </a:rPr>
              <a:t>o</a:t>
            </a:r>
            <a:r>
              <a:rPr sz="1000" spc="5">
                <a:latin typeface="Microsoft Sans Serif"/>
                <a:cs typeface="Microsoft Sans Serif"/>
              </a:rPr>
              <a:t> </a:t>
            </a:r>
            <a:r>
              <a:rPr sz="1000" spc="-75">
                <a:latin typeface="Microsoft Sans Serif"/>
                <a:cs typeface="Microsoft Sans Serif"/>
              </a:rPr>
              <a:t>ma</a:t>
            </a:r>
            <a:r>
              <a:rPr sz="1000" spc="-105">
                <a:latin typeface="Microsoft Sans Serif"/>
                <a:cs typeface="Microsoft Sans Serif"/>
              </a:rPr>
              <a:t>r</a:t>
            </a:r>
            <a:r>
              <a:rPr sz="1000" spc="-15">
                <a:latin typeface="Microsoft Sans Serif"/>
                <a:cs typeface="Microsoft Sans Serif"/>
              </a:rPr>
              <a:t>.2002-ab</a:t>
            </a:r>
            <a:r>
              <a:rPr sz="1000" spc="-80">
                <a:latin typeface="Microsoft Sans Serif"/>
                <a:cs typeface="Microsoft Sans Serif"/>
              </a:rPr>
              <a:t>r</a:t>
            </a:r>
            <a:r>
              <a:rPr sz="1000" spc="-25">
                <a:latin typeface="Microsoft Sans Serif"/>
                <a:cs typeface="Microsoft Sans Serif"/>
              </a:rPr>
              <a:t>.2008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>
          <a:xfrm>
            <a:off x="292703" y="1311686"/>
            <a:ext cx="3921125" cy="3257302"/>
          </a:xfrm>
        </p:spPr>
        <p:txBody>
          <a:bodyPr/>
          <a:lstStyle/>
          <a:p>
            <a:r>
              <a:rPr lang="pt-BR" sz="2400"/>
              <a:t>Histograma:</a:t>
            </a:r>
          </a:p>
          <a:p>
            <a:pPr marL="297815" marR="5080" indent="-285750" algn="l">
              <a:lnSpc>
                <a:spcPct val="100000"/>
              </a:lnSpc>
              <a:spcBef>
                <a:spcPts val="720"/>
              </a:spcBef>
              <a:buClr>
                <a:srgbClr val="DD8047"/>
              </a:buClr>
              <a:buSzPct val="100000"/>
              <a:buFont typeface="Courier New" panose="02070309020205020404" pitchFamily="49" charset="0"/>
              <a:buChar char="o"/>
              <a:tabLst>
                <a:tab pos="367665" algn="l"/>
              </a:tabLst>
            </a:pPr>
            <a:r>
              <a:rPr lang="pt-BR" sz="1600" b="0" spc="-130">
                <a:latin typeface="Microsoft Sans Serif"/>
                <a:cs typeface="Microsoft Sans Serif"/>
              </a:rPr>
              <a:t>São</a:t>
            </a:r>
            <a:r>
              <a:rPr lang="pt-BR" sz="1600" b="0" spc="-125">
                <a:latin typeface="Microsoft Sans Serif"/>
                <a:cs typeface="Microsoft Sans Serif"/>
              </a:rPr>
              <a:t> </a:t>
            </a:r>
            <a:r>
              <a:rPr lang="pt-BR" sz="1600" b="0" spc="-70">
                <a:latin typeface="Microsoft Sans Serif"/>
                <a:cs typeface="Microsoft Sans Serif"/>
              </a:rPr>
              <a:t>gráficos</a:t>
            </a:r>
            <a:r>
              <a:rPr lang="pt-BR" sz="1600" b="0" spc="-65">
                <a:latin typeface="Microsoft Sans Serif"/>
                <a:cs typeface="Microsoft Sans Serif"/>
              </a:rPr>
              <a:t> </a:t>
            </a:r>
            <a:r>
              <a:rPr lang="pt-BR" sz="1600" b="0" spc="-95">
                <a:latin typeface="Microsoft Sans Serif"/>
                <a:cs typeface="Microsoft Sans Serif"/>
              </a:rPr>
              <a:t>estritamente</a:t>
            </a:r>
            <a:r>
              <a:rPr lang="pt-BR" sz="1600" b="0" spc="-90">
                <a:latin typeface="Microsoft Sans Serif"/>
                <a:cs typeface="Microsoft Sans Serif"/>
              </a:rPr>
              <a:t> </a:t>
            </a:r>
            <a:r>
              <a:rPr lang="pt-BR" sz="1600" b="0" spc="-85">
                <a:latin typeface="Microsoft Sans Serif"/>
                <a:cs typeface="Microsoft Sans Serif"/>
              </a:rPr>
              <a:t>utilizados</a:t>
            </a:r>
            <a:r>
              <a:rPr lang="pt-BR" sz="1600" b="0" spc="-80">
                <a:latin typeface="Microsoft Sans Serif"/>
                <a:cs typeface="Microsoft Sans Serif"/>
              </a:rPr>
              <a:t> </a:t>
            </a:r>
            <a:r>
              <a:rPr lang="pt-BR" sz="1600" b="0" spc="-190">
                <a:latin typeface="Microsoft Sans Serif"/>
                <a:cs typeface="Microsoft Sans Serif"/>
              </a:rPr>
              <a:t>em </a:t>
            </a:r>
            <a:r>
              <a:rPr lang="pt-BR" sz="1600" b="0" spc="-185">
                <a:latin typeface="Microsoft Sans Serif"/>
                <a:cs typeface="Microsoft Sans Serif"/>
              </a:rPr>
              <a:t> </a:t>
            </a:r>
            <a:r>
              <a:rPr lang="pt-BR" sz="1600" b="0" spc="-120">
                <a:latin typeface="Microsoft Sans Serif"/>
                <a:cs typeface="Microsoft Sans Serif"/>
              </a:rPr>
              <a:t>análises</a:t>
            </a:r>
            <a:r>
              <a:rPr lang="pt-BR" sz="1600" b="0" spc="-114">
                <a:latin typeface="Microsoft Sans Serif"/>
                <a:cs typeface="Microsoft Sans Serif"/>
              </a:rPr>
              <a:t> </a:t>
            </a:r>
            <a:r>
              <a:rPr lang="pt-BR" sz="1600" b="0" spc="-105">
                <a:latin typeface="Microsoft Sans Serif"/>
                <a:cs typeface="Microsoft Sans Serif"/>
              </a:rPr>
              <a:t>estatísticas,</a:t>
            </a:r>
            <a:r>
              <a:rPr lang="pt-BR" sz="1600" b="0" spc="-100">
                <a:latin typeface="Microsoft Sans Serif"/>
                <a:cs typeface="Microsoft Sans Serif"/>
              </a:rPr>
              <a:t> </a:t>
            </a:r>
            <a:r>
              <a:rPr lang="pt-BR" sz="1600" b="0" spc="-155">
                <a:latin typeface="Microsoft Sans Serif"/>
                <a:cs typeface="Microsoft Sans Serif"/>
              </a:rPr>
              <a:t>compostos</a:t>
            </a:r>
            <a:r>
              <a:rPr lang="pt-BR" sz="1600" b="0" spc="-150">
                <a:latin typeface="Microsoft Sans Serif"/>
                <a:cs typeface="Microsoft Sans Serif"/>
              </a:rPr>
              <a:t> </a:t>
            </a:r>
            <a:r>
              <a:rPr lang="pt-BR" sz="1600" b="0" spc="-40">
                <a:latin typeface="Microsoft Sans Serif"/>
                <a:cs typeface="Microsoft Sans Serif"/>
              </a:rPr>
              <a:t>por </a:t>
            </a:r>
            <a:r>
              <a:rPr lang="pt-BR" sz="1600" b="0" spc="-35">
                <a:latin typeface="Microsoft Sans Serif"/>
                <a:cs typeface="Microsoft Sans Serif"/>
              </a:rPr>
              <a:t> </a:t>
            </a:r>
            <a:r>
              <a:rPr lang="pt-BR" sz="1600" b="0" spc="-95">
                <a:latin typeface="Microsoft Sans Serif"/>
                <a:cs typeface="Microsoft Sans Serif"/>
              </a:rPr>
              <a:t>retângulos</a:t>
            </a:r>
            <a:r>
              <a:rPr lang="pt-BR" sz="1600" b="0" spc="-90">
                <a:latin typeface="Microsoft Sans Serif"/>
                <a:cs typeface="Microsoft Sans Serif"/>
              </a:rPr>
              <a:t> </a:t>
            </a:r>
            <a:r>
              <a:rPr lang="pt-BR" sz="1600" b="0" spc="-190">
                <a:latin typeface="Microsoft Sans Serif"/>
                <a:cs typeface="Microsoft Sans Serif"/>
              </a:rPr>
              <a:t>sucessivos</a:t>
            </a:r>
            <a:r>
              <a:rPr lang="pt-BR" sz="1600" b="0" spc="-185">
                <a:latin typeface="Microsoft Sans Serif"/>
                <a:cs typeface="Microsoft Sans Serif"/>
              </a:rPr>
              <a:t> </a:t>
            </a:r>
            <a:r>
              <a:rPr lang="pt-BR" sz="1600" b="0" spc="-190">
                <a:latin typeface="Microsoft Sans Serif"/>
                <a:cs typeface="Microsoft Sans Serif"/>
              </a:rPr>
              <a:t>em</a:t>
            </a:r>
            <a:r>
              <a:rPr lang="pt-BR" sz="1600" b="0" spc="-185">
                <a:latin typeface="Microsoft Sans Serif"/>
                <a:cs typeface="Microsoft Sans Serif"/>
              </a:rPr>
              <a:t> </a:t>
            </a:r>
            <a:r>
              <a:rPr lang="pt-BR" sz="1600" b="0" spc="-105">
                <a:latin typeface="Microsoft Sans Serif"/>
                <a:cs typeface="Microsoft Sans Serif"/>
              </a:rPr>
              <a:t>que</a:t>
            </a:r>
            <a:r>
              <a:rPr lang="pt-BR" sz="1600" b="0" spc="-100">
                <a:latin typeface="Microsoft Sans Serif"/>
                <a:cs typeface="Microsoft Sans Serif"/>
              </a:rPr>
              <a:t> </a:t>
            </a:r>
            <a:r>
              <a:rPr lang="pt-BR" sz="1600" b="0" spc="-10">
                <a:latin typeface="Microsoft Sans Serif"/>
                <a:cs typeface="Microsoft Sans Serif"/>
              </a:rPr>
              <a:t>a </a:t>
            </a:r>
            <a:r>
              <a:rPr lang="pt-BR" sz="1600" b="0" spc="-105">
                <a:latin typeface="Microsoft Sans Serif"/>
                <a:cs typeface="Microsoft Sans Serif"/>
              </a:rPr>
              <a:t>base</a:t>
            </a:r>
            <a:r>
              <a:rPr lang="pt-BR" sz="1600" b="0" spc="-100">
                <a:latin typeface="Microsoft Sans Serif"/>
                <a:cs typeface="Microsoft Sans Serif"/>
              </a:rPr>
              <a:t> é </a:t>
            </a:r>
            <a:r>
              <a:rPr lang="pt-BR" sz="1600" b="0" spc="-95">
                <a:latin typeface="Microsoft Sans Serif"/>
                <a:cs typeface="Microsoft Sans Serif"/>
              </a:rPr>
              <a:t> </a:t>
            </a:r>
            <a:r>
              <a:rPr lang="pt-BR" sz="1600" b="0" spc="-65">
                <a:latin typeface="Microsoft Sans Serif"/>
                <a:cs typeface="Microsoft Sans Serif"/>
              </a:rPr>
              <a:t>proporcional </a:t>
            </a:r>
            <a:r>
              <a:rPr lang="pt-BR" sz="1600" b="0" spc="-10">
                <a:latin typeface="Microsoft Sans Serif"/>
                <a:cs typeface="Microsoft Sans Serif"/>
              </a:rPr>
              <a:t>à </a:t>
            </a:r>
            <a:r>
              <a:rPr lang="pt-BR" sz="1600" b="0" spc="-80">
                <a:latin typeface="Microsoft Sans Serif"/>
                <a:cs typeface="Microsoft Sans Serif"/>
              </a:rPr>
              <a:t>amplitude </a:t>
            </a:r>
            <a:r>
              <a:rPr lang="pt-BR" sz="1600" b="0" spc="-135">
                <a:latin typeface="Microsoft Sans Serif"/>
                <a:cs typeface="Microsoft Sans Serif"/>
              </a:rPr>
              <a:t>dos</a:t>
            </a:r>
            <a:r>
              <a:rPr lang="pt-BR" sz="1600" b="0" spc="-130">
                <a:latin typeface="Microsoft Sans Serif"/>
                <a:cs typeface="Microsoft Sans Serif"/>
              </a:rPr>
              <a:t> </a:t>
            </a:r>
            <a:r>
              <a:rPr lang="pt-BR" sz="1600" b="0" spc="-85">
                <a:latin typeface="Microsoft Sans Serif"/>
                <a:cs typeface="Microsoft Sans Serif"/>
              </a:rPr>
              <a:t>intervalos </a:t>
            </a:r>
            <a:r>
              <a:rPr lang="pt-BR" sz="1600" b="0" spc="-80">
                <a:latin typeface="Microsoft Sans Serif"/>
                <a:cs typeface="Microsoft Sans Serif"/>
              </a:rPr>
              <a:t> </a:t>
            </a:r>
            <a:r>
              <a:rPr lang="pt-BR" sz="1600" b="0" spc="-55">
                <a:latin typeface="Microsoft Sans Serif"/>
                <a:cs typeface="Microsoft Sans Serif"/>
              </a:rPr>
              <a:t>de</a:t>
            </a:r>
            <a:r>
              <a:rPr lang="pt-BR" sz="1600" b="0" spc="-50">
                <a:latin typeface="Microsoft Sans Serif"/>
                <a:cs typeface="Microsoft Sans Serif"/>
              </a:rPr>
              <a:t> </a:t>
            </a:r>
            <a:r>
              <a:rPr lang="pt-BR" sz="1600" b="0" spc="-155">
                <a:latin typeface="Microsoft Sans Serif"/>
                <a:cs typeface="Microsoft Sans Serif"/>
              </a:rPr>
              <a:t>classe</a:t>
            </a:r>
            <a:r>
              <a:rPr lang="pt-BR" sz="1600" b="0" spc="-150">
                <a:latin typeface="Microsoft Sans Serif"/>
                <a:cs typeface="Microsoft Sans Serif"/>
              </a:rPr>
              <a:t> </a:t>
            </a:r>
            <a:r>
              <a:rPr lang="pt-BR" sz="1600" b="0" spc="-100">
                <a:latin typeface="Microsoft Sans Serif"/>
                <a:cs typeface="Microsoft Sans Serif"/>
              </a:rPr>
              <a:t>e</a:t>
            </a:r>
            <a:r>
              <a:rPr lang="pt-BR" sz="1600" b="0" spc="-95">
                <a:latin typeface="Microsoft Sans Serif"/>
                <a:cs typeface="Microsoft Sans Serif"/>
              </a:rPr>
              <a:t> </a:t>
            </a:r>
            <a:r>
              <a:rPr lang="pt-BR" sz="1600" b="0" spc="-10">
                <a:latin typeface="Microsoft Sans Serif"/>
                <a:cs typeface="Microsoft Sans Serif"/>
              </a:rPr>
              <a:t>a</a:t>
            </a:r>
            <a:r>
              <a:rPr lang="pt-BR" sz="1600" b="0" spc="-5">
                <a:latin typeface="Microsoft Sans Serif"/>
                <a:cs typeface="Microsoft Sans Serif"/>
              </a:rPr>
              <a:t> </a:t>
            </a:r>
            <a:r>
              <a:rPr lang="pt-BR" sz="1600" b="0" spc="-50">
                <a:latin typeface="Microsoft Sans Serif"/>
                <a:cs typeface="Microsoft Sans Serif"/>
              </a:rPr>
              <a:t>altura</a:t>
            </a:r>
            <a:r>
              <a:rPr lang="pt-BR" sz="1600" b="0" spc="-45">
                <a:latin typeface="Microsoft Sans Serif"/>
                <a:cs typeface="Microsoft Sans Serif"/>
              </a:rPr>
              <a:t> </a:t>
            </a:r>
            <a:r>
              <a:rPr lang="pt-BR" sz="1600" b="0" spc="-80">
                <a:latin typeface="Microsoft Sans Serif"/>
                <a:cs typeface="Microsoft Sans Serif"/>
              </a:rPr>
              <a:t>representa</a:t>
            </a:r>
            <a:r>
              <a:rPr lang="pt-BR" sz="1600" b="0" spc="-75">
                <a:latin typeface="Microsoft Sans Serif"/>
                <a:cs typeface="Microsoft Sans Serif"/>
              </a:rPr>
              <a:t> </a:t>
            </a:r>
            <a:r>
              <a:rPr lang="pt-BR" sz="1600" b="0" spc="-165">
                <a:latin typeface="Microsoft Sans Serif"/>
                <a:cs typeface="Microsoft Sans Serif"/>
              </a:rPr>
              <a:t>sua </a:t>
            </a:r>
            <a:r>
              <a:rPr lang="pt-BR" sz="1600" b="0" spc="-160">
                <a:latin typeface="Microsoft Sans Serif"/>
                <a:cs typeface="Microsoft Sans Serif"/>
              </a:rPr>
              <a:t> </a:t>
            </a:r>
            <a:r>
              <a:rPr lang="pt-BR" sz="1600" b="0" spc="-75">
                <a:latin typeface="Microsoft Sans Serif"/>
                <a:cs typeface="Microsoft Sans Serif"/>
              </a:rPr>
              <a:t>frequência.</a:t>
            </a:r>
            <a:endParaRPr lang="pt-BR" sz="1600">
              <a:latin typeface="Microsoft Sans Serif"/>
              <a:cs typeface="Microsoft Sans Serif"/>
            </a:endParaRPr>
          </a:p>
          <a:p>
            <a:pPr marL="297815" marR="5080" indent="-285750" algn="l">
              <a:spcBef>
                <a:spcPts val="700"/>
              </a:spcBef>
              <a:buClr>
                <a:srgbClr val="DD8047"/>
              </a:buClr>
              <a:buSzPct val="100000"/>
              <a:buFont typeface="Courier New" panose="02070309020205020404" pitchFamily="49" charset="0"/>
              <a:buChar char="o"/>
              <a:tabLst>
                <a:tab pos="367665" algn="l"/>
              </a:tabLst>
            </a:pPr>
            <a:r>
              <a:rPr lang="pt-BR" sz="1600" b="0" spc="-175">
                <a:latin typeface="Microsoft Sans Serif"/>
                <a:cs typeface="Microsoft Sans Serif"/>
              </a:rPr>
              <a:t>Dessa</a:t>
            </a:r>
            <a:r>
              <a:rPr lang="pt-BR" sz="1600" b="0" spc="35">
                <a:latin typeface="Microsoft Sans Serif"/>
                <a:cs typeface="Microsoft Sans Serif"/>
              </a:rPr>
              <a:t> </a:t>
            </a:r>
            <a:r>
              <a:rPr lang="pt-BR" sz="1600" b="0" spc="55">
                <a:latin typeface="Microsoft Sans Serif"/>
                <a:cs typeface="Microsoft Sans Serif"/>
              </a:rPr>
              <a:t>f</a:t>
            </a:r>
            <a:r>
              <a:rPr lang="pt-BR" sz="1600" b="0" spc="-60">
                <a:latin typeface="Microsoft Sans Serif"/>
                <a:cs typeface="Microsoft Sans Serif"/>
              </a:rPr>
              <a:t>o</a:t>
            </a:r>
            <a:r>
              <a:rPr lang="pt-BR" sz="1600" b="0" spc="-10">
                <a:latin typeface="Microsoft Sans Serif"/>
                <a:cs typeface="Microsoft Sans Serif"/>
              </a:rPr>
              <a:t>r</a:t>
            </a:r>
            <a:r>
              <a:rPr lang="pt-BR" sz="1600" b="0" spc="-170">
                <a:latin typeface="Microsoft Sans Serif"/>
                <a:cs typeface="Microsoft Sans Serif"/>
              </a:rPr>
              <a:t>ma</a:t>
            </a:r>
            <a:r>
              <a:rPr lang="pt-BR" sz="1600" b="0" spc="-65">
                <a:latin typeface="Microsoft Sans Serif"/>
                <a:cs typeface="Microsoft Sans Serif"/>
              </a:rPr>
              <a:t>,</a:t>
            </a:r>
            <a:r>
              <a:rPr lang="pt-BR" sz="1600" b="0" spc="30">
                <a:latin typeface="Microsoft Sans Serif"/>
                <a:cs typeface="Microsoft Sans Serif"/>
              </a:rPr>
              <a:t> </a:t>
            </a:r>
            <a:r>
              <a:rPr lang="pt-BR" sz="1600" b="0" spc="-10">
                <a:latin typeface="Microsoft Sans Serif"/>
                <a:cs typeface="Microsoft Sans Serif"/>
              </a:rPr>
              <a:t>a</a:t>
            </a:r>
            <a:r>
              <a:rPr lang="pt-BR" sz="1600" b="0" spc="35">
                <a:latin typeface="Microsoft Sans Serif"/>
                <a:cs typeface="Microsoft Sans Serif"/>
              </a:rPr>
              <a:t> </a:t>
            </a:r>
            <a:r>
              <a:rPr lang="pt-BR" sz="1600" b="0" spc="-35">
                <a:latin typeface="Microsoft Sans Serif"/>
                <a:cs typeface="Microsoft Sans Serif"/>
              </a:rPr>
              <a:t>área</a:t>
            </a:r>
            <a:r>
              <a:rPr lang="pt-BR" sz="1600" b="0" spc="35">
                <a:latin typeface="Microsoft Sans Serif"/>
                <a:cs typeface="Microsoft Sans Serif"/>
              </a:rPr>
              <a:t> </a:t>
            </a:r>
            <a:r>
              <a:rPr lang="pt-BR" sz="1600" b="0" spc="-40">
                <a:latin typeface="Microsoft Sans Serif"/>
                <a:cs typeface="Microsoft Sans Serif"/>
              </a:rPr>
              <a:t>tota</a:t>
            </a:r>
            <a:r>
              <a:rPr lang="pt-BR" sz="1600" b="0" spc="-20">
                <a:latin typeface="Microsoft Sans Serif"/>
                <a:cs typeface="Microsoft Sans Serif"/>
              </a:rPr>
              <a:t>l</a:t>
            </a:r>
            <a:r>
              <a:rPr lang="pt-BR" sz="1600" b="0" spc="30">
                <a:latin typeface="Microsoft Sans Serif"/>
                <a:cs typeface="Microsoft Sans Serif"/>
              </a:rPr>
              <a:t> </a:t>
            </a:r>
            <a:r>
              <a:rPr lang="pt-BR" sz="1600" b="0" spc="-60">
                <a:latin typeface="Microsoft Sans Serif"/>
                <a:cs typeface="Microsoft Sans Serif"/>
              </a:rPr>
              <a:t>d</a:t>
            </a:r>
            <a:r>
              <a:rPr lang="pt-BR" sz="1600" b="0" spc="-55">
                <a:latin typeface="Microsoft Sans Serif"/>
                <a:cs typeface="Microsoft Sans Serif"/>
              </a:rPr>
              <a:t>o</a:t>
            </a:r>
            <a:r>
              <a:rPr lang="pt-BR" sz="1600" b="0" spc="35">
                <a:latin typeface="Microsoft Sans Serif"/>
                <a:cs typeface="Microsoft Sans Serif"/>
              </a:rPr>
              <a:t> </a:t>
            </a:r>
            <a:r>
              <a:rPr lang="pt-BR" sz="1600" b="0" spc="-100">
                <a:latin typeface="Microsoft Sans Serif"/>
                <a:cs typeface="Microsoft Sans Serif"/>
              </a:rPr>
              <a:t>histog</a:t>
            </a:r>
            <a:r>
              <a:rPr lang="pt-BR" sz="1600" b="0" spc="-90">
                <a:latin typeface="Microsoft Sans Serif"/>
                <a:cs typeface="Microsoft Sans Serif"/>
              </a:rPr>
              <a:t>r</a:t>
            </a:r>
            <a:r>
              <a:rPr lang="pt-BR" sz="1600" b="0" spc="-85">
                <a:latin typeface="Microsoft Sans Serif"/>
                <a:cs typeface="Microsoft Sans Serif"/>
              </a:rPr>
              <a:t>ama  </a:t>
            </a:r>
            <a:r>
              <a:rPr lang="pt-BR" sz="1600" b="0" spc="-100">
                <a:latin typeface="Microsoft Sans Serif"/>
                <a:cs typeface="Microsoft Sans Serif"/>
              </a:rPr>
              <a:t>é</a:t>
            </a:r>
            <a:r>
              <a:rPr lang="pt-BR" sz="1600" b="0" spc="-95">
                <a:latin typeface="Microsoft Sans Serif"/>
                <a:cs typeface="Microsoft Sans Serif"/>
              </a:rPr>
              <a:t> </a:t>
            </a:r>
            <a:r>
              <a:rPr lang="pt-BR" sz="1600" b="0" spc="-65">
                <a:latin typeface="Microsoft Sans Serif"/>
                <a:cs typeface="Microsoft Sans Serif"/>
              </a:rPr>
              <a:t>proporcional</a:t>
            </a:r>
            <a:r>
              <a:rPr lang="pt-BR" sz="1600" b="0" spc="-60">
                <a:latin typeface="Microsoft Sans Serif"/>
                <a:cs typeface="Microsoft Sans Serif"/>
              </a:rPr>
              <a:t> </a:t>
            </a:r>
            <a:r>
              <a:rPr lang="pt-BR" sz="1600" b="0" spc="-10">
                <a:latin typeface="Microsoft Sans Serif"/>
                <a:cs typeface="Microsoft Sans Serif"/>
              </a:rPr>
              <a:t>à </a:t>
            </a:r>
            <a:r>
              <a:rPr lang="pt-BR" sz="1600" b="0" spc="-75">
                <a:latin typeface="Microsoft Sans Serif"/>
                <a:cs typeface="Microsoft Sans Serif"/>
              </a:rPr>
              <a:t>frequência</a:t>
            </a:r>
            <a:r>
              <a:rPr lang="pt-BR" sz="1600" b="0" spc="-70">
                <a:latin typeface="Microsoft Sans Serif"/>
                <a:cs typeface="Microsoft Sans Serif"/>
              </a:rPr>
              <a:t> </a:t>
            </a:r>
            <a:r>
              <a:rPr lang="pt-BR" sz="1600" b="0" spc="-35">
                <a:latin typeface="Microsoft Sans Serif"/>
                <a:cs typeface="Microsoft Sans Serif"/>
              </a:rPr>
              <a:t>total </a:t>
            </a:r>
            <a:r>
              <a:rPr lang="pt-BR" sz="1600" b="0" spc="-100">
                <a:latin typeface="Microsoft Sans Serif"/>
                <a:cs typeface="Microsoft Sans Serif"/>
              </a:rPr>
              <a:t>e</a:t>
            </a:r>
            <a:r>
              <a:rPr lang="pt-BR" sz="1600" b="0" spc="-95">
                <a:latin typeface="Microsoft Sans Serif"/>
                <a:cs typeface="Microsoft Sans Serif"/>
              </a:rPr>
              <a:t> </a:t>
            </a:r>
            <a:r>
              <a:rPr lang="pt-BR" sz="1600" b="0" spc="-155">
                <a:latin typeface="Microsoft Sans Serif"/>
                <a:cs typeface="Microsoft Sans Serif"/>
              </a:rPr>
              <a:t>as </a:t>
            </a:r>
            <a:r>
              <a:rPr lang="pt-BR" sz="1600" b="0" spc="-150">
                <a:latin typeface="Microsoft Sans Serif"/>
                <a:cs typeface="Microsoft Sans Serif"/>
              </a:rPr>
              <a:t> </a:t>
            </a:r>
            <a:r>
              <a:rPr lang="pt-BR" sz="1600" b="0" spc="-85">
                <a:latin typeface="Microsoft Sans Serif"/>
                <a:cs typeface="Microsoft Sans Serif"/>
              </a:rPr>
              <a:t>áreas </a:t>
            </a:r>
            <a:r>
              <a:rPr lang="pt-BR" sz="1600" b="0" spc="-55">
                <a:latin typeface="Microsoft Sans Serif"/>
                <a:cs typeface="Microsoft Sans Serif"/>
              </a:rPr>
              <a:t>de </a:t>
            </a:r>
            <a:r>
              <a:rPr lang="pt-BR" sz="1600" b="0" spc="-60">
                <a:latin typeface="Microsoft Sans Serif"/>
                <a:cs typeface="Microsoft Sans Serif"/>
              </a:rPr>
              <a:t>cada </a:t>
            </a:r>
            <a:r>
              <a:rPr lang="pt-BR" sz="1600" b="0" spc="-80">
                <a:latin typeface="Microsoft Sans Serif"/>
                <a:cs typeface="Microsoft Sans Serif"/>
              </a:rPr>
              <a:t>retângulo, </a:t>
            </a:r>
            <a:r>
              <a:rPr lang="pt-BR" sz="1600" b="0" spc="-85">
                <a:latin typeface="Microsoft Sans Serif"/>
                <a:cs typeface="Microsoft Sans Serif"/>
              </a:rPr>
              <a:t>proporcionais </a:t>
            </a:r>
            <a:r>
              <a:rPr lang="pt-BR" sz="1600" b="0" spc="-80">
                <a:latin typeface="Microsoft Sans Serif"/>
                <a:cs typeface="Microsoft Sans Serif"/>
              </a:rPr>
              <a:t> </a:t>
            </a:r>
            <a:r>
              <a:rPr lang="pt-BR" sz="1600" b="0" spc="-150">
                <a:latin typeface="Microsoft Sans Serif"/>
                <a:cs typeface="Microsoft Sans Serif"/>
              </a:rPr>
              <a:t>às</a:t>
            </a:r>
            <a:r>
              <a:rPr lang="pt-BR" sz="1600" b="0" spc="-10">
                <a:latin typeface="Microsoft Sans Serif"/>
                <a:cs typeface="Microsoft Sans Serif"/>
              </a:rPr>
              <a:t> </a:t>
            </a:r>
            <a:r>
              <a:rPr lang="pt-BR" sz="1600" b="0" spc="-95">
                <a:latin typeface="Microsoft Sans Serif"/>
                <a:cs typeface="Microsoft Sans Serif"/>
              </a:rPr>
              <a:t>frequências</a:t>
            </a:r>
            <a:r>
              <a:rPr lang="pt-BR" sz="1600" b="0" spc="185">
                <a:latin typeface="Microsoft Sans Serif"/>
                <a:cs typeface="Microsoft Sans Serif"/>
              </a:rPr>
              <a:t> </a:t>
            </a:r>
            <a:r>
              <a:rPr lang="pt-BR" sz="1600" b="0" spc="-125">
                <a:latin typeface="Microsoft Sans Serif"/>
                <a:cs typeface="Microsoft Sans Serif"/>
              </a:rPr>
              <a:t>destas,</a:t>
            </a:r>
            <a:r>
              <a:rPr lang="pt-BR" sz="1600" b="0" spc="-85">
                <a:latin typeface="Microsoft Sans Serif"/>
                <a:cs typeface="Microsoft Sans Serif"/>
              </a:rPr>
              <a:t> representando </a:t>
            </a:r>
            <a:r>
              <a:rPr lang="pt-BR" sz="1600" b="0" spc="-170">
                <a:latin typeface="Microsoft Sans Serif"/>
                <a:cs typeface="Microsoft Sans Serif"/>
              </a:rPr>
              <a:t>uma</a:t>
            </a:r>
            <a:r>
              <a:rPr lang="pt-BR" sz="1600" b="0" spc="-165">
                <a:latin typeface="Microsoft Sans Serif"/>
                <a:cs typeface="Microsoft Sans Serif"/>
              </a:rPr>
              <a:t> </a:t>
            </a:r>
            <a:r>
              <a:rPr lang="pt-BR" sz="1600" b="0" spc="-125">
                <a:latin typeface="Microsoft Sans Serif"/>
                <a:cs typeface="Microsoft Sans Serif"/>
              </a:rPr>
              <a:t>imagem</a:t>
            </a:r>
            <a:r>
              <a:rPr lang="pt-BR" sz="1600" b="0" spc="-120">
                <a:latin typeface="Microsoft Sans Serif"/>
                <a:cs typeface="Microsoft Sans Serif"/>
              </a:rPr>
              <a:t> </a:t>
            </a:r>
            <a:r>
              <a:rPr lang="pt-BR" sz="1600" b="0" spc="-95">
                <a:latin typeface="Microsoft Sans Serif"/>
                <a:cs typeface="Microsoft Sans Serif"/>
              </a:rPr>
              <a:t>precisa</a:t>
            </a:r>
            <a:r>
              <a:rPr lang="pt-BR" sz="1600" b="0" spc="265">
                <a:latin typeface="Microsoft Sans Serif"/>
                <a:cs typeface="Microsoft Sans Serif"/>
              </a:rPr>
              <a:t> </a:t>
            </a:r>
            <a:r>
              <a:rPr lang="pt-BR" sz="1600" b="0" spc="-105">
                <a:latin typeface="Microsoft Sans Serif"/>
                <a:cs typeface="Microsoft Sans Serif"/>
              </a:rPr>
              <a:t>das</a:t>
            </a:r>
            <a:r>
              <a:rPr lang="pt-BR" sz="1600" b="0" spc="-100">
                <a:latin typeface="Microsoft Sans Serif"/>
                <a:cs typeface="Microsoft Sans Serif"/>
              </a:rPr>
              <a:t> </a:t>
            </a:r>
            <a:r>
              <a:rPr lang="pt-BR" sz="1600" b="0" spc="-95">
                <a:latin typeface="Microsoft Sans Serif"/>
                <a:cs typeface="Microsoft Sans Serif"/>
              </a:rPr>
              <a:t>proporções </a:t>
            </a:r>
            <a:r>
              <a:rPr lang="pt-BR" sz="1600" b="0" spc="-90">
                <a:latin typeface="Microsoft Sans Serif"/>
                <a:cs typeface="Microsoft Sans Serif"/>
              </a:rPr>
              <a:t> </a:t>
            </a:r>
            <a:r>
              <a:rPr lang="pt-BR" sz="1600" b="0" spc="-65">
                <a:latin typeface="Microsoft Sans Serif"/>
                <a:cs typeface="Microsoft Sans Serif"/>
              </a:rPr>
              <a:t>relativas</a:t>
            </a:r>
            <a:r>
              <a:rPr lang="pt-BR" sz="1600" b="0" spc="-60">
                <a:latin typeface="Microsoft Sans Serif"/>
                <a:cs typeface="Microsoft Sans Serif"/>
              </a:rPr>
              <a:t> </a:t>
            </a:r>
            <a:r>
              <a:rPr lang="pt-BR" sz="1600" b="0" spc="-10">
                <a:latin typeface="Microsoft Sans Serif"/>
                <a:cs typeface="Microsoft Sans Serif"/>
              </a:rPr>
              <a:t>da</a:t>
            </a:r>
            <a:r>
              <a:rPr lang="pt-BR" sz="1600" b="0" spc="-5">
                <a:latin typeface="Microsoft Sans Serif"/>
                <a:cs typeface="Microsoft Sans Serif"/>
              </a:rPr>
              <a:t> </a:t>
            </a:r>
            <a:r>
              <a:rPr lang="pt-BR" sz="1600" b="0" spc="-75">
                <a:latin typeface="Microsoft Sans Serif"/>
                <a:cs typeface="Microsoft Sans Serif"/>
              </a:rPr>
              <a:t>frequência</a:t>
            </a:r>
            <a:r>
              <a:rPr lang="pt-BR" sz="1600" b="0" spc="-70">
                <a:latin typeface="Microsoft Sans Serif"/>
                <a:cs typeface="Microsoft Sans Serif"/>
              </a:rPr>
              <a:t> </a:t>
            </a:r>
            <a:r>
              <a:rPr lang="pt-BR" sz="1600" b="0" spc="-35">
                <a:latin typeface="Microsoft Sans Serif"/>
                <a:cs typeface="Microsoft Sans Serif"/>
              </a:rPr>
              <a:t>total</a:t>
            </a:r>
            <a:r>
              <a:rPr lang="pt-BR" sz="1600" b="0" spc="-30">
                <a:latin typeface="Microsoft Sans Serif"/>
                <a:cs typeface="Microsoft Sans Serif"/>
              </a:rPr>
              <a:t> </a:t>
            </a:r>
            <a:r>
              <a:rPr lang="pt-BR" sz="1600" b="0" spc="-55">
                <a:latin typeface="Microsoft Sans Serif"/>
                <a:cs typeface="Microsoft Sans Serif"/>
              </a:rPr>
              <a:t>de</a:t>
            </a:r>
            <a:r>
              <a:rPr lang="pt-BR" sz="1600" b="0" spc="-50">
                <a:latin typeface="Microsoft Sans Serif"/>
                <a:cs typeface="Microsoft Sans Serif"/>
              </a:rPr>
              <a:t> </a:t>
            </a:r>
            <a:r>
              <a:rPr lang="pt-BR" sz="1600" b="0" spc="-250">
                <a:latin typeface="Microsoft Sans Serif"/>
                <a:cs typeface="Microsoft Sans Serif"/>
              </a:rPr>
              <a:t>um </a:t>
            </a:r>
            <a:r>
              <a:rPr lang="pt-BR" sz="1600" b="0" spc="-245">
                <a:latin typeface="Microsoft Sans Serif"/>
                <a:cs typeface="Microsoft Sans Serif"/>
              </a:rPr>
              <a:t> </a:t>
            </a:r>
            <a:r>
              <a:rPr lang="pt-BR" sz="1600" b="0" spc="-65">
                <a:latin typeface="Microsoft Sans Serif"/>
                <a:cs typeface="Microsoft Sans Serif"/>
              </a:rPr>
              <a:t>intervalo</a:t>
            </a:r>
            <a:r>
              <a:rPr lang="pt-BR" sz="1600" b="0" spc="5">
                <a:latin typeface="Microsoft Sans Serif"/>
                <a:cs typeface="Microsoft Sans Serif"/>
              </a:rPr>
              <a:t> </a:t>
            </a:r>
            <a:r>
              <a:rPr lang="pt-BR" sz="1600" b="0" spc="-15">
                <a:latin typeface="Microsoft Sans Serif"/>
                <a:cs typeface="Microsoft Sans Serif"/>
              </a:rPr>
              <a:t>para</a:t>
            </a:r>
            <a:r>
              <a:rPr lang="pt-BR" sz="1600" b="0" spc="10">
                <a:latin typeface="Microsoft Sans Serif"/>
                <a:cs typeface="Microsoft Sans Serif"/>
              </a:rPr>
              <a:t> </a:t>
            </a:r>
            <a:r>
              <a:rPr lang="pt-BR" sz="1600" b="0" spc="-100">
                <a:latin typeface="Microsoft Sans Serif"/>
                <a:cs typeface="Microsoft Sans Serif"/>
              </a:rPr>
              <a:t>outro.</a:t>
            </a:r>
            <a:endParaRPr lang="pt-BR" sz="1600" b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4520" y="1114313"/>
            <a:ext cx="6277610" cy="2601994"/>
          </a:xfrm>
          <a:prstGeom prst="rect">
            <a:avLst/>
          </a:prstGeom>
        </p:spPr>
        <p:txBody>
          <a:bodyPr vert="horz" wrap="square" lIns="0" tIns="90170" rIns="0" bIns="0" rtlCol="0" anchor="t">
            <a:spAutoFit/>
          </a:bodyPr>
          <a:lstStyle/>
          <a:p>
            <a:pPr marL="27940">
              <a:lnSpc>
                <a:spcPct val="100000"/>
              </a:lnSpc>
              <a:spcBef>
                <a:spcPts val="710"/>
              </a:spcBef>
            </a:pPr>
            <a:r>
              <a:rPr sz="2400" b="1" spc="-204">
                <a:latin typeface="Arial"/>
                <a:cs typeface="Arial"/>
              </a:rPr>
              <a:t>Boxplot:</a:t>
            </a:r>
            <a:endParaRPr sz="2400">
              <a:latin typeface="Arial"/>
              <a:cs typeface="Arial"/>
            </a:endParaRPr>
          </a:p>
          <a:p>
            <a:pPr marL="386715" indent="-374650">
              <a:lnSpc>
                <a:spcPct val="100000"/>
              </a:lnSpc>
              <a:spcBef>
                <a:spcPts val="509"/>
              </a:spcBef>
              <a:buClr>
                <a:srgbClr val="DD8047"/>
              </a:buClr>
              <a:buSzPct val="85000"/>
              <a:buFont typeface="Arial MT"/>
              <a:buChar char="●"/>
              <a:tabLst>
                <a:tab pos="386715" algn="l"/>
                <a:tab pos="387350" algn="l"/>
              </a:tabLst>
            </a:pPr>
            <a:r>
              <a:rPr sz="2000" spc="-45" err="1">
                <a:latin typeface="Microsoft Sans Serif"/>
                <a:cs typeface="Microsoft Sans Serif"/>
              </a:rPr>
              <a:t>Gráfic</a:t>
            </a:r>
            <a:r>
              <a:rPr sz="2000" spc="-50" err="1">
                <a:latin typeface="Microsoft Sans Serif"/>
                <a:cs typeface="Microsoft Sans Serif"/>
              </a:rPr>
              <a:t>o</a:t>
            </a:r>
            <a:r>
              <a:rPr sz="2000" spc="10">
                <a:latin typeface="Microsoft Sans Serif"/>
                <a:cs typeface="Microsoft Sans Serif"/>
              </a:rPr>
              <a:t> </a:t>
            </a:r>
            <a:r>
              <a:rPr sz="2000" spc="-170" err="1">
                <a:latin typeface="Microsoft Sans Serif"/>
                <a:cs typeface="Microsoft Sans Serif"/>
              </a:rPr>
              <a:t>const</a:t>
            </a:r>
            <a:r>
              <a:rPr sz="2000" spc="-80" err="1">
                <a:latin typeface="Microsoft Sans Serif"/>
                <a:cs typeface="Microsoft Sans Serif"/>
              </a:rPr>
              <a:t>r</a:t>
            </a:r>
            <a:r>
              <a:rPr sz="2000" spc="-95" err="1">
                <a:latin typeface="Microsoft Sans Serif"/>
                <a:cs typeface="Microsoft Sans Serif"/>
              </a:rPr>
              <a:t>uíd</a:t>
            </a:r>
            <a:r>
              <a:rPr sz="2000" spc="-110" err="1">
                <a:latin typeface="Microsoft Sans Serif"/>
                <a:cs typeface="Microsoft Sans Serif"/>
              </a:rPr>
              <a:t>o</a:t>
            </a:r>
            <a:r>
              <a:rPr sz="2000" spc="10">
                <a:latin typeface="Microsoft Sans Serif"/>
                <a:cs typeface="Microsoft Sans Serif"/>
              </a:rPr>
              <a:t> </a:t>
            </a:r>
            <a:r>
              <a:rPr sz="2000" spc="-195">
                <a:latin typeface="Microsoft Sans Serif"/>
                <a:cs typeface="Microsoft Sans Serif"/>
              </a:rPr>
              <a:t>co</a:t>
            </a:r>
            <a:r>
              <a:rPr sz="2000" spc="-300">
                <a:latin typeface="Microsoft Sans Serif"/>
                <a:cs typeface="Microsoft Sans Serif"/>
              </a:rPr>
              <a:t>m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20">
                <a:latin typeface="Microsoft Sans Serif"/>
                <a:cs typeface="Microsoft Sans Serif"/>
              </a:rPr>
              <a:t>base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80">
                <a:latin typeface="Microsoft Sans Serif"/>
                <a:cs typeface="Microsoft Sans Serif"/>
              </a:rPr>
              <a:t>n</a:t>
            </a:r>
            <a:r>
              <a:rPr sz="2000" spc="-175">
                <a:latin typeface="Microsoft Sans Serif"/>
                <a:cs typeface="Microsoft Sans Serif"/>
              </a:rPr>
              <a:t>o</a:t>
            </a:r>
            <a:r>
              <a:rPr sz="2000" spc="10">
                <a:latin typeface="Microsoft Sans Serif"/>
                <a:cs typeface="Microsoft Sans Serif"/>
              </a:rPr>
              <a:t> </a:t>
            </a:r>
            <a:r>
              <a:rPr sz="2000" spc="-190" err="1">
                <a:latin typeface="Microsoft Sans Serif"/>
                <a:cs typeface="Microsoft Sans Serif"/>
              </a:rPr>
              <a:t>resumo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65">
                <a:latin typeface="Microsoft Sans Serif"/>
                <a:cs typeface="Microsoft Sans Serif"/>
              </a:rPr>
              <a:t>do</a:t>
            </a:r>
            <a:r>
              <a:rPr sz="2000" spc="-145">
                <a:latin typeface="Microsoft Sans Serif"/>
                <a:cs typeface="Microsoft Sans Serif"/>
              </a:rPr>
              <a:t>s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65" err="1">
                <a:latin typeface="Microsoft Sans Serif"/>
                <a:cs typeface="Microsoft Sans Serif"/>
              </a:rPr>
              <a:t>cinc</a:t>
            </a:r>
            <a:r>
              <a:rPr sz="2000" spc="-200" err="1">
                <a:latin typeface="Microsoft Sans Serif"/>
                <a:cs typeface="Microsoft Sans Serif"/>
              </a:rPr>
              <a:t>o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210" err="1">
                <a:latin typeface="Microsoft Sans Serif"/>
                <a:cs typeface="Microsoft Sans Serif"/>
              </a:rPr>
              <a:t>núme</a:t>
            </a:r>
            <a:r>
              <a:rPr sz="2000" spc="-155" err="1">
                <a:latin typeface="Microsoft Sans Serif"/>
                <a:cs typeface="Microsoft Sans Serif"/>
              </a:rPr>
              <a:t>r</a:t>
            </a:r>
            <a:r>
              <a:rPr sz="2000" spc="-190" err="1">
                <a:latin typeface="Microsoft Sans Serif"/>
                <a:cs typeface="Microsoft Sans Serif"/>
              </a:rPr>
              <a:t>os</a:t>
            </a:r>
            <a:r>
              <a:rPr sz="2000" spc="-190">
                <a:latin typeface="Microsoft Sans Serif"/>
                <a:cs typeface="Microsoft Sans Serif"/>
              </a:rPr>
              <a:t>:</a:t>
            </a:r>
            <a:endParaRPr sz="2000">
              <a:latin typeface="Microsoft Sans Serif"/>
              <a:cs typeface="Microsoft Sans Serif"/>
            </a:endParaRPr>
          </a:p>
          <a:p>
            <a:pPr marL="706755" lvl="1" indent="-291465">
              <a:spcBef>
                <a:spcPts val="560"/>
              </a:spcBef>
              <a:buClr>
                <a:srgbClr val="DD8047"/>
              </a:buClr>
              <a:buSzPct val="69444"/>
              <a:buFont typeface="Arial MT"/>
              <a:buChar char="○"/>
              <a:tabLst>
                <a:tab pos="706755" algn="l"/>
                <a:tab pos="707390" algn="l"/>
              </a:tabLst>
            </a:pPr>
            <a:r>
              <a:rPr lang="pt-BR" spc="-80">
                <a:latin typeface="Microsoft Sans Serif"/>
                <a:ea typeface="Microsoft Sans Serif"/>
                <a:cs typeface="Microsoft Sans Serif"/>
              </a:rPr>
              <a:t>Limite inferior (mínimo não outlier);</a:t>
            </a:r>
            <a:endParaRPr lang="pt-BR" sz="1800" spc="-80">
              <a:latin typeface="Microsoft Sans Serif"/>
              <a:ea typeface="Microsoft Sans Serif"/>
              <a:cs typeface="Microsoft Sans Serif"/>
            </a:endParaRPr>
          </a:p>
          <a:p>
            <a:pPr marL="706755" lvl="1" indent="-291465">
              <a:spcBef>
                <a:spcPts val="550"/>
              </a:spcBef>
              <a:buClr>
                <a:srgbClr val="DD8047"/>
              </a:buClr>
              <a:buSzPct val="69444"/>
              <a:buFont typeface="Arial MT"/>
              <a:buChar char="○"/>
              <a:tabLst>
                <a:tab pos="706755" algn="l"/>
                <a:tab pos="707390" algn="l"/>
              </a:tabLst>
            </a:pPr>
            <a:r>
              <a:rPr sz="1800" spc="-110">
                <a:latin typeface="Microsoft Sans Serif"/>
                <a:cs typeface="Microsoft Sans Serif"/>
              </a:rPr>
              <a:t>Primeiro</a:t>
            </a:r>
            <a:r>
              <a:rPr sz="1800" spc="-5">
                <a:latin typeface="Microsoft Sans Serif"/>
                <a:cs typeface="Microsoft Sans Serif"/>
              </a:rPr>
              <a:t> </a:t>
            </a:r>
            <a:r>
              <a:rPr sz="1800" spc="-40" err="1">
                <a:latin typeface="Microsoft Sans Serif"/>
                <a:cs typeface="Microsoft Sans Serif"/>
              </a:rPr>
              <a:t>quartil</a:t>
            </a:r>
            <a:r>
              <a:rPr sz="1800" spc="-10">
                <a:latin typeface="Microsoft Sans Serif"/>
                <a:cs typeface="Microsoft Sans Serif"/>
              </a:rPr>
              <a:t> </a:t>
            </a:r>
            <a:r>
              <a:rPr sz="1800" spc="-70">
                <a:latin typeface="Microsoft Sans Serif"/>
                <a:cs typeface="Microsoft Sans Serif"/>
              </a:rPr>
              <a:t>(Q1</a:t>
            </a:r>
            <a:r>
              <a:rPr lang="pt-BR" spc="-70">
                <a:latin typeface="Microsoft Sans Serif"/>
                <a:cs typeface="Microsoft Sans Serif"/>
              </a:rPr>
              <a:t>);</a:t>
            </a:r>
            <a:endParaRPr lang="en-US" spc="-70">
              <a:latin typeface="Microsoft Sans Serif"/>
              <a:cs typeface="Microsoft Sans Serif"/>
            </a:endParaRPr>
          </a:p>
          <a:p>
            <a:pPr marL="706755" lvl="1" indent="-291465">
              <a:spcBef>
                <a:spcPts val="550"/>
              </a:spcBef>
              <a:buClr>
                <a:srgbClr val="DD8047"/>
              </a:buClr>
              <a:buSzPct val="69444"/>
              <a:buFont typeface="Arial MT"/>
              <a:buChar char="○"/>
              <a:tabLst>
                <a:tab pos="706755" algn="l"/>
                <a:tab pos="707390" algn="l"/>
              </a:tabLst>
            </a:pPr>
            <a:r>
              <a:rPr sz="1800" spc="-75">
                <a:latin typeface="Microsoft Sans Serif"/>
                <a:cs typeface="Microsoft Sans Serif"/>
              </a:rPr>
              <a:t>Median</a:t>
            </a:r>
            <a:r>
              <a:rPr sz="1800" spc="-70">
                <a:latin typeface="Microsoft Sans Serif"/>
                <a:cs typeface="Microsoft Sans Serif"/>
              </a:rPr>
              <a:t>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40">
                <a:latin typeface="Microsoft Sans Serif"/>
                <a:cs typeface="Microsoft Sans Serif"/>
              </a:rPr>
              <a:t>(</a:t>
            </a:r>
            <a:r>
              <a:rPr sz="1800" spc="-140" err="1">
                <a:latin typeface="Microsoft Sans Serif"/>
                <a:cs typeface="Microsoft Sans Serif"/>
              </a:rPr>
              <a:t>segund</a:t>
            </a:r>
            <a:r>
              <a:rPr sz="1800" spc="-145" err="1">
                <a:latin typeface="Microsoft Sans Serif"/>
                <a:cs typeface="Microsoft Sans Serif"/>
              </a:rPr>
              <a:t>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70" err="1">
                <a:latin typeface="Microsoft Sans Serif"/>
                <a:cs typeface="Microsoft Sans Serif"/>
              </a:rPr>
              <a:t>qua</a:t>
            </a:r>
            <a:r>
              <a:rPr sz="1800" spc="-10" err="1">
                <a:latin typeface="Microsoft Sans Serif"/>
                <a:cs typeface="Microsoft Sans Serif"/>
              </a:rPr>
              <a:t>r</a:t>
            </a:r>
            <a:r>
              <a:rPr sz="1800" spc="-25" err="1">
                <a:latin typeface="Microsoft Sans Serif"/>
                <a:cs typeface="Microsoft Sans Serif"/>
              </a:rPr>
              <a:t>ti</a:t>
            </a:r>
            <a:r>
              <a:rPr sz="1800" spc="-15" err="1">
                <a:latin typeface="Microsoft Sans Serif"/>
                <a:cs typeface="Microsoft Sans Serif"/>
              </a:rPr>
              <a:t>l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50">
                <a:latin typeface="Microsoft Sans Serif"/>
                <a:cs typeface="Microsoft Sans Serif"/>
              </a:rPr>
              <a:t>Q2</a:t>
            </a:r>
            <a:r>
              <a:rPr lang="pt-BR" spc="-50">
                <a:latin typeface="Microsoft Sans Serif"/>
                <a:cs typeface="Microsoft Sans Serif"/>
              </a:rPr>
              <a:t>);</a:t>
            </a:r>
            <a:endParaRPr sz="1800">
              <a:latin typeface="Microsoft Sans Serif"/>
              <a:cs typeface="Microsoft Sans Serif"/>
            </a:endParaRPr>
          </a:p>
          <a:p>
            <a:pPr marL="706755" lvl="1" indent="-291465">
              <a:spcBef>
                <a:spcPts val="550"/>
              </a:spcBef>
              <a:buClr>
                <a:srgbClr val="DD8047"/>
              </a:buClr>
              <a:buSzPct val="69444"/>
              <a:buFont typeface="Arial MT"/>
              <a:buChar char="○"/>
              <a:tabLst>
                <a:tab pos="706755" algn="l"/>
                <a:tab pos="707390" algn="l"/>
              </a:tabLst>
            </a:pPr>
            <a:r>
              <a:rPr sz="1800" spc="-465">
                <a:latin typeface="Microsoft Sans Serif"/>
                <a:cs typeface="Microsoft Sans Serif"/>
              </a:rPr>
              <a:t>T</a:t>
            </a:r>
            <a:r>
              <a:rPr sz="1800" spc="-75">
                <a:latin typeface="Microsoft Sans Serif"/>
                <a:cs typeface="Microsoft Sans Serif"/>
              </a:rPr>
              <a:t>ercei</a:t>
            </a:r>
            <a:r>
              <a:rPr sz="1800" spc="-100">
                <a:latin typeface="Microsoft Sans Serif"/>
                <a:cs typeface="Microsoft Sans Serif"/>
              </a:rPr>
              <a:t>r</a:t>
            </a:r>
            <a:r>
              <a:rPr sz="1800" spc="-105">
                <a:latin typeface="Microsoft Sans Serif"/>
                <a:cs typeface="Microsoft Sans Serif"/>
              </a:rPr>
              <a:t>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70" err="1">
                <a:latin typeface="Microsoft Sans Serif"/>
                <a:cs typeface="Microsoft Sans Serif"/>
              </a:rPr>
              <a:t>qua</a:t>
            </a:r>
            <a:r>
              <a:rPr sz="1800" spc="-10" err="1">
                <a:latin typeface="Microsoft Sans Serif"/>
                <a:cs typeface="Microsoft Sans Serif"/>
              </a:rPr>
              <a:t>r</a:t>
            </a:r>
            <a:r>
              <a:rPr sz="1800" spc="-25" err="1">
                <a:latin typeface="Microsoft Sans Serif"/>
                <a:cs typeface="Microsoft Sans Serif"/>
              </a:rPr>
              <a:t>ti</a:t>
            </a:r>
            <a:r>
              <a:rPr sz="1800" spc="-15" err="1">
                <a:latin typeface="Microsoft Sans Serif"/>
                <a:cs typeface="Microsoft Sans Serif"/>
              </a:rPr>
              <a:t>l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70">
                <a:latin typeface="Microsoft Sans Serif"/>
                <a:cs typeface="Microsoft Sans Serif"/>
              </a:rPr>
              <a:t>(Q3)</a:t>
            </a:r>
            <a:r>
              <a:rPr lang="en-US" spc="-70">
                <a:latin typeface="Microsoft Sans Serif"/>
                <a:cs typeface="Microsoft Sans Serif"/>
              </a:rPr>
              <a:t> ;</a:t>
            </a:r>
            <a:endParaRPr lang="en-US" sz="1800" spc="-70">
              <a:latin typeface="Microsoft Sans Serif"/>
              <a:ea typeface="Microsoft Sans Serif"/>
              <a:cs typeface="Microsoft Sans Serif"/>
            </a:endParaRPr>
          </a:p>
          <a:p>
            <a:pPr marL="706755" lvl="1" indent="-291465">
              <a:spcBef>
                <a:spcPts val="550"/>
              </a:spcBef>
              <a:buClr>
                <a:srgbClr val="DD8047"/>
              </a:buClr>
              <a:buSzPct val="69444"/>
              <a:buFont typeface="Arial MT"/>
              <a:buChar char="○"/>
              <a:tabLst>
                <a:tab pos="706755" algn="l"/>
                <a:tab pos="707390" algn="l"/>
              </a:tabLst>
            </a:pPr>
            <a:r>
              <a:rPr lang="pt-BR" spc="-130">
                <a:latin typeface="Microsoft Sans Serif"/>
                <a:cs typeface="Microsoft Sans Serif"/>
              </a:rPr>
              <a:t>Limite superior (máximo não outlier).</a:t>
            </a:r>
            <a:endParaRPr lang="en-US" sz="18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0764" y="3729515"/>
            <a:ext cx="5259599" cy="1075679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5479" y="1219689"/>
            <a:ext cx="7589520" cy="1626086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09880">
              <a:lnSpc>
                <a:spcPct val="100000"/>
              </a:lnSpc>
              <a:spcBef>
                <a:spcPts val="620"/>
              </a:spcBef>
            </a:pPr>
            <a:r>
              <a:rPr sz="2200" b="1" spc="-235">
                <a:latin typeface="Arial"/>
                <a:cs typeface="Arial"/>
              </a:rPr>
              <a:t>ER</a:t>
            </a:r>
            <a:r>
              <a:rPr sz="2200" b="1" spc="-300">
                <a:latin typeface="Arial"/>
                <a:cs typeface="Arial"/>
              </a:rPr>
              <a:t>R</a:t>
            </a:r>
            <a:r>
              <a:rPr sz="2200" b="1" spc="-190">
                <a:latin typeface="Arial"/>
                <a:cs typeface="Arial"/>
              </a:rPr>
              <a:t>O</a:t>
            </a:r>
            <a:r>
              <a:rPr sz="2200" b="1" spc="-160">
                <a:latin typeface="Arial"/>
                <a:cs typeface="Arial"/>
              </a:rPr>
              <a:t>S</a:t>
            </a:r>
            <a:r>
              <a:rPr sz="2200" b="1" spc="-20">
                <a:latin typeface="Arial"/>
                <a:cs typeface="Arial"/>
              </a:rPr>
              <a:t> </a:t>
            </a:r>
            <a:r>
              <a:rPr sz="2200" b="1" spc="-110">
                <a:latin typeface="Arial"/>
                <a:cs typeface="Arial"/>
              </a:rPr>
              <a:t>MAI</a:t>
            </a:r>
            <a:r>
              <a:rPr sz="2200" b="1" spc="-114">
                <a:latin typeface="Arial"/>
                <a:cs typeface="Arial"/>
              </a:rPr>
              <a:t>S</a:t>
            </a:r>
            <a:r>
              <a:rPr sz="2200" b="1" spc="-25">
                <a:latin typeface="Arial"/>
                <a:cs typeface="Arial"/>
              </a:rPr>
              <a:t> </a:t>
            </a:r>
            <a:r>
              <a:rPr sz="2200" b="1" spc="-130">
                <a:latin typeface="Arial"/>
                <a:cs typeface="Arial"/>
              </a:rPr>
              <a:t>COMUNS:</a:t>
            </a:r>
            <a:endParaRPr sz="2200">
              <a:latin typeface="Arial"/>
              <a:cs typeface="Arial"/>
            </a:endParaRPr>
          </a:p>
          <a:p>
            <a:pPr marL="755015" lvl="1" indent="-285750">
              <a:spcBef>
                <a:spcPts val="520"/>
              </a:spcBef>
              <a:buClr>
                <a:srgbClr val="DD8047"/>
              </a:buClr>
              <a:buSzPct val="100000"/>
              <a:buFont typeface="Courier New" panose="02070309020205020404" pitchFamily="49" charset="0"/>
              <a:buChar char="o"/>
              <a:tabLst>
                <a:tab pos="309880" algn="l"/>
                <a:tab pos="310515" algn="l"/>
              </a:tabLst>
            </a:pPr>
            <a:r>
              <a:rPr sz="1600" spc="-155" err="1">
                <a:latin typeface="Microsoft Sans Serif"/>
                <a:cs typeface="Microsoft Sans Serif"/>
              </a:rPr>
              <a:t>Escala</a:t>
            </a:r>
            <a:r>
              <a:rPr sz="1600" spc="-150" err="1">
                <a:latin typeface="Microsoft Sans Serif"/>
                <a:cs typeface="Microsoft Sans Serif"/>
              </a:rPr>
              <a:t>s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75" err="1">
                <a:latin typeface="Microsoft Sans Serif"/>
                <a:cs typeface="Microsoft Sans Serif"/>
              </a:rPr>
              <a:t>inadequada</a:t>
            </a:r>
            <a:r>
              <a:rPr sz="1600" spc="-80" err="1">
                <a:latin typeface="Microsoft Sans Serif"/>
                <a:cs typeface="Microsoft Sans Serif"/>
              </a:rPr>
              <a:t>s</a:t>
            </a:r>
            <a:r>
              <a:rPr sz="1600" spc="-90">
                <a:latin typeface="Microsoft Sans Serif"/>
                <a:cs typeface="Microsoft Sans Serif"/>
              </a:rPr>
              <a:t>.</a:t>
            </a:r>
            <a:endParaRPr sz="1600">
              <a:latin typeface="Microsoft Sans Serif"/>
              <a:cs typeface="Microsoft Sans Serif"/>
            </a:endParaRPr>
          </a:p>
          <a:p>
            <a:pPr marL="755015" lvl="1" indent="-285750">
              <a:spcBef>
                <a:spcPts val="520"/>
              </a:spcBef>
              <a:buClr>
                <a:srgbClr val="DD8047"/>
              </a:buClr>
              <a:buSzPct val="100000"/>
              <a:buFont typeface="Courier New" panose="02070309020205020404" pitchFamily="49" charset="0"/>
              <a:buChar char="o"/>
              <a:tabLst>
                <a:tab pos="309880" algn="l"/>
                <a:tab pos="310515" algn="l"/>
              </a:tabLst>
            </a:pPr>
            <a:r>
              <a:rPr sz="1600" spc="-125" err="1">
                <a:latin typeface="Microsoft Sans Serif"/>
                <a:cs typeface="Microsoft Sans Serif"/>
              </a:rPr>
              <a:t>Ausência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20">
                <a:latin typeface="Microsoft Sans Serif"/>
                <a:cs typeface="Microsoft Sans Serif"/>
              </a:rPr>
              <a:t>dos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20" err="1">
                <a:latin typeface="Microsoft Sans Serif"/>
                <a:cs typeface="Microsoft Sans Serif"/>
              </a:rPr>
              <a:t>elementos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50" err="1">
                <a:latin typeface="Microsoft Sans Serif"/>
                <a:cs typeface="Microsoft Sans Serif"/>
              </a:rPr>
              <a:t>mínimos</a:t>
            </a:r>
            <a:r>
              <a:rPr sz="1600" spc="-150">
                <a:latin typeface="Microsoft Sans Serif"/>
                <a:cs typeface="Microsoft Sans Serif"/>
              </a:rPr>
              <a:t>.</a:t>
            </a:r>
            <a:endParaRPr sz="1600">
              <a:latin typeface="Microsoft Sans Serif"/>
              <a:cs typeface="Microsoft Sans Serif"/>
            </a:endParaRPr>
          </a:p>
          <a:p>
            <a:pPr marL="755015" lvl="1" indent="-285750">
              <a:spcBef>
                <a:spcPts val="520"/>
              </a:spcBef>
              <a:buClr>
                <a:srgbClr val="DD8047"/>
              </a:buClr>
              <a:buSzPct val="100000"/>
              <a:buFont typeface="Courier New" panose="02070309020205020404" pitchFamily="49" charset="0"/>
              <a:buChar char="o"/>
              <a:tabLst>
                <a:tab pos="309880" algn="l"/>
                <a:tab pos="310515" algn="l"/>
              </a:tabLst>
            </a:pPr>
            <a:r>
              <a:rPr sz="1600" spc="-114" err="1">
                <a:latin typeface="Microsoft Sans Serif"/>
                <a:cs typeface="Microsoft Sans Serif"/>
              </a:rPr>
              <a:t>Composição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95" err="1">
                <a:latin typeface="Microsoft Sans Serif"/>
                <a:cs typeface="Microsoft Sans Serif"/>
              </a:rPr>
              <a:t>não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55" err="1">
                <a:latin typeface="Microsoft Sans Serif"/>
                <a:cs typeface="Microsoft Sans Serif"/>
              </a:rPr>
              <a:t>autoexplicativa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50" err="1">
                <a:latin typeface="Microsoft Sans Serif"/>
                <a:cs typeface="Microsoft Sans Serif"/>
              </a:rPr>
              <a:t>obrigando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85">
                <a:latin typeface="Microsoft Sans Serif"/>
                <a:cs typeface="Microsoft Sans Serif"/>
              </a:rPr>
              <a:t>o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40" err="1">
                <a:latin typeface="Microsoft Sans Serif"/>
                <a:cs typeface="Microsoft Sans Serif"/>
              </a:rPr>
              <a:t>leitor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10">
                <a:latin typeface="Microsoft Sans Serif"/>
                <a:cs typeface="Microsoft Sans Serif"/>
              </a:rPr>
              <a:t>a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10" err="1">
                <a:latin typeface="Microsoft Sans Serif"/>
                <a:cs typeface="Microsoft Sans Serif"/>
              </a:rPr>
              <a:t>buscar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114" err="1">
                <a:latin typeface="Microsoft Sans Serif"/>
                <a:cs typeface="Microsoft Sans Serif"/>
              </a:rPr>
              <a:t>esclarecimentos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135">
                <a:latin typeface="Microsoft Sans Serif"/>
                <a:cs typeface="Microsoft Sans Serif"/>
              </a:rPr>
              <a:t>no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75" err="1">
                <a:latin typeface="Microsoft Sans Serif"/>
                <a:cs typeface="Microsoft Sans Serif"/>
              </a:rPr>
              <a:t>corpo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50">
                <a:latin typeface="Microsoft Sans Serif"/>
                <a:cs typeface="Microsoft Sans Serif"/>
              </a:rPr>
              <a:t>do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60" err="1">
                <a:latin typeface="Microsoft Sans Serif"/>
                <a:cs typeface="Microsoft Sans Serif"/>
              </a:rPr>
              <a:t>texto</a:t>
            </a:r>
            <a:r>
              <a:rPr sz="1600" spc="-60">
                <a:latin typeface="Microsoft Sans Serif"/>
                <a:cs typeface="Microsoft Sans Serif"/>
              </a:rPr>
              <a:t>.</a:t>
            </a:r>
            <a:endParaRPr sz="16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1650" y="2966974"/>
            <a:ext cx="2817724" cy="202616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413824" y="3533830"/>
            <a:ext cx="140462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4835">
              <a:lnSpc>
                <a:spcPct val="100000"/>
              </a:lnSpc>
              <a:spcBef>
                <a:spcPts val="100"/>
              </a:spcBef>
            </a:pPr>
            <a:r>
              <a:rPr sz="1500" spc="-180">
                <a:latin typeface="Microsoft Sans Serif"/>
                <a:cs typeface="Microsoft Sans Serif"/>
              </a:rPr>
              <a:t>ERRADO!!!</a:t>
            </a:r>
            <a:endParaRPr sz="1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tabLst>
                <a:tab pos="544830" algn="l"/>
              </a:tabLst>
            </a:pPr>
            <a:r>
              <a:rPr sz="1500" u="sng">
                <a:uFill>
                  <a:solidFill>
                    <a:srgbClr val="775F55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500" spc="-60">
                <a:latin typeface="Times New Roman"/>
                <a:cs typeface="Times New Roman"/>
              </a:rPr>
              <a:t> </a:t>
            </a:r>
            <a:r>
              <a:rPr sz="1500" spc="-95">
                <a:latin typeface="Microsoft Sans Serif"/>
                <a:cs typeface="Microsoft Sans Serif"/>
              </a:rPr>
              <a:t>Referência</a:t>
            </a:r>
            <a:endParaRPr sz="1500">
              <a:latin typeface="Microsoft Sans Serif"/>
              <a:cs typeface="Microsoft Sans Serif"/>
            </a:endParaRPr>
          </a:p>
          <a:p>
            <a:pPr marL="584835">
              <a:lnSpc>
                <a:spcPct val="100000"/>
              </a:lnSpc>
            </a:pPr>
            <a:r>
              <a:rPr sz="1500" spc="-100">
                <a:latin typeface="Microsoft Sans Serif"/>
                <a:cs typeface="Microsoft Sans Serif"/>
              </a:rPr>
              <a:t>Título</a:t>
            </a:r>
            <a:endParaRPr sz="1500">
              <a:latin typeface="Microsoft Sans Serif"/>
              <a:cs typeface="Microsoft Sans Serif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57616" y="3788896"/>
            <a:ext cx="237194" cy="22324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49083" y="4017496"/>
            <a:ext cx="237194" cy="223242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5203100" y="3152895"/>
            <a:ext cx="2572385" cy="1901189"/>
            <a:chOff x="5203100" y="3152895"/>
            <a:chExt cx="2572385" cy="1901189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03100" y="3152895"/>
              <a:ext cx="2232731" cy="1900817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7377225" y="3876249"/>
              <a:ext cx="398145" cy="0"/>
            </a:xfrm>
            <a:custGeom>
              <a:avLst/>
              <a:gdLst/>
              <a:ahLst/>
              <a:cxnLst/>
              <a:rect l="l" t="t" r="r" b="b"/>
              <a:pathLst>
                <a:path w="398145">
                  <a:moveTo>
                    <a:pt x="397649" y="0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775F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334000" y="3860517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5" h="31750">
                  <a:moveTo>
                    <a:pt x="43224" y="31465"/>
                  </a:moveTo>
                  <a:lnTo>
                    <a:pt x="0" y="15732"/>
                  </a:lnTo>
                  <a:lnTo>
                    <a:pt x="43224" y="0"/>
                  </a:lnTo>
                  <a:lnTo>
                    <a:pt x="43224" y="31465"/>
                  </a:lnTo>
                  <a:close/>
                </a:path>
              </a:pathLst>
            </a:custGeom>
            <a:solidFill>
              <a:srgbClr val="775F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334000" y="3860517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5" h="31750">
                  <a:moveTo>
                    <a:pt x="43224" y="0"/>
                  </a:moveTo>
                  <a:lnTo>
                    <a:pt x="0" y="15732"/>
                  </a:lnTo>
                  <a:lnTo>
                    <a:pt x="43224" y="31465"/>
                  </a:lnTo>
                  <a:lnTo>
                    <a:pt x="43224" y="0"/>
                  </a:lnTo>
                  <a:close/>
                </a:path>
              </a:pathLst>
            </a:custGeom>
            <a:ln w="9524">
              <a:solidFill>
                <a:srgbClr val="775F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7914999" y="3568955"/>
            <a:ext cx="84709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spc="-5">
                <a:latin typeface="Times New Roman"/>
                <a:cs typeface="Times New Roman"/>
              </a:rPr>
              <a:t>Correto!!! </a:t>
            </a:r>
            <a:r>
              <a:rPr sz="1500" spc="-365">
                <a:latin typeface="Times New Roman"/>
                <a:cs typeface="Times New Roman"/>
              </a:rPr>
              <a:t> </a:t>
            </a:r>
            <a:r>
              <a:rPr sz="1500" spc="-5">
                <a:latin typeface="Times New Roman"/>
                <a:cs typeface="Times New Roman"/>
              </a:rPr>
              <a:t>Referência  Título</a:t>
            </a:r>
            <a:endParaRPr sz="1500">
              <a:latin typeface="Times New Roman"/>
              <a:cs typeface="Times New Roman"/>
            </a:endParaRPr>
          </a:p>
        </p:txBody>
      </p: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800204" y="3824021"/>
            <a:ext cx="237194" cy="223242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40970" y="4052621"/>
            <a:ext cx="237194" cy="223242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3378536" y="3963929"/>
            <a:ext cx="53340" cy="41275"/>
            <a:chOff x="3378536" y="3963929"/>
            <a:chExt cx="53340" cy="41275"/>
          </a:xfrm>
        </p:grpSpPr>
        <p:sp>
          <p:nvSpPr>
            <p:cNvPr id="17" name="object 17"/>
            <p:cNvSpPr/>
            <p:nvPr/>
          </p:nvSpPr>
          <p:spPr>
            <a:xfrm>
              <a:off x="3383299" y="3968692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4" h="31750">
                  <a:moveTo>
                    <a:pt x="43225" y="31465"/>
                  </a:moveTo>
                  <a:lnTo>
                    <a:pt x="0" y="15732"/>
                  </a:lnTo>
                  <a:lnTo>
                    <a:pt x="43225" y="0"/>
                  </a:lnTo>
                  <a:lnTo>
                    <a:pt x="43225" y="31465"/>
                  </a:lnTo>
                  <a:close/>
                </a:path>
              </a:pathLst>
            </a:custGeom>
            <a:solidFill>
              <a:srgbClr val="775F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383299" y="3968692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4" h="31750">
                  <a:moveTo>
                    <a:pt x="43225" y="0"/>
                  </a:moveTo>
                  <a:lnTo>
                    <a:pt x="0" y="15732"/>
                  </a:lnTo>
                  <a:lnTo>
                    <a:pt x="43225" y="31465"/>
                  </a:lnTo>
                  <a:lnTo>
                    <a:pt x="43225" y="0"/>
                  </a:lnTo>
                  <a:close/>
                </a:path>
              </a:pathLst>
            </a:custGeom>
            <a:ln w="9524">
              <a:solidFill>
                <a:srgbClr val="775F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253585"/>
            <a:ext cx="8018505" cy="302582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404495" indent="-392430">
              <a:lnSpc>
                <a:spcPct val="100000"/>
              </a:lnSpc>
              <a:spcBef>
                <a:spcPts val="135"/>
              </a:spcBef>
              <a:buClr>
                <a:srgbClr val="DD8047"/>
              </a:buClr>
              <a:buChar char="●"/>
              <a:tabLst>
                <a:tab pos="404495" algn="l"/>
                <a:tab pos="405130" algn="l"/>
              </a:tabLst>
            </a:pPr>
            <a:r>
              <a:rPr sz="2400" b="1" spc="-210" err="1">
                <a:latin typeface="Arial"/>
                <a:cs typeface="Arial"/>
              </a:rPr>
              <a:t>Uso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140" err="1">
                <a:latin typeface="Arial"/>
                <a:cs typeface="Arial"/>
              </a:rPr>
              <a:t>mais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140" err="1">
                <a:latin typeface="Arial"/>
                <a:cs typeface="Arial"/>
              </a:rPr>
              <a:t>adequado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204">
                <a:latin typeface="Arial"/>
                <a:cs typeface="Arial"/>
              </a:rPr>
              <a:t>dos</a:t>
            </a:r>
            <a:r>
              <a:rPr sz="2400" b="1" spc="-20">
                <a:latin typeface="Arial"/>
                <a:cs typeface="Arial"/>
              </a:rPr>
              <a:t> </a:t>
            </a:r>
            <a:r>
              <a:rPr sz="2400" b="1" spc="-145" err="1">
                <a:latin typeface="Arial"/>
                <a:cs typeface="Arial"/>
              </a:rPr>
              <a:t>principais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155" err="1">
                <a:latin typeface="Arial"/>
                <a:cs typeface="Arial"/>
              </a:rPr>
              <a:t>gráficos</a:t>
            </a:r>
            <a:r>
              <a:rPr sz="2400" b="1" spc="-25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estatísticos</a:t>
            </a:r>
            <a:r>
              <a:rPr sz="2400" b="1" spc="-170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709295" lvl="1" indent="-297815">
              <a:lnSpc>
                <a:spcPct val="100000"/>
              </a:lnSpc>
              <a:spcBef>
                <a:spcPts val="30"/>
              </a:spcBef>
              <a:buClr>
                <a:srgbClr val="DD8047"/>
              </a:buClr>
              <a:buSzPct val="77272"/>
              <a:buChar char="○"/>
              <a:tabLst>
                <a:tab pos="709295" algn="l"/>
                <a:tab pos="709930" algn="l"/>
              </a:tabLst>
            </a:pPr>
            <a:r>
              <a:rPr sz="2200" b="1" spc="-175" err="1">
                <a:latin typeface="Arial"/>
                <a:cs typeface="Arial"/>
              </a:rPr>
              <a:t>Coluna</a:t>
            </a:r>
            <a:r>
              <a:rPr lang="pt-BR" sz="2200" b="1" spc="-180">
                <a:latin typeface="Arial"/>
                <a:cs typeface="Arial"/>
              </a:rPr>
              <a:t>s:</a:t>
            </a:r>
            <a:endParaRPr sz="1000">
              <a:latin typeface="Arial"/>
              <a:cs typeface="Arial"/>
            </a:endParaRPr>
          </a:p>
          <a:p>
            <a:pPr marL="969644" lvl="2" indent="-273050">
              <a:lnSpc>
                <a:spcPct val="100000"/>
              </a:lnSpc>
              <a:spcBef>
                <a:spcPts val="45"/>
              </a:spcBef>
              <a:buClr>
                <a:srgbClr val="DD8047"/>
              </a:buClr>
              <a:buFont typeface="Arial MT"/>
              <a:buChar char="■"/>
              <a:tabLst>
                <a:tab pos="970280" algn="l"/>
              </a:tabLst>
            </a:pPr>
            <a:r>
              <a:rPr spc="-125" err="1">
                <a:latin typeface="Microsoft Sans Serif"/>
                <a:cs typeface="Microsoft Sans Serif"/>
              </a:rPr>
              <a:t>Representação</a:t>
            </a:r>
            <a:r>
              <a:rPr spc="30">
                <a:latin typeface="Microsoft Sans Serif"/>
                <a:cs typeface="Microsoft Sans Serif"/>
              </a:rPr>
              <a:t> </a:t>
            </a:r>
            <a:r>
              <a:rPr spc="-45">
                <a:latin typeface="Microsoft Sans Serif"/>
                <a:cs typeface="Microsoft Sans Serif"/>
              </a:rPr>
              <a:t>de</a:t>
            </a:r>
            <a:r>
              <a:rPr spc="30">
                <a:latin typeface="Microsoft Sans Serif"/>
                <a:cs typeface="Microsoft Sans Serif"/>
              </a:rPr>
              <a:t> </a:t>
            </a:r>
            <a:r>
              <a:rPr spc="-140" err="1">
                <a:latin typeface="Microsoft Sans Serif"/>
                <a:cs typeface="Microsoft Sans Serif"/>
              </a:rPr>
              <a:t>séries</a:t>
            </a:r>
            <a:r>
              <a:rPr spc="30">
                <a:latin typeface="Microsoft Sans Serif"/>
                <a:cs typeface="Microsoft Sans Serif"/>
              </a:rPr>
              <a:t> </a:t>
            </a:r>
            <a:r>
              <a:rPr spc="-110" err="1">
                <a:latin typeface="Microsoft Sans Serif"/>
                <a:cs typeface="Microsoft Sans Serif"/>
              </a:rPr>
              <a:t>estatísticas</a:t>
            </a:r>
            <a:r>
              <a:rPr spc="30">
                <a:latin typeface="Microsoft Sans Serif"/>
                <a:cs typeface="Microsoft Sans Serif"/>
              </a:rPr>
              <a:t> </a:t>
            </a:r>
            <a:r>
              <a:rPr spc="-160" err="1">
                <a:latin typeface="Microsoft Sans Serif"/>
                <a:cs typeface="Microsoft Sans Serif"/>
              </a:rPr>
              <a:t>ou</a:t>
            </a:r>
            <a:r>
              <a:rPr spc="30">
                <a:latin typeface="Microsoft Sans Serif"/>
                <a:cs typeface="Microsoft Sans Serif"/>
              </a:rPr>
              <a:t> </a:t>
            </a:r>
            <a:r>
              <a:rPr spc="-100" err="1">
                <a:latin typeface="Microsoft Sans Serif"/>
                <a:cs typeface="Microsoft Sans Serif"/>
              </a:rPr>
              <a:t>temporais</a:t>
            </a:r>
            <a:r>
              <a:rPr lang="pt-BR" spc="-100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cs typeface="Microsoft Sans Serif"/>
            </a:endParaRPr>
          </a:p>
          <a:p>
            <a:pPr marL="969644" lvl="2" indent="-273050">
              <a:lnSpc>
                <a:spcPct val="100000"/>
              </a:lnSpc>
              <a:spcBef>
                <a:spcPts val="55"/>
              </a:spcBef>
              <a:buClr>
                <a:srgbClr val="DD8047"/>
              </a:buClr>
              <a:buFont typeface="Arial MT"/>
              <a:buChar char="■"/>
              <a:tabLst>
                <a:tab pos="970280" algn="l"/>
              </a:tabLst>
            </a:pPr>
            <a:r>
              <a:rPr spc="-90" err="1">
                <a:latin typeface="Microsoft Sans Serif"/>
                <a:cs typeface="Microsoft Sans Serif"/>
              </a:rPr>
              <a:t>Comparação</a:t>
            </a:r>
            <a:r>
              <a:rPr spc="-5">
                <a:latin typeface="Microsoft Sans Serif"/>
                <a:cs typeface="Microsoft Sans Serif"/>
              </a:rPr>
              <a:t> </a:t>
            </a:r>
            <a:r>
              <a:rPr spc="-45">
                <a:latin typeface="Microsoft Sans Serif"/>
                <a:cs typeface="Microsoft Sans Serif"/>
              </a:rPr>
              <a:t>de</a:t>
            </a:r>
            <a:r>
              <a:rPr>
                <a:latin typeface="Microsoft Sans Serif"/>
                <a:cs typeface="Microsoft Sans Serif"/>
              </a:rPr>
              <a:t> </a:t>
            </a:r>
            <a:r>
              <a:rPr spc="-90">
                <a:latin typeface="Microsoft Sans Serif"/>
                <a:cs typeface="Microsoft Sans Serif"/>
              </a:rPr>
              <a:t>dados</a:t>
            </a:r>
            <a:r>
              <a:rPr lang="pt-BR" spc="-90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cs typeface="Microsoft Sans Serif"/>
            </a:endParaRPr>
          </a:p>
          <a:p>
            <a:pPr marL="969644" lvl="2" indent="-273050">
              <a:lnSpc>
                <a:spcPct val="100000"/>
              </a:lnSpc>
              <a:spcBef>
                <a:spcPts val="55"/>
              </a:spcBef>
              <a:buClr>
                <a:srgbClr val="DD8047"/>
              </a:buClr>
              <a:buFont typeface="Arial MT"/>
              <a:buChar char="■"/>
              <a:tabLst>
                <a:tab pos="970280" algn="l"/>
              </a:tabLst>
            </a:pPr>
            <a:r>
              <a:rPr spc="-495" err="1">
                <a:latin typeface="Microsoft Sans Serif"/>
                <a:cs typeface="Microsoft Sans Serif"/>
              </a:rPr>
              <a:t>T</a:t>
            </a:r>
            <a:r>
              <a:rPr spc="-130" err="1">
                <a:latin typeface="Microsoft Sans Serif"/>
                <a:cs typeface="Microsoft Sans Serif"/>
              </a:rPr>
              <a:t>endências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65">
                <a:latin typeface="Microsoft Sans Serif"/>
                <a:cs typeface="Microsoft Sans Serif"/>
              </a:rPr>
              <a:t>n</a:t>
            </a:r>
            <a:r>
              <a:rPr spc="-160">
                <a:latin typeface="Microsoft Sans Serif"/>
                <a:cs typeface="Microsoft Sans Serif"/>
              </a:rPr>
              <a:t>o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temp</a:t>
            </a:r>
            <a:r>
              <a:rPr spc="-145">
                <a:latin typeface="Microsoft Sans Serif"/>
                <a:cs typeface="Microsoft Sans Serif"/>
              </a:rPr>
              <a:t>o</a:t>
            </a:r>
            <a:r>
              <a:rPr lang="pt-BR" spc="-110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cs typeface="Microsoft Sans Serif"/>
            </a:endParaRPr>
          </a:p>
          <a:p>
            <a:pPr marL="969644" marR="20320" lvl="2" indent="-272415">
              <a:lnSpc>
                <a:spcPts val="1960"/>
              </a:lnSpc>
              <a:spcBef>
                <a:spcPts val="489"/>
              </a:spcBef>
              <a:buClr>
                <a:srgbClr val="DD8047"/>
              </a:buClr>
              <a:buFont typeface="Arial MT"/>
              <a:buChar char="■"/>
              <a:tabLst>
                <a:tab pos="970280" algn="l"/>
              </a:tabLst>
            </a:pPr>
            <a:r>
              <a:rPr spc="-140" err="1">
                <a:latin typeface="Microsoft Sans Serif"/>
                <a:cs typeface="Microsoft Sans Serif"/>
              </a:rPr>
              <a:t>Séries</a:t>
            </a:r>
            <a:r>
              <a:rPr spc="-135">
                <a:latin typeface="Microsoft Sans Serif"/>
                <a:cs typeface="Microsoft Sans Serif"/>
              </a:rPr>
              <a:t> </a:t>
            </a:r>
            <a:r>
              <a:rPr spc="-110" err="1">
                <a:latin typeface="Microsoft Sans Serif"/>
                <a:cs typeface="Microsoft Sans Serif"/>
              </a:rPr>
              <a:t>estatísticas</a:t>
            </a:r>
            <a:r>
              <a:rPr spc="-110">
                <a:latin typeface="Microsoft Sans Serif"/>
                <a:cs typeface="Microsoft Sans Serif"/>
              </a:rPr>
              <a:t> </a:t>
            </a:r>
            <a:r>
              <a:rPr spc="-210">
                <a:latin typeface="Microsoft Sans Serif"/>
                <a:cs typeface="Microsoft Sans Serif"/>
              </a:rPr>
              <a:t>com</a:t>
            </a:r>
            <a:r>
              <a:rPr spc="-204">
                <a:latin typeface="Microsoft Sans Serif"/>
                <a:cs typeface="Microsoft Sans Serif"/>
              </a:rPr>
              <a:t> </a:t>
            </a:r>
            <a:r>
              <a:rPr spc="-135" err="1">
                <a:latin typeface="Microsoft Sans Serif"/>
                <a:cs typeface="Microsoft Sans Serif"/>
              </a:rPr>
              <a:t>duas</a:t>
            </a:r>
            <a:r>
              <a:rPr spc="-130">
                <a:latin typeface="Microsoft Sans Serif"/>
                <a:cs typeface="Microsoft Sans Serif"/>
              </a:rPr>
              <a:t> </a:t>
            </a:r>
            <a:r>
              <a:rPr spc="-160" err="1">
                <a:latin typeface="Microsoft Sans Serif"/>
                <a:cs typeface="Microsoft Sans Serif"/>
              </a:rPr>
              <a:t>ou</a:t>
            </a:r>
            <a:r>
              <a:rPr spc="-155">
                <a:latin typeface="Microsoft Sans Serif"/>
                <a:cs typeface="Microsoft Sans Serif"/>
              </a:rPr>
              <a:t> </a:t>
            </a:r>
            <a:r>
              <a:rPr spc="-165" err="1">
                <a:latin typeface="Microsoft Sans Serif"/>
                <a:cs typeface="Microsoft Sans Serif"/>
              </a:rPr>
              <a:t>mais</a:t>
            </a:r>
            <a:r>
              <a:rPr spc="200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variáveis</a:t>
            </a:r>
            <a:r>
              <a:rPr spc="-8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que </a:t>
            </a:r>
            <a:r>
              <a:rPr spc="-210">
                <a:latin typeface="Microsoft Sans Serif"/>
                <a:cs typeface="Microsoft Sans Serif"/>
              </a:rPr>
              <a:t>se</a:t>
            </a:r>
            <a:r>
              <a:rPr spc="110">
                <a:latin typeface="Microsoft Sans Serif"/>
                <a:cs typeface="Microsoft Sans Serif"/>
              </a:rPr>
              <a:t> </a:t>
            </a:r>
            <a:r>
              <a:rPr spc="-105" err="1">
                <a:latin typeface="Microsoft Sans Serif"/>
                <a:cs typeface="Microsoft Sans Serif"/>
              </a:rPr>
              <a:t>deseje</a:t>
            </a:r>
            <a:r>
              <a:rPr spc="-105">
                <a:latin typeface="Microsoft Sans Serif"/>
                <a:cs typeface="Microsoft Sans Serif"/>
              </a:rPr>
              <a:t> </a:t>
            </a:r>
            <a:r>
              <a:rPr spc="-80" err="1">
                <a:latin typeface="Microsoft Sans Serif"/>
                <a:cs typeface="Microsoft Sans Serif"/>
              </a:rPr>
              <a:t>comparar</a:t>
            </a:r>
            <a:r>
              <a:rPr spc="-80">
                <a:latin typeface="Microsoft Sans Serif"/>
                <a:cs typeface="Microsoft Sans Serif"/>
              </a:rPr>
              <a:t> </a:t>
            </a:r>
            <a:r>
              <a:rPr spc="-520">
                <a:latin typeface="Microsoft Sans Serif"/>
                <a:cs typeface="Microsoft Sans Serif"/>
              </a:rPr>
              <a:t> </a:t>
            </a:r>
            <a:r>
              <a:rPr spc="-160">
                <a:latin typeface="Microsoft Sans Serif"/>
                <a:cs typeface="Microsoft Sans Serif"/>
              </a:rPr>
              <a:t>no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tempo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60" err="1">
                <a:latin typeface="Microsoft Sans Serif"/>
                <a:cs typeface="Microsoft Sans Serif"/>
              </a:rPr>
              <a:t>ou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110" err="1">
                <a:latin typeface="Microsoft Sans Serif"/>
                <a:cs typeface="Microsoft Sans Serif"/>
              </a:rPr>
              <a:t>na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representação</a:t>
            </a:r>
            <a:r>
              <a:rPr spc="30">
                <a:latin typeface="Microsoft Sans Serif"/>
                <a:cs typeface="Microsoft Sans Serif"/>
              </a:rPr>
              <a:t> </a:t>
            </a:r>
            <a:r>
              <a:rPr spc="-45">
                <a:latin typeface="Microsoft Sans Serif"/>
                <a:cs typeface="Microsoft Sans Serif"/>
              </a:rPr>
              <a:t>de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90" err="1">
                <a:latin typeface="Microsoft Sans Serif"/>
                <a:cs typeface="Microsoft Sans Serif"/>
              </a:rPr>
              <a:t>alguma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característica</a:t>
            </a:r>
            <a:r>
              <a:rPr lang="pt-BR" spc="-85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cs typeface="Microsoft Sans Serif"/>
            </a:endParaRPr>
          </a:p>
          <a:p>
            <a:pPr marL="969644" lvl="2" indent="-273050">
              <a:lnSpc>
                <a:spcPct val="100000"/>
              </a:lnSpc>
              <a:spcBef>
                <a:spcPts val="55"/>
              </a:spcBef>
              <a:buClr>
                <a:srgbClr val="DD8047"/>
              </a:buClr>
              <a:buFont typeface="Arial MT"/>
              <a:buChar char="■"/>
              <a:tabLst>
                <a:tab pos="970280" algn="l"/>
              </a:tabLst>
            </a:pPr>
            <a:r>
              <a:rPr spc="-105" err="1">
                <a:latin typeface="Microsoft Sans Serif"/>
                <a:cs typeface="Microsoft Sans Serif"/>
              </a:rPr>
              <a:t>Diferenças</a:t>
            </a:r>
            <a:r>
              <a:rPr spc="5">
                <a:latin typeface="Microsoft Sans Serif"/>
                <a:cs typeface="Microsoft Sans Serif"/>
              </a:rPr>
              <a:t> </a:t>
            </a:r>
            <a:r>
              <a:rPr spc="-45">
                <a:latin typeface="Microsoft Sans Serif"/>
                <a:cs typeface="Microsoft Sans Serif"/>
              </a:rPr>
              <a:t>de</a:t>
            </a:r>
            <a:r>
              <a:rPr spc="5">
                <a:latin typeface="Microsoft Sans Serif"/>
                <a:cs typeface="Microsoft Sans Serif"/>
              </a:rPr>
              <a:t> </a:t>
            </a:r>
            <a:r>
              <a:rPr spc="-145">
                <a:latin typeface="Microsoft Sans Serif"/>
                <a:cs typeface="Microsoft Sans Serif"/>
              </a:rPr>
              <a:t>volume</a:t>
            </a:r>
            <a:r>
              <a:rPr lang="pt-BR" spc="-145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cs typeface="Microsoft Sans Serif"/>
            </a:endParaRPr>
          </a:p>
          <a:p>
            <a:pPr marL="969644" marR="5080" lvl="2" indent="-272415">
              <a:lnSpc>
                <a:spcPts val="1960"/>
              </a:lnSpc>
              <a:spcBef>
                <a:spcPts val="490"/>
              </a:spcBef>
              <a:buClr>
                <a:srgbClr val="DD8047"/>
              </a:buClr>
              <a:buFont typeface="Arial MT"/>
              <a:buChar char="■"/>
              <a:tabLst>
                <a:tab pos="970280" algn="l"/>
                <a:tab pos="1797685" algn="l"/>
                <a:tab pos="3169285" algn="l"/>
                <a:tab pos="4407535" algn="l"/>
                <a:tab pos="4707890" algn="l"/>
                <a:tab pos="6273165" algn="l"/>
                <a:tab pos="6844030" algn="l"/>
                <a:tab pos="7144384" algn="l"/>
                <a:tab pos="7986395" algn="l"/>
              </a:tabLst>
            </a:pPr>
            <a:r>
              <a:rPr spc="-125">
                <a:latin typeface="Microsoft Sans Serif"/>
                <a:cs typeface="Microsoft Sans Serif"/>
              </a:rPr>
              <a:t>Dados</a:t>
            </a:r>
            <a:r>
              <a:rPr lang="pt-BR">
                <a:latin typeface="Microsoft Sans Serif"/>
                <a:cs typeface="Microsoft Sans Serif"/>
              </a:rPr>
              <a:t> </a:t>
            </a:r>
            <a:r>
              <a:rPr spc="-170" err="1">
                <a:latin typeface="Microsoft Sans Serif"/>
                <a:cs typeface="Microsoft Sans Serif"/>
              </a:rPr>
              <a:t>acu</a:t>
            </a:r>
            <a:r>
              <a:rPr spc="-215" err="1">
                <a:latin typeface="Microsoft Sans Serif"/>
                <a:cs typeface="Microsoft Sans Serif"/>
              </a:rPr>
              <a:t>m</a:t>
            </a:r>
            <a:r>
              <a:rPr spc="-110" err="1">
                <a:latin typeface="Microsoft Sans Serif"/>
                <a:cs typeface="Microsoft Sans Serif"/>
              </a:rPr>
              <a:t>ulados</a:t>
            </a:r>
            <a:r>
              <a:rPr lang="pt-BR">
                <a:latin typeface="Microsoft Sans Serif"/>
                <a:cs typeface="Microsoft Sans Serif"/>
              </a:rPr>
              <a:t> </a:t>
            </a:r>
            <a:r>
              <a:rPr spc="-114">
                <a:latin typeface="Microsoft Sans Serif"/>
                <a:cs typeface="Microsoft Sans Serif"/>
              </a:rPr>
              <a:t>(</a:t>
            </a:r>
            <a:r>
              <a:rPr spc="-114" err="1">
                <a:latin typeface="Microsoft Sans Serif"/>
                <a:cs typeface="Microsoft Sans Serif"/>
              </a:rPr>
              <a:t>compa</a:t>
            </a:r>
            <a:r>
              <a:rPr spc="-90" err="1">
                <a:latin typeface="Microsoft Sans Serif"/>
                <a:cs typeface="Microsoft Sans Serif"/>
              </a:rPr>
              <a:t>r</a:t>
            </a:r>
            <a:r>
              <a:rPr spc="10" err="1">
                <a:latin typeface="Microsoft Sans Serif"/>
                <a:cs typeface="Microsoft Sans Serif"/>
              </a:rPr>
              <a:t>a</a:t>
            </a:r>
            <a:r>
              <a:rPr spc="5" err="1">
                <a:latin typeface="Microsoft Sans Serif"/>
                <a:cs typeface="Microsoft Sans Serif"/>
              </a:rPr>
              <a:t>r</a:t>
            </a:r>
            <a:r>
              <a:rPr lang="pt-BR">
                <a:latin typeface="Microsoft Sans Serif"/>
                <a:cs typeface="Microsoft Sans Serif"/>
              </a:rPr>
              <a:t> </a:t>
            </a:r>
            <a:r>
              <a:rPr spc="-95">
                <a:latin typeface="Microsoft Sans Serif"/>
                <a:cs typeface="Microsoft Sans Serif"/>
              </a:rPr>
              <a:t>o</a:t>
            </a:r>
            <a:r>
              <a:rPr lang="pt-BR">
                <a:latin typeface="Microsoft Sans Serif"/>
                <a:cs typeface="Microsoft Sans Serif"/>
              </a:rPr>
              <a:t> </a:t>
            </a:r>
            <a:r>
              <a:rPr spc="-90" err="1">
                <a:latin typeface="Microsoft Sans Serif"/>
                <a:cs typeface="Microsoft Sans Serif"/>
              </a:rPr>
              <a:t>planejament</a:t>
            </a:r>
            <a:r>
              <a:rPr spc="-95" err="1">
                <a:latin typeface="Microsoft Sans Serif"/>
                <a:cs typeface="Microsoft Sans Serif"/>
              </a:rPr>
              <a:t>o</a:t>
            </a:r>
            <a:r>
              <a:rPr lang="pt-BR">
                <a:latin typeface="Microsoft Sans Serif"/>
                <a:cs typeface="Microsoft Sans Serif"/>
              </a:rPr>
              <a:t> </a:t>
            </a:r>
            <a:r>
              <a:rPr spc="-180">
                <a:latin typeface="Microsoft Sans Serif"/>
                <a:cs typeface="Microsoft Sans Serif"/>
              </a:rPr>
              <a:t>co</a:t>
            </a:r>
            <a:r>
              <a:rPr spc="-275">
                <a:latin typeface="Microsoft Sans Serif"/>
                <a:cs typeface="Microsoft Sans Serif"/>
              </a:rPr>
              <a:t>m</a:t>
            </a:r>
            <a:r>
              <a:rPr lang="pt-BR">
                <a:latin typeface="Microsoft Sans Serif"/>
                <a:cs typeface="Microsoft Sans Serif"/>
              </a:rPr>
              <a:t> </a:t>
            </a:r>
            <a:r>
              <a:rPr spc="-95">
                <a:latin typeface="Microsoft Sans Serif"/>
                <a:cs typeface="Microsoft Sans Serif"/>
              </a:rPr>
              <a:t>o</a:t>
            </a:r>
            <a:r>
              <a:rPr lang="pt-BR">
                <a:latin typeface="Microsoft Sans Serif"/>
                <a:cs typeface="Microsoft Sans Serif"/>
              </a:rPr>
              <a:t> </a:t>
            </a:r>
            <a:r>
              <a:rPr spc="-30" err="1">
                <a:latin typeface="Microsoft Sans Serif"/>
                <a:cs typeface="Microsoft Sans Serif"/>
              </a:rPr>
              <a:t>obtido</a:t>
            </a:r>
            <a:r>
              <a:rPr lang="pt-BR">
                <a:latin typeface="Microsoft Sans Serif"/>
                <a:cs typeface="Microsoft Sans Serif"/>
              </a:rPr>
              <a:t> </a:t>
            </a:r>
            <a:r>
              <a:rPr spc="-125">
                <a:latin typeface="Microsoft Sans Serif"/>
                <a:cs typeface="Microsoft Sans Serif"/>
              </a:rPr>
              <a:t>no  </a:t>
            </a:r>
            <a:r>
              <a:rPr spc="-65" err="1">
                <a:latin typeface="Microsoft Sans Serif"/>
                <a:cs typeface="Microsoft Sans Serif"/>
              </a:rPr>
              <a:t>decorre</a:t>
            </a:r>
            <a:r>
              <a:rPr spc="-40" err="1">
                <a:latin typeface="Microsoft Sans Serif"/>
                <a:cs typeface="Microsoft Sans Serif"/>
              </a:rPr>
              <a:t>r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50">
                <a:latin typeface="Microsoft Sans Serif"/>
                <a:cs typeface="Microsoft Sans Serif"/>
              </a:rPr>
              <a:t>d</a:t>
            </a:r>
            <a:r>
              <a:rPr spc="-45">
                <a:latin typeface="Microsoft Sans Serif"/>
                <a:cs typeface="Microsoft Sans Serif"/>
              </a:rPr>
              <a:t>e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220">
                <a:latin typeface="Microsoft Sans Serif"/>
                <a:cs typeface="Microsoft Sans Serif"/>
              </a:rPr>
              <a:t>u</a:t>
            </a:r>
            <a:r>
              <a:rPr spc="-320">
                <a:latin typeface="Microsoft Sans Serif"/>
                <a:cs typeface="Microsoft Sans Serif"/>
              </a:rPr>
              <a:t>m</a:t>
            </a:r>
            <a:r>
              <a:rPr spc="25">
                <a:latin typeface="Microsoft Sans Serif"/>
                <a:cs typeface="Microsoft Sans Serif"/>
              </a:rPr>
              <a:t> </a:t>
            </a:r>
            <a:r>
              <a:rPr spc="-60" err="1">
                <a:latin typeface="Microsoft Sans Serif"/>
                <a:cs typeface="Microsoft Sans Serif"/>
              </a:rPr>
              <a:t>período</a:t>
            </a:r>
            <a:r>
              <a:rPr spc="-60">
                <a:latin typeface="Microsoft Sans Serif"/>
                <a:cs typeface="Microsoft Sans Serif"/>
              </a:rPr>
              <a:t>).</a:t>
            </a:r>
            <a:endParaRPr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sz="half" idx="2"/>
          </p:nvPr>
        </p:nvSpPr>
        <p:spPr>
          <a:xfrm>
            <a:off x="604764" y="2060885"/>
            <a:ext cx="3239770" cy="2308324"/>
          </a:xfrm>
          <a:prstGeom prst="rect">
            <a:avLst/>
          </a:prstGeom>
        </p:spPr>
        <p:txBody>
          <a:bodyPr vert="horz" wrap="square" lIns="0" tIns="101600" rIns="0" bIns="0" rtlCol="0" anchor="t">
            <a:spAutoFit/>
          </a:bodyPr>
          <a:lstStyle/>
          <a:p>
            <a:pPr marL="356235" indent="-344170">
              <a:lnSpc>
                <a:spcPct val="100000"/>
              </a:lnSpc>
              <a:spcBef>
                <a:spcPts val="8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6235" algn="l"/>
                <a:tab pos="356870" algn="l"/>
              </a:tabLst>
            </a:pPr>
            <a:r>
              <a:rPr sz="2400" spc="-200" err="1"/>
              <a:t>Título</a:t>
            </a:r>
            <a:r>
              <a:rPr lang="pt-BR" sz="2400" spc="-200"/>
              <a:t>;</a:t>
            </a:r>
            <a:endParaRPr lang="pt-BR" sz="2400" spc="-200">
              <a:ea typeface="Microsoft Sans Serif"/>
            </a:endParaRPr>
          </a:p>
          <a:p>
            <a:pPr marL="356235" indent="-34417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6235" algn="l"/>
                <a:tab pos="356870" algn="l"/>
              </a:tabLst>
            </a:pPr>
            <a:r>
              <a:rPr sz="2400" spc="-170" err="1"/>
              <a:t>Cabeçalho</a:t>
            </a:r>
            <a:r>
              <a:rPr lang="pt-BR" sz="2400" spc="-170"/>
              <a:t>;</a:t>
            </a:r>
            <a:endParaRPr sz="2400" spc="-170">
              <a:ea typeface="Microsoft Sans Serif"/>
            </a:endParaRPr>
          </a:p>
          <a:p>
            <a:pPr marL="356235" indent="-34417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6235" algn="l"/>
                <a:tab pos="356870" algn="l"/>
              </a:tabLst>
            </a:pPr>
            <a:r>
              <a:rPr sz="2400" spc="-215" err="1"/>
              <a:t>Coluna</a:t>
            </a:r>
            <a:r>
              <a:rPr sz="2400" spc="25"/>
              <a:t> </a:t>
            </a:r>
            <a:r>
              <a:rPr sz="2400" spc="-120" err="1"/>
              <a:t>indicado</a:t>
            </a:r>
            <a:r>
              <a:rPr sz="2400" spc="-110" err="1"/>
              <a:t>r</a:t>
            </a:r>
            <a:r>
              <a:rPr sz="2400" spc="-100" err="1"/>
              <a:t>a</a:t>
            </a:r>
            <a:r>
              <a:rPr lang="pt-BR" sz="2400" spc="-100"/>
              <a:t>;</a:t>
            </a:r>
            <a:endParaRPr sz="2400" spc="-100">
              <a:ea typeface="Microsoft Sans Serif"/>
            </a:endParaRPr>
          </a:p>
          <a:p>
            <a:pPr marL="356235" indent="-34417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6235" algn="l"/>
                <a:tab pos="356870" algn="l"/>
              </a:tabLst>
            </a:pPr>
            <a:r>
              <a:rPr sz="2400" spc="-250" err="1"/>
              <a:t>Linh</a:t>
            </a:r>
            <a:r>
              <a:rPr sz="2400" spc="-290" err="1"/>
              <a:t>a</a:t>
            </a:r>
            <a:r>
              <a:rPr sz="2400" spc="20"/>
              <a:t> </a:t>
            </a:r>
            <a:r>
              <a:rPr sz="2400" spc="-100"/>
              <a:t>d</a:t>
            </a:r>
            <a:r>
              <a:rPr sz="2400" spc="-95"/>
              <a:t>e</a:t>
            </a:r>
            <a:r>
              <a:rPr sz="2400" spc="20"/>
              <a:t> </a:t>
            </a:r>
            <a:r>
              <a:rPr sz="2400" spc="-145" err="1"/>
              <a:t>corp</a:t>
            </a:r>
            <a:r>
              <a:rPr sz="2400" spc="-220" err="1"/>
              <a:t>o</a:t>
            </a:r>
            <a:r>
              <a:rPr lang="pt-BR" sz="2400" spc="-220"/>
              <a:t>;</a:t>
            </a:r>
            <a:endParaRPr sz="2400" spc="-180">
              <a:ea typeface="Microsoft Sans Serif"/>
            </a:endParaRPr>
          </a:p>
          <a:p>
            <a:pPr marL="356235" indent="-34417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6235" algn="l"/>
                <a:tab pos="356870" algn="l"/>
              </a:tabLst>
            </a:pPr>
            <a:r>
              <a:rPr sz="2400" spc="-215" err="1"/>
              <a:t>Coluna</a:t>
            </a:r>
            <a:r>
              <a:rPr sz="2400" spc="25"/>
              <a:t> </a:t>
            </a:r>
            <a:r>
              <a:rPr sz="2400" spc="-100"/>
              <a:t>d</a:t>
            </a:r>
            <a:r>
              <a:rPr sz="2400" spc="-95"/>
              <a:t>e</a:t>
            </a:r>
            <a:r>
              <a:rPr sz="2400" spc="20"/>
              <a:t> </a:t>
            </a:r>
            <a:r>
              <a:rPr sz="2400" spc="-145" err="1"/>
              <a:t>corp</a:t>
            </a:r>
            <a:r>
              <a:rPr sz="2400" spc="-220" err="1"/>
              <a:t>o</a:t>
            </a:r>
            <a:r>
              <a:rPr lang="pt-BR" sz="2400" spc="-220"/>
              <a:t>;</a:t>
            </a:r>
            <a:endParaRPr sz="2400" spc="-180">
              <a:ea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18700" y="2063464"/>
            <a:ext cx="2662555" cy="1849224"/>
          </a:xfrm>
          <a:prstGeom prst="rect">
            <a:avLst/>
          </a:prstGeom>
        </p:spPr>
        <p:txBody>
          <a:bodyPr vert="horz" wrap="square" lIns="0" tIns="101600" rIns="0" bIns="0" rtlCol="0" anchor="t">
            <a:spAutoFit/>
          </a:bodyPr>
          <a:lstStyle/>
          <a:p>
            <a:pPr marL="354965" indent="-342900">
              <a:lnSpc>
                <a:spcPct val="100000"/>
              </a:lnSpc>
              <a:spcBef>
                <a:spcPts val="8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4330" algn="l"/>
                <a:tab pos="354965" algn="l"/>
              </a:tabLst>
            </a:pPr>
            <a:r>
              <a:rPr sz="2400" spc="-229" err="1">
                <a:latin typeface="Microsoft Sans Serif"/>
                <a:cs typeface="Microsoft Sans Serif"/>
              </a:rPr>
              <a:t>Traço</a:t>
            </a:r>
            <a:r>
              <a:rPr lang="pt-BR" sz="2400" spc="-229">
                <a:latin typeface="Microsoft Sans Serif"/>
                <a:cs typeface="Microsoft Sans Serif"/>
              </a:rPr>
              <a:t>;</a:t>
            </a:r>
            <a:endParaRPr lang="pt-BR" sz="2400">
              <a:latin typeface="Microsoft Sans Serif"/>
              <a:ea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4330" algn="l"/>
                <a:tab pos="354965" algn="l"/>
              </a:tabLst>
            </a:pPr>
            <a:r>
              <a:rPr sz="2400" spc="-229">
                <a:latin typeface="Microsoft Sans Serif"/>
                <a:cs typeface="Microsoft Sans Serif"/>
              </a:rPr>
              <a:t>Fonte</a:t>
            </a:r>
            <a:r>
              <a:rPr lang="pt-BR" sz="2400" spc="-229">
                <a:latin typeface="Microsoft Sans Serif"/>
                <a:cs typeface="Microsoft Sans Serif"/>
              </a:rPr>
              <a:t>;</a:t>
            </a:r>
            <a:endParaRPr sz="2400">
              <a:latin typeface="Microsoft Sans Serif"/>
              <a:ea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4330" algn="l"/>
                <a:tab pos="354965" algn="l"/>
              </a:tabLst>
            </a:pPr>
            <a:r>
              <a:rPr sz="2400" spc="-110">
                <a:latin typeface="Microsoft Sans Serif"/>
                <a:cs typeface="Microsoft Sans Serif"/>
              </a:rPr>
              <a:t>Nota</a:t>
            </a:r>
            <a:r>
              <a:rPr lang="pt-BR" sz="2400" spc="-110">
                <a:latin typeface="Microsoft Sans Serif"/>
                <a:cs typeface="Microsoft Sans Serif"/>
              </a:rPr>
              <a:t>;</a:t>
            </a:r>
            <a:endParaRPr sz="2400">
              <a:latin typeface="Microsoft Sans Serif"/>
              <a:ea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354330" algn="l"/>
                <a:tab pos="354965" algn="l"/>
              </a:tabLst>
            </a:pPr>
            <a:r>
              <a:rPr sz="2400" spc="-95">
                <a:latin typeface="Microsoft Sans Serif"/>
                <a:cs typeface="Microsoft Sans Serif"/>
              </a:rPr>
              <a:t>Nota</a:t>
            </a:r>
            <a:r>
              <a:rPr sz="2400" spc="-40">
                <a:latin typeface="Microsoft Sans Serif"/>
                <a:cs typeface="Microsoft Sans Serif"/>
              </a:rPr>
              <a:t> </a:t>
            </a:r>
            <a:r>
              <a:rPr sz="2400" spc="-140" err="1">
                <a:latin typeface="Microsoft Sans Serif"/>
                <a:cs typeface="Microsoft Sans Serif"/>
              </a:rPr>
              <a:t>específica</a:t>
            </a:r>
            <a:r>
              <a:rPr sz="2400" spc="-140">
                <a:latin typeface="Microsoft Sans Serif"/>
                <a:cs typeface="Microsoft Sans Serif"/>
              </a:rPr>
              <a:t>.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2578" y="1481853"/>
            <a:ext cx="6789737" cy="512961"/>
          </a:xfrm>
          <a:prstGeom prst="rect">
            <a:avLst/>
          </a:prstGeom>
          <a:solidFill>
            <a:srgbClr val="DD8047"/>
          </a:solidFill>
        </p:spPr>
        <p:txBody>
          <a:bodyPr vert="horz" wrap="square" lIns="0" tIns="20320" rIns="0" bIns="0" rtlCol="0" anchor="t">
            <a:spAutoFit/>
          </a:bodyPr>
          <a:lstStyle/>
          <a:p>
            <a:pPr marL="85090">
              <a:lnSpc>
                <a:spcPct val="100000"/>
              </a:lnSpc>
              <a:spcBef>
                <a:spcPts val="160"/>
              </a:spcBef>
            </a:pPr>
            <a:r>
              <a:rPr sz="3200" b="1" spc="-210" err="1">
                <a:latin typeface="Arial"/>
                <a:cs typeface="Arial"/>
              </a:rPr>
              <a:t>Composição</a:t>
            </a:r>
            <a:r>
              <a:rPr sz="3200" b="1" spc="-210">
                <a:latin typeface="Arial"/>
                <a:cs typeface="Arial"/>
              </a:rPr>
              <a:t>:</a:t>
            </a:r>
            <a:endParaRPr lang="pt-BR" sz="32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64417" y="16139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290436"/>
            <a:ext cx="7474053" cy="3156633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351155" indent="-339090">
              <a:lnSpc>
                <a:spcPct val="100000"/>
              </a:lnSpc>
              <a:spcBef>
                <a:spcPts val="415"/>
              </a:spcBef>
              <a:buClr>
                <a:srgbClr val="DD8047"/>
              </a:buClr>
              <a:buSzPct val="58333"/>
              <a:buChar char="●"/>
              <a:tabLst>
                <a:tab pos="351155" algn="l"/>
                <a:tab pos="351790" algn="l"/>
              </a:tabLst>
            </a:pPr>
            <a:r>
              <a:rPr sz="2400" b="1" spc="-245" err="1">
                <a:latin typeface="Arial"/>
                <a:cs typeface="Arial"/>
              </a:rPr>
              <a:t>Uso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mais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adequado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35">
                <a:latin typeface="Arial"/>
                <a:cs typeface="Arial"/>
              </a:rPr>
              <a:t>dos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principais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85" err="1">
                <a:latin typeface="Arial"/>
                <a:cs typeface="Arial"/>
              </a:rPr>
              <a:t>gráficos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95" err="1">
                <a:latin typeface="Arial"/>
                <a:cs typeface="Arial"/>
              </a:rPr>
              <a:t>estatísticos</a:t>
            </a:r>
            <a:r>
              <a:rPr sz="2400" b="1" spc="-195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671195" lvl="1" indent="-295275">
              <a:lnSpc>
                <a:spcPct val="100000"/>
              </a:lnSpc>
              <a:spcBef>
                <a:spcPts val="290"/>
              </a:spcBef>
              <a:buClr>
                <a:srgbClr val="DD8047"/>
              </a:buClr>
              <a:buSzPct val="70454"/>
              <a:buChar char="○"/>
              <a:tabLst>
                <a:tab pos="671195" algn="l"/>
                <a:tab pos="671830" algn="l"/>
              </a:tabLst>
            </a:pPr>
            <a:r>
              <a:rPr sz="2200" b="1" spc="-190" err="1">
                <a:latin typeface="Arial"/>
                <a:cs typeface="Arial"/>
              </a:rPr>
              <a:t>Barras</a:t>
            </a:r>
            <a:r>
              <a:rPr sz="2200" b="1" spc="-190">
                <a:latin typeface="Arial"/>
                <a:cs typeface="Arial"/>
              </a:rPr>
              <a:t>:</a:t>
            </a:r>
            <a:endParaRPr sz="2200">
              <a:latin typeface="Arial"/>
              <a:cs typeface="Arial"/>
            </a:endParaRPr>
          </a:p>
          <a:p>
            <a:pPr marL="945515" marR="11430" lvl="2" indent="-277495">
              <a:lnSpc>
                <a:spcPts val="2160"/>
              </a:lnSpc>
              <a:spcBef>
                <a:spcPts val="530"/>
              </a:spcBef>
              <a:buClr>
                <a:srgbClr val="DD8047"/>
              </a:buClr>
              <a:buFont typeface="Arial MT"/>
              <a:buChar char="■"/>
              <a:tabLst>
                <a:tab pos="946150" algn="l"/>
              </a:tabLst>
            </a:pPr>
            <a:r>
              <a:rPr spc="-215" err="1">
                <a:latin typeface="Microsoft Sans Serif"/>
                <a:cs typeface="Microsoft Sans Serif"/>
              </a:rPr>
              <a:t>Mesmas</a:t>
            </a:r>
            <a:r>
              <a:rPr spc="90">
                <a:latin typeface="Microsoft Sans Serif"/>
                <a:cs typeface="Microsoft Sans Serif"/>
              </a:rPr>
              <a:t> </a:t>
            </a:r>
            <a:r>
              <a:rPr spc="-114" err="1">
                <a:latin typeface="Microsoft Sans Serif"/>
                <a:cs typeface="Microsoft Sans Serif"/>
              </a:rPr>
              <a:t>aplicações</a:t>
            </a:r>
            <a:r>
              <a:rPr spc="-10">
                <a:latin typeface="Microsoft Sans Serif"/>
                <a:cs typeface="Microsoft Sans Serif"/>
              </a:rPr>
              <a:t> </a:t>
            </a:r>
            <a:r>
              <a:rPr spc="-155">
                <a:latin typeface="Microsoft Sans Serif"/>
                <a:cs typeface="Microsoft Sans Serif"/>
              </a:rPr>
              <a:t>dos</a:t>
            </a:r>
            <a:r>
              <a:rPr spc="30">
                <a:latin typeface="Microsoft Sans Serif"/>
                <a:cs typeface="Microsoft Sans Serif"/>
              </a:rPr>
              <a:t> </a:t>
            </a:r>
            <a:r>
              <a:rPr spc="-80" err="1">
                <a:latin typeface="Microsoft Sans Serif"/>
                <a:cs typeface="Microsoft Sans Serif"/>
              </a:rPr>
              <a:t>gráficos</a:t>
            </a:r>
            <a:r>
              <a:rPr spc="-45">
                <a:latin typeface="Microsoft Sans Serif"/>
                <a:cs typeface="Microsoft Sans Serif"/>
              </a:rPr>
              <a:t> </a:t>
            </a:r>
            <a:r>
              <a:rPr spc="-65">
                <a:latin typeface="Microsoft Sans Serif"/>
                <a:cs typeface="Microsoft Sans Serif"/>
              </a:rPr>
              <a:t>de</a:t>
            </a:r>
            <a:r>
              <a:rPr spc="-60">
                <a:latin typeface="Microsoft Sans Serif"/>
                <a:cs typeface="Microsoft Sans Serif"/>
              </a:rPr>
              <a:t> </a:t>
            </a:r>
            <a:r>
              <a:rPr spc="-175" err="1">
                <a:latin typeface="Microsoft Sans Serif"/>
                <a:cs typeface="Microsoft Sans Serif"/>
              </a:rPr>
              <a:t>colunas</a:t>
            </a:r>
            <a:r>
              <a:rPr spc="-175">
                <a:latin typeface="Microsoft Sans Serif"/>
                <a:cs typeface="Microsoft Sans Serif"/>
              </a:rPr>
              <a:t>,</a:t>
            </a:r>
            <a:r>
              <a:rPr spc="55">
                <a:latin typeface="Microsoft Sans Serif"/>
                <a:cs typeface="Microsoft Sans Serif"/>
              </a:rPr>
              <a:t> </a:t>
            </a:r>
            <a:r>
              <a:rPr spc="-120" err="1">
                <a:latin typeface="Microsoft Sans Serif"/>
                <a:cs typeface="Microsoft Sans Serif"/>
              </a:rPr>
              <a:t>porém</a:t>
            </a:r>
            <a:r>
              <a:rPr spc="-5">
                <a:latin typeface="Microsoft Sans Serif"/>
                <a:cs typeface="Microsoft Sans Serif"/>
              </a:rPr>
              <a:t> </a:t>
            </a:r>
            <a:r>
              <a:rPr spc="-180" err="1">
                <a:latin typeface="Microsoft Sans Serif"/>
                <a:cs typeface="Microsoft Sans Serif"/>
              </a:rPr>
              <a:t>mais</a:t>
            </a:r>
            <a:r>
              <a:rPr spc="55">
                <a:latin typeface="Microsoft Sans Serif"/>
                <a:cs typeface="Microsoft Sans Serif"/>
              </a:rPr>
              <a:t> </a:t>
            </a:r>
            <a:r>
              <a:rPr spc="-114" err="1">
                <a:latin typeface="Microsoft Sans Serif"/>
                <a:cs typeface="Microsoft Sans Serif"/>
              </a:rPr>
              <a:t>indicados</a:t>
            </a:r>
            <a:r>
              <a:rPr spc="-114">
                <a:latin typeface="Microsoft Sans Serif"/>
                <a:cs typeface="Microsoft Sans Serif"/>
              </a:rPr>
              <a:t> </a:t>
            </a:r>
            <a:r>
              <a:rPr spc="-520">
                <a:latin typeface="Microsoft Sans Serif"/>
                <a:cs typeface="Microsoft Sans Serif"/>
              </a:rPr>
              <a:t> </a:t>
            </a:r>
            <a:r>
              <a:rPr spc="-110" err="1">
                <a:latin typeface="Microsoft Sans Serif"/>
                <a:cs typeface="Microsoft Sans Serif"/>
              </a:rPr>
              <a:t>quand</a:t>
            </a:r>
            <a:r>
              <a:rPr spc="-105" err="1">
                <a:latin typeface="Microsoft Sans Serif"/>
                <a:cs typeface="Microsoft Sans Serif"/>
              </a:rPr>
              <a:t>o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90">
                <a:latin typeface="Microsoft Sans Serif"/>
                <a:cs typeface="Microsoft Sans Serif"/>
              </a:rPr>
              <a:t>a</a:t>
            </a:r>
            <a:r>
              <a:rPr spc="-165">
                <a:latin typeface="Microsoft Sans Serif"/>
                <a:cs typeface="Microsoft Sans Serif"/>
              </a:rPr>
              <a:t>s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50" err="1">
                <a:latin typeface="Microsoft Sans Serif"/>
                <a:cs typeface="Microsoft Sans Serif"/>
              </a:rPr>
              <a:t>le</a:t>
            </a:r>
            <a:r>
              <a:rPr spc="-105" err="1">
                <a:latin typeface="Microsoft Sans Serif"/>
                <a:cs typeface="Microsoft Sans Serif"/>
              </a:rPr>
              <a:t>g</a:t>
            </a:r>
            <a:r>
              <a:rPr spc="-140" err="1">
                <a:latin typeface="Microsoft Sans Serif"/>
                <a:cs typeface="Microsoft Sans Serif"/>
              </a:rPr>
              <a:t>endas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55" err="1">
                <a:latin typeface="Microsoft Sans Serif"/>
                <a:cs typeface="Microsoft Sans Serif"/>
              </a:rPr>
              <a:t>são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75" err="1">
                <a:latin typeface="Microsoft Sans Serif"/>
                <a:cs typeface="Microsoft Sans Serif"/>
              </a:rPr>
              <a:t>e</a:t>
            </a:r>
            <a:r>
              <a:rPr spc="-150" err="1">
                <a:latin typeface="Microsoft Sans Serif"/>
                <a:cs typeface="Microsoft Sans Serif"/>
              </a:rPr>
              <a:t>xtensa</a:t>
            </a:r>
            <a:r>
              <a:rPr spc="-175" err="1">
                <a:latin typeface="Microsoft Sans Serif"/>
                <a:cs typeface="Microsoft Sans Serif"/>
              </a:rPr>
              <a:t>s</a:t>
            </a:r>
            <a:r>
              <a:rPr spc="-120">
                <a:latin typeface="Microsoft Sans Serif"/>
                <a:cs typeface="Microsoft Sans Serif"/>
              </a:rPr>
              <a:t>.</a:t>
            </a:r>
            <a:endParaRPr>
              <a:latin typeface="Microsoft Sans Serif"/>
              <a:cs typeface="Microsoft Sans Serif"/>
            </a:endParaRPr>
          </a:p>
          <a:p>
            <a:pPr marL="671195" lvl="1" indent="-295275">
              <a:lnSpc>
                <a:spcPct val="100000"/>
              </a:lnSpc>
              <a:spcBef>
                <a:spcPts val="254"/>
              </a:spcBef>
              <a:buClr>
                <a:srgbClr val="DD8047"/>
              </a:buClr>
              <a:buSzPct val="70454"/>
              <a:buChar char="○"/>
              <a:tabLst>
                <a:tab pos="671195" algn="l"/>
                <a:tab pos="671830" algn="l"/>
              </a:tabLst>
            </a:pPr>
            <a:r>
              <a:rPr sz="2200" b="1" spc="-240" err="1">
                <a:latin typeface="Arial"/>
                <a:cs typeface="Arial"/>
              </a:rPr>
              <a:t>Seto</a:t>
            </a:r>
            <a:r>
              <a:rPr sz="2200" b="1" spc="-130" err="1">
                <a:latin typeface="Arial"/>
                <a:cs typeface="Arial"/>
              </a:rPr>
              <a:t>r</a:t>
            </a:r>
            <a:r>
              <a:rPr sz="2200" b="1" spc="-229" err="1">
                <a:latin typeface="Arial"/>
                <a:cs typeface="Arial"/>
              </a:rPr>
              <a:t>es</a:t>
            </a:r>
            <a:r>
              <a:rPr sz="2200" b="1" spc="-30">
                <a:latin typeface="Arial"/>
                <a:cs typeface="Arial"/>
              </a:rPr>
              <a:t> </a:t>
            </a:r>
            <a:r>
              <a:rPr sz="2200" b="1" spc="-85">
                <a:latin typeface="Arial"/>
                <a:cs typeface="Arial"/>
              </a:rPr>
              <a:t>(pizza):</a:t>
            </a:r>
            <a:endParaRPr sz="2200">
              <a:latin typeface="Arial"/>
              <a:cs typeface="Arial"/>
            </a:endParaRPr>
          </a:p>
          <a:p>
            <a:pPr marL="945515" marR="5080" lvl="2" indent="-277495">
              <a:lnSpc>
                <a:spcPts val="2160"/>
              </a:lnSpc>
              <a:spcBef>
                <a:spcPts val="530"/>
              </a:spcBef>
              <a:buClr>
                <a:srgbClr val="DD8047"/>
              </a:buClr>
              <a:buFont typeface="Arial MT"/>
              <a:buChar char="■"/>
              <a:tabLst>
                <a:tab pos="946150" algn="l"/>
              </a:tabLst>
            </a:pPr>
            <a:r>
              <a:rPr spc="-110" err="1">
                <a:latin typeface="Microsoft Sans Serif"/>
                <a:cs typeface="Microsoft Sans Serif"/>
              </a:rPr>
              <a:t>Comparação</a:t>
            </a:r>
            <a:r>
              <a:rPr spc="100">
                <a:latin typeface="Microsoft Sans Serif"/>
                <a:cs typeface="Microsoft Sans Serif"/>
              </a:rPr>
              <a:t> </a:t>
            </a:r>
            <a:r>
              <a:rPr spc="-65">
                <a:latin typeface="Microsoft Sans Serif"/>
                <a:cs typeface="Microsoft Sans Serif"/>
              </a:rPr>
              <a:t>de</a:t>
            </a:r>
            <a:r>
              <a:rPr spc="100">
                <a:latin typeface="Microsoft Sans Serif"/>
                <a:cs typeface="Microsoft Sans Serif"/>
              </a:rPr>
              <a:t> </a:t>
            </a:r>
            <a:r>
              <a:rPr spc="-95" err="1">
                <a:latin typeface="Microsoft Sans Serif"/>
                <a:cs typeface="Microsoft Sans Serif"/>
              </a:rPr>
              <a:t>parcelas</a:t>
            </a:r>
            <a:r>
              <a:rPr spc="105">
                <a:latin typeface="Microsoft Sans Serif"/>
                <a:cs typeface="Microsoft Sans Serif"/>
              </a:rPr>
              <a:t> </a:t>
            </a:r>
            <a:r>
              <a:rPr spc="-225" err="1">
                <a:latin typeface="Microsoft Sans Serif"/>
                <a:cs typeface="Microsoft Sans Serif"/>
              </a:rPr>
              <a:t>em</a:t>
            </a:r>
            <a:r>
              <a:rPr spc="-200">
                <a:latin typeface="Microsoft Sans Serif"/>
                <a:cs typeface="Microsoft Sans Serif"/>
              </a:rPr>
              <a:t> </a:t>
            </a:r>
            <a:r>
              <a:rPr spc="-70" err="1">
                <a:latin typeface="Microsoft Sans Serif"/>
                <a:cs typeface="Microsoft Sans Serif"/>
              </a:rPr>
              <a:t>relação</a:t>
            </a:r>
            <a:r>
              <a:rPr spc="100">
                <a:latin typeface="Microsoft Sans Serif"/>
                <a:cs typeface="Microsoft Sans Serif"/>
              </a:rPr>
              <a:t> </a:t>
            </a:r>
            <a:r>
              <a:rPr spc="-65" err="1">
                <a:latin typeface="Microsoft Sans Serif"/>
                <a:cs typeface="Microsoft Sans Serif"/>
              </a:rPr>
              <a:t>ao</a:t>
            </a:r>
            <a:r>
              <a:rPr spc="105">
                <a:latin typeface="Microsoft Sans Serif"/>
                <a:cs typeface="Microsoft Sans Serif"/>
              </a:rPr>
              <a:t> </a:t>
            </a:r>
            <a:r>
              <a:rPr spc="-55">
                <a:latin typeface="Microsoft Sans Serif"/>
                <a:cs typeface="Microsoft Sans Serif"/>
              </a:rPr>
              <a:t>total,</a:t>
            </a:r>
            <a:r>
              <a:rPr spc="100">
                <a:latin typeface="Microsoft Sans Serif"/>
                <a:cs typeface="Microsoft Sans Serif"/>
              </a:rPr>
              <a:t> </a:t>
            </a:r>
            <a:r>
              <a:rPr spc="-100" err="1">
                <a:latin typeface="Microsoft Sans Serif"/>
                <a:cs typeface="Microsoft Sans Serif"/>
              </a:rPr>
              <a:t>preferencialmente</a:t>
            </a:r>
            <a:r>
              <a:rPr spc="105">
                <a:latin typeface="Microsoft Sans Serif"/>
                <a:cs typeface="Microsoft Sans Serif"/>
              </a:rPr>
              <a:t> </a:t>
            </a:r>
            <a:r>
              <a:rPr spc="-225" err="1">
                <a:latin typeface="Microsoft Sans Serif"/>
                <a:cs typeface="Microsoft Sans Serif"/>
              </a:rPr>
              <a:t>em</a:t>
            </a:r>
            <a:r>
              <a:rPr spc="-225">
                <a:latin typeface="Microsoft Sans Serif"/>
                <a:cs typeface="Microsoft Sans Serif"/>
              </a:rPr>
              <a:t> </a:t>
            </a:r>
            <a:r>
              <a:rPr spc="-520">
                <a:latin typeface="Microsoft Sans Serif"/>
                <a:cs typeface="Microsoft Sans Serif"/>
              </a:rPr>
              <a:t> </a:t>
            </a:r>
            <a:r>
              <a:rPr spc="-125" err="1">
                <a:latin typeface="Microsoft Sans Serif"/>
                <a:cs typeface="Microsoft Sans Serif"/>
              </a:rPr>
              <a:t>percentuais</a:t>
            </a:r>
            <a:r>
              <a:rPr spc="-125">
                <a:latin typeface="Microsoft Sans Serif"/>
                <a:cs typeface="Microsoft Sans Serif"/>
              </a:rPr>
              <a:t>.</a:t>
            </a:r>
            <a:endParaRPr>
              <a:latin typeface="Microsoft Sans Serif"/>
              <a:cs typeface="Microsoft Sans Serif"/>
            </a:endParaRPr>
          </a:p>
          <a:p>
            <a:pPr marL="671195" lvl="1" indent="-295275">
              <a:lnSpc>
                <a:spcPct val="100000"/>
              </a:lnSpc>
              <a:spcBef>
                <a:spcPts val="254"/>
              </a:spcBef>
              <a:buClr>
                <a:srgbClr val="DD8047"/>
              </a:buClr>
              <a:buSzPct val="70454"/>
              <a:buChar char="○"/>
              <a:tabLst>
                <a:tab pos="671195" algn="l"/>
                <a:tab pos="671830" algn="l"/>
              </a:tabLst>
            </a:pPr>
            <a:r>
              <a:rPr sz="2200" b="1" spc="-185" err="1">
                <a:latin typeface="Arial"/>
                <a:cs typeface="Arial"/>
              </a:rPr>
              <a:t>Polares</a:t>
            </a:r>
            <a:r>
              <a:rPr sz="2200" b="1" spc="-185">
                <a:latin typeface="Arial"/>
                <a:cs typeface="Arial"/>
              </a:rPr>
              <a:t>:</a:t>
            </a:r>
            <a:endParaRPr sz="2200">
              <a:latin typeface="Arial"/>
              <a:cs typeface="Arial"/>
            </a:endParaRPr>
          </a:p>
          <a:p>
            <a:pPr marL="945515" lvl="2" indent="-277495">
              <a:lnSpc>
                <a:spcPct val="100000"/>
              </a:lnSpc>
              <a:spcBef>
                <a:spcPts val="260"/>
              </a:spcBef>
              <a:buClr>
                <a:srgbClr val="DD8047"/>
              </a:buClr>
              <a:buFont typeface="Arial MT"/>
              <a:buChar char="■"/>
              <a:tabLst>
                <a:tab pos="946150" algn="l"/>
              </a:tabLst>
            </a:pPr>
            <a:r>
              <a:rPr spc="-320">
                <a:latin typeface="Microsoft Sans Serif"/>
                <a:cs typeface="Microsoft Sans Serif"/>
              </a:rPr>
              <a:t>Tem</a:t>
            </a:r>
            <a:r>
              <a:rPr spc="-190">
                <a:latin typeface="Microsoft Sans Serif"/>
                <a:cs typeface="Microsoft Sans Serif"/>
              </a:rPr>
              <a:t> </a:t>
            </a:r>
            <a:r>
              <a:rPr lang="pt-BR" spc="-190">
                <a:latin typeface="Microsoft Sans Serif"/>
                <a:cs typeface="Microsoft Sans Serif"/>
              </a:rPr>
              <a:t> </a:t>
            </a:r>
            <a:r>
              <a:rPr spc="-70" err="1">
                <a:latin typeface="Microsoft Sans Serif"/>
                <a:cs typeface="Microsoft Sans Serif"/>
              </a:rPr>
              <a:t>grande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80" err="1">
                <a:latin typeface="Microsoft Sans Serif"/>
                <a:cs typeface="Microsoft Sans Serif"/>
              </a:rPr>
              <a:t>aplicação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30" err="1">
                <a:latin typeface="Microsoft Sans Serif"/>
                <a:cs typeface="Microsoft Sans Serif"/>
              </a:rPr>
              <a:t>na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10" err="1">
                <a:latin typeface="Microsoft Sans Serif"/>
                <a:cs typeface="Microsoft Sans Serif"/>
              </a:rPr>
              <a:t>análise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65">
                <a:latin typeface="Microsoft Sans Serif"/>
                <a:cs typeface="Microsoft Sans Serif"/>
              </a:rPr>
              <a:t>de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55" err="1">
                <a:latin typeface="Microsoft Sans Serif"/>
                <a:cs typeface="Microsoft Sans Serif"/>
              </a:rPr>
              <a:t>séries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95" err="1">
                <a:latin typeface="Microsoft Sans Serif"/>
                <a:cs typeface="Microsoft Sans Serif"/>
              </a:rPr>
              <a:t>mensais</a:t>
            </a:r>
            <a:r>
              <a:rPr spc="-195">
                <a:latin typeface="Microsoft Sans Serif"/>
                <a:cs typeface="Microsoft Sans Serif"/>
              </a:rPr>
              <a:t>.</a:t>
            </a:r>
            <a:endParaRPr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2836" y="1436020"/>
            <a:ext cx="7359650" cy="2921954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351155" indent="-339090">
              <a:lnSpc>
                <a:spcPct val="100000"/>
              </a:lnSpc>
              <a:spcBef>
                <a:spcPts val="705"/>
              </a:spcBef>
              <a:buClr>
                <a:srgbClr val="DD8047"/>
              </a:buClr>
              <a:buSzPct val="58333"/>
              <a:buChar char="●"/>
              <a:tabLst>
                <a:tab pos="351155" algn="l"/>
                <a:tab pos="351790" algn="l"/>
              </a:tabLst>
            </a:pPr>
            <a:r>
              <a:rPr sz="2400" b="1" spc="-245" err="1">
                <a:latin typeface="Arial"/>
                <a:cs typeface="Arial"/>
              </a:rPr>
              <a:t>Uso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mais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adequado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35">
                <a:latin typeface="Arial"/>
                <a:cs typeface="Arial"/>
              </a:rPr>
              <a:t>dos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principais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85" err="1">
                <a:latin typeface="Arial"/>
                <a:cs typeface="Arial"/>
              </a:rPr>
              <a:t>gráficos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95" err="1">
                <a:latin typeface="Arial"/>
                <a:cs typeface="Arial"/>
              </a:rPr>
              <a:t>estatísticos</a:t>
            </a:r>
            <a:r>
              <a:rPr sz="2400" b="1" spc="-195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671195" lvl="1" indent="-336550">
              <a:lnSpc>
                <a:spcPct val="100000"/>
              </a:lnSpc>
              <a:spcBef>
                <a:spcPts val="560"/>
              </a:spcBef>
              <a:buClr>
                <a:srgbClr val="DD8047"/>
              </a:buClr>
              <a:buChar char="○"/>
              <a:tabLst>
                <a:tab pos="671195" algn="l"/>
                <a:tab pos="671830" algn="l"/>
              </a:tabLst>
            </a:pPr>
            <a:r>
              <a:rPr sz="2200" b="1" spc="-175" err="1">
                <a:latin typeface="Arial"/>
                <a:cs typeface="Arial"/>
              </a:rPr>
              <a:t>Curvas</a:t>
            </a:r>
            <a:r>
              <a:rPr sz="2200" b="1" spc="-175">
                <a:latin typeface="Arial"/>
                <a:cs typeface="Arial"/>
              </a:rPr>
              <a:t>:</a:t>
            </a:r>
            <a:endParaRPr sz="2200">
              <a:latin typeface="Arial"/>
              <a:cs typeface="Arial"/>
            </a:endParaRPr>
          </a:p>
          <a:p>
            <a:pPr marL="945515" lvl="2" indent="-267970">
              <a:lnSpc>
                <a:spcPct val="100000"/>
              </a:lnSpc>
              <a:spcBef>
                <a:spcPts val="505"/>
              </a:spcBef>
              <a:buClr>
                <a:srgbClr val="DD8047"/>
              </a:buClr>
              <a:buFont typeface="Arial MT"/>
              <a:buChar char="■"/>
              <a:tabLst>
                <a:tab pos="946150" algn="l"/>
              </a:tabLst>
            </a:pPr>
            <a:r>
              <a:rPr spc="-15">
                <a:latin typeface="Microsoft Sans Serif"/>
                <a:cs typeface="Microsoft Sans Serif"/>
              </a:rPr>
              <a:t>G</a:t>
            </a:r>
            <a:r>
              <a:rPr spc="-25">
                <a:latin typeface="Microsoft Sans Serif"/>
                <a:cs typeface="Microsoft Sans Serif"/>
              </a:rPr>
              <a:t>r</a:t>
            </a:r>
            <a:r>
              <a:rPr spc="-100">
                <a:latin typeface="Microsoft Sans Serif"/>
                <a:cs typeface="Microsoft Sans Serif"/>
              </a:rPr>
              <a:t>and</a:t>
            </a:r>
            <a:r>
              <a:rPr spc="-95">
                <a:latin typeface="Microsoft Sans Serif"/>
                <a:cs typeface="Microsoft Sans Serif"/>
              </a:rPr>
              <a:t>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70">
                <a:latin typeface="Microsoft Sans Serif"/>
                <a:cs typeface="Microsoft Sans Serif"/>
              </a:rPr>
              <a:t>v</a:t>
            </a:r>
            <a:r>
              <a:rPr spc="-165">
                <a:latin typeface="Microsoft Sans Serif"/>
                <a:cs typeface="Microsoft Sans Serif"/>
              </a:rPr>
              <a:t>olume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70">
                <a:latin typeface="Microsoft Sans Serif"/>
                <a:cs typeface="Microsoft Sans Serif"/>
              </a:rPr>
              <a:t>d</a:t>
            </a:r>
            <a:r>
              <a:rPr spc="-65">
                <a:latin typeface="Microsoft Sans Serif"/>
                <a:cs typeface="Microsoft Sans Serif"/>
              </a:rPr>
              <a:t>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dado</a:t>
            </a:r>
            <a:r>
              <a:rPr spc="-110">
                <a:latin typeface="Microsoft Sans Serif"/>
                <a:cs typeface="Microsoft Sans Serif"/>
              </a:rPr>
              <a:t>s</a:t>
            </a:r>
            <a:r>
              <a:rPr lang="pt-BR" spc="-120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cs typeface="Microsoft Sans Serif"/>
            </a:endParaRPr>
          </a:p>
          <a:p>
            <a:pPr marL="945515" lvl="2" indent="-267970">
              <a:lnSpc>
                <a:spcPct val="100000"/>
              </a:lnSpc>
              <a:spcBef>
                <a:spcPts val="500"/>
              </a:spcBef>
              <a:buClr>
                <a:srgbClr val="DD8047"/>
              </a:buClr>
              <a:buFont typeface="Arial MT"/>
              <a:buChar char="■"/>
              <a:tabLst>
                <a:tab pos="946150" algn="l"/>
              </a:tabLst>
            </a:pPr>
            <a:r>
              <a:rPr lang="pt-BR" spc="-95">
                <a:latin typeface="Microsoft Sans Serif"/>
                <a:cs typeface="Microsoft Sans Serif"/>
              </a:rPr>
              <a:t>Representação de séries temporais;</a:t>
            </a:r>
          </a:p>
          <a:p>
            <a:pPr marL="945515" lvl="2" indent="-267970">
              <a:lnSpc>
                <a:spcPct val="100000"/>
              </a:lnSpc>
              <a:spcBef>
                <a:spcPts val="500"/>
              </a:spcBef>
              <a:buClr>
                <a:srgbClr val="DD8047"/>
              </a:buClr>
              <a:buFont typeface="Arial MT"/>
              <a:buChar char="■"/>
              <a:tabLst>
                <a:tab pos="946150" algn="l"/>
              </a:tabLst>
            </a:pPr>
            <a:r>
              <a:rPr lang="pt-BR" spc="-95">
                <a:latin typeface="Microsoft Sans Serif"/>
                <a:cs typeface="Microsoft Sans Serif"/>
              </a:rPr>
              <a:t>R</a:t>
            </a:r>
            <a:r>
              <a:rPr spc="-95" err="1">
                <a:latin typeface="Microsoft Sans Serif"/>
                <a:cs typeface="Microsoft Sans Serif"/>
              </a:rPr>
              <a:t>epresentar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0">
                <a:latin typeface="Microsoft Sans Serif"/>
                <a:cs typeface="Microsoft Sans Serif"/>
              </a:rPr>
              <a:t>a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85" err="1">
                <a:latin typeface="Microsoft Sans Serif"/>
                <a:cs typeface="Microsoft Sans Serif"/>
              </a:rPr>
              <a:t>flutuação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65">
                <a:latin typeface="Microsoft Sans Serif"/>
                <a:cs typeface="Microsoft Sans Serif"/>
              </a:rPr>
              <a:t>do</a:t>
            </a:r>
            <a:r>
              <a:rPr spc="-145">
                <a:latin typeface="Microsoft Sans Serif"/>
                <a:cs typeface="Microsoft Sans Serif"/>
              </a:rPr>
              <a:t>s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05">
                <a:latin typeface="Microsoft Sans Serif"/>
                <a:cs typeface="Microsoft Sans Serif"/>
              </a:rPr>
              <a:t>dado</a:t>
            </a:r>
            <a:r>
              <a:rPr spc="-110">
                <a:latin typeface="Microsoft Sans Serif"/>
                <a:cs typeface="Microsoft Sans Serif"/>
              </a:rPr>
              <a:t>s</a:t>
            </a:r>
            <a:r>
              <a:rPr lang="pt-BR" spc="-120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cs typeface="Microsoft Sans Serif"/>
            </a:endParaRPr>
          </a:p>
          <a:p>
            <a:pPr marL="945515" lvl="2" indent="-267970">
              <a:lnSpc>
                <a:spcPct val="100000"/>
              </a:lnSpc>
              <a:spcBef>
                <a:spcPts val="500"/>
              </a:spcBef>
              <a:buClr>
                <a:srgbClr val="DD8047"/>
              </a:buClr>
              <a:buFont typeface="Arial MT"/>
              <a:buChar char="■"/>
              <a:tabLst>
                <a:tab pos="946150" algn="l"/>
              </a:tabLst>
            </a:pPr>
            <a:r>
              <a:rPr spc="-220">
                <a:latin typeface="Microsoft Sans Serif"/>
                <a:cs typeface="Microsoft Sans Serif"/>
              </a:rPr>
              <a:t>E</a:t>
            </a:r>
            <a:r>
              <a:rPr lang="pt-BR" spc="-220">
                <a:latin typeface="Microsoft Sans Serif"/>
                <a:cs typeface="Microsoft Sans Serif"/>
              </a:rPr>
              <a:t>s</a:t>
            </a:r>
            <a:r>
              <a:rPr spc="-220">
                <a:latin typeface="Microsoft Sans Serif"/>
                <a:cs typeface="Microsoft Sans Serif"/>
              </a:rPr>
              <a:t>t</a:t>
            </a:r>
            <a:r>
              <a:rPr lang="pt-BR" spc="-220">
                <a:latin typeface="Microsoft Sans Serif"/>
                <a:cs typeface="Microsoft Sans Serif"/>
              </a:rPr>
              <a:t>u</a:t>
            </a:r>
            <a:r>
              <a:rPr spc="-220">
                <a:latin typeface="Microsoft Sans Serif"/>
                <a:cs typeface="Microsoft Sans Serif"/>
              </a:rPr>
              <a:t>do</a:t>
            </a:r>
            <a:r>
              <a:rPr spc="-210">
                <a:latin typeface="Microsoft Sans Serif"/>
                <a:cs typeface="Microsoft Sans Serif"/>
              </a:rPr>
              <a:t>s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70">
                <a:latin typeface="Microsoft Sans Serif"/>
                <a:cs typeface="Microsoft Sans Serif"/>
              </a:rPr>
              <a:t>d</a:t>
            </a:r>
            <a:r>
              <a:rPr spc="-65">
                <a:latin typeface="Microsoft Sans Serif"/>
                <a:cs typeface="Microsoft Sans Serif"/>
              </a:rPr>
              <a:t>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40" err="1">
                <a:latin typeface="Microsoft Sans Serif"/>
                <a:cs typeface="Microsoft Sans Serif"/>
              </a:rPr>
              <a:t>tendências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14">
                <a:latin typeface="Microsoft Sans Serif"/>
                <a:cs typeface="Microsoft Sans Serif"/>
              </a:rPr>
              <a:t>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300" err="1">
                <a:latin typeface="Microsoft Sans Serif"/>
                <a:cs typeface="Microsoft Sans Serif"/>
              </a:rPr>
              <a:t>m</a:t>
            </a:r>
            <a:r>
              <a:rPr spc="-160" err="1">
                <a:latin typeface="Microsoft Sans Serif"/>
                <a:cs typeface="Microsoft Sans Serif"/>
              </a:rPr>
              <a:t>udança</a:t>
            </a:r>
            <a:r>
              <a:rPr spc="-145" err="1">
                <a:latin typeface="Microsoft Sans Serif"/>
                <a:cs typeface="Microsoft Sans Serif"/>
              </a:rPr>
              <a:t>s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70">
                <a:latin typeface="Microsoft Sans Serif"/>
                <a:cs typeface="Microsoft Sans Serif"/>
              </a:rPr>
              <a:t>d</a:t>
            </a:r>
            <a:r>
              <a:rPr spc="-65">
                <a:latin typeface="Microsoft Sans Serif"/>
                <a:cs typeface="Microsoft Sans Serif"/>
              </a:rPr>
              <a:t>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25">
                <a:latin typeface="Microsoft Sans Serif"/>
                <a:cs typeface="Microsoft Sans Serif"/>
              </a:rPr>
              <a:t>temp</a:t>
            </a:r>
            <a:r>
              <a:rPr spc="-165">
                <a:latin typeface="Microsoft Sans Serif"/>
                <a:cs typeface="Microsoft Sans Serif"/>
              </a:rPr>
              <a:t>o</a:t>
            </a:r>
            <a:r>
              <a:rPr lang="pt-BR" spc="-120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cs typeface="Microsoft Sans Serif"/>
            </a:endParaRPr>
          </a:p>
          <a:p>
            <a:pPr marL="945515" lvl="2" indent="-267970">
              <a:lnSpc>
                <a:spcPct val="100000"/>
              </a:lnSpc>
              <a:spcBef>
                <a:spcPts val="500"/>
              </a:spcBef>
              <a:buClr>
                <a:srgbClr val="DD8047"/>
              </a:buClr>
              <a:buFont typeface="Arial MT"/>
              <a:buChar char="■"/>
              <a:tabLst>
                <a:tab pos="946150" algn="l"/>
              </a:tabLst>
            </a:pPr>
            <a:r>
              <a:rPr spc="-110" err="1">
                <a:latin typeface="Microsoft Sans Serif"/>
                <a:cs typeface="Microsoft Sans Serif"/>
              </a:rPr>
              <a:t>Comparação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65">
                <a:latin typeface="Microsoft Sans Serif"/>
                <a:cs typeface="Microsoft Sans Serif"/>
              </a:rPr>
              <a:t>de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120" err="1">
                <a:latin typeface="Microsoft Sans Serif"/>
                <a:cs typeface="Microsoft Sans Serif"/>
              </a:rPr>
              <a:t>distribuições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65">
                <a:latin typeface="Microsoft Sans Serif"/>
                <a:cs typeface="Microsoft Sans Serif"/>
              </a:rPr>
              <a:t>de</a:t>
            </a:r>
            <a:r>
              <a:rPr spc="15">
                <a:latin typeface="Microsoft Sans Serif"/>
                <a:cs typeface="Microsoft Sans Serif"/>
              </a:rPr>
              <a:t> </a:t>
            </a:r>
            <a:r>
              <a:rPr spc="-90" err="1">
                <a:latin typeface="Microsoft Sans Serif"/>
                <a:cs typeface="Microsoft Sans Serif"/>
              </a:rPr>
              <a:t>frequência</a:t>
            </a:r>
            <a:r>
              <a:rPr lang="pt-BR" spc="-90">
                <a:latin typeface="Microsoft Sans Serif"/>
                <a:cs typeface="Microsoft Sans Serif"/>
              </a:rPr>
              <a:t>;</a:t>
            </a:r>
            <a:endParaRPr>
              <a:latin typeface="Microsoft Sans Serif"/>
              <a:cs typeface="Microsoft Sans Serif"/>
            </a:endParaRPr>
          </a:p>
          <a:p>
            <a:pPr marL="945515" lvl="2" indent="-267970">
              <a:lnSpc>
                <a:spcPct val="100000"/>
              </a:lnSpc>
              <a:spcBef>
                <a:spcPts val="495"/>
              </a:spcBef>
              <a:buClr>
                <a:srgbClr val="DD8047"/>
              </a:buClr>
              <a:buFont typeface="Arial MT"/>
              <a:buChar char="■"/>
              <a:tabLst>
                <a:tab pos="946150" algn="l"/>
              </a:tabLst>
            </a:pPr>
            <a:r>
              <a:rPr spc="-220" err="1">
                <a:latin typeface="Microsoft Sans Serif"/>
                <a:cs typeface="Microsoft Sans Serif"/>
              </a:rPr>
              <a:t>Estudo</a:t>
            </a:r>
            <a:r>
              <a:rPr spc="-210" err="1">
                <a:latin typeface="Microsoft Sans Serif"/>
                <a:cs typeface="Microsoft Sans Serif"/>
              </a:rPr>
              <a:t>s</a:t>
            </a:r>
            <a:r>
              <a:rPr spc="10">
                <a:latin typeface="Microsoft Sans Serif"/>
                <a:cs typeface="Microsoft Sans Serif"/>
              </a:rPr>
              <a:t> </a:t>
            </a:r>
            <a:r>
              <a:rPr spc="-110" err="1">
                <a:latin typeface="Microsoft Sans Serif"/>
                <a:cs typeface="Microsoft Sans Serif"/>
              </a:rPr>
              <a:t>populacionai</a:t>
            </a:r>
            <a:r>
              <a:rPr spc="-130" err="1">
                <a:latin typeface="Microsoft Sans Serif"/>
                <a:cs typeface="Microsoft Sans Serif"/>
              </a:rPr>
              <a:t>s</a:t>
            </a:r>
            <a:r>
              <a:rPr spc="-120">
                <a:latin typeface="Microsoft Sans Serif"/>
                <a:cs typeface="Microsoft Sans Serif"/>
              </a:rPr>
              <a:t>.</a:t>
            </a:r>
            <a:endParaRPr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9124" y="1383526"/>
            <a:ext cx="8074659" cy="3216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4815" indent="-412750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Char char="●"/>
              <a:tabLst>
                <a:tab pos="424815" algn="l"/>
                <a:tab pos="425450" algn="l"/>
              </a:tabLst>
            </a:pPr>
            <a:r>
              <a:rPr sz="2400" b="1" spc="-245" err="1">
                <a:latin typeface="Arial"/>
                <a:cs typeface="Arial"/>
              </a:rPr>
              <a:t>Uso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mais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adequado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235">
                <a:latin typeface="Arial"/>
                <a:cs typeface="Arial"/>
              </a:rPr>
              <a:t>dos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70" err="1">
                <a:latin typeface="Arial"/>
                <a:cs typeface="Arial"/>
              </a:rPr>
              <a:t>principais</a:t>
            </a:r>
            <a:r>
              <a:rPr sz="2400" b="1" spc="-35">
                <a:latin typeface="Arial"/>
                <a:cs typeface="Arial"/>
              </a:rPr>
              <a:t> </a:t>
            </a:r>
            <a:r>
              <a:rPr sz="2400" b="1" spc="-185" err="1">
                <a:latin typeface="Arial"/>
                <a:cs typeface="Arial"/>
              </a:rPr>
              <a:t>gráficos</a:t>
            </a:r>
            <a:r>
              <a:rPr sz="2400" b="1" spc="-30">
                <a:latin typeface="Arial"/>
                <a:cs typeface="Arial"/>
              </a:rPr>
              <a:t> </a:t>
            </a:r>
            <a:r>
              <a:rPr sz="2400" b="1" spc="-195" err="1">
                <a:latin typeface="Arial"/>
                <a:cs typeface="Arial"/>
              </a:rPr>
              <a:t>estatísticos</a:t>
            </a:r>
            <a:r>
              <a:rPr sz="2400" b="1" spc="-195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744855" lvl="1" indent="-345440">
              <a:lnSpc>
                <a:spcPct val="100000"/>
              </a:lnSpc>
              <a:spcBef>
                <a:spcPts val="20"/>
              </a:spcBef>
              <a:buClr>
                <a:srgbClr val="DD8047"/>
              </a:buClr>
              <a:buChar char="○"/>
              <a:tabLst>
                <a:tab pos="744855" algn="l"/>
                <a:tab pos="745490" algn="l"/>
              </a:tabLst>
            </a:pPr>
            <a:r>
              <a:rPr sz="2200" b="1" spc="-229" err="1">
                <a:latin typeface="Arial"/>
                <a:cs typeface="Arial"/>
              </a:rPr>
              <a:t>Pontos</a:t>
            </a:r>
            <a:r>
              <a:rPr sz="2200" b="1" spc="-229">
                <a:latin typeface="Arial"/>
                <a:cs typeface="Arial"/>
              </a:rPr>
              <a:t>:</a:t>
            </a:r>
            <a:endParaRPr sz="2200">
              <a:latin typeface="Arial"/>
              <a:cs typeface="Arial"/>
            </a:endParaRPr>
          </a:p>
          <a:p>
            <a:pPr marL="1019175" lvl="2" indent="-277495">
              <a:lnSpc>
                <a:spcPct val="100000"/>
              </a:lnSpc>
              <a:spcBef>
                <a:spcPts val="15"/>
              </a:spcBef>
              <a:buClr>
                <a:srgbClr val="DD8047"/>
              </a:buClr>
              <a:buFont typeface="Arial MT"/>
              <a:buChar char="■"/>
              <a:tabLst>
                <a:tab pos="1019810" algn="l"/>
              </a:tabLst>
            </a:pPr>
            <a:r>
              <a:rPr sz="2000" spc="-220" err="1">
                <a:latin typeface="Microsoft Sans Serif"/>
                <a:cs typeface="Microsoft Sans Serif"/>
              </a:rPr>
              <a:t>Estudo</a:t>
            </a:r>
            <a:r>
              <a:rPr sz="2000" spc="-210" err="1">
                <a:latin typeface="Microsoft Sans Serif"/>
                <a:cs typeface="Microsoft Sans Serif"/>
              </a:rPr>
              <a:t>s</a:t>
            </a:r>
            <a:r>
              <a:rPr sz="2000" spc="10">
                <a:latin typeface="Microsoft Sans Serif"/>
                <a:cs typeface="Microsoft Sans Serif"/>
              </a:rPr>
              <a:t> </a:t>
            </a:r>
            <a:r>
              <a:rPr sz="2000" spc="-70">
                <a:latin typeface="Microsoft Sans Serif"/>
                <a:cs typeface="Microsoft Sans Serif"/>
              </a:rPr>
              <a:t>d</a:t>
            </a:r>
            <a:r>
              <a:rPr sz="2000" spc="-65">
                <a:latin typeface="Microsoft Sans Serif"/>
                <a:cs typeface="Microsoft Sans Serif"/>
              </a:rPr>
              <a:t>e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90" err="1">
                <a:latin typeface="Microsoft Sans Serif"/>
                <a:cs typeface="Microsoft Sans Serif"/>
              </a:rPr>
              <a:t>correlaçã</a:t>
            </a:r>
            <a:r>
              <a:rPr sz="2000" spc="-100" err="1">
                <a:latin typeface="Microsoft Sans Serif"/>
                <a:cs typeface="Microsoft Sans Serif"/>
              </a:rPr>
              <a:t>o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95">
                <a:latin typeface="Microsoft Sans Serif"/>
                <a:cs typeface="Microsoft Sans Serif"/>
              </a:rPr>
              <a:t>entre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70" err="1">
                <a:latin typeface="Microsoft Sans Serif"/>
                <a:cs typeface="Microsoft Sans Serif"/>
              </a:rPr>
              <a:t>v</a:t>
            </a:r>
            <a:r>
              <a:rPr sz="2000" spc="-40" err="1">
                <a:latin typeface="Microsoft Sans Serif"/>
                <a:cs typeface="Microsoft Sans Serif"/>
              </a:rPr>
              <a:t>ariá</a:t>
            </a:r>
            <a:r>
              <a:rPr sz="2000" spc="-85" err="1">
                <a:latin typeface="Microsoft Sans Serif"/>
                <a:cs typeface="Microsoft Sans Serif"/>
              </a:rPr>
              <a:t>v</a:t>
            </a:r>
            <a:r>
              <a:rPr sz="2000" spc="-145" err="1">
                <a:latin typeface="Microsoft Sans Serif"/>
                <a:cs typeface="Microsoft Sans Serif"/>
              </a:rPr>
              <a:t>ei</a:t>
            </a:r>
            <a:r>
              <a:rPr sz="2000" spc="-204" err="1">
                <a:latin typeface="Microsoft Sans Serif"/>
                <a:cs typeface="Microsoft Sans Serif"/>
              </a:rPr>
              <a:t>s</a:t>
            </a:r>
            <a:r>
              <a:rPr sz="2000" spc="-120">
                <a:latin typeface="Microsoft Sans Serif"/>
                <a:cs typeface="Microsoft Sans Serif"/>
              </a:rPr>
              <a:t>.</a:t>
            </a:r>
            <a:endParaRPr sz="2000">
              <a:latin typeface="Microsoft Sans Serif"/>
              <a:cs typeface="Microsoft Sans Serif"/>
            </a:endParaRPr>
          </a:p>
          <a:p>
            <a:pPr marL="744855" lvl="1" indent="-296545">
              <a:lnSpc>
                <a:spcPct val="100000"/>
              </a:lnSpc>
              <a:spcBef>
                <a:spcPts val="25"/>
              </a:spcBef>
              <a:buClr>
                <a:srgbClr val="DD8047"/>
              </a:buClr>
              <a:buSzPct val="70454"/>
              <a:buChar char="○"/>
              <a:tabLst>
                <a:tab pos="744855" algn="l"/>
                <a:tab pos="745490" algn="l"/>
              </a:tabLst>
            </a:pPr>
            <a:r>
              <a:rPr sz="2200" b="1" spc="-165" err="1">
                <a:latin typeface="Arial"/>
                <a:cs typeface="Arial"/>
              </a:rPr>
              <a:t>Histogramas</a:t>
            </a:r>
            <a:r>
              <a:rPr sz="1550" b="1" spc="-165">
                <a:latin typeface="Arial"/>
                <a:cs typeface="Arial"/>
              </a:rPr>
              <a:t>:</a:t>
            </a:r>
            <a:endParaRPr sz="1550">
              <a:latin typeface="Arial"/>
              <a:cs typeface="Arial"/>
            </a:endParaRPr>
          </a:p>
          <a:p>
            <a:pPr marL="1019175" lvl="2" indent="-277495">
              <a:lnSpc>
                <a:spcPct val="100000"/>
              </a:lnSpc>
              <a:spcBef>
                <a:spcPts val="15"/>
              </a:spcBef>
              <a:buClr>
                <a:srgbClr val="DD8047"/>
              </a:buClr>
              <a:buFont typeface="Arial MT"/>
              <a:buChar char="■"/>
              <a:tabLst>
                <a:tab pos="1019810" algn="l"/>
              </a:tabLst>
            </a:pPr>
            <a:r>
              <a:rPr sz="2000" spc="-135" err="1">
                <a:latin typeface="Microsoft Sans Serif"/>
                <a:cs typeface="Microsoft Sans Serif"/>
              </a:rPr>
              <a:t>Representar</a:t>
            </a:r>
            <a:r>
              <a:rPr sz="2000" spc="25">
                <a:latin typeface="Microsoft Sans Serif"/>
                <a:cs typeface="Microsoft Sans Serif"/>
              </a:rPr>
              <a:t> </a:t>
            </a:r>
            <a:r>
              <a:rPr sz="2000" spc="-120" err="1">
                <a:latin typeface="Microsoft Sans Serif"/>
                <a:cs typeface="Microsoft Sans Serif"/>
              </a:rPr>
              <a:t>distribuições</a:t>
            </a:r>
            <a:r>
              <a:rPr sz="2000" spc="30">
                <a:latin typeface="Microsoft Sans Serif"/>
                <a:cs typeface="Microsoft Sans Serif"/>
              </a:rPr>
              <a:t> </a:t>
            </a:r>
            <a:r>
              <a:rPr sz="2000" spc="-65">
                <a:latin typeface="Microsoft Sans Serif"/>
                <a:cs typeface="Microsoft Sans Serif"/>
              </a:rPr>
              <a:t>de</a:t>
            </a:r>
            <a:r>
              <a:rPr sz="2000" spc="30">
                <a:latin typeface="Microsoft Sans Serif"/>
                <a:cs typeface="Microsoft Sans Serif"/>
              </a:rPr>
              <a:t> </a:t>
            </a:r>
            <a:r>
              <a:rPr sz="2000" spc="-114" err="1">
                <a:latin typeface="Microsoft Sans Serif"/>
                <a:cs typeface="Microsoft Sans Serif"/>
              </a:rPr>
              <a:t>frequências</a:t>
            </a:r>
            <a:r>
              <a:rPr sz="2000" spc="-114">
                <a:latin typeface="Microsoft Sans Serif"/>
                <a:cs typeface="Microsoft Sans Serif"/>
              </a:rPr>
              <a:t>.</a:t>
            </a:r>
            <a:endParaRPr sz="2000">
              <a:latin typeface="Microsoft Sans Serif"/>
              <a:cs typeface="Microsoft Sans Serif"/>
            </a:endParaRPr>
          </a:p>
          <a:p>
            <a:pPr marL="744855" lvl="1" indent="-296545">
              <a:lnSpc>
                <a:spcPct val="100000"/>
              </a:lnSpc>
              <a:spcBef>
                <a:spcPts val="25"/>
              </a:spcBef>
              <a:buClr>
                <a:srgbClr val="DD8047"/>
              </a:buClr>
              <a:buSzPct val="70454"/>
              <a:buChar char="○"/>
              <a:tabLst>
                <a:tab pos="744855" algn="l"/>
                <a:tab pos="745490" algn="l"/>
              </a:tabLst>
            </a:pPr>
            <a:r>
              <a:rPr sz="2200" b="1" spc="-155" err="1">
                <a:latin typeface="Arial"/>
                <a:cs typeface="Arial"/>
              </a:rPr>
              <a:t>Cartogramas</a:t>
            </a:r>
            <a:r>
              <a:rPr sz="1550" b="1" spc="-155">
                <a:latin typeface="Arial"/>
                <a:cs typeface="Arial"/>
              </a:rPr>
              <a:t>:</a:t>
            </a:r>
            <a:endParaRPr sz="1550">
              <a:latin typeface="Arial"/>
              <a:cs typeface="Arial"/>
            </a:endParaRPr>
          </a:p>
          <a:p>
            <a:pPr marL="1019175" lvl="2" indent="-277495">
              <a:lnSpc>
                <a:spcPct val="100000"/>
              </a:lnSpc>
              <a:spcBef>
                <a:spcPts val="20"/>
              </a:spcBef>
              <a:buClr>
                <a:srgbClr val="DD8047"/>
              </a:buClr>
              <a:buFont typeface="Arial MT"/>
              <a:buChar char="■"/>
              <a:tabLst>
                <a:tab pos="1019810" algn="l"/>
              </a:tabLst>
            </a:pPr>
            <a:r>
              <a:rPr sz="2000" spc="-135" err="1">
                <a:latin typeface="Microsoft Sans Serif"/>
                <a:cs typeface="Microsoft Sans Serif"/>
              </a:rPr>
              <a:t>Representar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55" err="1">
                <a:latin typeface="Microsoft Sans Serif"/>
                <a:cs typeface="Microsoft Sans Serif"/>
              </a:rPr>
              <a:t>séries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20" err="1">
                <a:latin typeface="Microsoft Sans Serif"/>
                <a:cs typeface="Microsoft Sans Serif"/>
              </a:rPr>
              <a:t>estatísticas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140" err="1">
                <a:latin typeface="Microsoft Sans Serif"/>
                <a:cs typeface="Microsoft Sans Serif"/>
              </a:rPr>
              <a:t>associando</a:t>
            </a:r>
            <a:r>
              <a:rPr sz="2000" spc="-140">
                <a:latin typeface="Microsoft Sans Serif"/>
                <a:cs typeface="Microsoft Sans Serif"/>
              </a:rPr>
              <a:t>-as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155" err="1">
                <a:latin typeface="Microsoft Sans Serif"/>
                <a:cs typeface="Microsoft Sans Serif"/>
              </a:rPr>
              <a:t>aos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125" err="1">
                <a:latin typeface="Microsoft Sans Serif"/>
                <a:cs typeface="Microsoft Sans Serif"/>
              </a:rPr>
              <a:t>locais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65">
                <a:latin typeface="Microsoft Sans Serif"/>
                <a:cs typeface="Microsoft Sans Serif"/>
              </a:rPr>
              <a:t>de</a:t>
            </a:r>
            <a:r>
              <a:rPr sz="2000" spc="20">
                <a:latin typeface="Microsoft Sans Serif"/>
                <a:cs typeface="Microsoft Sans Serif"/>
              </a:rPr>
              <a:t> </a:t>
            </a:r>
            <a:r>
              <a:rPr sz="2000" spc="-110" err="1">
                <a:latin typeface="Microsoft Sans Serif"/>
                <a:cs typeface="Microsoft Sans Serif"/>
              </a:rPr>
              <a:t>ocorrência</a:t>
            </a:r>
            <a:r>
              <a:rPr sz="2000" spc="-110">
                <a:latin typeface="Microsoft Sans Serif"/>
                <a:cs typeface="Microsoft Sans Serif"/>
              </a:rPr>
              <a:t>.</a:t>
            </a:r>
            <a:endParaRPr sz="2000">
              <a:latin typeface="Microsoft Sans Serif"/>
              <a:cs typeface="Microsoft Sans Serif"/>
            </a:endParaRPr>
          </a:p>
          <a:p>
            <a:pPr marL="744855" lvl="1" indent="-287655">
              <a:lnSpc>
                <a:spcPct val="100000"/>
              </a:lnSpc>
              <a:spcBef>
                <a:spcPts val="20"/>
              </a:spcBef>
              <a:buClr>
                <a:srgbClr val="DD8047"/>
              </a:buClr>
              <a:buSzPct val="70454"/>
              <a:buChar char="○"/>
              <a:tabLst>
                <a:tab pos="744855" algn="l"/>
                <a:tab pos="745490" algn="l"/>
              </a:tabLst>
            </a:pPr>
            <a:r>
              <a:rPr sz="2200" b="1" spc="-180">
                <a:latin typeface="Arial"/>
                <a:cs typeface="Arial"/>
              </a:rPr>
              <a:t>Boxplot</a:t>
            </a:r>
            <a:r>
              <a:rPr sz="1550" b="1" spc="-180">
                <a:latin typeface="Arial"/>
                <a:cs typeface="Arial"/>
              </a:rPr>
              <a:t>:</a:t>
            </a:r>
            <a:endParaRPr sz="1550">
              <a:latin typeface="Arial"/>
              <a:cs typeface="Arial"/>
            </a:endParaRPr>
          </a:p>
          <a:p>
            <a:pPr marL="1019175" marR="13970" lvl="2" indent="-277495">
              <a:lnSpc>
                <a:spcPts val="1920"/>
              </a:lnSpc>
              <a:spcBef>
                <a:spcPts val="484"/>
              </a:spcBef>
              <a:buClr>
                <a:srgbClr val="DD8047"/>
              </a:buClr>
              <a:buFont typeface="Arial MT"/>
              <a:buChar char="■"/>
              <a:tabLst>
                <a:tab pos="1019810" algn="l"/>
              </a:tabLst>
            </a:pPr>
            <a:r>
              <a:rPr sz="2000" spc="-80" err="1">
                <a:latin typeface="Microsoft Sans Serif"/>
                <a:cs typeface="Microsoft Sans Serif"/>
              </a:rPr>
              <a:t>Adequado</a:t>
            </a:r>
            <a:r>
              <a:rPr sz="2000" spc="-45">
                <a:latin typeface="Microsoft Sans Serif"/>
                <a:cs typeface="Microsoft Sans Serif"/>
              </a:rPr>
              <a:t> </a:t>
            </a:r>
            <a:r>
              <a:rPr sz="2000" spc="-15">
                <a:latin typeface="Microsoft Sans Serif"/>
                <a:cs typeface="Microsoft Sans Serif"/>
              </a:rPr>
              <a:t>para</a:t>
            </a:r>
            <a:r>
              <a:rPr sz="2000" spc="390">
                <a:latin typeface="Microsoft Sans Serif"/>
                <a:cs typeface="Microsoft Sans Serif"/>
              </a:rPr>
              <a:t> </a:t>
            </a:r>
            <a:r>
              <a:rPr sz="2000" spc="-85" err="1">
                <a:latin typeface="Microsoft Sans Serif"/>
                <a:cs typeface="Microsoft Sans Serif"/>
              </a:rPr>
              <a:t>analisar</a:t>
            </a:r>
            <a:r>
              <a:rPr sz="2000" spc="-50">
                <a:latin typeface="Microsoft Sans Serif"/>
                <a:cs typeface="Microsoft Sans Serif"/>
              </a:rPr>
              <a:t> </a:t>
            </a:r>
            <a:r>
              <a:rPr sz="2000" spc="-175" err="1">
                <a:latin typeface="Microsoft Sans Serif"/>
                <a:cs typeface="Microsoft Sans Serif"/>
              </a:rPr>
              <a:t>conjuntos</a:t>
            </a:r>
            <a:r>
              <a:rPr sz="2000" spc="40">
                <a:latin typeface="Microsoft Sans Serif"/>
                <a:cs typeface="Microsoft Sans Serif"/>
              </a:rPr>
              <a:t> </a:t>
            </a:r>
            <a:r>
              <a:rPr sz="2000" spc="-65">
                <a:latin typeface="Microsoft Sans Serif"/>
                <a:cs typeface="Microsoft Sans Serif"/>
              </a:rPr>
              <a:t>de</a:t>
            </a:r>
            <a:r>
              <a:rPr sz="2000" spc="395">
                <a:latin typeface="Microsoft Sans Serif"/>
                <a:cs typeface="Microsoft Sans Serif"/>
              </a:rPr>
              <a:t> </a:t>
            </a:r>
            <a:r>
              <a:rPr sz="2000" spc="-100">
                <a:latin typeface="Microsoft Sans Serif"/>
                <a:cs typeface="Microsoft Sans Serif"/>
              </a:rPr>
              <a:t>dados</a:t>
            </a:r>
            <a:r>
              <a:rPr sz="2000" spc="-35">
                <a:latin typeface="Microsoft Sans Serif"/>
                <a:cs typeface="Microsoft Sans Serif"/>
              </a:rPr>
              <a:t> </a:t>
            </a:r>
            <a:r>
              <a:rPr sz="2000" spc="-114" err="1">
                <a:latin typeface="Microsoft Sans Serif"/>
                <a:cs typeface="Microsoft Sans Serif"/>
              </a:rPr>
              <a:t>univariados</a:t>
            </a:r>
            <a:r>
              <a:rPr sz="2000" spc="-114">
                <a:latin typeface="Microsoft Sans Serif"/>
                <a:cs typeface="Microsoft Sans Serif"/>
              </a:rPr>
              <a:t>,</a:t>
            </a:r>
            <a:r>
              <a:rPr sz="2000" spc="-15">
                <a:latin typeface="Microsoft Sans Serif"/>
                <a:cs typeface="Microsoft Sans Serif"/>
              </a:rPr>
              <a:t> </a:t>
            </a:r>
            <a:r>
              <a:rPr sz="2000" spc="-175" err="1">
                <a:latin typeface="Microsoft Sans Serif"/>
                <a:cs typeface="Microsoft Sans Serif"/>
              </a:rPr>
              <a:t>ou</a:t>
            </a:r>
            <a:r>
              <a:rPr sz="2000" spc="45">
                <a:latin typeface="Microsoft Sans Serif"/>
                <a:cs typeface="Microsoft Sans Serif"/>
              </a:rPr>
              <a:t> </a:t>
            </a:r>
            <a:r>
              <a:rPr sz="2000" spc="-120" err="1">
                <a:latin typeface="Microsoft Sans Serif"/>
                <a:cs typeface="Microsoft Sans Serif"/>
              </a:rPr>
              <a:t>seja</a:t>
            </a:r>
            <a:r>
              <a:rPr sz="2000" spc="-120">
                <a:latin typeface="Microsoft Sans Serif"/>
                <a:cs typeface="Microsoft Sans Serif"/>
              </a:rPr>
              <a:t>, </a:t>
            </a:r>
            <a:r>
              <a:rPr sz="2000" spc="-520">
                <a:latin typeface="Microsoft Sans Serif"/>
                <a:cs typeface="Microsoft Sans Serif"/>
              </a:rPr>
              <a:t> </a:t>
            </a:r>
            <a:r>
              <a:rPr sz="2000" spc="-105">
                <a:latin typeface="Microsoft Sans Serif"/>
                <a:cs typeface="Microsoft Sans Serif"/>
              </a:rPr>
              <a:t>dado</a:t>
            </a:r>
            <a:r>
              <a:rPr sz="2000" spc="-90">
                <a:latin typeface="Microsoft Sans Serif"/>
                <a:cs typeface="Microsoft Sans Serif"/>
              </a:rPr>
              <a:t>s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70">
                <a:latin typeface="Microsoft Sans Serif"/>
                <a:cs typeface="Microsoft Sans Serif"/>
              </a:rPr>
              <a:t>d</a:t>
            </a:r>
            <a:r>
              <a:rPr sz="2000" spc="-65">
                <a:latin typeface="Microsoft Sans Serif"/>
                <a:cs typeface="Microsoft Sans Serif"/>
              </a:rPr>
              <a:t>e</a:t>
            </a:r>
            <a:r>
              <a:rPr sz="2000" spc="15">
                <a:latin typeface="Microsoft Sans Serif"/>
                <a:cs typeface="Microsoft Sans Serif"/>
              </a:rPr>
              <a:t> </a:t>
            </a:r>
            <a:r>
              <a:rPr sz="2000" spc="-215" err="1">
                <a:latin typeface="Microsoft Sans Serif"/>
                <a:cs typeface="Microsoft Sans Serif"/>
              </a:rPr>
              <a:t>um</a:t>
            </a:r>
            <a:r>
              <a:rPr sz="2000" spc="-165" err="1">
                <a:latin typeface="Microsoft Sans Serif"/>
                <a:cs typeface="Microsoft Sans Serif"/>
              </a:rPr>
              <a:t>a</a:t>
            </a:r>
            <a:r>
              <a:rPr sz="2000" spc="10">
                <a:latin typeface="Microsoft Sans Serif"/>
                <a:cs typeface="Microsoft Sans Serif"/>
              </a:rPr>
              <a:t> </a:t>
            </a:r>
            <a:r>
              <a:rPr sz="2000" spc="-145" err="1">
                <a:latin typeface="Microsoft Sans Serif"/>
                <a:cs typeface="Microsoft Sans Serif"/>
              </a:rPr>
              <a:t>únic</a:t>
            </a:r>
            <a:r>
              <a:rPr sz="2000" spc="-170" err="1">
                <a:latin typeface="Microsoft Sans Serif"/>
                <a:cs typeface="Microsoft Sans Serif"/>
              </a:rPr>
              <a:t>a</a:t>
            </a:r>
            <a:r>
              <a:rPr sz="2000" spc="10">
                <a:latin typeface="Microsoft Sans Serif"/>
                <a:cs typeface="Microsoft Sans Serif"/>
              </a:rPr>
              <a:t> </a:t>
            </a:r>
            <a:r>
              <a:rPr sz="2000" spc="-170" err="1">
                <a:latin typeface="Microsoft Sans Serif"/>
                <a:cs typeface="Microsoft Sans Serif"/>
              </a:rPr>
              <a:t>v</a:t>
            </a:r>
            <a:r>
              <a:rPr sz="2000" spc="-40" err="1">
                <a:latin typeface="Microsoft Sans Serif"/>
                <a:cs typeface="Microsoft Sans Serif"/>
              </a:rPr>
              <a:t>ariá</a:t>
            </a:r>
            <a:r>
              <a:rPr sz="2000" spc="-85" err="1">
                <a:latin typeface="Microsoft Sans Serif"/>
                <a:cs typeface="Microsoft Sans Serif"/>
              </a:rPr>
              <a:t>vel</a:t>
            </a:r>
            <a:r>
              <a:rPr sz="2000" spc="-85">
                <a:latin typeface="Microsoft Sans Serif"/>
                <a:cs typeface="Microsoft Sans Serif"/>
              </a:rPr>
              <a:t>.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3130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90"/>
              <a:t> </a:t>
            </a:r>
            <a:r>
              <a:rPr spc="-5"/>
              <a:t>Gráficas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25761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15">
                <a:latin typeface="Microsoft Sans Serif"/>
                <a:cs typeface="Microsoft Sans Serif"/>
              </a:rPr>
              <a:t>Referências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3254" y="1524000"/>
            <a:ext cx="7153275" cy="166968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347980" marR="152400" indent="-335915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SzPct val="100000"/>
              <a:buFont typeface="Courier New" panose="02070309020205020404" pitchFamily="49" charset="0"/>
              <a:buChar char="o"/>
              <a:tabLst>
                <a:tab pos="347980" algn="l"/>
                <a:tab pos="348615" algn="l"/>
              </a:tabLst>
            </a:pPr>
            <a:r>
              <a:rPr sz="1600" spc="-225">
                <a:latin typeface="Microsoft Sans Serif"/>
                <a:cs typeface="Microsoft Sans Serif"/>
              </a:rPr>
              <a:t>FARIA,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204">
                <a:latin typeface="Microsoft Sans Serif"/>
                <a:cs typeface="Microsoft Sans Serif"/>
              </a:rPr>
              <a:t>José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00" err="1">
                <a:latin typeface="Microsoft Sans Serif"/>
                <a:cs typeface="Microsoft Sans Serif"/>
              </a:rPr>
              <a:t>Cláudio</a:t>
            </a:r>
            <a:r>
              <a:rPr sz="1600" spc="-100">
                <a:latin typeface="Microsoft Sans Serif"/>
                <a:cs typeface="Microsoft Sans Serif"/>
              </a:rPr>
              <a:t>.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80" err="1">
                <a:latin typeface="Microsoft Sans Serif"/>
                <a:cs typeface="Microsoft Sans Serif"/>
              </a:rPr>
              <a:t>Apostila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-65">
                <a:latin typeface="Microsoft Sans Serif"/>
                <a:cs typeface="Microsoft Sans Serif"/>
              </a:rPr>
              <a:t>do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90" err="1">
                <a:latin typeface="Microsoft Sans Serif"/>
                <a:cs typeface="Microsoft Sans Serif"/>
              </a:rPr>
              <a:t>curso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65">
                <a:latin typeface="Microsoft Sans Serif"/>
                <a:cs typeface="Microsoft Sans Serif"/>
              </a:rPr>
              <a:t>de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80">
                <a:latin typeface="Microsoft Sans Serif"/>
                <a:cs typeface="Microsoft Sans Serif"/>
              </a:rPr>
              <a:t>CET018</a:t>
            </a:r>
            <a:r>
              <a:rPr sz="1600" spc="20">
                <a:latin typeface="Microsoft Sans Serif"/>
                <a:cs typeface="Microsoft Sans Serif"/>
              </a:rPr>
              <a:t> </a:t>
            </a:r>
            <a:r>
              <a:rPr sz="1600" spc="409">
                <a:latin typeface="Microsoft Sans Serif"/>
                <a:cs typeface="Microsoft Sans Serif"/>
              </a:rPr>
              <a:t>–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200" err="1">
                <a:latin typeface="Microsoft Sans Serif"/>
                <a:cs typeface="Microsoft Sans Serif"/>
              </a:rPr>
              <a:t>Elementos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70">
                <a:latin typeface="Microsoft Sans Serif"/>
                <a:cs typeface="Microsoft Sans Serif"/>
              </a:rPr>
              <a:t>de </a:t>
            </a:r>
            <a:r>
              <a:rPr sz="1600" spc="-515">
                <a:latin typeface="Microsoft Sans Serif"/>
                <a:cs typeface="Microsoft Sans Serif"/>
              </a:rPr>
              <a:t> </a:t>
            </a:r>
            <a:r>
              <a:rPr sz="1600" spc="-140" err="1">
                <a:latin typeface="Microsoft Sans Serif"/>
                <a:cs typeface="Microsoft Sans Serif"/>
              </a:rPr>
              <a:t>Estatística</a:t>
            </a:r>
            <a:r>
              <a:rPr sz="1600" spc="-135">
                <a:latin typeface="Microsoft Sans Serif"/>
                <a:cs typeface="Microsoft Sans Serif"/>
              </a:rPr>
              <a:t> </a:t>
            </a:r>
            <a:r>
              <a:rPr sz="1600" spc="-65">
                <a:latin typeface="Microsoft Sans Serif"/>
                <a:cs typeface="Microsoft Sans Serif"/>
              </a:rPr>
              <a:t>do </a:t>
            </a:r>
            <a:r>
              <a:rPr sz="1600" spc="-190" err="1">
                <a:latin typeface="Microsoft Sans Serif"/>
                <a:cs typeface="Microsoft Sans Serif"/>
              </a:rPr>
              <a:t>curso</a:t>
            </a:r>
            <a:r>
              <a:rPr sz="1600" spc="-185">
                <a:latin typeface="Microsoft Sans Serif"/>
                <a:cs typeface="Microsoft Sans Serif"/>
              </a:rPr>
              <a:t> </a:t>
            </a:r>
            <a:r>
              <a:rPr sz="1600" spc="-65">
                <a:latin typeface="Microsoft Sans Serif"/>
                <a:cs typeface="Microsoft Sans Serif"/>
              </a:rPr>
              <a:t>de </a:t>
            </a:r>
            <a:r>
              <a:rPr sz="1600" spc="-114" err="1">
                <a:latin typeface="Microsoft Sans Serif"/>
                <a:cs typeface="Microsoft Sans Serif"/>
              </a:rPr>
              <a:t>Agronomia</a:t>
            </a:r>
            <a:r>
              <a:rPr sz="1600" spc="-114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da </a:t>
            </a:r>
            <a:r>
              <a:rPr sz="1600" spc="-105" err="1">
                <a:latin typeface="Microsoft Sans Serif"/>
                <a:cs typeface="Microsoft Sans Serif"/>
              </a:rPr>
              <a:t>Universidade</a:t>
            </a:r>
            <a:r>
              <a:rPr sz="1600" spc="-105">
                <a:latin typeface="Microsoft Sans Serif"/>
                <a:cs typeface="Microsoft Sans Serif"/>
              </a:rPr>
              <a:t> </a:t>
            </a:r>
            <a:r>
              <a:rPr sz="1600" spc="-145" err="1">
                <a:latin typeface="Microsoft Sans Serif"/>
                <a:cs typeface="Microsoft Sans Serif"/>
              </a:rPr>
              <a:t>Estadual</a:t>
            </a:r>
            <a:r>
              <a:rPr sz="1600" spc="-140">
                <a:latin typeface="Microsoft Sans Serif"/>
                <a:cs typeface="Microsoft Sans Serif"/>
              </a:rPr>
              <a:t> </a:t>
            </a:r>
            <a:r>
              <a:rPr sz="1600" spc="-70">
                <a:latin typeface="Microsoft Sans Serif"/>
                <a:cs typeface="Microsoft Sans Serif"/>
              </a:rPr>
              <a:t>de </a:t>
            </a:r>
            <a:r>
              <a:rPr sz="1600" spc="-65">
                <a:latin typeface="Microsoft Sans Serif"/>
                <a:cs typeface="Microsoft Sans Serif"/>
              </a:rPr>
              <a:t> </a:t>
            </a:r>
            <a:r>
              <a:rPr sz="1600" spc="-125">
                <a:latin typeface="Microsoft Sans Serif"/>
                <a:cs typeface="Microsoft Sans Serif"/>
              </a:rPr>
              <a:t>Santa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40">
                <a:latin typeface="Microsoft Sans Serif"/>
                <a:cs typeface="Microsoft Sans Serif"/>
              </a:rPr>
              <a:t>Cruz,</a:t>
            </a:r>
            <a:r>
              <a:rPr sz="1600" spc="10">
                <a:latin typeface="Microsoft Sans Serif"/>
                <a:cs typeface="Microsoft Sans Serif"/>
              </a:rPr>
              <a:t> </a:t>
            </a:r>
            <a:r>
              <a:rPr sz="1600" spc="-180" err="1">
                <a:latin typeface="Microsoft Sans Serif"/>
                <a:cs typeface="Microsoft Sans Serif"/>
              </a:rPr>
              <a:t>Ilhéus</a:t>
            </a:r>
            <a:r>
              <a:rPr sz="1600" spc="-180">
                <a:latin typeface="Microsoft Sans Serif"/>
                <a:cs typeface="Microsoft Sans Serif"/>
              </a:rPr>
              <a:t>,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25">
                <a:latin typeface="Microsoft Sans Serif"/>
                <a:cs typeface="Microsoft Sans Serif"/>
              </a:rPr>
              <a:t>Bahia.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15">
                <a:latin typeface="Microsoft Sans Serif"/>
                <a:cs typeface="Microsoft Sans Serif"/>
              </a:rPr>
              <a:t>10ª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65">
                <a:latin typeface="Microsoft Sans Serif"/>
                <a:cs typeface="Microsoft Sans Serif"/>
              </a:rPr>
              <a:t>ed.;</a:t>
            </a:r>
            <a:r>
              <a:rPr sz="1600" spc="15">
                <a:latin typeface="Microsoft Sans Serif"/>
                <a:cs typeface="Microsoft Sans Serif"/>
              </a:rPr>
              <a:t> </a:t>
            </a:r>
            <a:r>
              <a:rPr sz="1600" spc="-40">
                <a:latin typeface="Microsoft Sans Serif"/>
                <a:cs typeface="Microsoft Sans Serif"/>
              </a:rPr>
              <a:t>2009.</a:t>
            </a:r>
            <a:endParaRPr lang="pt-BR" sz="1600">
              <a:latin typeface="Microsoft Sans Serif"/>
              <a:ea typeface="Microsoft Sans Serif"/>
              <a:cs typeface="Microsoft Sans Serif"/>
            </a:endParaRPr>
          </a:p>
          <a:p>
            <a:pPr marL="347980" marR="5080" indent="-335915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100000"/>
              <a:buFont typeface="Courier New" panose="02070309020205020404" pitchFamily="49" charset="0"/>
              <a:buChar char="o"/>
              <a:tabLst>
                <a:tab pos="347980" algn="l"/>
                <a:tab pos="348615" algn="l"/>
              </a:tabLst>
            </a:pPr>
            <a:r>
              <a:rPr sz="1600" spc="-215">
                <a:latin typeface="Microsoft Sans Serif"/>
                <a:cs typeface="Microsoft Sans Serif"/>
              </a:rPr>
              <a:t>IBGE.</a:t>
            </a:r>
            <a:r>
              <a:rPr sz="1600" spc="-210">
                <a:latin typeface="Microsoft Sans Serif"/>
                <a:cs typeface="Microsoft Sans Serif"/>
              </a:rPr>
              <a:t> </a:t>
            </a:r>
            <a:r>
              <a:rPr sz="1600" i="1" spc="-175" err="1">
                <a:latin typeface="Arial"/>
                <a:cs typeface="Arial"/>
              </a:rPr>
              <a:t>Normas</a:t>
            </a:r>
            <a:r>
              <a:rPr sz="1600" i="1" spc="-170">
                <a:latin typeface="Arial"/>
                <a:cs typeface="Arial"/>
              </a:rPr>
              <a:t> </a:t>
            </a:r>
            <a:r>
              <a:rPr sz="1600" i="1" spc="-175">
                <a:latin typeface="Arial"/>
                <a:cs typeface="Arial"/>
              </a:rPr>
              <a:t>de</a:t>
            </a:r>
            <a:r>
              <a:rPr sz="1600" i="1" spc="-170">
                <a:latin typeface="Arial"/>
                <a:cs typeface="Arial"/>
              </a:rPr>
              <a:t> </a:t>
            </a:r>
            <a:r>
              <a:rPr sz="1600" i="1" spc="-155" err="1">
                <a:latin typeface="Arial"/>
                <a:cs typeface="Arial"/>
              </a:rPr>
              <a:t>apresentação</a:t>
            </a:r>
            <a:r>
              <a:rPr sz="1600" i="1" spc="-155">
                <a:latin typeface="Arial"/>
                <a:cs typeface="Arial"/>
              </a:rPr>
              <a:t> </a:t>
            </a:r>
            <a:r>
              <a:rPr sz="1600" i="1" spc="-85">
                <a:latin typeface="Arial"/>
                <a:cs typeface="Arial"/>
              </a:rPr>
              <a:t>tabular</a:t>
            </a:r>
            <a:r>
              <a:rPr sz="1600" spc="-85">
                <a:latin typeface="Microsoft Sans Serif"/>
                <a:cs typeface="Microsoft Sans Serif"/>
              </a:rPr>
              <a:t>. </a:t>
            </a:r>
            <a:r>
              <a:rPr sz="1600" spc="-15">
                <a:latin typeface="Microsoft Sans Serif"/>
                <a:cs typeface="Microsoft Sans Serif"/>
              </a:rPr>
              <a:t>3ª </a:t>
            </a:r>
            <a:r>
              <a:rPr sz="1600" spc="-80">
                <a:latin typeface="Microsoft Sans Serif"/>
                <a:cs typeface="Microsoft Sans Serif"/>
              </a:rPr>
              <a:t>ed. </a:t>
            </a:r>
            <a:r>
              <a:rPr sz="1600" spc="-195">
                <a:latin typeface="Microsoft Sans Serif"/>
                <a:cs typeface="Microsoft Sans Serif"/>
              </a:rPr>
              <a:t>Rio</a:t>
            </a:r>
            <a:r>
              <a:rPr sz="1600" spc="-190">
                <a:latin typeface="Microsoft Sans Serif"/>
                <a:cs typeface="Microsoft Sans Serif"/>
              </a:rPr>
              <a:t> </a:t>
            </a:r>
            <a:r>
              <a:rPr sz="1600" spc="-65">
                <a:latin typeface="Microsoft Sans Serif"/>
                <a:cs typeface="Microsoft Sans Serif"/>
              </a:rPr>
              <a:t>de </a:t>
            </a:r>
            <a:r>
              <a:rPr sz="1600" spc="-114">
                <a:latin typeface="Microsoft Sans Serif"/>
                <a:cs typeface="Microsoft Sans Serif"/>
              </a:rPr>
              <a:t>Janeiro: </a:t>
            </a:r>
            <a:r>
              <a:rPr sz="1600" spc="-195">
                <a:latin typeface="Microsoft Sans Serif"/>
                <a:cs typeface="Microsoft Sans Serif"/>
              </a:rPr>
              <a:t>IBGE; </a:t>
            </a:r>
            <a:r>
              <a:rPr sz="1600" spc="-520">
                <a:latin typeface="Microsoft Sans Serif"/>
                <a:cs typeface="Microsoft Sans Serif"/>
              </a:rPr>
              <a:t> </a:t>
            </a:r>
            <a:r>
              <a:rPr sz="1600" spc="-40">
                <a:latin typeface="Microsoft Sans Serif"/>
                <a:cs typeface="Microsoft Sans Serif"/>
              </a:rPr>
              <a:t>1993.</a:t>
            </a:r>
            <a:endParaRPr sz="1600" spc="-40">
              <a:latin typeface="Microsoft Sans Serif"/>
              <a:ea typeface="Microsoft Sans Serif"/>
              <a:cs typeface="Microsoft Sans Serif"/>
            </a:endParaRPr>
          </a:p>
          <a:p>
            <a:pPr marL="347980" marR="5080" indent="-335915">
              <a:spcBef>
                <a:spcPts val="700"/>
              </a:spcBef>
              <a:buClr>
                <a:srgbClr val="DD8047"/>
              </a:buClr>
              <a:buSzPct val="100000"/>
              <a:buFont typeface="Courier New" panose="02070309020205020404" pitchFamily="49" charset="0"/>
              <a:buChar char="o"/>
              <a:tabLst>
                <a:tab pos="347980" algn="l"/>
                <a:tab pos="348615" algn="l"/>
              </a:tabLst>
            </a:pPr>
            <a:r>
              <a:rPr lang="pt-BR" sz="1600" spc="-40">
                <a:latin typeface="Microsoft Sans Serif"/>
                <a:ea typeface="Microsoft Sans Serif"/>
                <a:cs typeface="Microsoft Sans Serif"/>
                <a:hlinkClick r:id="rId2"/>
              </a:rPr>
              <a:t>http://tics.ifsul.edu.br/matriz/conteudo/disciplinas/est/uc/1/5.html#:~:text=Distribui%C3%A7%C3%A3o%20de%20frequ%C3%AAncia%20sem%20intervalos,representados%20por%20faixas%20de%20magnitude.</a:t>
            </a:r>
            <a:endParaRPr lang="pt-BR" sz="1600" spc="-40">
              <a:latin typeface="Microsoft Sans Serif"/>
              <a:ea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76348" y="1285679"/>
            <a:ext cx="5383374" cy="37420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4351" y="1282393"/>
            <a:ext cx="7299325" cy="3472746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379095" indent="-367030" algn="just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Font typeface="Arial" panose="020B0604020202020204" pitchFamily="34" charset="0"/>
              <a:buChar char="•"/>
              <a:tabLst>
                <a:tab pos="379730" algn="l"/>
              </a:tabLst>
            </a:pPr>
            <a:r>
              <a:rPr sz="2400" b="1" spc="-125" err="1">
                <a:latin typeface="Arial"/>
                <a:cs typeface="Arial"/>
              </a:rPr>
              <a:t>Título</a:t>
            </a:r>
            <a:r>
              <a:rPr sz="2400" b="1" spc="-125">
                <a:latin typeface="Arial"/>
                <a:cs typeface="Arial"/>
              </a:rPr>
              <a:t>:</a:t>
            </a:r>
            <a:endParaRPr lang="pt-BR" sz="2400">
              <a:latin typeface="Arial"/>
              <a:cs typeface="Arial"/>
            </a:endParaRPr>
          </a:p>
          <a:p>
            <a:pPr marL="516255" lvl="1" indent="-336550">
              <a:lnSpc>
                <a:spcPct val="100000"/>
              </a:lnSpc>
              <a:buClr>
                <a:srgbClr val="DD8047"/>
              </a:buClr>
              <a:buSzPct val="77777"/>
              <a:buFont typeface="Courier New" panose="02070309020205020404" pitchFamily="49" charset="0"/>
              <a:buChar char="o"/>
              <a:tabLst>
                <a:tab pos="516255" algn="l"/>
                <a:tab pos="516890" algn="l"/>
              </a:tabLst>
            </a:pPr>
            <a:r>
              <a:rPr sz="1800" spc="-165" err="1">
                <a:latin typeface="Microsoft Sans Serif"/>
                <a:cs typeface="Microsoft Sans Serif"/>
              </a:rPr>
              <a:t>Núme</a:t>
            </a:r>
            <a:r>
              <a:rPr sz="1800" spc="-120" err="1">
                <a:latin typeface="Microsoft Sans Serif"/>
                <a:cs typeface="Microsoft Sans Serif"/>
              </a:rPr>
              <a:t>r</a:t>
            </a:r>
            <a:r>
              <a:rPr sz="1800" spc="-105" err="1">
                <a:latin typeface="Microsoft Sans Serif"/>
                <a:cs typeface="Microsoft Sans Serif"/>
              </a:rPr>
              <a:t>o</a:t>
            </a:r>
            <a:r>
              <a:rPr sz="1800" spc="-105">
                <a:latin typeface="Microsoft Sans Serif"/>
                <a:cs typeface="Microsoft Sans Serif"/>
              </a:rPr>
              <a:t>: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30" err="1">
                <a:latin typeface="Microsoft Sans Serif"/>
                <a:cs typeface="Microsoft Sans Serif"/>
              </a:rPr>
              <a:t>Usado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5">
                <a:latin typeface="Microsoft Sans Serif"/>
                <a:cs typeface="Microsoft Sans Serif"/>
              </a:rPr>
              <a:t>pa</a:t>
            </a:r>
            <a:r>
              <a:rPr sz="1800" spc="-25">
                <a:latin typeface="Microsoft Sans Serif"/>
                <a:cs typeface="Microsoft Sans Serif"/>
              </a:rPr>
              <a:t>r</a:t>
            </a:r>
            <a:r>
              <a:rPr sz="1800" spc="-10">
                <a:latin typeface="Microsoft Sans Serif"/>
                <a:cs typeface="Microsoft Sans Serif"/>
              </a:rPr>
              <a:t>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55" err="1">
                <a:latin typeface="Microsoft Sans Serif"/>
                <a:cs typeface="Microsoft Sans Serif"/>
              </a:rPr>
              <a:t>identifica</a:t>
            </a:r>
            <a:r>
              <a:rPr sz="1800" spc="-40" err="1">
                <a:latin typeface="Microsoft Sans Serif"/>
                <a:cs typeface="Microsoft Sans Serif"/>
              </a:rPr>
              <a:t>r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40" err="1">
                <a:latin typeface="Microsoft Sans Serif"/>
                <a:cs typeface="Microsoft Sans Serif"/>
              </a:rPr>
              <a:t>composiçã</a:t>
            </a:r>
            <a:r>
              <a:rPr sz="1800" spc="-185" err="1">
                <a:latin typeface="Microsoft Sans Serif"/>
                <a:cs typeface="Microsoft Sans Serif"/>
              </a:rPr>
              <a:t>o</a:t>
            </a:r>
            <a:r>
              <a:rPr sz="1800" spc="-110">
                <a:latin typeface="Microsoft Sans Serif"/>
                <a:cs typeface="Microsoft Sans Serif"/>
              </a:rPr>
              <a:t>.</a:t>
            </a:r>
            <a:endParaRPr sz="1800">
              <a:latin typeface="Microsoft Sans Serif"/>
              <a:cs typeface="Microsoft Sans Serif"/>
            </a:endParaRPr>
          </a:p>
          <a:p>
            <a:pPr marL="987425" lvl="2" indent="-285750">
              <a:lnSpc>
                <a:spcPct val="100000"/>
              </a:lnSpc>
              <a:spcBef>
                <a:spcPts val="500"/>
              </a:spcBef>
              <a:buClr>
                <a:srgbClr val="DD8047"/>
              </a:buClr>
              <a:buFont typeface="Wingdings" panose="05000000000000000000" pitchFamily="2" charset="2"/>
              <a:buChar char="§"/>
              <a:tabLst>
                <a:tab pos="973455" algn="l"/>
                <a:tab pos="974090" algn="l"/>
              </a:tabLst>
            </a:pPr>
            <a:r>
              <a:rPr sz="1800" spc="-245" err="1">
                <a:latin typeface="Microsoft Sans Serif"/>
                <a:cs typeface="Microsoft Sans Serif"/>
              </a:rPr>
              <a:t>E</a:t>
            </a:r>
            <a:r>
              <a:rPr sz="1800" spc="-220" err="1">
                <a:latin typeface="Microsoft Sans Serif"/>
                <a:cs typeface="Microsoft Sans Serif"/>
              </a:rPr>
              <a:t>x</a:t>
            </a:r>
            <a:r>
              <a:rPr sz="1800" spc="-105" err="1">
                <a:latin typeface="Microsoft Sans Serif"/>
                <a:cs typeface="Microsoft Sans Serif"/>
              </a:rPr>
              <a:t>emplo</a:t>
            </a:r>
            <a:r>
              <a:rPr sz="1800" spc="-105">
                <a:latin typeface="Microsoft Sans Serif"/>
                <a:cs typeface="Microsoft Sans Serif"/>
              </a:rPr>
              <a:t>: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465" err="1">
                <a:latin typeface="Microsoft Sans Serif"/>
                <a:cs typeface="Microsoft Sans Serif"/>
              </a:rPr>
              <a:t>T</a:t>
            </a:r>
            <a:r>
              <a:rPr sz="1800" spc="-35" err="1">
                <a:latin typeface="Microsoft Sans Serif"/>
                <a:cs typeface="Microsoft Sans Serif"/>
              </a:rPr>
              <a:t>abela</a:t>
            </a:r>
            <a:r>
              <a:rPr sz="1800" spc="35">
                <a:latin typeface="Microsoft Sans Serif"/>
                <a:cs typeface="Microsoft Sans Serif"/>
              </a:rPr>
              <a:t> </a:t>
            </a:r>
            <a:r>
              <a:rPr sz="1800" b="1" spc="-50">
                <a:latin typeface="Arial"/>
                <a:cs typeface="Arial"/>
              </a:rPr>
              <a:t>4.1</a:t>
            </a:r>
            <a:endParaRPr lang="pt-BR" sz="1800" b="1" spc="-50">
              <a:latin typeface="Arial"/>
              <a:cs typeface="Arial"/>
            </a:endParaRPr>
          </a:p>
          <a:p>
            <a:pPr marL="987425" lvl="2" indent="-285750">
              <a:lnSpc>
                <a:spcPct val="100000"/>
              </a:lnSpc>
              <a:spcBef>
                <a:spcPts val="500"/>
              </a:spcBef>
              <a:buClr>
                <a:srgbClr val="DD8047"/>
              </a:buClr>
              <a:buFont typeface="Wingdings" panose="05000000000000000000" pitchFamily="2" charset="2"/>
              <a:buChar char="§"/>
              <a:tabLst>
                <a:tab pos="973455" algn="l"/>
                <a:tab pos="974090" algn="l"/>
              </a:tabLst>
            </a:pPr>
            <a:endParaRPr sz="1800">
              <a:latin typeface="Arial"/>
              <a:cs typeface="Arial"/>
            </a:endParaRPr>
          </a:p>
          <a:p>
            <a:pPr marL="516255" lvl="1" indent="-336550">
              <a:lnSpc>
                <a:spcPct val="100000"/>
              </a:lnSpc>
              <a:buClr>
                <a:srgbClr val="DD8047"/>
              </a:buClr>
              <a:buSzPct val="77777"/>
              <a:buFont typeface="Courier New" panose="02070309020205020404" pitchFamily="49" charset="0"/>
              <a:buChar char="o"/>
              <a:tabLst>
                <a:tab pos="516255" algn="l"/>
                <a:tab pos="516890" algn="l"/>
              </a:tabLst>
            </a:pPr>
            <a:r>
              <a:rPr sz="1800" spc="-125" err="1">
                <a:latin typeface="Microsoft Sans Serif"/>
                <a:cs typeface="Microsoft Sans Serif"/>
              </a:rPr>
              <a:t>Título</a:t>
            </a:r>
            <a:r>
              <a:rPr sz="1800" spc="-80">
                <a:latin typeface="Microsoft Sans Serif"/>
                <a:cs typeface="Microsoft Sans Serif"/>
              </a:rPr>
              <a:t>: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45" err="1">
                <a:latin typeface="Microsoft Sans Serif"/>
                <a:cs typeface="Microsoft Sans Serif"/>
              </a:rPr>
              <a:t>Composto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5">
                <a:latin typeface="Microsoft Sans Serif"/>
                <a:cs typeface="Microsoft Sans Serif"/>
              </a:rPr>
              <a:t>d</a:t>
            </a:r>
            <a:r>
              <a:rPr sz="1800" spc="-10">
                <a:latin typeface="Microsoft Sans Serif"/>
                <a:cs typeface="Microsoft Sans Serif"/>
              </a:rPr>
              <a:t>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10" err="1">
                <a:latin typeface="Microsoft Sans Serif"/>
                <a:cs typeface="Microsoft Sans Serif"/>
              </a:rPr>
              <a:t>descriçã</a:t>
            </a:r>
            <a:r>
              <a:rPr sz="1800" spc="-125" err="1">
                <a:latin typeface="Microsoft Sans Serif"/>
                <a:cs typeface="Microsoft Sans Serif"/>
              </a:rPr>
              <a:t>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</a:t>
            </a:r>
            <a:r>
              <a:rPr sz="1800" spc="-55">
                <a:latin typeface="Microsoft Sans Serif"/>
                <a:cs typeface="Microsoft Sans Serif"/>
              </a:rPr>
              <a:t>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25" err="1">
                <a:latin typeface="Microsoft Sans Serif"/>
                <a:cs typeface="Microsoft Sans Serif"/>
              </a:rPr>
              <a:t>conteúd</a:t>
            </a:r>
            <a:r>
              <a:rPr sz="1800" spc="-130" err="1">
                <a:latin typeface="Microsoft Sans Serif"/>
                <a:cs typeface="Microsoft Sans Serif"/>
              </a:rPr>
              <a:t>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05">
                <a:latin typeface="Microsoft Sans Serif"/>
                <a:cs typeface="Microsoft Sans Serif"/>
              </a:rPr>
              <a:t>e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05">
                <a:latin typeface="Microsoft Sans Serif"/>
                <a:cs typeface="Microsoft Sans Serif"/>
              </a:rPr>
              <a:t>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85">
                <a:latin typeface="Microsoft Sans Serif"/>
                <a:cs typeface="Microsoft Sans Serif"/>
              </a:rPr>
              <a:t>loca</a:t>
            </a:r>
            <a:r>
              <a:rPr sz="1800" spc="-40">
                <a:latin typeface="Microsoft Sans Serif"/>
                <a:cs typeface="Microsoft Sans Serif"/>
              </a:rPr>
              <a:t>l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</a:t>
            </a:r>
            <a:r>
              <a:rPr sz="1800" spc="-55">
                <a:latin typeface="Microsoft Sans Serif"/>
                <a:cs typeface="Microsoft Sans Serif"/>
              </a:rPr>
              <a:t>e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70" err="1">
                <a:latin typeface="Microsoft Sans Serif"/>
                <a:cs typeface="Microsoft Sans Serif"/>
              </a:rPr>
              <a:t>referência</a:t>
            </a:r>
            <a:r>
              <a:rPr sz="1800" spc="-70">
                <a:latin typeface="Microsoft Sans Serif"/>
                <a:cs typeface="Microsoft Sans Serif"/>
              </a:rPr>
              <a:t>.</a:t>
            </a:r>
            <a:endParaRPr sz="1800">
              <a:latin typeface="Microsoft Sans Serif"/>
              <a:cs typeface="Microsoft Sans Serif"/>
            </a:endParaRPr>
          </a:p>
          <a:p>
            <a:pPr marL="987425" lvl="2" indent="-285750">
              <a:lnSpc>
                <a:spcPct val="100000"/>
              </a:lnSpc>
              <a:spcBef>
                <a:spcPts val="495"/>
              </a:spcBef>
              <a:buClr>
                <a:srgbClr val="DD8047"/>
              </a:buClr>
              <a:buFont typeface="Wingdings" panose="05000000000000000000" pitchFamily="2" charset="2"/>
              <a:buChar char="§"/>
              <a:tabLst>
                <a:tab pos="973455" algn="l"/>
                <a:tab pos="974090" algn="l"/>
              </a:tabLst>
            </a:pPr>
            <a:r>
              <a:rPr sz="1800" spc="-245" err="1">
                <a:latin typeface="Microsoft Sans Serif"/>
                <a:cs typeface="Microsoft Sans Serif"/>
              </a:rPr>
              <a:t>E</a:t>
            </a:r>
            <a:r>
              <a:rPr sz="1800" spc="-220" err="1">
                <a:latin typeface="Microsoft Sans Serif"/>
                <a:cs typeface="Microsoft Sans Serif"/>
              </a:rPr>
              <a:t>x</a:t>
            </a:r>
            <a:r>
              <a:rPr sz="1800" spc="-105" err="1">
                <a:latin typeface="Microsoft Sans Serif"/>
                <a:cs typeface="Microsoft Sans Serif"/>
              </a:rPr>
              <a:t>emplo</a:t>
            </a:r>
            <a:r>
              <a:rPr sz="1800" spc="-105">
                <a:latin typeface="Microsoft Sans Serif"/>
                <a:cs typeface="Microsoft Sans Serif"/>
              </a:rPr>
              <a:t>: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465" err="1">
                <a:latin typeface="Microsoft Sans Serif"/>
                <a:cs typeface="Microsoft Sans Serif"/>
              </a:rPr>
              <a:t>T</a:t>
            </a:r>
            <a:r>
              <a:rPr sz="1800" spc="-35" err="1">
                <a:latin typeface="Microsoft Sans Serif"/>
                <a:cs typeface="Microsoft Sans Serif"/>
              </a:rPr>
              <a:t>abela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45">
                <a:latin typeface="Microsoft Sans Serif"/>
                <a:cs typeface="Microsoft Sans Serif"/>
              </a:rPr>
              <a:t>4.</a:t>
            </a:r>
            <a:r>
              <a:rPr sz="1800" spc="-50">
                <a:latin typeface="Microsoft Sans Serif"/>
                <a:cs typeface="Microsoft Sans Serif"/>
              </a:rPr>
              <a:t>1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370">
                <a:latin typeface="Microsoft Sans Serif"/>
                <a:cs typeface="Microsoft Sans Serif"/>
              </a:rPr>
              <a:t>–</a:t>
            </a:r>
            <a:r>
              <a:rPr sz="1800" spc="50">
                <a:latin typeface="Microsoft Sans Serif"/>
                <a:cs typeface="Microsoft Sans Serif"/>
              </a:rPr>
              <a:t> </a:t>
            </a:r>
            <a:r>
              <a:rPr sz="1800" b="1" spc="-145">
                <a:latin typeface="Arial"/>
                <a:cs typeface="Arial"/>
              </a:rPr>
              <a:t>o</a:t>
            </a:r>
            <a:r>
              <a:rPr sz="1800" b="1" spc="-25">
                <a:latin typeface="Arial"/>
                <a:cs typeface="Arial"/>
              </a:rPr>
              <a:t> </a:t>
            </a:r>
            <a:r>
              <a:rPr sz="1800" b="1" spc="-155">
                <a:latin typeface="Arial"/>
                <a:cs typeface="Arial"/>
              </a:rPr>
              <a:t>qu</a:t>
            </a:r>
            <a:r>
              <a:rPr sz="1800" b="1" spc="-140">
                <a:latin typeface="Arial"/>
                <a:cs typeface="Arial"/>
              </a:rPr>
              <a:t>e</a:t>
            </a:r>
            <a:r>
              <a:rPr sz="1800" b="1" spc="-25">
                <a:latin typeface="Arial"/>
                <a:cs typeface="Arial"/>
              </a:rPr>
              <a:t> </a:t>
            </a:r>
            <a:r>
              <a:rPr sz="1800" b="1" spc="-140">
                <a:latin typeface="Arial"/>
                <a:cs typeface="Arial"/>
              </a:rPr>
              <a:t>e</a:t>
            </a:r>
            <a:r>
              <a:rPr sz="1800" b="1" spc="-25">
                <a:latin typeface="Arial"/>
                <a:cs typeface="Arial"/>
              </a:rPr>
              <a:t> </a:t>
            </a:r>
            <a:r>
              <a:rPr sz="1800" b="1" spc="-150" err="1">
                <a:latin typeface="Arial"/>
                <a:cs typeface="Arial"/>
              </a:rPr>
              <a:t>onde</a:t>
            </a:r>
            <a:endParaRPr lang="pt-BR" sz="1800" b="1" spc="-150">
              <a:latin typeface="Arial"/>
              <a:cs typeface="Arial"/>
            </a:endParaRPr>
          </a:p>
          <a:p>
            <a:pPr marL="987425" lvl="2" indent="-285750">
              <a:lnSpc>
                <a:spcPct val="100000"/>
              </a:lnSpc>
              <a:spcBef>
                <a:spcPts val="495"/>
              </a:spcBef>
              <a:buClr>
                <a:srgbClr val="DD8047"/>
              </a:buClr>
              <a:buFont typeface="Wingdings" panose="05000000000000000000" pitchFamily="2" charset="2"/>
              <a:buChar char="§"/>
              <a:tabLst>
                <a:tab pos="973455" algn="l"/>
                <a:tab pos="974090" algn="l"/>
              </a:tabLst>
            </a:pPr>
            <a:endParaRPr sz="1800">
              <a:latin typeface="Arial"/>
              <a:cs typeface="Arial"/>
            </a:endParaRPr>
          </a:p>
          <a:p>
            <a:pPr marL="516255" marR="746760" lvl="1" indent="-336550">
              <a:lnSpc>
                <a:spcPct val="100000"/>
              </a:lnSpc>
              <a:buClr>
                <a:srgbClr val="DD8047"/>
              </a:buClr>
              <a:buSzPct val="77777"/>
              <a:buFont typeface="Courier New" panose="02070309020205020404" pitchFamily="49" charset="0"/>
              <a:buChar char="o"/>
              <a:tabLst>
                <a:tab pos="516255" algn="l"/>
                <a:tab pos="516890" algn="l"/>
              </a:tabLst>
            </a:pPr>
            <a:r>
              <a:rPr sz="1800" spc="-65">
                <a:latin typeface="Microsoft Sans Serif"/>
                <a:cs typeface="Microsoft Sans Serif"/>
              </a:rPr>
              <a:t>Data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70" err="1">
                <a:latin typeface="Microsoft Sans Serif"/>
                <a:cs typeface="Microsoft Sans Serif"/>
              </a:rPr>
              <a:t>referência</a:t>
            </a:r>
            <a:r>
              <a:rPr sz="1800" spc="-70">
                <a:latin typeface="Microsoft Sans Serif"/>
                <a:cs typeface="Microsoft Sans Serif"/>
              </a:rPr>
              <a:t>: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65" err="1">
                <a:latin typeface="Microsoft Sans Serif"/>
                <a:cs typeface="Microsoft Sans Serif"/>
              </a:rPr>
              <a:t>Identifica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05">
                <a:latin typeface="Microsoft Sans Serif"/>
                <a:cs typeface="Microsoft Sans Serif"/>
              </a:rPr>
              <a:t>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55" err="1">
                <a:latin typeface="Microsoft Sans Serif"/>
                <a:cs typeface="Microsoft Sans Serif"/>
              </a:rPr>
              <a:t>período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60" err="1">
                <a:latin typeface="Microsoft Sans Serif"/>
                <a:cs typeface="Microsoft Sans Serif"/>
              </a:rPr>
              <a:t>referente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40" err="1">
                <a:latin typeface="Microsoft Sans Serif"/>
                <a:cs typeface="Microsoft Sans Serif"/>
              </a:rPr>
              <a:t>aos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90">
                <a:latin typeface="Microsoft Sans Serif"/>
                <a:cs typeface="Microsoft Sans Serif"/>
              </a:rPr>
              <a:t>dados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05">
                <a:latin typeface="Microsoft Sans Serif"/>
                <a:cs typeface="Microsoft Sans Serif"/>
              </a:rPr>
              <a:t>e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60">
                <a:latin typeface="Microsoft Sans Serif"/>
                <a:cs typeface="Microsoft Sans Serif"/>
              </a:rPr>
              <a:t>as </a:t>
            </a:r>
            <a:r>
              <a:rPr sz="1800" spc="-459">
                <a:latin typeface="Microsoft Sans Serif"/>
                <a:cs typeface="Microsoft Sans Serif"/>
              </a:rPr>
              <a:t> </a:t>
            </a:r>
            <a:r>
              <a:rPr sz="1800" spc="-120" err="1">
                <a:latin typeface="Microsoft Sans Serif"/>
                <a:cs typeface="Microsoft Sans Serif"/>
              </a:rPr>
              <a:t>informações</a:t>
            </a:r>
            <a:r>
              <a:rPr sz="1800" spc="-120">
                <a:latin typeface="Microsoft Sans Serif"/>
                <a:cs typeface="Microsoft Sans Serif"/>
              </a:rPr>
              <a:t>.</a:t>
            </a:r>
            <a:endParaRPr sz="1800">
              <a:latin typeface="Microsoft Sans Serif"/>
              <a:cs typeface="Microsoft Sans Serif"/>
            </a:endParaRPr>
          </a:p>
          <a:p>
            <a:pPr marL="987425" lvl="2" indent="-285750">
              <a:lnSpc>
                <a:spcPct val="100000"/>
              </a:lnSpc>
              <a:spcBef>
                <a:spcPts val="500"/>
              </a:spcBef>
              <a:buClr>
                <a:srgbClr val="DD8047"/>
              </a:buClr>
              <a:buFont typeface="Wingdings" panose="05000000000000000000" pitchFamily="2" charset="2"/>
              <a:buChar char="§"/>
              <a:tabLst>
                <a:tab pos="973455" algn="l"/>
                <a:tab pos="974090" algn="l"/>
              </a:tabLst>
            </a:pPr>
            <a:r>
              <a:rPr sz="1800" spc="-245" err="1">
                <a:latin typeface="Microsoft Sans Serif"/>
                <a:cs typeface="Microsoft Sans Serif"/>
              </a:rPr>
              <a:t>E</a:t>
            </a:r>
            <a:r>
              <a:rPr sz="1800" spc="-220" err="1">
                <a:latin typeface="Microsoft Sans Serif"/>
                <a:cs typeface="Microsoft Sans Serif"/>
              </a:rPr>
              <a:t>x</a:t>
            </a:r>
            <a:r>
              <a:rPr sz="1800" spc="-105" err="1">
                <a:latin typeface="Microsoft Sans Serif"/>
                <a:cs typeface="Microsoft Sans Serif"/>
              </a:rPr>
              <a:t>emplo</a:t>
            </a:r>
            <a:r>
              <a:rPr sz="1800" spc="-105">
                <a:latin typeface="Microsoft Sans Serif"/>
                <a:cs typeface="Microsoft Sans Serif"/>
              </a:rPr>
              <a:t>: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465" err="1">
                <a:latin typeface="Microsoft Sans Serif"/>
                <a:cs typeface="Microsoft Sans Serif"/>
              </a:rPr>
              <a:t>T</a:t>
            </a:r>
            <a:r>
              <a:rPr sz="1800" spc="-35" err="1">
                <a:latin typeface="Microsoft Sans Serif"/>
                <a:cs typeface="Microsoft Sans Serif"/>
              </a:rPr>
              <a:t>abela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45">
                <a:latin typeface="Microsoft Sans Serif"/>
                <a:cs typeface="Microsoft Sans Serif"/>
              </a:rPr>
              <a:t>4.</a:t>
            </a:r>
            <a:r>
              <a:rPr sz="1800" spc="-50">
                <a:latin typeface="Microsoft Sans Serif"/>
                <a:cs typeface="Microsoft Sans Serif"/>
              </a:rPr>
              <a:t>1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370">
                <a:latin typeface="Microsoft Sans Serif"/>
                <a:cs typeface="Microsoft Sans Serif"/>
              </a:rPr>
              <a:t>–</a:t>
            </a:r>
            <a:r>
              <a:rPr sz="1800" spc="50">
                <a:latin typeface="Microsoft Sans Serif"/>
                <a:cs typeface="Microsoft Sans Serif"/>
              </a:rPr>
              <a:t> </a:t>
            </a:r>
            <a:r>
              <a:rPr sz="1800" b="1" spc="-145">
                <a:latin typeface="Arial"/>
                <a:cs typeface="Arial"/>
              </a:rPr>
              <a:t>o</a:t>
            </a:r>
            <a:r>
              <a:rPr sz="1800" b="1" spc="-25">
                <a:latin typeface="Arial"/>
                <a:cs typeface="Arial"/>
              </a:rPr>
              <a:t> </a:t>
            </a:r>
            <a:r>
              <a:rPr sz="1800" b="1" spc="-155">
                <a:latin typeface="Arial"/>
                <a:cs typeface="Arial"/>
              </a:rPr>
              <a:t>qu</a:t>
            </a:r>
            <a:r>
              <a:rPr sz="1800" b="1" spc="-140">
                <a:latin typeface="Arial"/>
                <a:cs typeface="Arial"/>
              </a:rPr>
              <a:t>e</a:t>
            </a:r>
            <a:r>
              <a:rPr sz="1800" b="1" spc="-25">
                <a:latin typeface="Arial"/>
                <a:cs typeface="Arial"/>
              </a:rPr>
              <a:t> </a:t>
            </a:r>
            <a:r>
              <a:rPr sz="1800" b="1" spc="-140">
                <a:latin typeface="Arial"/>
                <a:cs typeface="Arial"/>
              </a:rPr>
              <a:t>e</a:t>
            </a:r>
            <a:r>
              <a:rPr sz="1800" b="1" spc="-25">
                <a:latin typeface="Arial"/>
                <a:cs typeface="Arial"/>
              </a:rPr>
              <a:t> </a:t>
            </a:r>
            <a:r>
              <a:rPr sz="1800" b="1" spc="-155" err="1">
                <a:latin typeface="Arial"/>
                <a:cs typeface="Arial"/>
              </a:rPr>
              <a:t>ond</a:t>
            </a:r>
            <a:r>
              <a:rPr sz="1800" b="1" spc="-135" err="1">
                <a:latin typeface="Arial"/>
                <a:cs typeface="Arial"/>
              </a:rPr>
              <a:t>e</a:t>
            </a:r>
            <a:r>
              <a:rPr sz="1800" b="1" spc="-25">
                <a:latin typeface="Arial"/>
                <a:cs typeface="Arial"/>
              </a:rPr>
              <a:t> </a:t>
            </a:r>
            <a:r>
              <a:rPr sz="1800" b="1" spc="-105">
                <a:latin typeface="Arial"/>
                <a:cs typeface="Arial"/>
              </a:rPr>
              <a:t>–</a:t>
            </a:r>
            <a:r>
              <a:rPr sz="1800" b="1" spc="-25">
                <a:latin typeface="Arial"/>
                <a:cs typeface="Arial"/>
              </a:rPr>
              <a:t> </a:t>
            </a:r>
            <a:r>
              <a:rPr sz="1800" b="1" spc="-135" err="1">
                <a:latin typeface="Arial"/>
                <a:cs typeface="Arial"/>
              </a:rPr>
              <a:t>quando</a:t>
            </a:r>
            <a:endParaRPr sz="1800"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30"/>
              </a:spcBef>
              <a:buFont typeface="Arial" panose="020B0604020202020204" pitchFamily="34" charset="0"/>
              <a:buChar char="•"/>
            </a:pP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745" y="1188153"/>
            <a:ext cx="7930515" cy="3539430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447675" indent="-367665">
              <a:lnSpc>
                <a:spcPct val="100000"/>
              </a:lnSpc>
              <a:spcBef>
                <a:spcPts val="100"/>
              </a:spcBef>
              <a:buClr>
                <a:srgbClr val="DD8047"/>
              </a:buClr>
              <a:buSzPct val="100000"/>
              <a:buFont typeface="Arial" panose="020B0604020202020204" pitchFamily="34" charset="0"/>
              <a:buChar char="•"/>
              <a:tabLst>
                <a:tab pos="447675" algn="l"/>
                <a:tab pos="448309" algn="l"/>
              </a:tabLst>
            </a:pPr>
            <a:r>
              <a:rPr sz="2400" b="1" spc="-125" err="1">
                <a:latin typeface="Arial"/>
                <a:cs typeface="Arial"/>
              </a:rPr>
              <a:t>Título</a:t>
            </a:r>
            <a:r>
              <a:rPr sz="2400" b="1" spc="-125">
                <a:latin typeface="Arial"/>
                <a:cs typeface="Arial"/>
              </a:rPr>
              <a:t>:</a:t>
            </a:r>
            <a:endParaRPr lang="pt-BR" sz="2400">
              <a:latin typeface="Arial"/>
              <a:cs typeface="Arial"/>
            </a:endParaRPr>
          </a:p>
          <a:p>
            <a:pPr marL="584835" marR="560705" lvl="1" indent="-367030" algn="just">
              <a:lnSpc>
                <a:spcPct val="100000"/>
              </a:lnSpc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585470" algn="l"/>
              </a:tabLst>
            </a:pPr>
            <a:r>
              <a:rPr sz="1800" spc="-145" err="1">
                <a:latin typeface="Microsoft Sans Serif"/>
                <a:cs typeface="Microsoft Sans Serif"/>
              </a:rPr>
              <a:t>Deve</a:t>
            </a:r>
            <a:r>
              <a:rPr sz="1800" spc="195">
                <a:latin typeface="Microsoft Sans Serif"/>
                <a:cs typeface="Microsoft Sans Serif"/>
              </a:rPr>
              <a:t> </a:t>
            </a:r>
            <a:r>
              <a:rPr sz="1800" spc="-90" err="1">
                <a:latin typeface="Microsoft Sans Serif"/>
                <a:cs typeface="Microsoft Sans Serif"/>
              </a:rPr>
              <a:t>preferencialmente</a:t>
            </a:r>
            <a:r>
              <a:rPr sz="1800" spc="-85">
                <a:latin typeface="Microsoft Sans Serif"/>
                <a:cs typeface="Microsoft Sans Serif"/>
              </a:rPr>
              <a:t> </a:t>
            </a:r>
            <a:r>
              <a:rPr sz="1800" spc="-135" err="1">
                <a:latin typeface="Microsoft Sans Serif"/>
                <a:cs typeface="Microsoft Sans Serif"/>
              </a:rPr>
              <a:t>ser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110" err="1">
                <a:latin typeface="Microsoft Sans Serif"/>
                <a:cs typeface="Microsoft Sans Serif"/>
              </a:rPr>
              <a:t>escrito</a:t>
            </a:r>
            <a:r>
              <a:rPr sz="1800" spc="-105">
                <a:latin typeface="Microsoft Sans Serif"/>
                <a:cs typeface="Microsoft Sans Serif"/>
              </a:rPr>
              <a:t> </a:t>
            </a:r>
            <a:r>
              <a:rPr sz="1800" spc="-210">
                <a:latin typeface="Microsoft Sans Serif"/>
                <a:cs typeface="Microsoft Sans Serif"/>
              </a:rPr>
              <a:t>com</a:t>
            </a:r>
            <a:r>
              <a:rPr sz="1800" spc="-204">
                <a:latin typeface="Microsoft Sans Serif"/>
                <a:cs typeface="Microsoft Sans Serif"/>
              </a:rPr>
              <a:t> </a:t>
            </a:r>
            <a:r>
              <a:rPr sz="1800" spc="-90" err="1">
                <a:latin typeface="Microsoft Sans Serif"/>
                <a:cs typeface="Microsoft Sans Serif"/>
              </a:rPr>
              <a:t>todas</a:t>
            </a:r>
            <a:r>
              <a:rPr sz="1800" spc="-85">
                <a:latin typeface="Microsoft Sans Serif"/>
                <a:cs typeface="Microsoft Sans Serif"/>
              </a:rPr>
              <a:t> </a:t>
            </a:r>
            <a:r>
              <a:rPr sz="1800" spc="-160" err="1">
                <a:latin typeface="Microsoft Sans Serif"/>
                <a:cs typeface="Microsoft Sans Serif"/>
              </a:rPr>
              <a:t>ou</a:t>
            </a:r>
            <a:r>
              <a:rPr sz="1800" spc="-155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a</a:t>
            </a:r>
            <a:r>
              <a:rPr sz="1800" spc="455">
                <a:latin typeface="Microsoft Sans Serif"/>
                <a:cs typeface="Microsoft Sans Serif"/>
              </a:rPr>
              <a:t> </a:t>
            </a:r>
            <a:r>
              <a:rPr sz="1800" spc="-65" err="1">
                <a:latin typeface="Microsoft Sans Serif"/>
                <a:cs typeface="Microsoft Sans Serif"/>
              </a:rPr>
              <a:t>primeira</a:t>
            </a:r>
            <a:r>
              <a:rPr sz="1800" spc="350">
                <a:latin typeface="Microsoft Sans Serif"/>
                <a:cs typeface="Microsoft Sans Serif"/>
              </a:rPr>
              <a:t> </a:t>
            </a:r>
            <a:r>
              <a:rPr sz="1800" spc="-35" err="1">
                <a:latin typeface="Microsoft Sans Serif"/>
                <a:cs typeface="Microsoft Sans Serif"/>
              </a:rPr>
              <a:t>letra</a:t>
            </a:r>
            <a:r>
              <a:rPr sz="1800" spc="-35">
                <a:latin typeface="Microsoft Sans Serif"/>
                <a:cs typeface="Microsoft Sans Serif"/>
              </a:rPr>
              <a:t> </a:t>
            </a:r>
            <a:r>
              <a:rPr sz="1800" spc="-30">
                <a:latin typeface="Microsoft Sans Serif"/>
                <a:cs typeface="Microsoft Sans Serif"/>
              </a:rPr>
              <a:t> </a:t>
            </a:r>
            <a:r>
              <a:rPr sz="1800" spc="-150" err="1">
                <a:latin typeface="Microsoft Sans Serif"/>
                <a:cs typeface="Microsoft Sans Serif"/>
              </a:rPr>
              <a:t>maiúscula</a:t>
            </a:r>
            <a:r>
              <a:rPr sz="1800" spc="-85">
                <a:latin typeface="Microsoft Sans Serif"/>
                <a:cs typeface="Microsoft Sans Serif"/>
              </a:rPr>
              <a:t>,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20" err="1">
                <a:latin typeface="Microsoft Sans Serif"/>
                <a:cs typeface="Microsoft Sans Serif"/>
              </a:rPr>
              <a:t>seguindo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05">
                <a:latin typeface="Microsoft Sans Serif"/>
                <a:cs typeface="Microsoft Sans Serif"/>
              </a:rPr>
              <a:t>o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235" err="1">
                <a:latin typeface="Microsoft Sans Serif"/>
                <a:cs typeface="Microsoft Sans Serif"/>
              </a:rPr>
              <a:t>mesm</a:t>
            </a:r>
            <a:r>
              <a:rPr sz="1800" spc="-190" err="1">
                <a:latin typeface="Microsoft Sans Serif"/>
                <a:cs typeface="Microsoft Sans Serif"/>
              </a:rPr>
              <a:t>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30" err="1">
                <a:latin typeface="Microsoft Sans Serif"/>
                <a:cs typeface="Microsoft Sans Serif"/>
              </a:rPr>
              <a:t>padrã</a:t>
            </a:r>
            <a:r>
              <a:rPr sz="1800" spc="-25" err="1">
                <a:latin typeface="Microsoft Sans Serif"/>
                <a:cs typeface="Microsoft Sans Serif"/>
              </a:rPr>
              <a:t>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50" err="1">
                <a:latin typeface="Microsoft Sans Serif"/>
                <a:cs typeface="Microsoft Sans Serif"/>
              </a:rPr>
              <a:t>definid</a:t>
            </a:r>
            <a:r>
              <a:rPr sz="1800" spc="-60" err="1">
                <a:latin typeface="Microsoft Sans Serif"/>
                <a:cs typeface="Microsoft Sans Serif"/>
              </a:rPr>
              <a:t>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20" err="1">
                <a:latin typeface="Microsoft Sans Serif"/>
                <a:cs typeface="Microsoft Sans Serif"/>
              </a:rPr>
              <a:t>n</a:t>
            </a:r>
            <a:r>
              <a:rPr sz="1800" spc="-114" err="1">
                <a:latin typeface="Microsoft Sans Serif"/>
                <a:cs typeface="Microsoft Sans Serif"/>
              </a:rPr>
              <a:t>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95" err="1">
                <a:latin typeface="Microsoft Sans Serif"/>
                <a:cs typeface="Microsoft Sans Serif"/>
              </a:rPr>
              <a:t>escrita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40">
                <a:latin typeface="Microsoft Sans Serif"/>
                <a:cs typeface="Microsoft Sans Serif"/>
              </a:rPr>
              <a:t>pela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05" err="1">
                <a:latin typeface="Microsoft Sans Serif"/>
                <a:cs typeface="Microsoft Sans Serif"/>
              </a:rPr>
              <a:t>instituiçã</a:t>
            </a:r>
            <a:r>
              <a:rPr sz="1800" spc="-180" err="1">
                <a:latin typeface="Microsoft Sans Serif"/>
                <a:cs typeface="Microsoft Sans Serif"/>
              </a:rPr>
              <a:t>o</a:t>
            </a:r>
            <a:r>
              <a:rPr sz="1800" spc="-110">
                <a:latin typeface="Microsoft Sans Serif"/>
                <a:cs typeface="Microsoft Sans Serif"/>
              </a:rPr>
              <a:t>.</a:t>
            </a:r>
            <a:endParaRPr lang="pt-BR" sz="1800" spc="-110">
              <a:latin typeface="Microsoft Sans Serif"/>
              <a:cs typeface="Microsoft Sans Serif"/>
            </a:endParaRPr>
          </a:p>
          <a:p>
            <a:pPr marL="584835" marR="560705" lvl="1" indent="-367030" algn="just">
              <a:lnSpc>
                <a:spcPct val="100000"/>
              </a:lnSpc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585470" algn="l"/>
              </a:tabLst>
            </a:pPr>
            <a:endParaRPr sz="1800">
              <a:latin typeface="Microsoft Sans Serif"/>
              <a:cs typeface="Microsoft Sans Serif"/>
            </a:endParaRPr>
          </a:p>
          <a:p>
            <a:pPr marL="584835" lvl="1" indent="-367665">
              <a:lnSpc>
                <a:spcPct val="100000"/>
              </a:lnSpc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584835" algn="l"/>
                <a:tab pos="585470" algn="l"/>
              </a:tabLst>
            </a:pPr>
            <a:r>
              <a:rPr sz="1800" spc="-160" err="1">
                <a:latin typeface="Microsoft Sans Serif"/>
                <a:cs typeface="Microsoft Sans Serif"/>
              </a:rPr>
              <a:t>Os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40" err="1">
                <a:latin typeface="Microsoft Sans Serif"/>
                <a:cs typeface="Microsoft Sans Serif"/>
              </a:rPr>
              <a:t>elementos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70" err="1">
                <a:latin typeface="Microsoft Sans Serif"/>
                <a:cs typeface="Microsoft Sans Serif"/>
              </a:rPr>
              <a:t>título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35" err="1">
                <a:latin typeface="Microsoft Sans Serif"/>
                <a:cs typeface="Microsoft Sans Serif"/>
              </a:rPr>
              <a:t>devem</a:t>
            </a:r>
            <a:r>
              <a:rPr sz="1800" spc="15">
                <a:latin typeface="Microsoft Sans Serif"/>
                <a:cs typeface="Microsoft Sans Serif"/>
              </a:rPr>
              <a:t> </a:t>
            </a:r>
            <a:r>
              <a:rPr sz="1800" spc="-135" err="1">
                <a:latin typeface="Microsoft Sans Serif"/>
                <a:cs typeface="Microsoft Sans Serif"/>
              </a:rPr>
              <a:t>ser</a:t>
            </a:r>
            <a:r>
              <a:rPr sz="1800" spc="20">
                <a:latin typeface="Microsoft Sans Serif"/>
                <a:cs typeface="Microsoft Sans Serif"/>
              </a:rPr>
              <a:t> </a:t>
            </a:r>
            <a:r>
              <a:rPr sz="1800" spc="-100" err="1">
                <a:latin typeface="Microsoft Sans Serif"/>
                <a:cs typeface="Microsoft Sans Serif"/>
              </a:rPr>
              <a:t>separados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40" err="1">
                <a:latin typeface="Microsoft Sans Serif"/>
                <a:cs typeface="Microsoft Sans Serif"/>
              </a:rPr>
              <a:t>por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100" err="1">
                <a:latin typeface="Microsoft Sans Serif"/>
                <a:cs typeface="Microsoft Sans Serif"/>
              </a:rPr>
              <a:t>hífen</a:t>
            </a:r>
            <a:r>
              <a:rPr sz="1800" spc="-100">
                <a:latin typeface="Microsoft Sans Serif"/>
                <a:cs typeface="Microsoft Sans Serif"/>
              </a:rPr>
              <a:t>.</a:t>
            </a:r>
            <a:endParaRPr sz="1800">
              <a:latin typeface="Microsoft Sans Serif"/>
              <a:cs typeface="Microsoft Sans Serif"/>
            </a:endParaRPr>
          </a:p>
          <a:p>
            <a:pPr marL="584835" marR="559435" lvl="1" indent="-367030" algn="just">
              <a:lnSpc>
                <a:spcPct val="100000"/>
              </a:lnSpc>
              <a:spcBef>
                <a:spcPts val="1295"/>
              </a:spcBef>
              <a:buClr>
                <a:srgbClr val="DD8047"/>
              </a:buClr>
              <a:buFont typeface="Courier New" panose="02070309020205020404" pitchFamily="49" charset="0"/>
              <a:buChar char="o"/>
              <a:tabLst>
                <a:tab pos="585470" algn="l"/>
              </a:tabLst>
            </a:pPr>
            <a:r>
              <a:rPr sz="1800" spc="-100" err="1">
                <a:latin typeface="Microsoft Sans Serif"/>
                <a:cs typeface="Microsoft Sans Serif"/>
              </a:rPr>
              <a:t>Quando</a:t>
            </a:r>
            <a:r>
              <a:rPr sz="1800" spc="-100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a </a:t>
            </a:r>
            <a:r>
              <a:rPr sz="1800" spc="-110" err="1">
                <a:latin typeface="Microsoft Sans Serif"/>
                <a:cs typeface="Microsoft Sans Serif"/>
              </a:rPr>
              <a:t>descrição</a:t>
            </a:r>
            <a:r>
              <a:rPr sz="1800" spc="-110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do </a:t>
            </a:r>
            <a:r>
              <a:rPr sz="1800" spc="-125" err="1">
                <a:latin typeface="Microsoft Sans Serif"/>
                <a:cs typeface="Microsoft Sans Serif"/>
              </a:rPr>
              <a:t>conteúdo</a:t>
            </a:r>
            <a:r>
              <a:rPr sz="1800" spc="-120">
                <a:latin typeface="Microsoft Sans Serif"/>
                <a:cs typeface="Microsoft Sans Serif"/>
              </a:rPr>
              <a:t> </a:t>
            </a:r>
            <a:r>
              <a:rPr sz="1800" spc="-55" err="1">
                <a:latin typeface="Microsoft Sans Serif"/>
                <a:cs typeface="Microsoft Sans Serif"/>
              </a:rPr>
              <a:t>utilizar</a:t>
            </a:r>
            <a:r>
              <a:rPr sz="1800" spc="-55">
                <a:latin typeface="Microsoft Sans Serif"/>
                <a:cs typeface="Microsoft Sans Serif"/>
              </a:rPr>
              <a:t> </a:t>
            </a:r>
            <a:r>
              <a:rPr sz="1800" spc="-160" err="1">
                <a:latin typeface="Microsoft Sans Serif"/>
                <a:cs typeface="Microsoft Sans Serif"/>
              </a:rPr>
              <a:t>mais</a:t>
            </a:r>
            <a:r>
              <a:rPr sz="1800" spc="15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de </a:t>
            </a:r>
            <a:r>
              <a:rPr sz="1800" spc="-180" err="1">
                <a:latin typeface="Microsoft Sans Serif"/>
                <a:cs typeface="Microsoft Sans Serif"/>
              </a:rPr>
              <a:t>uma</a:t>
            </a:r>
            <a:r>
              <a:rPr sz="1800" spc="120">
                <a:latin typeface="Microsoft Sans Serif"/>
                <a:cs typeface="Microsoft Sans Serif"/>
              </a:rPr>
              <a:t> </a:t>
            </a:r>
            <a:r>
              <a:rPr sz="1800" spc="-100" err="1">
                <a:latin typeface="Microsoft Sans Serif"/>
                <a:cs typeface="Microsoft Sans Serif"/>
              </a:rPr>
              <a:t>linha</a:t>
            </a:r>
            <a:r>
              <a:rPr sz="1800" spc="-100">
                <a:latin typeface="Microsoft Sans Serif"/>
                <a:cs typeface="Microsoft Sans Serif"/>
              </a:rPr>
              <a:t>, </a:t>
            </a:r>
            <a:r>
              <a:rPr sz="1800" spc="-10">
                <a:latin typeface="Microsoft Sans Serif"/>
                <a:cs typeface="Microsoft Sans Serif"/>
              </a:rPr>
              <a:t>a </a:t>
            </a:r>
            <a:r>
              <a:rPr sz="1800" spc="-125" err="1">
                <a:latin typeface="Microsoft Sans Serif"/>
                <a:cs typeface="Microsoft Sans Serif"/>
              </a:rPr>
              <a:t>segunda</a:t>
            </a:r>
            <a:r>
              <a:rPr sz="1800" spc="225">
                <a:latin typeface="Microsoft Sans Serif"/>
                <a:cs typeface="Microsoft Sans Serif"/>
              </a:rPr>
              <a:t> </a:t>
            </a:r>
            <a:r>
              <a:rPr sz="1800" spc="-105">
                <a:latin typeface="Microsoft Sans Serif"/>
                <a:cs typeface="Microsoft Sans Serif"/>
              </a:rPr>
              <a:t>e </a:t>
            </a:r>
            <a:r>
              <a:rPr sz="1800" spc="-100">
                <a:latin typeface="Microsoft Sans Serif"/>
                <a:cs typeface="Microsoft Sans Serif"/>
              </a:rPr>
              <a:t> </a:t>
            </a:r>
            <a:r>
              <a:rPr sz="1800" spc="-160">
                <a:latin typeface="Microsoft Sans Serif"/>
                <a:cs typeface="Microsoft Sans Serif"/>
              </a:rPr>
              <a:t>as</a:t>
            </a:r>
            <a:r>
              <a:rPr sz="1800" spc="-155">
                <a:latin typeface="Microsoft Sans Serif"/>
                <a:cs typeface="Microsoft Sans Serif"/>
              </a:rPr>
              <a:t> </a:t>
            </a:r>
            <a:r>
              <a:rPr sz="1800" spc="-130" err="1">
                <a:latin typeface="Microsoft Sans Serif"/>
                <a:cs typeface="Microsoft Sans Serif"/>
              </a:rPr>
              <a:t>demais</a:t>
            </a:r>
            <a:r>
              <a:rPr sz="1800" spc="-125">
                <a:latin typeface="Microsoft Sans Serif"/>
                <a:cs typeface="Microsoft Sans Serif"/>
              </a:rPr>
              <a:t> </a:t>
            </a:r>
            <a:r>
              <a:rPr sz="1800" spc="-135" err="1">
                <a:latin typeface="Microsoft Sans Serif"/>
                <a:cs typeface="Microsoft Sans Serif"/>
              </a:rPr>
              <a:t>linhas</a:t>
            </a:r>
            <a:r>
              <a:rPr sz="1800" spc="-130">
                <a:latin typeface="Microsoft Sans Serif"/>
                <a:cs typeface="Microsoft Sans Serif"/>
              </a:rPr>
              <a:t> </a:t>
            </a:r>
            <a:r>
              <a:rPr sz="1800" spc="-135" err="1">
                <a:latin typeface="Microsoft Sans Serif"/>
                <a:cs typeface="Microsoft Sans Serif"/>
              </a:rPr>
              <a:t>devem</a:t>
            </a:r>
            <a:r>
              <a:rPr sz="1800" spc="204">
                <a:latin typeface="Microsoft Sans Serif"/>
                <a:cs typeface="Microsoft Sans Serif"/>
              </a:rPr>
              <a:t> </a:t>
            </a:r>
            <a:r>
              <a:rPr sz="1800" spc="-135" err="1">
                <a:latin typeface="Microsoft Sans Serif"/>
                <a:cs typeface="Microsoft Sans Serif"/>
              </a:rPr>
              <a:t>ser</a:t>
            </a:r>
            <a:r>
              <a:rPr sz="1800" spc="210">
                <a:latin typeface="Microsoft Sans Serif"/>
                <a:cs typeface="Microsoft Sans Serif"/>
              </a:rPr>
              <a:t> </a:t>
            </a:r>
            <a:r>
              <a:rPr sz="1800" spc="-95" err="1">
                <a:latin typeface="Microsoft Sans Serif"/>
                <a:cs typeface="Microsoft Sans Serif"/>
              </a:rPr>
              <a:t>alinhadas</a:t>
            </a:r>
            <a:r>
              <a:rPr sz="1800" spc="-95">
                <a:latin typeface="Microsoft Sans Serif"/>
                <a:cs typeface="Microsoft Sans Serif"/>
              </a:rPr>
              <a:t> </a:t>
            </a:r>
            <a:r>
              <a:rPr sz="1800" spc="-140">
                <a:latin typeface="Microsoft Sans Serif"/>
                <a:cs typeface="Microsoft Sans Serif"/>
              </a:rPr>
              <a:t>sob</a:t>
            </a:r>
            <a:r>
              <a:rPr sz="1800" spc="195">
                <a:latin typeface="Microsoft Sans Serif"/>
                <a:cs typeface="Microsoft Sans Serif"/>
              </a:rPr>
              <a:t> </a:t>
            </a:r>
            <a:r>
              <a:rPr sz="1800" spc="-10">
                <a:latin typeface="Microsoft Sans Serif"/>
                <a:cs typeface="Microsoft Sans Serif"/>
              </a:rPr>
              <a:t>a </a:t>
            </a:r>
            <a:r>
              <a:rPr sz="1800" spc="-65" err="1">
                <a:latin typeface="Microsoft Sans Serif"/>
                <a:cs typeface="Microsoft Sans Serif"/>
              </a:rPr>
              <a:t>primeira</a:t>
            </a:r>
            <a:r>
              <a:rPr sz="1800" spc="-65">
                <a:latin typeface="Microsoft Sans Serif"/>
                <a:cs typeface="Microsoft Sans Serif"/>
              </a:rPr>
              <a:t> </a:t>
            </a:r>
            <a:r>
              <a:rPr sz="1800" spc="-35" err="1">
                <a:latin typeface="Microsoft Sans Serif"/>
                <a:cs typeface="Microsoft Sans Serif"/>
              </a:rPr>
              <a:t>letra</a:t>
            </a:r>
            <a:r>
              <a:rPr sz="1800" spc="-35">
                <a:latin typeface="Microsoft Sans Serif"/>
                <a:cs typeface="Microsoft Sans Serif"/>
              </a:rPr>
              <a:t> </a:t>
            </a:r>
            <a:r>
              <a:rPr sz="1800" spc="-15">
                <a:latin typeface="Microsoft Sans Serif"/>
                <a:cs typeface="Microsoft Sans Serif"/>
              </a:rPr>
              <a:t>da </a:t>
            </a:r>
            <a:r>
              <a:rPr sz="1800" spc="-65" err="1">
                <a:latin typeface="Microsoft Sans Serif"/>
                <a:cs typeface="Microsoft Sans Serif"/>
              </a:rPr>
              <a:t>primeira</a:t>
            </a:r>
            <a:r>
              <a:rPr sz="1800" spc="-65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 </a:t>
            </a:r>
            <a:r>
              <a:rPr sz="1800" spc="-100" err="1">
                <a:latin typeface="Microsoft Sans Serif"/>
                <a:cs typeface="Microsoft Sans Serif"/>
              </a:rPr>
              <a:t>linha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60">
                <a:latin typeface="Microsoft Sans Serif"/>
                <a:cs typeface="Microsoft Sans Serif"/>
              </a:rPr>
              <a:t>do</a:t>
            </a:r>
            <a:r>
              <a:rPr sz="1800" spc="10">
                <a:latin typeface="Microsoft Sans Serif"/>
                <a:cs typeface="Microsoft Sans Serif"/>
              </a:rPr>
              <a:t> </a:t>
            </a:r>
            <a:r>
              <a:rPr sz="1800" spc="-80" err="1">
                <a:latin typeface="Microsoft Sans Serif"/>
                <a:cs typeface="Microsoft Sans Serif"/>
              </a:rPr>
              <a:t>título</a:t>
            </a:r>
            <a:r>
              <a:rPr sz="1800" spc="-80">
                <a:latin typeface="Microsoft Sans Serif"/>
                <a:cs typeface="Microsoft Sans Serif"/>
              </a:rPr>
              <a:t>.</a:t>
            </a:r>
            <a:endParaRPr lang="pt-BR">
              <a:latin typeface="Microsoft Sans Serif"/>
              <a:cs typeface="Microsoft Sans Serif"/>
            </a:endParaRPr>
          </a:p>
          <a:p>
            <a:pPr marL="675005" marR="559435" lvl="2" algn="just">
              <a:spcBef>
                <a:spcPts val="1295"/>
              </a:spcBef>
              <a:buClr>
                <a:srgbClr val="DD8047"/>
              </a:buClr>
              <a:tabLst>
                <a:tab pos="585470" algn="l"/>
              </a:tabLst>
            </a:pPr>
            <a:r>
              <a:rPr sz="1500" spc="-114" err="1">
                <a:latin typeface="Microsoft Sans Serif"/>
                <a:cs typeface="Microsoft Sans Serif"/>
              </a:rPr>
              <a:t>Exemplo</a:t>
            </a:r>
            <a:r>
              <a:rPr sz="1500" spc="-114">
                <a:latin typeface="Microsoft Sans Serif"/>
                <a:cs typeface="Microsoft Sans Serif"/>
              </a:rPr>
              <a:t>:</a:t>
            </a:r>
            <a:endParaRPr sz="15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50">
              <a:latin typeface="Microsoft Sans Serif"/>
              <a:cs typeface="Microsoft Sans Serif"/>
            </a:endParaRPr>
          </a:p>
          <a:p>
            <a:pPr marL="1631950" marR="5080" indent="-917575">
              <a:tabLst>
                <a:tab pos="2409825" algn="l"/>
                <a:tab pos="2826385" algn="l"/>
                <a:tab pos="4255135" algn="l"/>
                <a:tab pos="5179060" algn="l"/>
                <a:tab pos="6454775" algn="l"/>
                <a:tab pos="6782434" algn="l"/>
              </a:tabLst>
            </a:pPr>
            <a:r>
              <a:rPr sz="1400" spc="-100" err="1">
                <a:latin typeface="Microsoft Sans Serif"/>
                <a:ea typeface="Microsoft Sans Serif"/>
                <a:cs typeface="Times New Roman"/>
              </a:rPr>
              <a:t>T</a:t>
            </a:r>
            <a:r>
              <a:rPr sz="1400" spc="-5" err="1">
                <a:latin typeface="Microsoft Sans Serif"/>
                <a:ea typeface="Microsoft Sans Serif"/>
                <a:cs typeface="Times New Roman"/>
              </a:rPr>
              <a:t>abel</a:t>
            </a:r>
            <a:r>
              <a:rPr sz="1400" err="1">
                <a:latin typeface="Microsoft Sans Serif"/>
                <a:ea typeface="Microsoft Sans Serif"/>
                <a:cs typeface="Times New Roman"/>
              </a:rPr>
              <a:t>a</a:t>
            </a:r>
            <a:r>
              <a:rPr sz="1400" spc="-5">
                <a:latin typeface="Microsoft Sans Serif"/>
                <a:ea typeface="Microsoft Sans Serif"/>
                <a:cs typeface="Times New Roman"/>
              </a:rPr>
              <a:t> </a:t>
            </a:r>
            <a:r>
              <a:rPr sz="1400">
                <a:latin typeface="Microsoft Sans Serif"/>
                <a:ea typeface="Microsoft Sans Serif"/>
                <a:cs typeface="Times New Roman"/>
              </a:rPr>
              <a:t>4.1</a:t>
            </a:r>
            <a:r>
              <a:rPr lang="pt-BR" sz="1400">
                <a:latin typeface="Microsoft Sans Serif"/>
                <a:cs typeface="Times New Roman"/>
              </a:rPr>
              <a:t> </a:t>
            </a:r>
            <a:r>
              <a:rPr lang="pt-BR" sz="1400" spc="5">
                <a:latin typeface="Microsoft Sans Serif"/>
                <a:cs typeface="Times New Roman"/>
              </a:rPr>
              <a:t>- </a:t>
            </a:r>
            <a:r>
              <a:rPr lang="pt-BR" sz="1400" spc="-130">
                <a:latin typeface="Microsoft Sans Serif"/>
                <a:cs typeface="Microsoft Sans Serif"/>
              </a:rPr>
              <a:t>Núme</a:t>
            </a:r>
            <a:r>
              <a:rPr lang="pt-BR" sz="1400" spc="-95">
                <a:latin typeface="Microsoft Sans Serif"/>
                <a:cs typeface="Microsoft Sans Serif"/>
              </a:rPr>
              <a:t>r</a:t>
            </a:r>
            <a:r>
              <a:rPr lang="pt-BR" sz="1400" spc="-80">
                <a:latin typeface="Microsoft Sans Serif"/>
                <a:cs typeface="Microsoft Sans Serif"/>
              </a:rPr>
              <a:t>o </a:t>
            </a:r>
            <a:r>
              <a:rPr lang="pt-BR" sz="1400" spc="-50">
                <a:latin typeface="Microsoft Sans Serif"/>
                <a:cs typeface="Microsoft Sans Serif"/>
              </a:rPr>
              <a:t>d</a:t>
            </a:r>
            <a:r>
              <a:rPr lang="pt-BR" sz="1400" spc="-45">
                <a:latin typeface="Microsoft Sans Serif"/>
                <a:cs typeface="Microsoft Sans Serif"/>
              </a:rPr>
              <a:t>e </a:t>
            </a:r>
            <a:r>
              <a:rPr sz="1400" spc="-95" err="1">
                <a:latin typeface="Microsoft Sans Serif"/>
                <a:cs typeface="Microsoft Sans Serif"/>
              </a:rPr>
              <a:t>estabelecimentos</a:t>
            </a:r>
            <a:r>
              <a:rPr lang="pt-BR" sz="1400" spc="-95">
                <a:latin typeface="Microsoft Sans Serif"/>
                <a:cs typeface="Microsoft Sans Serif"/>
              </a:rPr>
              <a:t> </a:t>
            </a:r>
            <a:r>
              <a:rPr sz="1400" spc="-70" err="1">
                <a:latin typeface="Microsoft Sans Serif"/>
                <a:cs typeface="Microsoft Sans Serif"/>
              </a:rPr>
              <a:t>destinad</a:t>
            </a:r>
            <a:r>
              <a:rPr sz="1400" spc="-80" err="1">
                <a:latin typeface="Microsoft Sans Serif"/>
                <a:cs typeface="Microsoft Sans Serif"/>
              </a:rPr>
              <a:t>o</a:t>
            </a:r>
            <a:r>
              <a:rPr lang="pt-BR" sz="1400" spc="-80">
                <a:latin typeface="Microsoft Sans Serif"/>
                <a:cs typeface="Microsoft Sans Serif"/>
              </a:rPr>
              <a:t> </a:t>
            </a:r>
            <a:r>
              <a:rPr sz="1400" spc="-125" err="1">
                <a:latin typeface="Microsoft Sans Serif"/>
                <a:cs typeface="Microsoft Sans Serif"/>
              </a:rPr>
              <a:t>e</a:t>
            </a:r>
            <a:r>
              <a:rPr sz="1400" spc="-30" err="1">
                <a:latin typeface="Microsoft Sans Serif"/>
                <a:cs typeface="Microsoft Sans Serif"/>
              </a:rPr>
              <a:t>x</a:t>
            </a:r>
            <a:r>
              <a:rPr sz="1400" spc="-114" err="1">
                <a:latin typeface="Microsoft Sans Serif"/>
                <a:cs typeface="Microsoft Sans Serif"/>
              </a:rPr>
              <a:t>clusi</a:t>
            </a:r>
            <a:r>
              <a:rPr sz="1400" spc="-165" err="1">
                <a:latin typeface="Microsoft Sans Serif"/>
                <a:cs typeface="Microsoft Sans Serif"/>
              </a:rPr>
              <a:t>v</a:t>
            </a:r>
            <a:r>
              <a:rPr sz="1400" spc="-105" err="1">
                <a:latin typeface="Microsoft Sans Serif"/>
                <a:cs typeface="Microsoft Sans Serif"/>
              </a:rPr>
              <a:t>ament</a:t>
            </a:r>
            <a:r>
              <a:rPr sz="1400" spc="-100" err="1">
                <a:latin typeface="Microsoft Sans Serif"/>
                <a:cs typeface="Microsoft Sans Serif"/>
              </a:rPr>
              <a:t>e</a:t>
            </a:r>
            <a:r>
              <a:rPr lang="pt-BR" sz="1400" spc="-100">
                <a:latin typeface="Microsoft Sans Serif"/>
                <a:cs typeface="Microsoft Sans Serif"/>
              </a:rPr>
              <a:t> </a:t>
            </a:r>
            <a:r>
              <a:rPr lang="pt-BR" sz="1400" spc="-10">
                <a:latin typeface="Microsoft Sans Serif"/>
                <a:cs typeface="Microsoft Sans Serif"/>
              </a:rPr>
              <a:t>à </a:t>
            </a:r>
            <a:r>
              <a:rPr lang="pt-BR" sz="1400" spc="-75">
                <a:latin typeface="Microsoft Sans Serif"/>
                <a:cs typeface="Microsoft Sans Serif"/>
              </a:rPr>
              <a:t>comercialização </a:t>
            </a:r>
            <a:r>
              <a:rPr lang="pt-BR" sz="1400" spc="-45">
                <a:latin typeface="Microsoft Sans Serif"/>
                <a:cs typeface="Microsoft Sans Serif"/>
              </a:rPr>
              <a:t>de</a:t>
            </a:r>
            <a:endParaRPr lang="pt-BR" sz="1400">
              <a:latin typeface="Microsoft Sans Serif"/>
              <a:cs typeface="Microsoft Sans Serif"/>
            </a:endParaRPr>
          </a:p>
          <a:p>
            <a:pPr marL="1631950" marR="5080" indent="-917575">
              <a:tabLst>
                <a:tab pos="2409825" algn="l"/>
                <a:tab pos="2826385" algn="l"/>
                <a:tab pos="4255135" algn="l"/>
                <a:tab pos="5179060" algn="l"/>
                <a:tab pos="6454775" algn="l"/>
                <a:tab pos="6782434" algn="l"/>
              </a:tabLst>
            </a:pPr>
            <a:r>
              <a:rPr lang="pt-BR" sz="1400" spc="-45">
                <a:latin typeface="Microsoft Sans Serif"/>
                <a:cs typeface="Microsoft Sans Serif"/>
              </a:rPr>
              <a:t>        h</a:t>
            </a:r>
            <a:r>
              <a:rPr lang="pt-BR" sz="1400" spc="-55">
                <a:latin typeface="Microsoft Sans Serif"/>
                <a:cs typeface="Microsoft Sans Serif"/>
              </a:rPr>
              <a:t>ortifrutigranjeiros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65" err="1">
                <a:latin typeface="Microsoft Sans Serif"/>
                <a:cs typeface="Microsoft Sans Serif"/>
              </a:rPr>
              <a:t>fiscalizados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35" err="1">
                <a:latin typeface="Microsoft Sans Serif"/>
                <a:cs typeface="Microsoft Sans Serif"/>
              </a:rPr>
              <a:t>por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-35" err="1">
                <a:latin typeface="Microsoft Sans Serif"/>
                <a:cs typeface="Microsoft Sans Serif"/>
              </a:rPr>
              <a:t>região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70" err="1">
                <a:latin typeface="Microsoft Sans Serif"/>
                <a:cs typeface="Microsoft Sans Serif"/>
              </a:rPr>
              <a:t>administrativa</a:t>
            </a:r>
            <a:r>
              <a:rPr sz="1400" spc="-70">
                <a:latin typeface="Microsoft Sans Serif"/>
                <a:cs typeface="Microsoft Sans Serif"/>
              </a:rPr>
              <a:t>,</a:t>
            </a:r>
            <a:r>
              <a:rPr sz="1400" spc="15">
                <a:latin typeface="Microsoft Sans Serif"/>
                <a:cs typeface="Microsoft Sans Serif"/>
              </a:rPr>
              <a:t> </a:t>
            </a:r>
            <a:r>
              <a:rPr sz="1400" spc="-85">
                <a:latin typeface="Microsoft Sans Serif"/>
                <a:cs typeface="Microsoft Sans Serif"/>
              </a:rPr>
              <a:t>Bahia</a:t>
            </a:r>
            <a:r>
              <a:rPr sz="1400" spc="10">
                <a:latin typeface="Microsoft Sans Serif"/>
                <a:cs typeface="Microsoft Sans Serif"/>
              </a:rPr>
              <a:t> </a:t>
            </a:r>
            <a:r>
              <a:rPr sz="1400" spc="285">
                <a:latin typeface="Microsoft Sans Serif"/>
                <a:cs typeface="Microsoft Sans Serif"/>
              </a:rPr>
              <a:t>–</a:t>
            </a:r>
            <a:r>
              <a:rPr sz="1400" spc="-15">
                <a:latin typeface="Microsoft Sans Serif"/>
                <a:cs typeface="Microsoft Sans Serif"/>
              </a:rPr>
              <a:t>2003</a:t>
            </a:r>
            <a:endParaRPr sz="1400">
              <a:latin typeface="Microsoft Sans Serif"/>
              <a:ea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745" y="172368"/>
            <a:ext cx="55714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Apresentações</a:t>
            </a:r>
            <a:r>
              <a:rPr spc="-160"/>
              <a:t> </a:t>
            </a:r>
            <a:r>
              <a:rPr spc="-40"/>
              <a:t>Tabulares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Apresentação na tela (16:9)</PresentationFormat>
  <Slides>63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63</vt:i4>
      </vt:variant>
    </vt:vector>
  </HeadingPairs>
  <TitlesOfParts>
    <vt:vector size="64" baseType="lpstr">
      <vt:lpstr>Office Theme</vt:lpstr>
      <vt:lpstr>APRESENTAÇÕES GRÁFICAS  E TABULARES</vt:lpstr>
      <vt:lpstr>Apresentações Gráficas e Tabulares</vt:lpstr>
      <vt:lpstr>Apresentações Tabulares</vt:lpstr>
      <vt:lpstr>Estatística Descritiva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Tabulares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Apresentações Gráficas</vt:lpstr>
      <vt:lpstr>Referências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APRESENTAÇÕES GRÁFICAS  E TABULARES</dc:title>
  <cp:revision>3</cp:revision>
  <dcterms:created xsi:type="dcterms:W3CDTF">2024-10-29T10:23:37Z</dcterms:created>
  <dcterms:modified xsi:type="dcterms:W3CDTF">2024-11-19T19:39:08Z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2024-10-29T00:00:00Z</vt:filetime>
  </property>
</Properties>
</file>